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</a:t>
            </a:r>
            <a:r>
              <a:rPr lang="es-CL" dirty="0" smtClean="0"/>
              <a:t>3-4 </a:t>
            </a:r>
            <a:r>
              <a:rPr lang="es-CL" dirty="0"/>
              <a:t>– </a:t>
            </a:r>
            <a:r>
              <a:rPr lang="es-CL" dirty="0" smtClean="0"/>
              <a:t>Sentencias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SQL SERVER APLICADO (SSA010) </a:t>
            </a:r>
          </a:p>
          <a:p>
            <a:r>
              <a:rPr lang="es-CL" dirty="0"/>
              <a:t>Francisco Juillet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46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Funciones: MIN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Utilizaremos esta función para obtener el mínimo del atributo buscado.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</a:t>
            </a:r>
            <a:r>
              <a:rPr lang="es-CL" sz="1500" dirty="0" smtClean="0">
                <a:solidFill>
                  <a:srgbClr val="00B0F0"/>
                </a:solidFill>
              </a:rPr>
              <a:t>MIN(salario)</a:t>
            </a:r>
            <a:r>
              <a:rPr lang="es-CL" sz="1500" dirty="0" smtClean="0"/>
              <a:t> AS “Peor Pagado”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sueldos;</a:t>
            </a:r>
          </a:p>
        </p:txBody>
      </p:sp>
    </p:spTree>
    <p:extLst>
      <p:ext uri="{BB962C8B-B14F-4D97-AF65-F5344CB8AC3E}">
        <p14:creationId xmlns:p14="http://schemas.microsoft.com/office/powerpoint/2010/main" val="12488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Funciones: AVG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Utilizaremos esta función para obtener el promedio del atributo buscado.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</a:t>
            </a:r>
            <a:r>
              <a:rPr lang="es-CL" sz="1500" dirty="0" smtClean="0">
                <a:solidFill>
                  <a:srgbClr val="00B0F0"/>
                </a:solidFill>
              </a:rPr>
              <a:t>AVG(salario)</a:t>
            </a:r>
            <a:r>
              <a:rPr lang="es-CL" sz="1500" dirty="0" smtClean="0"/>
              <a:t> AS “Promedio Sueldos”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sueldos;</a:t>
            </a:r>
          </a:p>
        </p:txBody>
      </p:sp>
    </p:spTree>
    <p:extLst>
      <p:ext uri="{BB962C8B-B14F-4D97-AF65-F5344CB8AC3E}">
        <p14:creationId xmlns:p14="http://schemas.microsoft.com/office/powerpoint/2010/main" val="9179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Modificadores: DISTINCT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Se utiliza para devolver en el SELECT las filas sin repetir datos.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</a:t>
            </a:r>
            <a:r>
              <a:rPr lang="es-CL" sz="1500" dirty="0" smtClean="0">
                <a:solidFill>
                  <a:srgbClr val="00B0F0"/>
                </a:solidFill>
              </a:rPr>
              <a:t>DISTINCT</a:t>
            </a:r>
            <a:r>
              <a:rPr lang="es-CL" sz="1500" dirty="0" smtClean="0"/>
              <a:t> nombre </a:t>
            </a:r>
            <a:r>
              <a:rPr lang="es-CL" sz="1500" dirty="0"/>
              <a:t>	</a:t>
            </a:r>
            <a:r>
              <a:rPr lang="es-CL" sz="1500" dirty="0" smtClean="0"/>
              <a:t>	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alumnos;</a:t>
            </a:r>
          </a:p>
        </p:txBody>
      </p:sp>
    </p:spTree>
    <p:extLst>
      <p:ext uri="{BB962C8B-B14F-4D97-AF65-F5344CB8AC3E}">
        <p14:creationId xmlns:p14="http://schemas.microsoft.com/office/powerpoint/2010/main" val="40003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Modificadores: TOP 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Se utiliza para devolver en el SELECT la cantidad de filas indicadas.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</a:t>
            </a:r>
            <a:r>
              <a:rPr lang="es-CL" sz="1500" dirty="0" smtClean="0">
                <a:solidFill>
                  <a:srgbClr val="00B0F0"/>
                </a:solidFill>
              </a:rPr>
              <a:t>TOP 100 </a:t>
            </a:r>
            <a:r>
              <a:rPr lang="es-CL" sz="1500" dirty="0" smtClean="0"/>
              <a:t>nombre </a:t>
            </a:r>
            <a:r>
              <a:rPr lang="es-CL" sz="1500" dirty="0"/>
              <a:t>	</a:t>
            </a:r>
            <a:r>
              <a:rPr lang="es-CL" sz="1500" dirty="0" smtClean="0"/>
              <a:t>	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alumnos;</a:t>
            </a:r>
          </a:p>
        </p:txBody>
      </p:sp>
    </p:spTree>
    <p:extLst>
      <p:ext uri="{BB962C8B-B14F-4D97-AF65-F5344CB8AC3E}">
        <p14:creationId xmlns:p14="http://schemas.microsoft.com/office/powerpoint/2010/main" val="15428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Ordenar : ORDER BY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Utilizaremos el ORDER BY para que los registros se muestren ordenados por algún campo y por defecto se ordenan de menor a mayor (ascendente).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3106394"/>
            <a:ext cx="8596668" cy="137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/>
              <a:t>	</a:t>
            </a:r>
            <a:r>
              <a:rPr lang="es-ES" dirty="0" smtClean="0"/>
              <a:t>	ORDERY BY  </a:t>
            </a:r>
            <a:r>
              <a:rPr lang="es-ES" dirty="0"/>
              <a:t>[ </a:t>
            </a:r>
            <a:r>
              <a:rPr lang="es-ES" dirty="0" smtClean="0"/>
              <a:t>atributo a ordenar ]</a:t>
            </a:r>
            <a:endParaRPr lang="es-ES" dirty="0"/>
          </a:p>
          <a:p>
            <a:pPr marL="0" lvl="1" indent="0">
              <a:spcBef>
                <a:spcPts val="0"/>
              </a:spcBef>
              <a:buNone/>
            </a:pPr>
            <a:endParaRPr lang="es-E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347556"/>
            <a:ext cx="2822324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*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</a:t>
            </a:r>
            <a:r>
              <a:rPr lang="es-CL" sz="1500" dirty="0" smtClean="0">
                <a:solidFill>
                  <a:srgbClr val="00B0F0"/>
                </a:solidFill>
              </a:rPr>
              <a:t>ORDER BY nombre</a:t>
            </a:r>
            <a:r>
              <a:rPr lang="es-CL" sz="1500" dirty="0" smtClean="0"/>
              <a:t>;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643283" y="4613568"/>
            <a:ext cx="2300318" cy="88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SELECT *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FROM </a:t>
            </a:r>
            <a:r>
              <a:rPr lang="es-CL" sz="1500" dirty="0"/>
              <a:t>alumnos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>
                <a:solidFill>
                  <a:srgbClr val="00B0F0"/>
                </a:solidFill>
              </a:rPr>
              <a:t>ORDER </a:t>
            </a:r>
            <a:r>
              <a:rPr lang="es-CL" sz="1500" dirty="0">
                <a:solidFill>
                  <a:srgbClr val="00B0F0"/>
                </a:solidFill>
              </a:rPr>
              <a:t>BY </a:t>
            </a:r>
            <a:r>
              <a:rPr lang="es-CL" sz="1500" dirty="0" smtClean="0">
                <a:solidFill>
                  <a:srgbClr val="00B0F0"/>
                </a:solidFill>
              </a:rPr>
              <a:t>nombre DESC</a:t>
            </a:r>
            <a:r>
              <a:rPr lang="es-CL" sz="1500" dirty="0" smtClean="0"/>
              <a:t>;</a:t>
            </a:r>
            <a:endParaRPr lang="es-CL" sz="1500" dirty="0"/>
          </a:p>
        </p:txBody>
      </p:sp>
    </p:spTree>
    <p:extLst>
      <p:ext uri="{BB962C8B-B14F-4D97-AF65-F5344CB8AC3E}">
        <p14:creationId xmlns:p14="http://schemas.microsoft.com/office/powerpoint/2010/main" val="11553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929"/>
          </a:xfrm>
        </p:spPr>
        <p:txBody>
          <a:bodyPr/>
          <a:lstStyle/>
          <a:p>
            <a:r>
              <a:rPr lang="es-CL" dirty="0" smtClean="0"/>
              <a:t>Funciones : Cadenas</a:t>
            </a:r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3827"/>
              </p:ext>
            </p:extLst>
          </p:nvPr>
        </p:nvGraphicFramePr>
        <p:xfrm>
          <a:off x="785092" y="1615849"/>
          <a:ext cx="81280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Función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ASCII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Retorno el valor ASCII del primer caracter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LTRIM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Elimina espacios en blanco iniciales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SPACE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Devuelve una cadena de espacios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Convierte un dato a tipo cadena de caracteres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CONCAT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Concatena cadenas de caracteres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STUFF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Inserta una cadena en otra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REPLACE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Reemplaza una cadena por otra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SUBSTRING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Extrae una cantidad de caracteres de una cadena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929"/>
          </a:xfrm>
        </p:spPr>
        <p:txBody>
          <a:bodyPr/>
          <a:lstStyle/>
          <a:p>
            <a:r>
              <a:rPr lang="es-CL" dirty="0" smtClean="0"/>
              <a:t>Funciones : Cadenas</a:t>
            </a:r>
            <a:endParaRPr lang="es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68022"/>
              </p:ext>
            </p:extLst>
          </p:nvPr>
        </p:nvGraphicFramePr>
        <p:xfrm>
          <a:off x="785091" y="1615849"/>
          <a:ext cx="8633229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Función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REPLICATE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Repite una cadena de caracteres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LEFT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Obtiene caracteres de la izquierda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REVERSE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Invierte la escritura de una cadena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UPPER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Convierte a mayúsculas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LEN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Obtiene la longitud de la cadena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RIGHT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Devuelve caracteres de la derecha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LOWER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Convierte a minúsculas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effectLst/>
                        </a:rPr>
                        <a:t>RTRIM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Elimina los espacios en blanco del final de una cadena de caracteres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Funciones : Cadenas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67539" y="1587732"/>
            <a:ext cx="3030142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ASCII: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ASCII</a:t>
            </a:r>
            <a:r>
              <a:rPr lang="es-CL" sz="1500" dirty="0" smtClean="0"/>
              <a:t>(</a:t>
            </a:r>
            <a:r>
              <a:rPr lang="es-CL" sz="1500" dirty="0" err="1" smtClean="0"/>
              <a:t>titles</a:t>
            </a:r>
            <a:r>
              <a:rPr lang="es-CL" sz="1500" dirty="0" smtClean="0"/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14" y="1587732"/>
            <a:ext cx="733425" cy="914400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267539" y="2768139"/>
            <a:ext cx="3030142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LTRIM: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LTRIM</a:t>
            </a:r>
            <a:r>
              <a:rPr lang="es-CL" sz="1500" dirty="0" smtClean="0"/>
              <a:t>(</a:t>
            </a:r>
            <a:r>
              <a:rPr lang="es-CL" sz="1500" dirty="0" err="1" smtClean="0"/>
              <a:t>titles</a:t>
            </a:r>
            <a:r>
              <a:rPr lang="es-CL" sz="1500" dirty="0" smtClean="0"/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14" y="2768139"/>
            <a:ext cx="2952750" cy="9144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639" y="3990110"/>
            <a:ext cx="2933700" cy="904875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1267538" y="3948546"/>
            <a:ext cx="4559683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SPACE: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err="1" smtClean="0"/>
              <a:t>titles</a:t>
            </a:r>
            <a:r>
              <a:rPr lang="es-CL" sz="1500" dirty="0"/>
              <a:t> </a:t>
            </a:r>
            <a:r>
              <a:rPr lang="es-CL" sz="1500" dirty="0" smtClean="0"/>
              <a:t>+ </a:t>
            </a:r>
            <a:r>
              <a:rPr lang="es-CL" sz="1500" dirty="0" smtClean="0">
                <a:solidFill>
                  <a:srgbClr val="00B0F0"/>
                </a:solidFill>
              </a:rPr>
              <a:t>SPACE</a:t>
            </a:r>
            <a:r>
              <a:rPr lang="es-CL" sz="1500" dirty="0" smtClean="0"/>
              <a:t>(10) + notes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639" y="5170517"/>
            <a:ext cx="2943225" cy="885825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1267537" y="5087389"/>
            <a:ext cx="4559683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CONCAT: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CONCAT</a:t>
            </a:r>
            <a:r>
              <a:rPr lang="es-CL" sz="1500" dirty="0" smtClean="0"/>
              <a:t>(</a:t>
            </a:r>
            <a:r>
              <a:rPr lang="es-CL" sz="1500" dirty="0" err="1" smtClean="0"/>
              <a:t>title,price</a:t>
            </a:r>
            <a:r>
              <a:rPr lang="es-CL" sz="1500" dirty="0" smtClean="0"/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26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Funciones : Cadenas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67539" y="1587732"/>
            <a:ext cx="436849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STUFF: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STUFF</a:t>
            </a:r>
            <a:r>
              <a:rPr lang="es-CL" sz="1500" dirty="0" smtClean="0">
                <a:solidFill>
                  <a:schemeClr val="tx1"/>
                </a:solidFill>
              </a:rPr>
              <a:t>(title,10,100,’CAMBI’)</a:t>
            </a:r>
            <a:endParaRPr lang="es-CL" sz="15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267539" y="2768139"/>
            <a:ext cx="3878039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REPLACE: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REPLACE</a:t>
            </a:r>
            <a:r>
              <a:rPr lang="es-CL" sz="1500" dirty="0" smtClean="0"/>
              <a:t>(</a:t>
            </a:r>
            <a:r>
              <a:rPr lang="es-CL" sz="1500" dirty="0" err="1" smtClean="0"/>
              <a:t>titles</a:t>
            </a:r>
            <a:r>
              <a:rPr lang="es-CL" sz="1500" dirty="0"/>
              <a:t>,’ ’,’—’)</a:t>
            </a:r>
            <a:endParaRPr lang="es-CL" sz="15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267539" y="3948546"/>
            <a:ext cx="387804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SUBSTRING: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SUBSTRING</a:t>
            </a:r>
            <a:r>
              <a:rPr lang="es-CL" sz="1500" dirty="0" smtClean="0"/>
              <a:t>(title,4,10)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267537" y="5087389"/>
            <a:ext cx="4559683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REVERSE: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REVERSE</a:t>
            </a:r>
            <a:r>
              <a:rPr lang="es-CL" sz="1500" dirty="0" smtClean="0"/>
              <a:t>(</a:t>
            </a:r>
            <a:r>
              <a:rPr lang="es-CL" sz="1500" dirty="0" err="1" smtClean="0"/>
              <a:t>title</a:t>
            </a:r>
            <a:r>
              <a:rPr lang="es-CL" sz="1500" dirty="0" smtClean="0"/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50" y="1587732"/>
            <a:ext cx="1285875" cy="914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50" y="2768139"/>
            <a:ext cx="2714625" cy="904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950" y="3946814"/>
            <a:ext cx="1066800" cy="8763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950" y="5087389"/>
            <a:ext cx="2781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70560"/>
          </a:xfrm>
        </p:spPr>
        <p:txBody>
          <a:bodyPr>
            <a:normAutofit/>
          </a:bodyPr>
          <a:lstStyle/>
          <a:p>
            <a:r>
              <a:rPr lang="es-CL" dirty="0" smtClean="0"/>
              <a:t>Funciones : Cadenas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67539" y="1587732"/>
            <a:ext cx="436849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UPPER: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UPPER</a:t>
            </a:r>
            <a:r>
              <a:rPr lang="es-CL" sz="1500" dirty="0" smtClean="0">
                <a:solidFill>
                  <a:schemeClr val="tx1"/>
                </a:solidFill>
              </a:rPr>
              <a:t>(</a:t>
            </a:r>
            <a:r>
              <a:rPr lang="es-CL" sz="1500" dirty="0" err="1" smtClean="0">
                <a:solidFill>
                  <a:schemeClr val="tx1"/>
                </a:solidFill>
              </a:rPr>
              <a:t>title</a:t>
            </a:r>
            <a:r>
              <a:rPr lang="es-CL" sz="1500" dirty="0" smtClean="0">
                <a:solidFill>
                  <a:schemeClr val="tx1"/>
                </a:solidFill>
              </a:rPr>
              <a:t>)</a:t>
            </a:r>
            <a:endParaRPr lang="es-CL" sz="15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267539" y="2768139"/>
            <a:ext cx="3878039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LEN: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LEN</a:t>
            </a:r>
            <a:r>
              <a:rPr lang="es-CL" sz="1500" dirty="0" smtClean="0"/>
              <a:t>(</a:t>
            </a:r>
            <a:r>
              <a:rPr lang="es-CL" sz="1500" dirty="0" err="1" smtClean="0"/>
              <a:t>titles</a:t>
            </a:r>
            <a:r>
              <a:rPr lang="es-CL" sz="1500" dirty="0" smtClean="0"/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267539" y="3948546"/>
            <a:ext cx="3878040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RIGHT: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RIGHT</a:t>
            </a:r>
            <a:r>
              <a:rPr lang="es-CL" sz="1500" dirty="0" smtClean="0"/>
              <a:t>(title,4)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1267537" y="5087389"/>
            <a:ext cx="4559683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LOWER: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SELECT </a:t>
            </a:r>
            <a:r>
              <a:rPr lang="es-CL" sz="1500" dirty="0" smtClean="0">
                <a:solidFill>
                  <a:srgbClr val="00B0F0"/>
                </a:solidFill>
              </a:rPr>
              <a:t>LOWER</a:t>
            </a:r>
            <a:r>
              <a:rPr lang="es-CL" sz="1500" dirty="0" smtClean="0"/>
              <a:t>(</a:t>
            </a:r>
            <a:r>
              <a:rPr lang="es-CL" sz="1500" dirty="0" err="1" smtClean="0"/>
              <a:t>title</a:t>
            </a:r>
            <a:r>
              <a:rPr lang="es-CL" sz="1500" dirty="0" smtClean="0"/>
              <a:t>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 err="1" smtClean="0"/>
              <a:t>pubs.dbo.titles</a:t>
            </a:r>
            <a:r>
              <a:rPr lang="es-CL" sz="1500" dirty="0" smtClean="0"/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39" y="1598989"/>
            <a:ext cx="3609975" cy="9048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39" y="2777664"/>
            <a:ext cx="819150" cy="9048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41" y="3948546"/>
            <a:ext cx="790575" cy="8953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928" y="5097435"/>
            <a:ext cx="8382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Tipos de Sentencias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2444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Vamos a encontrar que las sentencias SQL las dividimos en dos grupos:</a:t>
            </a:r>
          </a:p>
          <a:p>
            <a:endParaRPr lang="es-CL" dirty="0" smtClean="0"/>
          </a:p>
          <a:p>
            <a:r>
              <a:rPr lang="es-CL" dirty="0" smtClean="0"/>
              <a:t>Sentencias DDL:</a:t>
            </a:r>
          </a:p>
          <a:p>
            <a:pPr lvl="1"/>
            <a:r>
              <a:rPr lang="es-CL" dirty="0" smtClean="0"/>
              <a:t>Nos permiten crear y trabajar con base de datos, tablas, campos e índices.</a:t>
            </a:r>
            <a:endParaRPr lang="es-ES" dirty="0"/>
          </a:p>
          <a:p>
            <a:pPr marL="457200" lvl="1" indent="0">
              <a:buNone/>
            </a:pPr>
            <a:endParaRPr lang="es-CL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7334" y="3483034"/>
            <a:ext cx="8596668" cy="132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Sentencias DML:</a:t>
            </a:r>
          </a:p>
          <a:p>
            <a:pPr lvl="1"/>
            <a:r>
              <a:rPr lang="es-CL" sz="1500" dirty="0" smtClean="0"/>
              <a:t>Nos permiten generar y trabajar con consultas a las tablas y podemos ordenar, filtrar y extraer información de ellas.</a:t>
            </a:r>
            <a:endParaRPr lang="es-ES" sz="1500" dirty="0" smtClean="0"/>
          </a:p>
          <a:p>
            <a:pPr marL="457200" lvl="1" indent="0">
              <a:buFont typeface="Wingdings 3" charset="2"/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4279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/>
          <a:lstStyle/>
          <a:p>
            <a:r>
              <a:rPr lang="es-CL" dirty="0" smtClean="0"/>
              <a:t>Ejercicios: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46661"/>
            <a:ext cx="8596668" cy="4929447"/>
          </a:xfrm>
        </p:spPr>
        <p:txBody>
          <a:bodyPr>
            <a:normAutofit/>
          </a:bodyPr>
          <a:lstStyle/>
          <a:p>
            <a:r>
              <a:rPr lang="es-CL" sz="2000" dirty="0" smtClean="0"/>
              <a:t>1- Indicar cuantos libros hay por cada tipo de libro y ordenarlos de mayor a menos cantidad</a:t>
            </a:r>
            <a:r>
              <a:rPr lang="es-CL" sz="2000" dirty="0" smtClean="0"/>
              <a:t>.</a:t>
            </a:r>
            <a:endParaRPr lang="es-CL" sz="2000" dirty="0" smtClean="0"/>
          </a:p>
          <a:p>
            <a:r>
              <a:rPr lang="es-CL" sz="2000" dirty="0" smtClean="0"/>
              <a:t>2- Reemplazar en los títulos la letra “e” por un 3</a:t>
            </a:r>
            <a:r>
              <a:rPr lang="es-CL" sz="2000" dirty="0" smtClean="0"/>
              <a:t>.</a:t>
            </a:r>
            <a:endParaRPr lang="es-CL" sz="2000" dirty="0" smtClean="0"/>
          </a:p>
          <a:p>
            <a:r>
              <a:rPr lang="es-CL" sz="2000" dirty="0" smtClean="0"/>
              <a:t>3- Se necesita saber la cantidad de libros publicados por editorial y el promedio de venta de los libros</a:t>
            </a:r>
            <a:r>
              <a:rPr lang="es-CL" sz="2000" dirty="0" smtClean="0"/>
              <a:t>.</a:t>
            </a:r>
            <a:endParaRPr lang="es-CL" sz="2000" dirty="0" smtClean="0"/>
          </a:p>
          <a:p>
            <a:r>
              <a:rPr lang="es-CL" sz="2000" dirty="0" smtClean="0"/>
              <a:t>4- Se necesita saber el precio máximo, el mínimo y el promedio de los precios</a:t>
            </a:r>
            <a:r>
              <a:rPr lang="es-CL" sz="2000" dirty="0" smtClean="0"/>
              <a:t>.</a:t>
            </a:r>
            <a:endParaRPr lang="es-CL" sz="2000" dirty="0" smtClean="0"/>
          </a:p>
          <a:p>
            <a:r>
              <a:rPr lang="es-CL" sz="2000" dirty="0" smtClean="0"/>
              <a:t>5- </a:t>
            </a:r>
            <a:r>
              <a:rPr lang="es-CL" sz="2000" dirty="0" smtClean="0"/>
              <a:t>Mostrar los títulos en mayúsculas que solo tienen menos de 20 caracteres.</a:t>
            </a:r>
          </a:p>
          <a:p>
            <a:r>
              <a:rPr lang="es-CL" sz="2000" dirty="0" smtClean="0"/>
              <a:t>6- Se necesita concatenar los primeros 8 caracteres de la derecha del titulo con los 8 caracteres de la izquierda de las notas y estos se parados por 10 espacios. ( usar funciones )</a:t>
            </a:r>
            <a:endParaRPr lang="es-CL" sz="2000" dirty="0" smtClean="0"/>
          </a:p>
          <a:p>
            <a:endParaRPr lang="es-CL" sz="2000" dirty="0" smtClean="0"/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9386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Instrucción: SELECT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La principal función de esta instrucción es obtener información de la base de datos.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</a:t>
            </a:r>
            <a:r>
              <a:rPr lang="es-CL" dirty="0" smtClean="0">
                <a:solidFill>
                  <a:srgbClr val="00B0F0"/>
                </a:solidFill>
              </a:rPr>
              <a:t>SELECT </a:t>
            </a:r>
            <a:r>
              <a:rPr lang="es-ES" dirty="0" smtClean="0">
                <a:solidFill>
                  <a:srgbClr val="00B0F0"/>
                </a:solidFill>
              </a:rPr>
              <a:t>[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smtClean="0">
                <a:solidFill>
                  <a:srgbClr val="00B0F0"/>
                </a:solidFill>
              </a:rPr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para copiar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rut, nombre, apellido, edad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alumnos;</a:t>
            </a:r>
          </a:p>
        </p:txBody>
      </p:sp>
    </p:spTree>
    <p:extLst>
      <p:ext uri="{BB962C8B-B14F-4D97-AF65-F5344CB8AC3E}">
        <p14:creationId xmlns:p14="http://schemas.microsoft.com/office/powerpoint/2010/main" val="19380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Instrucción: SELECT INTO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Lo utilizaremos copiar atributos de una tabla a una tabla nueva, la podríamos utilizar para hacer copias.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</a:t>
            </a:r>
            <a:r>
              <a:rPr lang="es-CL" dirty="0" smtClean="0">
                <a:solidFill>
                  <a:srgbClr val="00B0F0"/>
                </a:solidFill>
              </a:rPr>
              <a:t>SELECT </a:t>
            </a:r>
            <a:r>
              <a:rPr lang="es-ES" dirty="0" smtClean="0">
                <a:solidFill>
                  <a:srgbClr val="00B0F0"/>
                </a:solidFill>
              </a:rPr>
              <a:t>[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smtClean="0">
                <a:solidFill>
                  <a:srgbClr val="00B0F0"/>
                </a:solidFill>
              </a:rPr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</a:t>
            </a:r>
            <a:r>
              <a:rPr lang="es-ES" dirty="0" smtClean="0">
                <a:solidFill>
                  <a:srgbClr val="00B0F0"/>
                </a:solidFill>
              </a:rPr>
              <a:t>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rut, nombre, apellido, edad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INTO nueva_tabla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alumnos;</a:t>
            </a:r>
          </a:p>
        </p:txBody>
      </p:sp>
    </p:spTree>
    <p:extLst>
      <p:ext uri="{BB962C8B-B14F-4D97-AF65-F5344CB8AC3E}">
        <p14:creationId xmlns:p14="http://schemas.microsoft.com/office/powerpoint/2010/main" val="9763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Instrucción: SELECT .. FROM .. WHERE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Nos permite obtén datos de una tabla aplicando una condición.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</a:t>
            </a:r>
            <a:r>
              <a:rPr lang="es-CL" dirty="0" smtClean="0">
                <a:solidFill>
                  <a:srgbClr val="00B0F0"/>
                </a:solidFill>
              </a:rPr>
              <a:t>SELECT </a:t>
            </a:r>
            <a:r>
              <a:rPr lang="es-ES" dirty="0" smtClean="0">
                <a:solidFill>
                  <a:srgbClr val="00B0F0"/>
                </a:solidFill>
              </a:rPr>
              <a:t>[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smtClean="0">
                <a:solidFill>
                  <a:srgbClr val="00B0F0"/>
                </a:solidFill>
              </a:rPr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B0F0"/>
                </a:solidFill>
              </a:rPr>
              <a:t>		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B0F0"/>
                </a:solidFill>
              </a:rPr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>
                <a:solidFill>
                  <a:srgbClr val="00B0F0"/>
                </a:solidFill>
              </a:rPr>
              <a:t>		WHERE [ condiciones </a:t>
            </a:r>
            <a:r>
              <a:rPr lang="es-ES" dirty="0">
                <a:solidFill>
                  <a:srgbClr val="00B0F0"/>
                </a:solidFill>
              </a:rPr>
              <a:t>de </a:t>
            </a:r>
            <a:r>
              <a:rPr lang="es-ES" dirty="0" smtClean="0">
                <a:solidFill>
                  <a:srgbClr val="00B0F0"/>
                </a:solidFill>
              </a:rPr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rut, nombre, apellido, edad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WHERE edad = 20;</a:t>
            </a:r>
          </a:p>
        </p:txBody>
      </p:sp>
    </p:spTree>
    <p:extLst>
      <p:ext uri="{BB962C8B-B14F-4D97-AF65-F5344CB8AC3E}">
        <p14:creationId xmlns:p14="http://schemas.microsoft.com/office/powerpoint/2010/main" val="14154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Instrucción: GROUP BY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La principal función de esta instrucción es agrupar los atributos, así no repetiremos búsquedas.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</a:t>
            </a:r>
            <a:r>
              <a:rPr lang="es-ES" dirty="0" smtClean="0">
                <a:solidFill>
                  <a:srgbClr val="00B0F0"/>
                </a:solidFill>
              </a:rPr>
              <a:t>GROUP BY [ atributos </a:t>
            </a:r>
            <a:r>
              <a:rPr lang="es-ES" dirty="0">
                <a:solidFill>
                  <a:srgbClr val="00B0F0"/>
                </a:solidFill>
              </a:rPr>
              <a:t>de </a:t>
            </a:r>
            <a:r>
              <a:rPr lang="es-ES" dirty="0" smtClean="0">
                <a:solidFill>
                  <a:srgbClr val="00B0F0"/>
                </a:solidFill>
              </a:rPr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2780761" cy="105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COUNT(*)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WHERE edad = 20;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458095" y="5220397"/>
            <a:ext cx="1812174" cy="922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SELECT COUNT(*)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FROM alumnos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WHERE edad = 22;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5370022" y="5490557"/>
            <a:ext cx="457200" cy="191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118166" y="5220397"/>
            <a:ext cx="2635135" cy="922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SELECT edad, COUNT(*)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FROM alumnos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GROUP BY edad;</a:t>
            </a:r>
          </a:p>
        </p:txBody>
      </p:sp>
    </p:spTree>
    <p:extLst>
      <p:ext uri="{BB962C8B-B14F-4D97-AF65-F5344CB8AC3E}">
        <p14:creationId xmlns:p14="http://schemas.microsoft.com/office/powerpoint/2010/main" val="31454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Instrucción: HAVING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La principal función de esta instrucción es dar condiciones a un grupo de registro.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</a:t>
            </a:r>
            <a:r>
              <a:rPr lang="es-ES" dirty="0" smtClean="0">
                <a:solidFill>
                  <a:srgbClr val="00B0F0"/>
                </a:solidFill>
              </a:rPr>
              <a:t>HAVING [ condiciones </a:t>
            </a:r>
            <a:r>
              <a:rPr lang="es-ES" dirty="0">
                <a:solidFill>
                  <a:srgbClr val="00B0F0"/>
                </a:solidFill>
              </a:rPr>
              <a:t>sobre los </a:t>
            </a:r>
            <a:r>
              <a:rPr lang="es-ES" dirty="0" smtClean="0">
                <a:solidFill>
                  <a:srgbClr val="00B0F0"/>
                </a:solidFill>
              </a:rPr>
              <a:t>grupos ] </a:t>
            </a:r>
            <a:endParaRPr lang="es-CL" dirty="0" smtClean="0">
              <a:solidFill>
                <a:srgbClr val="00B0F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</a:t>
            </a:r>
            <a:r>
              <a:rPr lang="es-CL" sz="1500" dirty="0"/>
              <a:t>SELECT edad, COUNT(*)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FROM </a:t>
            </a:r>
            <a:r>
              <a:rPr lang="es-CL" sz="1500" dirty="0"/>
              <a:t>alumnos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GROUP </a:t>
            </a:r>
            <a:r>
              <a:rPr lang="es-CL" sz="1500" dirty="0"/>
              <a:t>BY </a:t>
            </a:r>
            <a:r>
              <a:rPr lang="es-CL" sz="1500" dirty="0" smtClean="0"/>
              <a:t>edad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 smtClean="0"/>
              <a:t>		HAVING COUNT(*) </a:t>
            </a:r>
            <a:r>
              <a:rPr lang="en-US" sz="1500" dirty="0" smtClean="0"/>
              <a:t>&gt; 20</a:t>
            </a:r>
            <a:r>
              <a:rPr lang="es-CL" sz="1500" dirty="0" smtClean="0"/>
              <a:t>;</a:t>
            </a:r>
            <a:endParaRPr lang="es-CL" sz="1500" dirty="0"/>
          </a:p>
        </p:txBody>
      </p:sp>
    </p:spTree>
    <p:extLst>
      <p:ext uri="{BB962C8B-B14F-4D97-AF65-F5344CB8AC3E}">
        <p14:creationId xmlns:p14="http://schemas.microsoft.com/office/powerpoint/2010/main" val="3445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Alias: 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Utilizaremos los alias para definir una función, es mas fácil llamar al alias que a la función.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smtClean="0">
                <a:solidFill>
                  <a:srgbClr val="00B0F0"/>
                </a:solidFill>
              </a:rPr>
              <a:t>AS “Nombre del Alias”</a:t>
            </a:r>
            <a:endParaRPr lang="es-ES" dirty="0" smtClean="0">
              <a:solidFill>
                <a:srgbClr val="00B0F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de 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de 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sobre los 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AVG(edad) </a:t>
            </a:r>
            <a:r>
              <a:rPr lang="es-CL" sz="1500" dirty="0" smtClean="0">
                <a:solidFill>
                  <a:srgbClr val="00B0F0"/>
                </a:solidFill>
              </a:rPr>
              <a:t>AS “Promedio”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alumnos;</a:t>
            </a:r>
          </a:p>
        </p:txBody>
      </p:sp>
    </p:spTree>
    <p:extLst>
      <p:ext uri="{BB962C8B-B14F-4D97-AF65-F5344CB8AC3E}">
        <p14:creationId xmlns:p14="http://schemas.microsoft.com/office/powerpoint/2010/main" val="25375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Funciones: MAX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5614"/>
          </a:xfrm>
        </p:spPr>
        <p:txBody>
          <a:bodyPr>
            <a:normAutofit/>
          </a:bodyPr>
          <a:lstStyle/>
          <a:p>
            <a:r>
              <a:rPr lang="es-CL" dirty="0" smtClean="0"/>
              <a:t>Utilizaremos esta función para obtener el máximo del atributo buscado.</a:t>
            </a:r>
          </a:p>
          <a:p>
            <a:endParaRPr lang="es-CL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334" y="2967645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Sintaxis: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dirty="0" smtClean="0"/>
              <a:t>		SELECT </a:t>
            </a:r>
            <a:r>
              <a:rPr lang="es-ES" dirty="0" smtClean="0"/>
              <a:t>[</a:t>
            </a:r>
            <a:r>
              <a:rPr lang="es-ES" dirty="0"/>
              <a:t> </a:t>
            </a:r>
            <a:r>
              <a:rPr lang="es-ES" dirty="0" smtClean="0"/>
              <a:t>atributos de la tabla para mostrar 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INTO [ alias del atributo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FROM [ tablas donde se busca la información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WHERE [ condiciones </a:t>
            </a:r>
            <a:r>
              <a:rPr lang="es-ES" dirty="0"/>
              <a:t>de </a:t>
            </a:r>
            <a:r>
              <a:rPr lang="es-ES" dirty="0" smtClean="0"/>
              <a:t>filtrado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GROUP BY [ atributos </a:t>
            </a:r>
            <a:r>
              <a:rPr lang="es-ES" dirty="0"/>
              <a:t>de </a:t>
            </a:r>
            <a:r>
              <a:rPr lang="es-ES" dirty="0" smtClean="0"/>
              <a:t>agrupación 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dirty="0" smtClean="0"/>
              <a:t>		HAVING [ condiciones </a:t>
            </a:r>
            <a:r>
              <a:rPr lang="es-ES" dirty="0"/>
              <a:t>sobre los </a:t>
            </a:r>
            <a:r>
              <a:rPr lang="es-ES" dirty="0" smtClean="0"/>
              <a:t>grupos ] </a:t>
            </a:r>
            <a:endParaRPr lang="es-C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4962700"/>
            <a:ext cx="8596668" cy="190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700" dirty="0" smtClean="0"/>
              <a:t>Ejemplo: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SELECT </a:t>
            </a:r>
            <a:r>
              <a:rPr lang="es-CL" sz="1500" dirty="0" smtClean="0">
                <a:solidFill>
                  <a:srgbClr val="00B0F0"/>
                </a:solidFill>
              </a:rPr>
              <a:t>MAX(salario) </a:t>
            </a:r>
            <a:r>
              <a:rPr lang="es-CL" sz="1500" dirty="0" smtClean="0"/>
              <a:t>AS “Mejor Pagado”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CL" sz="1500" dirty="0"/>
              <a:t>	</a:t>
            </a:r>
            <a:r>
              <a:rPr lang="es-CL" sz="1500" dirty="0" smtClean="0"/>
              <a:t>	FROM sueldos;</a:t>
            </a:r>
          </a:p>
        </p:txBody>
      </p:sp>
    </p:spTree>
    <p:extLst>
      <p:ext uri="{BB962C8B-B14F-4D97-AF65-F5344CB8AC3E}">
        <p14:creationId xmlns:p14="http://schemas.microsoft.com/office/powerpoint/2010/main" val="16309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766</TotalTime>
  <Words>644</Words>
  <Application>Microsoft Office PowerPoint</Application>
  <PresentationFormat>Panorámica</PresentationFormat>
  <Paragraphs>253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</vt:lpstr>
      <vt:lpstr>Clase 3-4 – Sentencias</vt:lpstr>
      <vt:lpstr>Tipos de Sentencias</vt:lpstr>
      <vt:lpstr>Instrucción: SELECT</vt:lpstr>
      <vt:lpstr>Instrucción: SELECT INTO</vt:lpstr>
      <vt:lpstr>Instrucción: SELECT .. FROM .. WHERE</vt:lpstr>
      <vt:lpstr>Instrucción: GROUP BY</vt:lpstr>
      <vt:lpstr>Instrucción: HAVING</vt:lpstr>
      <vt:lpstr>Alias: AS</vt:lpstr>
      <vt:lpstr>Funciones: MAX</vt:lpstr>
      <vt:lpstr>Funciones: MIN</vt:lpstr>
      <vt:lpstr>Funciones: AVG</vt:lpstr>
      <vt:lpstr>Modificadores: DISTINCT</vt:lpstr>
      <vt:lpstr>Modificadores: TOP n</vt:lpstr>
      <vt:lpstr>Ordenar : ORDER BY</vt:lpstr>
      <vt:lpstr>Funciones : Cadenas</vt:lpstr>
      <vt:lpstr>Funciones : Cadenas</vt:lpstr>
      <vt:lpstr>Funciones : Cadenas</vt:lpstr>
      <vt:lpstr>Funciones : Cadenas</vt:lpstr>
      <vt:lpstr>Funciones : Cadenas</vt:lpstr>
      <vt:lpstr>Ejercicios: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 – Sentencias</dc:title>
  <dc:creator>Francisco</dc:creator>
  <cp:lastModifiedBy>duoc</cp:lastModifiedBy>
  <cp:revision>29</cp:revision>
  <dcterms:created xsi:type="dcterms:W3CDTF">2018-08-17T01:03:31Z</dcterms:created>
  <dcterms:modified xsi:type="dcterms:W3CDTF">2018-08-22T16:23:34Z</dcterms:modified>
</cp:coreProperties>
</file>