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Clase </a:t>
            </a:r>
            <a:r>
              <a:rPr lang="es-CL" dirty="0" smtClean="0"/>
              <a:t>6 </a:t>
            </a:r>
            <a:r>
              <a:rPr lang="es-CL" dirty="0"/>
              <a:t>– </a:t>
            </a:r>
            <a:r>
              <a:rPr lang="es-CL" dirty="0" smtClean="0"/>
              <a:t>Sub </a:t>
            </a:r>
            <a:r>
              <a:rPr lang="es-CL" dirty="0" err="1" smtClean="0"/>
              <a:t>Select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SQL SERVER APLICADO (SSA010) </a:t>
            </a:r>
          </a:p>
          <a:p>
            <a:r>
              <a:rPr lang="es-CL" dirty="0"/>
              <a:t>Francisco Juillet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946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659"/>
          </a:xfrm>
        </p:spPr>
        <p:txBody>
          <a:bodyPr/>
          <a:lstStyle/>
          <a:p>
            <a:r>
              <a:rPr lang="es-CL" dirty="0" err="1" smtClean="0"/>
              <a:t>SubConsultas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87258"/>
            <a:ext cx="8596668" cy="4481279"/>
          </a:xfrm>
        </p:spPr>
        <p:txBody>
          <a:bodyPr>
            <a:noAutofit/>
          </a:bodyPr>
          <a:lstStyle/>
          <a:p>
            <a:pPr lvl="1"/>
            <a:r>
              <a:rPr lang="es-CL" sz="1800" dirty="0" smtClean="0"/>
              <a:t>Una </a:t>
            </a:r>
            <a:r>
              <a:rPr lang="es-CL" sz="1800" dirty="0" err="1" smtClean="0"/>
              <a:t>subconsulta</a:t>
            </a:r>
            <a:r>
              <a:rPr lang="es-CL" sz="1800" dirty="0" smtClean="0"/>
              <a:t> es, cuando empleamos doble consulta en el </a:t>
            </a:r>
            <a:r>
              <a:rPr lang="es-CL" sz="1800" dirty="0" err="1" smtClean="0"/>
              <a:t>select</a:t>
            </a:r>
            <a:r>
              <a:rPr lang="es-CL" sz="1800" dirty="0" smtClean="0"/>
              <a:t>.</a:t>
            </a:r>
          </a:p>
          <a:p>
            <a:pPr lvl="1"/>
            <a:endParaRPr lang="es-CL" sz="1800" dirty="0" smtClean="0"/>
          </a:p>
          <a:p>
            <a:pPr lvl="1"/>
            <a:r>
              <a:rPr lang="es-CL" sz="1800" dirty="0"/>
              <a:t>Vamos a utilizar las </a:t>
            </a:r>
            <a:r>
              <a:rPr lang="es-CL" sz="1800" dirty="0" err="1"/>
              <a:t>subconsultas</a:t>
            </a:r>
            <a:r>
              <a:rPr lang="es-CL" sz="1800" dirty="0"/>
              <a:t>, cuando se necesita mostrar información </a:t>
            </a:r>
            <a:r>
              <a:rPr lang="es-CL" sz="1800" dirty="0" smtClean="0"/>
              <a:t>pero la condición de la consulta depende de </a:t>
            </a:r>
            <a:r>
              <a:rPr lang="es-CL" sz="1800" dirty="0"/>
              <a:t>la misma </a:t>
            </a:r>
            <a:r>
              <a:rPr lang="es-CL" sz="1800" dirty="0" smtClean="0"/>
              <a:t>tabla.</a:t>
            </a:r>
          </a:p>
          <a:p>
            <a:pPr lvl="1"/>
            <a:endParaRPr lang="es-CL" sz="1800" dirty="0" smtClean="0"/>
          </a:p>
          <a:p>
            <a:pPr lvl="1"/>
            <a:r>
              <a:rPr lang="es-CL" sz="1800" dirty="0" smtClean="0"/>
              <a:t>Siempre se ejecuta primero la </a:t>
            </a:r>
            <a:r>
              <a:rPr lang="es-CL" sz="1800" dirty="0" err="1" smtClean="0"/>
              <a:t>subconsulta</a:t>
            </a:r>
            <a:r>
              <a:rPr lang="es-CL" sz="1800" dirty="0" smtClean="0"/>
              <a:t> antes que la consulta principal.</a:t>
            </a:r>
          </a:p>
          <a:p>
            <a:pPr lvl="1"/>
            <a:endParaRPr lang="es-CL" sz="1800" dirty="0"/>
          </a:p>
          <a:p>
            <a:pPr lvl="1"/>
            <a:r>
              <a:rPr lang="es-CL" sz="1800" dirty="0" smtClean="0"/>
              <a:t>Siempre va a la derecha de la condición de comparación.</a:t>
            </a:r>
          </a:p>
          <a:p>
            <a:pPr lvl="1"/>
            <a:endParaRPr lang="es-CL" sz="1800" dirty="0"/>
          </a:p>
          <a:p>
            <a:pPr lvl="1"/>
            <a:r>
              <a:rPr lang="es-CL" sz="1800" dirty="0" smtClean="0">
                <a:solidFill>
                  <a:schemeClr val="tx1"/>
                </a:solidFill>
              </a:rPr>
              <a:t>Debe estar escrita en paréntesis.</a:t>
            </a:r>
          </a:p>
          <a:p>
            <a:pPr lvl="1"/>
            <a:endParaRPr lang="es-CL" sz="1800" dirty="0" smtClean="0"/>
          </a:p>
          <a:p>
            <a:pPr marL="914400" lvl="2" indent="0">
              <a:buNone/>
            </a:pPr>
            <a:endParaRPr lang="es-CL" sz="1600" dirty="0" smtClean="0">
              <a:solidFill>
                <a:schemeClr val="tx1"/>
              </a:solidFill>
            </a:endParaRPr>
          </a:p>
          <a:p>
            <a:pPr lvl="1"/>
            <a:endParaRPr lang="es-CL" sz="1800" dirty="0"/>
          </a:p>
          <a:p>
            <a:pPr lvl="1"/>
            <a:endParaRPr lang="es-CL" sz="1800" dirty="0" smtClean="0"/>
          </a:p>
        </p:txBody>
      </p:sp>
    </p:spTree>
    <p:extLst>
      <p:ext uri="{BB962C8B-B14F-4D97-AF65-F5344CB8AC3E}">
        <p14:creationId xmlns:p14="http://schemas.microsoft.com/office/powerpoint/2010/main" val="14279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659"/>
          </a:xfrm>
        </p:spPr>
        <p:txBody>
          <a:bodyPr/>
          <a:lstStyle/>
          <a:p>
            <a:r>
              <a:rPr lang="es-CL" dirty="0" err="1" smtClean="0"/>
              <a:t>SubConsultas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87258"/>
            <a:ext cx="8596668" cy="448127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s-CL" sz="1800" dirty="0" smtClean="0"/>
              <a:t>Por </a:t>
            </a:r>
            <a:r>
              <a:rPr lang="es-CL" sz="1800" dirty="0" err="1">
                <a:solidFill>
                  <a:srgbClr val="00B0F0"/>
                </a:solidFill>
              </a:rPr>
              <a:t>E</a:t>
            </a:r>
            <a:r>
              <a:rPr lang="es-CL" sz="1800" dirty="0" err="1" smtClean="0">
                <a:solidFill>
                  <a:srgbClr val="00B0F0"/>
                </a:solidFill>
              </a:rPr>
              <a:t>jm</a:t>
            </a:r>
            <a:r>
              <a:rPr lang="es-CL" sz="1800" dirty="0" smtClean="0"/>
              <a:t>: </a:t>
            </a:r>
          </a:p>
          <a:p>
            <a:pPr lvl="2"/>
            <a:r>
              <a:rPr lang="es-CL" sz="1800" dirty="0" smtClean="0"/>
              <a:t>Se necesita saber los </a:t>
            </a:r>
            <a:r>
              <a:rPr lang="es-CL" sz="1800" dirty="0" smtClean="0">
                <a:solidFill>
                  <a:srgbClr val="00B0F0"/>
                </a:solidFill>
              </a:rPr>
              <a:t>alumnos</a:t>
            </a:r>
            <a:r>
              <a:rPr lang="es-CL" sz="1800" dirty="0" smtClean="0"/>
              <a:t> que tienen </a:t>
            </a:r>
            <a:r>
              <a:rPr lang="es-CL" sz="1800" dirty="0" smtClean="0">
                <a:solidFill>
                  <a:srgbClr val="00B0F0"/>
                </a:solidFill>
              </a:rPr>
              <a:t>más edad </a:t>
            </a:r>
            <a:r>
              <a:rPr lang="es-CL" sz="1800" dirty="0" smtClean="0"/>
              <a:t>que </a:t>
            </a:r>
            <a:r>
              <a:rPr lang="es-CL" sz="1800" dirty="0" err="1" smtClean="0">
                <a:solidFill>
                  <a:srgbClr val="00B0F0"/>
                </a:solidFill>
              </a:rPr>
              <a:t>AlfredoD</a:t>
            </a:r>
            <a:r>
              <a:rPr lang="es-CL" sz="1800" dirty="0" smtClean="0"/>
              <a:t>.</a:t>
            </a:r>
          </a:p>
          <a:p>
            <a:pPr marL="457200" lvl="1" indent="0">
              <a:buNone/>
            </a:pPr>
            <a:endParaRPr lang="es-CL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s-CL" sz="1800" dirty="0" smtClean="0">
                <a:solidFill>
                  <a:srgbClr val="00B0F0"/>
                </a:solidFill>
              </a:rPr>
              <a:t>Lógica:</a:t>
            </a:r>
          </a:p>
          <a:p>
            <a:pPr lvl="2"/>
            <a:r>
              <a:rPr lang="es-CL" sz="1800" dirty="0" smtClean="0">
                <a:solidFill>
                  <a:srgbClr val="00B0F0"/>
                </a:solidFill>
              </a:rPr>
              <a:t>SELECT</a:t>
            </a:r>
            <a:r>
              <a:rPr lang="es-CL" sz="1800" dirty="0" smtClean="0"/>
              <a:t> edad </a:t>
            </a:r>
            <a:r>
              <a:rPr lang="es-CL" sz="1800" dirty="0" smtClean="0">
                <a:solidFill>
                  <a:srgbClr val="00B0F0"/>
                </a:solidFill>
              </a:rPr>
              <a:t>FROM</a:t>
            </a:r>
            <a:r>
              <a:rPr lang="es-CL" sz="1800" dirty="0" smtClean="0"/>
              <a:t> alumnos </a:t>
            </a:r>
            <a:r>
              <a:rPr lang="es-CL" sz="1600" dirty="0" smtClean="0"/>
              <a:t>	</a:t>
            </a:r>
            <a:r>
              <a:rPr lang="es-CL" sz="1600" dirty="0" smtClean="0">
                <a:solidFill>
                  <a:srgbClr val="00B0F0"/>
                </a:solidFill>
              </a:rPr>
              <a:t>WHERE</a:t>
            </a:r>
            <a:r>
              <a:rPr lang="es-CL" sz="1600" dirty="0" smtClean="0"/>
              <a:t> nombre = ‘</a:t>
            </a:r>
            <a:r>
              <a:rPr lang="es-CL" sz="1600" dirty="0" err="1" smtClean="0"/>
              <a:t>AlfredoD</a:t>
            </a:r>
            <a:r>
              <a:rPr lang="es-CL" sz="1600" dirty="0" smtClean="0"/>
              <a:t>’</a:t>
            </a:r>
          </a:p>
          <a:p>
            <a:pPr lvl="2"/>
            <a:r>
              <a:rPr lang="es-CL" sz="1800" dirty="0" smtClean="0">
                <a:solidFill>
                  <a:srgbClr val="00B0F0"/>
                </a:solidFill>
              </a:rPr>
              <a:t>SELECT</a:t>
            </a:r>
            <a:r>
              <a:rPr lang="es-CL" sz="1800" dirty="0" smtClean="0"/>
              <a:t> nombre, edad </a:t>
            </a:r>
            <a:r>
              <a:rPr lang="es-CL" sz="1800" dirty="0" smtClean="0">
                <a:solidFill>
                  <a:srgbClr val="00B0F0"/>
                </a:solidFill>
              </a:rPr>
              <a:t>FROM</a:t>
            </a:r>
            <a:r>
              <a:rPr lang="es-CL" sz="1800" dirty="0" smtClean="0"/>
              <a:t> alumnos</a:t>
            </a:r>
          </a:p>
          <a:p>
            <a:pPr marL="914400" lvl="2" indent="0">
              <a:buNone/>
            </a:pPr>
            <a:endParaRPr lang="es-CL" dirty="0"/>
          </a:p>
          <a:p>
            <a:pPr marL="457200" lvl="1" indent="0">
              <a:buNone/>
            </a:pPr>
            <a:r>
              <a:rPr lang="es-CL" sz="1800" dirty="0" smtClean="0">
                <a:solidFill>
                  <a:srgbClr val="00B0F0"/>
                </a:solidFill>
              </a:rPr>
              <a:t>Solución:</a:t>
            </a:r>
          </a:p>
          <a:p>
            <a:pPr lvl="2"/>
            <a:r>
              <a:rPr lang="es-CL" sz="1800" dirty="0" smtClean="0">
                <a:solidFill>
                  <a:srgbClr val="00B0F0"/>
                </a:solidFill>
              </a:rPr>
              <a:t>SELECT</a:t>
            </a:r>
            <a:r>
              <a:rPr lang="es-CL" sz="1800" dirty="0" smtClean="0">
                <a:solidFill>
                  <a:schemeClr val="tx1"/>
                </a:solidFill>
              </a:rPr>
              <a:t> nombre, edad </a:t>
            </a:r>
            <a:r>
              <a:rPr lang="es-CL" sz="1800" dirty="0" smtClean="0">
                <a:solidFill>
                  <a:srgbClr val="00B0F0"/>
                </a:solidFill>
              </a:rPr>
              <a:t>FROM</a:t>
            </a:r>
            <a:r>
              <a:rPr lang="es-CL" sz="1800" dirty="0" smtClean="0">
                <a:solidFill>
                  <a:schemeClr val="tx1"/>
                </a:solidFill>
              </a:rPr>
              <a:t> alumnos </a:t>
            </a:r>
            <a:r>
              <a:rPr lang="es-CL" sz="1800" dirty="0" smtClean="0">
                <a:solidFill>
                  <a:srgbClr val="00B0F0"/>
                </a:solidFill>
              </a:rPr>
              <a:t>WHERE</a:t>
            </a:r>
            <a:r>
              <a:rPr lang="es-CL" sz="1800" dirty="0" smtClean="0">
                <a:solidFill>
                  <a:schemeClr val="tx1"/>
                </a:solidFill>
              </a:rPr>
              <a:t> edad </a:t>
            </a:r>
            <a:r>
              <a:rPr lang="es-MX" sz="1800" b="1" dirty="0" smtClean="0">
                <a:latin typeface="Arial" charset="0"/>
                <a:ea typeface="ＭＳ Ｐゴシック" pitchFamily="34" charset="-128"/>
                <a:cs typeface="Arial" charset="0"/>
              </a:rPr>
              <a:t>&gt; (</a:t>
            </a:r>
            <a:r>
              <a:rPr lang="es-CL" sz="2000" dirty="0">
                <a:solidFill>
                  <a:srgbClr val="00B0F0"/>
                </a:solidFill>
              </a:rPr>
              <a:t>SELECT</a:t>
            </a:r>
            <a:r>
              <a:rPr lang="es-CL" sz="2000" dirty="0"/>
              <a:t> edad </a:t>
            </a:r>
            <a:r>
              <a:rPr lang="es-CL" sz="2000" dirty="0">
                <a:solidFill>
                  <a:srgbClr val="00B0F0"/>
                </a:solidFill>
              </a:rPr>
              <a:t>FROM</a:t>
            </a:r>
            <a:r>
              <a:rPr lang="es-CL" sz="2000" dirty="0"/>
              <a:t> alumnos </a:t>
            </a:r>
            <a:r>
              <a:rPr lang="es-CL" sz="1800" dirty="0" smtClean="0">
                <a:solidFill>
                  <a:srgbClr val="00B0F0"/>
                </a:solidFill>
              </a:rPr>
              <a:t>WHERE</a:t>
            </a:r>
            <a:r>
              <a:rPr lang="es-CL" sz="1800" dirty="0" smtClean="0"/>
              <a:t> </a:t>
            </a:r>
            <a:r>
              <a:rPr lang="es-CL" sz="1800" dirty="0"/>
              <a:t>nombre = ‘</a:t>
            </a:r>
            <a:r>
              <a:rPr lang="es-CL" sz="1800" dirty="0" err="1"/>
              <a:t>AlfredoD</a:t>
            </a:r>
            <a:r>
              <a:rPr lang="es-CL" sz="1800" dirty="0" smtClean="0"/>
              <a:t>’</a:t>
            </a:r>
            <a:r>
              <a:rPr lang="es-MX" sz="1800" b="1" dirty="0" smtClean="0">
                <a:latin typeface="Arial" charset="0"/>
                <a:ea typeface="ＭＳ Ｐゴシック" pitchFamily="34" charset="-128"/>
                <a:cs typeface="Arial" charset="0"/>
              </a:rPr>
              <a:t>)</a:t>
            </a:r>
            <a:r>
              <a:rPr lang="es-CL" dirty="0" smtClean="0">
                <a:solidFill>
                  <a:schemeClr val="tx1"/>
                </a:solidFill>
              </a:rPr>
              <a:t>		</a:t>
            </a:r>
            <a:endParaRPr lang="es-CL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659"/>
          </a:xfrm>
        </p:spPr>
        <p:txBody>
          <a:bodyPr/>
          <a:lstStyle/>
          <a:p>
            <a:r>
              <a:rPr lang="es-CL" dirty="0" err="1" smtClean="0"/>
              <a:t>SubConsultas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87258"/>
            <a:ext cx="8596668" cy="4481279"/>
          </a:xfrm>
        </p:spPr>
        <p:txBody>
          <a:bodyPr>
            <a:noAutofit/>
          </a:bodyPr>
          <a:lstStyle/>
          <a:p>
            <a:pPr lvl="1"/>
            <a:r>
              <a:rPr lang="es-CL" dirty="0" smtClean="0"/>
              <a:t>Las </a:t>
            </a:r>
            <a:r>
              <a:rPr lang="es-CL" dirty="0" err="1" smtClean="0"/>
              <a:t>subconsultas</a:t>
            </a:r>
            <a:r>
              <a:rPr lang="es-CL" dirty="0" smtClean="0"/>
              <a:t> pueden retornar resultados de una fila como resultados de varias filas.</a:t>
            </a:r>
            <a:endParaRPr lang="es-CL" dirty="0" smtClean="0">
              <a:solidFill>
                <a:schemeClr val="tx1"/>
              </a:solidFill>
            </a:endParaRPr>
          </a:p>
          <a:p>
            <a:pPr lvl="1"/>
            <a:r>
              <a:rPr lang="es-CL" dirty="0" smtClean="0"/>
              <a:t>Tener cuidado cuando hacen que la consulta principal retorna una fila y en la </a:t>
            </a:r>
            <a:r>
              <a:rPr lang="es-CL" dirty="0" err="1" smtClean="0"/>
              <a:t>subconsulta</a:t>
            </a:r>
            <a:r>
              <a:rPr lang="es-CL" dirty="0" smtClean="0"/>
              <a:t> retornan varias filas.</a:t>
            </a:r>
          </a:p>
          <a:p>
            <a:pPr lvl="1"/>
            <a:endParaRPr lang="es-CL" sz="1800" dirty="0" smtClean="0"/>
          </a:p>
          <a:p>
            <a:pPr marL="457200" lvl="1" indent="0">
              <a:buNone/>
            </a:pPr>
            <a:r>
              <a:rPr lang="es-CL" dirty="0" smtClean="0"/>
              <a:t>Por </a:t>
            </a:r>
            <a:r>
              <a:rPr lang="es-CL" dirty="0" err="1" smtClean="0">
                <a:solidFill>
                  <a:srgbClr val="00B0F0"/>
                </a:solidFill>
              </a:rPr>
              <a:t>Ejm</a:t>
            </a:r>
            <a:r>
              <a:rPr lang="es-CL" dirty="0" smtClean="0"/>
              <a:t>:</a:t>
            </a:r>
          </a:p>
          <a:p>
            <a:pPr lvl="1"/>
            <a:r>
              <a:rPr lang="es-CL" dirty="0" smtClean="0">
                <a:solidFill>
                  <a:srgbClr val="00B0F0"/>
                </a:solidFill>
              </a:rPr>
              <a:t>SELECT</a:t>
            </a:r>
            <a:r>
              <a:rPr lang="es-CL" dirty="0" smtClean="0"/>
              <a:t> nombre, edad </a:t>
            </a:r>
            <a:r>
              <a:rPr lang="es-CL" dirty="0" smtClean="0">
                <a:solidFill>
                  <a:srgbClr val="00B0F0"/>
                </a:solidFill>
              </a:rPr>
              <a:t>FROM</a:t>
            </a:r>
            <a:r>
              <a:rPr lang="es-CL" dirty="0" smtClean="0"/>
              <a:t> alumnos </a:t>
            </a:r>
            <a:r>
              <a:rPr lang="es-CL" dirty="0" smtClean="0">
                <a:solidFill>
                  <a:srgbClr val="00B0F0"/>
                </a:solidFill>
              </a:rPr>
              <a:t>WHERE</a:t>
            </a:r>
            <a:r>
              <a:rPr lang="es-CL" dirty="0" smtClean="0"/>
              <a:t> edad  = (</a:t>
            </a:r>
            <a:r>
              <a:rPr lang="es-CL" dirty="0" smtClean="0">
                <a:solidFill>
                  <a:srgbClr val="00B0F0"/>
                </a:solidFill>
              </a:rPr>
              <a:t>SELECT</a:t>
            </a:r>
            <a:r>
              <a:rPr lang="es-CL" dirty="0" smtClean="0"/>
              <a:t> </a:t>
            </a:r>
            <a:r>
              <a:rPr lang="es-CL" dirty="0" smtClean="0">
                <a:solidFill>
                  <a:srgbClr val="00B0F0"/>
                </a:solidFill>
              </a:rPr>
              <a:t>MIN</a:t>
            </a:r>
            <a:r>
              <a:rPr lang="es-CL" dirty="0" smtClean="0"/>
              <a:t>(edad) </a:t>
            </a:r>
            <a:r>
              <a:rPr lang="es-CL" dirty="0" smtClean="0">
                <a:solidFill>
                  <a:srgbClr val="00B0F0"/>
                </a:solidFill>
              </a:rPr>
              <a:t>FROM</a:t>
            </a:r>
            <a:r>
              <a:rPr lang="es-CL" dirty="0" smtClean="0"/>
              <a:t> ALUMNOS </a:t>
            </a:r>
            <a:r>
              <a:rPr lang="es-CL" dirty="0" smtClean="0">
                <a:solidFill>
                  <a:srgbClr val="00B0F0"/>
                </a:solidFill>
              </a:rPr>
              <a:t>GROUP BY </a:t>
            </a:r>
            <a:r>
              <a:rPr lang="es-CL" dirty="0" smtClean="0"/>
              <a:t>sexo);</a:t>
            </a:r>
          </a:p>
          <a:p>
            <a:pPr lvl="1"/>
            <a:r>
              <a:rPr lang="es-CL" dirty="0">
                <a:solidFill>
                  <a:srgbClr val="00B0F0"/>
                </a:solidFill>
              </a:rPr>
              <a:t>SELECT</a:t>
            </a:r>
            <a:r>
              <a:rPr lang="es-CL" dirty="0">
                <a:solidFill>
                  <a:schemeClr val="tx1"/>
                </a:solidFill>
              </a:rPr>
              <a:t> nombre, edad </a:t>
            </a:r>
            <a:r>
              <a:rPr lang="es-CL" dirty="0">
                <a:solidFill>
                  <a:srgbClr val="00B0F0"/>
                </a:solidFill>
              </a:rPr>
              <a:t>FROM</a:t>
            </a:r>
            <a:r>
              <a:rPr lang="es-CL" dirty="0">
                <a:solidFill>
                  <a:schemeClr val="tx1"/>
                </a:solidFill>
              </a:rPr>
              <a:t> alumnos </a:t>
            </a:r>
            <a:r>
              <a:rPr lang="es-CL" dirty="0">
                <a:solidFill>
                  <a:srgbClr val="00B0F0"/>
                </a:solidFill>
              </a:rPr>
              <a:t>WHERE</a:t>
            </a:r>
            <a:r>
              <a:rPr lang="es-CL" dirty="0">
                <a:solidFill>
                  <a:schemeClr val="tx1"/>
                </a:solidFill>
              </a:rPr>
              <a:t> edad </a:t>
            </a:r>
            <a:r>
              <a:rPr lang="es-CL" dirty="0" smtClean="0">
                <a:solidFill>
                  <a:srgbClr val="00B0F0"/>
                </a:solidFill>
              </a:rPr>
              <a:t>IN</a:t>
            </a:r>
            <a:r>
              <a:rPr lang="es-CL" dirty="0" smtClean="0">
                <a:solidFill>
                  <a:schemeClr val="tx1"/>
                </a:solidFill>
              </a:rPr>
              <a:t> </a:t>
            </a:r>
            <a:r>
              <a:rPr lang="es-CL" dirty="0"/>
              <a:t>(</a:t>
            </a:r>
            <a:r>
              <a:rPr lang="es-CL" dirty="0">
                <a:solidFill>
                  <a:srgbClr val="00B0F0"/>
                </a:solidFill>
              </a:rPr>
              <a:t>SELECT</a:t>
            </a:r>
            <a:r>
              <a:rPr lang="es-CL" dirty="0"/>
              <a:t> </a:t>
            </a:r>
            <a:r>
              <a:rPr lang="es-CL" dirty="0">
                <a:solidFill>
                  <a:srgbClr val="00B0F0"/>
                </a:solidFill>
              </a:rPr>
              <a:t>MIN</a:t>
            </a:r>
            <a:r>
              <a:rPr lang="es-CL" dirty="0"/>
              <a:t>(edad) </a:t>
            </a:r>
            <a:r>
              <a:rPr lang="es-CL" dirty="0">
                <a:solidFill>
                  <a:srgbClr val="00B0F0"/>
                </a:solidFill>
              </a:rPr>
              <a:t>FROM</a:t>
            </a:r>
            <a:r>
              <a:rPr lang="es-CL" dirty="0"/>
              <a:t> ALUMNOS </a:t>
            </a:r>
            <a:r>
              <a:rPr lang="es-CL" dirty="0">
                <a:solidFill>
                  <a:srgbClr val="00B0F0"/>
                </a:solidFill>
              </a:rPr>
              <a:t>GROUP BY </a:t>
            </a:r>
            <a:r>
              <a:rPr lang="es-CL" dirty="0"/>
              <a:t>sexo</a:t>
            </a:r>
            <a:r>
              <a:rPr lang="es-CL" dirty="0" smtClean="0"/>
              <a:t>);</a:t>
            </a:r>
          </a:p>
          <a:p>
            <a:pPr lvl="1"/>
            <a:endParaRPr lang="es-CL" dirty="0" smtClean="0"/>
          </a:p>
          <a:p>
            <a:pPr marL="457200" lvl="1" indent="0">
              <a:buNone/>
            </a:pPr>
            <a:r>
              <a:rPr lang="es-CL" dirty="0" smtClean="0">
                <a:solidFill>
                  <a:schemeClr val="tx1"/>
                </a:solidFill>
              </a:rPr>
              <a:t>Consultas: </a:t>
            </a:r>
          </a:p>
          <a:p>
            <a:pPr marL="457200" lvl="1" indent="0">
              <a:buNone/>
            </a:pPr>
            <a:r>
              <a:rPr lang="es-CL" dirty="0" smtClean="0">
                <a:solidFill>
                  <a:srgbClr val="00B0F0"/>
                </a:solidFill>
              </a:rPr>
              <a:t>= ANY</a:t>
            </a:r>
            <a:r>
              <a:rPr lang="es-CL" dirty="0" smtClean="0"/>
              <a:t>: compara el valor con cada valor devuelto por la </a:t>
            </a:r>
            <a:r>
              <a:rPr lang="es-CL" dirty="0" err="1" smtClean="0"/>
              <a:t>subconsulta</a:t>
            </a:r>
            <a:r>
              <a:rPr lang="es-CL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&lt;&gt; </a:t>
            </a:r>
            <a:r>
              <a:rPr lang="es-CL" dirty="0" smtClean="0">
                <a:solidFill>
                  <a:srgbClr val="00B0F0"/>
                </a:solidFill>
              </a:rPr>
              <a:t>ALL</a:t>
            </a:r>
            <a:r>
              <a:rPr lang="es-CL" dirty="0" smtClean="0"/>
              <a:t>: compara el valor con todos los valores devueltos por la </a:t>
            </a:r>
            <a:r>
              <a:rPr lang="es-CL" dirty="0" err="1" smtClean="0"/>
              <a:t>subconsulta</a:t>
            </a:r>
            <a:r>
              <a:rPr lang="es-CL" dirty="0" smtClean="0"/>
              <a:t>.</a:t>
            </a:r>
            <a:endParaRPr lang="es-CL" dirty="0"/>
          </a:p>
          <a:p>
            <a:pPr lvl="1"/>
            <a:endParaRPr lang="es-CL" sz="1800" dirty="0" smtClean="0"/>
          </a:p>
        </p:txBody>
      </p:sp>
    </p:spTree>
    <p:extLst>
      <p:ext uri="{BB962C8B-B14F-4D97-AF65-F5344CB8AC3E}">
        <p14:creationId xmlns:p14="http://schemas.microsoft.com/office/powerpoint/2010/main" val="17554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659"/>
          </a:xfrm>
        </p:spPr>
        <p:txBody>
          <a:bodyPr/>
          <a:lstStyle/>
          <a:p>
            <a:r>
              <a:rPr lang="es-CL" dirty="0" smtClean="0"/>
              <a:t>Ejercicios: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942" y="1487258"/>
            <a:ext cx="9116060" cy="4481279"/>
          </a:xfrm>
        </p:spPr>
        <p:txBody>
          <a:bodyPr>
            <a:noAutofit/>
          </a:bodyPr>
          <a:lstStyle/>
          <a:p>
            <a:pPr lvl="1"/>
            <a:r>
              <a:rPr lang="es-CL" dirty="0" smtClean="0">
                <a:solidFill>
                  <a:schemeClr val="tx1"/>
                </a:solidFill>
              </a:rPr>
              <a:t>Se necesita mostrar el titulo de los libros que tengan un precio mayor al del libro </a:t>
            </a:r>
            <a:r>
              <a:rPr lang="es-CL" dirty="0" smtClean="0">
                <a:solidFill>
                  <a:srgbClr val="00B0F0"/>
                </a:solidFill>
              </a:rPr>
              <a:t>Sushi, </a:t>
            </a:r>
            <a:r>
              <a:rPr lang="es-CL" dirty="0" err="1" smtClean="0">
                <a:solidFill>
                  <a:srgbClr val="00B0F0"/>
                </a:solidFill>
              </a:rPr>
              <a:t>Anyone</a:t>
            </a:r>
            <a:r>
              <a:rPr lang="es-CL" dirty="0" smtClean="0">
                <a:solidFill>
                  <a:srgbClr val="00B0F0"/>
                </a:solidFill>
              </a:rPr>
              <a:t>?</a:t>
            </a:r>
          </a:p>
          <a:p>
            <a:pPr lvl="1"/>
            <a:endParaRPr lang="es-CL" dirty="0">
              <a:solidFill>
                <a:schemeClr val="tx1"/>
              </a:solidFill>
            </a:endParaRPr>
          </a:p>
          <a:p>
            <a:pPr lvl="1"/>
            <a:r>
              <a:rPr lang="es-CL" dirty="0" smtClean="0">
                <a:solidFill>
                  <a:schemeClr val="tx1"/>
                </a:solidFill>
              </a:rPr>
              <a:t>Realizar consulta para poder mostrar a los empleados que tienen la misma descripción de trabajo que el empleado </a:t>
            </a:r>
            <a:r>
              <a:rPr lang="es-CL" dirty="0" smtClean="0">
                <a:solidFill>
                  <a:srgbClr val="00B0F0"/>
                </a:solidFill>
              </a:rPr>
              <a:t>Paul </a:t>
            </a:r>
            <a:r>
              <a:rPr lang="es-CL" dirty="0" err="1" smtClean="0">
                <a:solidFill>
                  <a:srgbClr val="00B0F0"/>
                </a:solidFill>
              </a:rPr>
              <a:t>Henriot</a:t>
            </a:r>
            <a:r>
              <a:rPr lang="es-CL" dirty="0" smtClean="0">
                <a:solidFill>
                  <a:srgbClr val="00B0F0"/>
                </a:solidFill>
              </a:rPr>
              <a:t> </a:t>
            </a:r>
            <a:r>
              <a:rPr lang="es-CL" dirty="0" smtClean="0">
                <a:solidFill>
                  <a:schemeClr val="tx1"/>
                </a:solidFill>
              </a:rPr>
              <a:t>en el siguiente formato: </a:t>
            </a:r>
            <a:r>
              <a:rPr lang="es-CL" dirty="0" smtClean="0">
                <a:solidFill>
                  <a:srgbClr val="00B0F0"/>
                </a:solidFill>
              </a:rPr>
              <a:t>Empleado: Nombre Apellido, Credencial: Id Empleado </a:t>
            </a:r>
          </a:p>
          <a:p>
            <a:pPr lvl="1"/>
            <a:endParaRPr lang="es-CL" dirty="0">
              <a:solidFill>
                <a:srgbClr val="00B0F0"/>
              </a:solidFill>
            </a:endParaRPr>
          </a:p>
          <a:p>
            <a:pPr lvl="1"/>
            <a:r>
              <a:rPr lang="es-CL" dirty="0" smtClean="0">
                <a:solidFill>
                  <a:schemeClr val="tx1"/>
                </a:solidFill>
              </a:rPr>
              <a:t>Generar un </a:t>
            </a:r>
            <a:r>
              <a:rPr lang="es-CL" dirty="0" err="1" smtClean="0">
                <a:solidFill>
                  <a:schemeClr val="tx1"/>
                </a:solidFill>
              </a:rPr>
              <a:t>query</a:t>
            </a:r>
            <a:r>
              <a:rPr lang="es-CL" dirty="0" smtClean="0">
                <a:solidFill>
                  <a:schemeClr val="tx1"/>
                </a:solidFill>
              </a:rPr>
              <a:t> que obtenga el nombre y el apellido del o de los empleados que publicaron libros con el mismo precio del libro </a:t>
            </a:r>
            <a:r>
              <a:rPr lang="es-ES" dirty="0" err="1">
                <a:solidFill>
                  <a:srgbClr val="00B0F0"/>
                </a:solidFill>
              </a:rPr>
              <a:t>Life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Without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 smtClean="0">
                <a:solidFill>
                  <a:srgbClr val="00B0F0"/>
                </a:solidFill>
              </a:rPr>
              <a:t>Fear</a:t>
            </a:r>
            <a:r>
              <a:rPr lang="es-ES" dirty="0" smtClean="0">
                <a:solidFill>
                  <a:srgbClr val="00B0F0"/>
                </a:solidFill>
              </a:rPr>
              <a:t>, </a:t>
            </a:r>
            <a:r>
              <a:rPr lang="es-ES" dirty="0" smtClean="0">
                <a:solidFill>
                  <a:schemeClr val="tx1"/>
                </a:solidFill>
              </a:rPr>
              <a:t>pero se necesita que la ultima letra del nombre sea en mayúscula y que la ultima letra del apellido también sea en mayúscula. Formato: </a:t>
            </a:r>
            <a:r>
              <a:rPr lang="es-ES" dirty="0" err="1" smtClean="0">
                <a:solidFill>
                  <a:srgbClr val="00B0F0"/>
                </a:solidFill>
              </a:rPr>
              <a:t>NombrE</a:t>
            </a:r>
            <a:r>
              <a:rPr lang="es-ES" dirty="0" smtClean="0">
                <a:solidFill>
                  <a:srgbClr val="00B0F0"/>
                </a:solidFill>
              </a:rPr>
              <a:t> </a:t>
            </a:r>
            <a:r>
              <a:rPr lang="es-ES" dirty="0" err="1" smtClean="0">
                <a:solidFill>
                  <a:srgbClr val="00B0F0"/>
                </a:solidFill>
              </a:rPr>
              <a:t>ApellidO</a:t>
            </a:r>
            <a:r>
              <a:rPr lang="es-ES" dirty="0" smtClean="0">
                <a:solidFill>
                  <a:srgbClr val="00B0F0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nombre de la columna </a:t>
            </a:r>
            <a:r>
              <a:rPr lang="es-ES" dirty="0" smtClean="0">
                <a:solidFill>
                  <a:srgbClr val="00B0F0"/>
                </a:solidFill>
              </a:rPr>
              <a:t>“Empleados”</a:t>
            </a:r>
            <a:endParaRPr lang="es-ES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s-CL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1378</TotalTime>
  <Words>325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Trebuchet MS</vt:lpstr>
      <vt:lpstr>Wingdings 3</vt:lpstr>
      <vt:lpstr>Faceta</vt:lpstr>
      <vt:lpstr>Clase 6 – Sub Select</vt:lpstr>
      <vt:lpstr>SubConsultas</vt:lpstr>
      <vt:lpstr>SubConsultas</vt:lpstr>
      <vt:lpstr>SubConsultas</vt:lpstr>
      <vt:lpstr>Ejercicios: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3 – Sentencias</dc:title>
  <dc:creator>Francisco</dc:creator>
  <cp:lastModifiedBy>Francisco</cp:lastModifiedBy>
  <cp:revision>64</cp:revision>
  <dcterms:created xsi:type="dcterms:W3CDTF">2018-08-17T01:03:31Z</dcterms:created>
  <dcterms:modified xsi:type="dcterms:W3CDTF">2018-08-29T02:58:07Z</dcterms:modified>
</cp:coreProperties>
</file>