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a:t>Clase </a:t>
            </a:r>
            <a:r>
              <a:rPr lang="es-CL" dirty="0" smtClean="0"/>
              <a:t>7 </a:t>
            </a:r>
            <a:r>
              <a:rPr lang="es-CL" dirty="0"/>
              <a:t>– </a:t>
            </a:r>
            <a:r>
              <a:rPr lang="es-CL" dirty="0" smtClean="0"/>
              <a:t>Vistas</a:t>
            </a:r>
            <a:endParaRPr lang="es-ES" dirty="0"/>
          </a:p>
        </p:txBody>
      </p:sp>
      <p:sp>
        <p:nvSpPr>
          <p:cNvPr id="3" name="Subtítulo 2"/>
          <p:cNvSpPr>
            <a:spLocks noGrp="1"/>
          </p:cNvSpPr>
          <p:nvPr>
            <p:ph type="subTitle" idx="1"/>
          </p:nvPr>
        </p:nvSpPr>
        <p:spPr/>
        <p:txBody>
          <a:bodyPr/>
          <a:lstStyle/>
          <a:p>
            <a:r>
              <a:rPr lang="es-ES" dirty="0"/>
              <a:t>SQL SERVER APLICADO (SSA010) </a:t>
            </a:r>
          </a:p>
          <a:p>
            <a:r>
              <a:rPr lang="es-CL" dirty="0"/>
              <a:t>Francisco Juillet</a:t>
            </a:r>
            <a:endParaRPr lang="es-ES" dirty="0"/>
          </a:p>
        </p:txBody>
      </p:sp>
    </p:spTree>
    <p:extLst>
      <p:ext uri="{BB962C8B-B14F-4D97-AF65-F5344CB8AC3E}">
        <p14:creationId xmlns:p14="http://schemas.microsoft.com/office/powerpoint/2010/main" val="3559469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7659"/>
          </a:xfrm>
        </p:spPr>
        <p:txBody>
          <a:bodyPr/>
          <a:lstStyle/>
          <a:p>
            <a:r>
              <a:rPr lang="es-CL" dirty="0" smtClean="0"/>
              <a:t>Qu</a:t>
            </a:r>
            <a:r>
              <a:rPr lang="es-CL" dirty="0"/>
              <a:t>é</a:t>
            </a:r>
            <a:r>
              <a:rPr lang="es-CL" dirty="0" smtClean="0"/>
              <a:t> son las Vistas</a:t>
            </a:r>
            <a:endParaRPr lang="es-ES" dirty="0"/>
          </a:p>
        </p:txBody>
      </p:sp>
      <p:sp>
        <p:nvSpPr>
          <p:cNvPr id="3" name="Marcador de contenido 2"/>
          <p:cNvSpPr>
            <a:spLocks noGrp="1"/>
          </p:cNvSpPr>
          <p:nvPr>
            <p:ph idx="1"/>
          </p:nvPr>
        </p:nvSpPr>
        <p:spPr>
          <a:xfrm>
            <a:off x="677334" y="1487258"/>
            <a:ext cx="8596668" cy="4481279"/>
          </a:xfrm>
        </p:spPr>
        <p:txBody>
          <a:bodyPr>
            <a:noAutofit/>
          </a:bodyPr>
          <a:lstStyle/>
          <a:p>
            <a:r>
              <a:rPr lang="es-ES" sz="2000" dirty="0"/>
              <a:t>La vista es un objeto en la base de datos creado como resultado de una consulta</a:t>
            </a:r>
            <a:r>
              <a:rPr lang="es-ES" sz="2000" dirty="0" smtClean="0"/>
              <a:t>. ( </a:t>
            </a:r>
            <a:r>
              <a:rPr lang="es-ES" sz="2000" dirty="0" smtClean="0">
                <a:solidFill>
                  <a:srgbClr val="00B0F0"/>
                </a:solidFill>
              </a:rPr>
              <a:t>un SELECT </a:t>
            </a:r>
            <a:r>
              <a:rPr lang="es-ES" sz="2000" dirty="0" smtClean="0"/>
              <a:t>)</a:t>
            </a:r>
            <a:endParaRPr lang="es-ES" sz="2000" dirty="0"/>
          </a:p>
          <a:p>
            <a:r>
              <a:rPr lang="es-ES" sz="2000" dirty="0"/>
              <a:t>La vista se puede crear con datos de una o varias tablas de la base de datos.</a:t>
            </a:r>
          </a:p>
          <a:p>
            <a:r>
              <a:rPr lang="es-ES" sz="2000" dirty="0"/>
              <a:t>Las vistas pueden guardar listados en la base de datos con un conjunto de registros de consulta frecuente.</a:t>
            </a:r>
          </a:p>
          <a:p>
            <a:r>
              <a:rPr lang="es-ES" sz="2000" dirty="0" smtClean="0"/>
              <a:t>Las vistas pueden restringir </a:t>
            </a:r>
            <a:r>
              <a:rPr lang="es-ES" sz="2000" dirty="0"/>
              <a:t>la visualización de algunas columnas que están presente en tablas.</a:t>
            </a:r>
          </a:p>
          <a:p>
            <a:endParaRPr lang="es-ES" sz="2000" dirty="0"/>
          </a:p>
          <a:p>
            <a:pPr lvl="1"/>
            <a:endParaRPr lang="es-CL" sz="1600" dirty="0" smtClean="0">
              <a:solidFill>
                <a:schemeClr val="tx1"/>
              </a:solidFill>
            </a:endParaRPr>
          </a:p>
          <a:p>
            <a:pPr lvl="1"/>
            <a:endParaRPr lang="es-CL" sz="1800" dirty="0"/>
          </a:p>
          <a:p>
            <a:pPr lvl="1"/>
            <a:endParaRPr lang="es-CL" sz="1800" dirty="0" smtClean="0"/>
          </a:p>
        </p:txBody>
      </p:sp>
    </p:spTree>
    <p:extLst>
      <p:ext uri="{BB962C8B-B14F-4D97-AF65-F5344CB8AC3E}">
        <p14:creationId xmlns:p14="http://schemas.microsoft.com/office/powerpoint/2010/main" val="1427915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7659"/>
          </a:xfrm>
        </p:spPr>
        <p:txBody>
          <a:bodyPr/>
          <a:lstStyle/>
          <a:p>
            <a:r>
              <a:rPr lang="es-CL" dirty="0" smtClean="0"/>
              <a:t>Qu</a:t>
            </a:r>
            <a:r>
              <a:rPr lang="es-CL" dirty="0"/>
              <a:t>é</a:t>
            </a:r>
            <a:r>
              <a:rPr lang="es-CL" dirty="0" smtClean="0"/>
              <a:t> son las Vistas</a:t>
            </a:r>
            <a:endParaRPr lang="es-ES" dirty="0"/>
          </a:p>
        </p:txBody>
      </p:sp>
      <p:sp>
        <p:nvSpPr>
          <p:cNvPr id="3" name="Marcador de contenido 2"/>
          <p:cNvSpPr>
            <a:spLocks noGrp="1"/>
          </p:cNvSpPr>
          <p:nvPr>
            <p:ph idx="1"/>
          </p:nvPr>
        </p:nvSpPr>
        <p:spPr>
          <a:xfrm>
            <a:off x="677334" y="1487258"/>
            <a:ext cx="8596668" cy="4481279"/>
          </a:xfrm>
        </p:spPr>
        <p:txBody>
          <a:bodyPr>
            <a:noAutofit/>
          </a:bodyPr>
          <a:lstStyle/>
          <a:p>
            <a:r>
              <a:rPr lang="es-ES" sz="2000" b="1" dirty="0">
                <a:solidFill>
                  <a:srgbClr val="00B0F0"/>
                </a:solidFill>
              </a:rPr>
              <a:t>Importante</a:t>
            </a:r>
          </a:p>
          <a:p>
            <a:pPr lvl="1"/>
            <a:r>
              <a:rPr lang="es-ES" sz="2000" dirty="0"/>
              <a:t>En la definición de la consulta no se puede usar </a:t>
            </a:r>
            <a:r>
              <a:rPr lang="es-ES" sz="2000" dirty="0" smtClean="0">
                <a:solidFill>
                  <a:srgbClr val="00B0F0"/>
                </a:solidFill>
              </a:rPr>
              <a:t>ORDER BY </a:t>
            </a:r>
            <a:r>
              <a:rPr lang="es-ES" sz="2000" dirty="0" smtClean="0"/>
              <a:t>salvo </a:t>
            </a:r>
            <a:r>
              <a:rPr lang="es-ES" sz="2000" dirty="0"/>
              <a:t>que se incluya </a:t>
            </a:r>
            <a:r>
              <a:rPr lang="es-ES" sz="2000" dirty="0" smtClean="0">
                <a:solidFill>
                  <a:srgbClr val="00B0F0"/>
                </a:solidFill>
              </a:rPr>
              <a:t>TOP</a:t>
            </a:r>
            <a:r>
              <a:rPr lang="es-ES" sz="2000" dirty="0" smtClean="0"/>
              <a:t>.</a:t>
            </a:r>
            <a:endParaRPr lang="es-ES" sz="2000" dirty="0"/>
          </a:p>
          <a:p>
            <a:pPr lvl="1"/>
            <a:r>
              <a:rPr lang="es-ES" sz="2000" dirty="0"/>
              <a:t>Todas las columnas de la definición de la vista deben tener nombre.</a:t>
            </a:r>
          </a:p>
          <a:p>
            <a:pPr lvl="1"/>
            <a:r>
              <a:rPr lang="es-ES" sz="2000" dirty="0"/>
              <a:t>El </a:t>
            </a:r>
            <a:r>
              <a:rPr lang="es-ES" sz="2000" dirty="0" smtClean="0">
                <a:solidFill>
                  <a:srgbClr val="00B0F0"/>
                </a:solidFill>
              </a:rPr>
              <a:t>SELECT</a:t>
            </a:r>
            <a:r>
              <a:rPr lang="es-ES" sz="2000" dirty="0" smtClean="0"/>
              <a:t> </a:t>
            </a:r>
            <a:r>
              <a:rPr lang="es-ES" sz="2000" dirty="0"/>
              <a:t>de la definición de la vista no puede tener la cláusula </a:t>
            </a:r>
            <a:r>
              <a:rPr lang="es-ES" sz="2000" dirty="0" smtClean="0">
                <a:solidFill>
                  <a:srgbClr val="00B0F0"/>
                </a:solidFill>
              </a:rPr>
              <a:t>INTO</a:t>
            </a:r>
            <a:r>
              <a:rPr lang="es-ES" sz="2000" dirty="0" smtClean="0"/>
              <a:t> </a:t>
            </a:r>
            <a:r>
              <a:rPr lang="es-ES" sz="2000" dirty="0"/>
              <a:t>Tabla.</a:t>
            </a:r>
          </a:p>
          <a:p>
            <a:pPr lvl="1"/>
            <a:r>
              <a:rPr lang="es-ES" sz="2000" dirty="0"/>
              <a:t>La vista puede tener hasta </a:t>
            </a:r>
            <a:r>
              <a:rPr lang="es-ES" sz="2000" dirty="0">
                <a:solidFill>
                  <a:srgbClr val="00B0F0"/>
                </a:solidFill>
              </a:rPr>
              <a:t>1,024</a:t>
            </a:r>
            <a:r>
              <a:rPr lang="es-ES" sz="2000" dirty="0"/>
              <a:t> columnas.</a:t>
            </a:r>
          </a:p>
          <a:p>
            <a:pPr marL="457200" lvl="1" indent="0">
              <a:buNone/>
            </a:pPr>
            <a:endParaRPr lang="es-CL" sz="1600" dirty="0" smtClean="0">
              <a:solidFill>
                <a:schemeClr val="tx1"/>
              </a:solidFill>
            </a:endParaRPr>
          </a:p>
          <a:p>
            <a:pPr lvl="1"/>
            <a:endParaRPr lang="es-CL" sz="1800" dirty="0"/>
          </a:p>
          <a:p>
            <a:pPr lvl="1"/>
            <a:endParaRPr lang="es-CL" sz="1800" dirty="0" smtClean="0"/>
          </a:p>
        </p:txBody>
      </p:sp>
    </p:spTree>
    <p:extLst>
      <p:ext uri="{BB962C8B-B14F-4D97-AF65-F5344CB8AC3E}">
        <p14:creationId xmlns:p14="http://schemas.microsoft.com/office/powerpoint/2010/main" val="214945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8873"/>
          </a:xfrm>
        </p:spPr>
        <p:txBody>
          <a:bodyPr/>
          <a:lstStyle/>
          <a:p>
            <a:r>
              <a:rPr lang="es-CL" dirty="0" smtClean="0"/>
              <a:t>Instrucción: </a:t>
            </a:r>
            <a:r>
              <a:rPr lang="es-CL" dirty="0" err="1" smtClean="0"/>
              <a:t>Create</a:t>
            </a:r>
            <a:r>
              <a:rPr lang="es-CL" dirty="0" smtClean="0"/>
              <a:t> View</a:t>
            </a:r>
            <a:endParaRPr lang="es-ES" dirty="0"/>
          </a:p>
        </p:txBody>
      </p:sp>
      <p:sp>
        <p:nvSpPr>
          <p:cNvPr id="3" name="Marcador de contenido 2"/>
          <p:cNvSpPr>
            <a:spLocks noGrp="1"/>
          </p:cNvSpPr>
          <p:nvPr>
            <p:ph idx="1"/>
          </p:nvPr>
        </p:nvSpPr>
        <p:spPr>
          <a:xfrm>
            <a:off x="677334" y="1496291"/>
            <a:ext cx="8596668" cy="4545071"/>
          </a:xfrm>
        </p:spPr>
        <p:txBody>
          <a:bodyPr/>
          <a:lstStyle/>
          <a:p>
            <a:pPr marL="0" indent="0">
              <a:buNone/>
            </a:pPr>
            <a:r>
              <a:rPr lang="es-CL" dirty="0" smtClean="0"/>
              <a:t>Esta instrucción nos permite crear una vista.</a:t>
            </a:r>
          </a:p>
          <a:p>
            <a:pPr marL="0" indent="0">
              <a:buNone/>
            </a:pPr>
            <a:r>
              <a:rPr lang="es-CL" dirty="0" smtClean="0"/>
              <a:t>Sintaxis:</a:t>
            </a:r>
          </a:p>
          <a:p>
            <a:pPr marL="0" indent="0">
              <a:buNone/>
            </a:pPr>
            <a:r>
              <a:rPr lang="es-CL" dirty="0"/>
              <a:t>	</a:t>
            </a:r>
            <a:r>
              <a:rPr lang="es-CL" dirty="0" smtClean="0">
                <a:solidFill>
                  <a:srgbClr val="00B0F0"/>
                </a:solidFill>
              </a:rPr>
              <a:t>CREATE VIEW </a:t>
            </a:r>
            <a:r>
              <a:rPr lang="es-CL" dirty="0" err="1" smtClean="0">
                <a:solidFill>
                  <a:srgbClr val="00B0F0"/>
                </a:solidFill>
              </a:rPr>
              <a:t>esquema.nombrevista</a:t>
            </a:r>
            <a:r>
              <a:rPr lang="es-CL" dirty="0" smtClean="0">
                <a:solidFill>
                  <a:srgbClr val="00B0F0"/>
                </a:solidFill>
              </a:rPr>
              <a:t> ( parámetros )</a:t>
            </a:r>
          </a:p>
          <a:p>
            <a:pPr marL="0" indent="0">
              <a:buNone/>
            </a:pPr>
            <a:r>
              <a:rPr lang="es-CL" dirty="0">
                <a:solidFill>
                  <a:srgbClr val="00B0F0"/>
                </a:solidFill>
              </a:rPr>
              <a:t>	</a:t>
            </a:r>
            <a:r>
              <a:rPr lang="es-CL" dirty="0" smtClean="0">
                <a:solidFill>
                  <a:srgbClr val="00B0F0"/>
                </a:solidFill>
              </a:rPr>
              <a:t>AS instrucción SELECT</a:t>
            </a:r>
          </a:p>
          <a:p>
            <a:pPr marL="0" indent="0">
              <a:buNone/>
            </a:pPr>
            <a:endParaRPr lang="es-CL" dirty="0" smtClean="0"/>
          </a:p>
          <a:p>
            <a:pPr marL="0" indent="0">
              <a:buNone/>
            </a:pPr>
            <a:r>
              <a:rPr lang="es-CL" dirty="0" smtClean="0">
                <a:solidFill>
                  <a:schemeClr val="tx1"/>
                </a:solidFill>
              </a:rPr>
              <a:t>Ejemplo:</a:t>
            </a:r>
          </a:p>
          <a:p>
            <a:pPr marL="0" indent="0">
              <a:buNone/>
            </a:pPr>
            <a:r>
              <a:rPr lang="es-CL" dirty="0">
                <a:solidFill>
                  <a:schemeClr val="tx1"/>
                </a:solidFill>
              </a:rPr>
              <a:t>	</a:t>
            </a:r>
            <a:r>
              <a:rPr lang="es-CL" dirty="0" smtClean="0">
                <a:solidFill>
                  <a:srgbClr val="00B0F0"/>
                </a:solidFill>
              </a:rPr>
              <a:t>CREATE VIEW </a:t>
            </a:r>
            <a:r>
              <a:rPr lang="es-CL" dirty="0" err="1" smtClean="0">
                <a:solidFill>
                  <a:schemeClr val="tx1"/>
                </a:solidFill>
              </a:rPr>
              <a:t>VistaProductosVigentes</a:t>
            </a:r>
            <a:endParaRPr lang="es-CL" dirty="0" smtClean="0">
              <a:solidFill>
                <a:schemeClr val="tx1"/>
              </a:solidFill>
            </a:endParaRPr>
          </a:p>
          <a:p>
            <a:pPr marL="0" indent="0">
              <a:buNone/>
            </a:pPr>
            <a:r>
              <a:rPr lang="es-CL" dirty="0">
                <a:solidFill>
                  <a:schemeClr val="tx1"/>
                </a:solidFill>
              </a:rPr>
              <a:t>	</a:t>
            </a:r>
            <a:r>
              <a:rPr lang="es-CL" dirty="0" smtClean="0">
                <a:solidFill>
                  <a:srgbClr val="00B0F0"/>
                </a:solidFill>
              </a:rPr>
              <a:t>AS</a:t>
            </a:r>
          </a:p>
          <a:p>
            <a:pPr marL="0" indent="0">
              <a:buNone/>
            </a:pPr>
            <a:r>
              <a:rPr lang="es-CL" dirty="0">
                <a:solidFill>
                  <a:schemeClr val="tx1"/>
                </a:solidFill>
              </a:rPr>
              <a:t>	</a:t>
            </a:r>
            <a:r>
              <a:rPr lang="es-CL" dirty="0" smtClean="0">
                <a:solidFill>
                  <a:srgbClr val="00B0F0"/>
                </a:solidFill>
              </a:rPr>
              <a:t>SELECT</a:t>
            </a:r>
            <a:r>
              <a:rPr lang="es-CL" dirty="0" smtClean="0">
                <a:solidFill>
                  <a:schemeClr val="tx1"/>
                </a:solidFill>
              </a:rPr>
              <a:t> </a:t>
            </a:r>
            <a:r>
              <a:rPr lang="es-CL" dirty="0" err="1" smtClean="0">
                <a:solidFill>
                  <a:schemeClr val="tx1"/>
                </a:solidFill>
              </a:rPr>
              <a:t>nombreproducto</a:t>
            </a:r>
            <a:r>
              <a:rPr lang="es-CL" dirty="0" smtClean="0">
                <a:solidFill>
                  <a:schemeClr val="tx1"/>
                </a:solidFill>
              </a:rPr>
              <a:t> </a:t>
            </a:r>
            <a:r>
              <a:rPr lang="es-CL" dirty="0" smtClean="0">
                <a:solidFill>
                  <a:srgbClr val="00B0F0"/>
                </a:solidFill>
              </a:rPr>
              <a:t>AS</a:t>
            </a:r>
            <a:r>
              <a:rPr lang="es-CL" dirty="0" smtClean="0">
                <a:solidFill>
                  <a:schemeClr val="tx1"/>
                </a:solidFill>
              </a:rPr>
              <a:t> ‘Producto’, precio </a:t>
            </a:r>
            <a:r>
              <a:rPr lang="es-CL" dirty="0" smtClean="0">
                <a:solidFill>
                  <a:srgbClr val="00B0F0"/>
                </a:solidFill>
              </a:rPr>
              <a:t>AS</a:t>
            </a:r>
            <a:r>
              <a:rPr lang="es-CL" dirty="0" smtClean="0">
                <a:solidFill>
                  <a:schemeClr val="tx1"/>
                </a:solidFill>
              </a:rPr>
              <a:t> ‘Precio’</a:t>
            </a:r>
            <a:endParaRPr lang="es-CL" dirty="0">
              <a:solidFill>
                <a:schemeClr val="tx1"/>
              </a:solidFill>
            </a:endParaRPr>
          </a:p>
          <a:p>
            <a:pPr marL="0" indent="0">
              <a:buNone/>
            </a:pPr>
            <a:r>
              <a:rPr lang="es-CL" dirty="0" smtClean="0">
                <a:solidFill>
                  <a:schemeClr val="tx1"/>
                </a:solidFill>
              </a:rPr>
              <a:t>	</a:t>
            </a:r>
            <a:r>
              <a:rPr lang="es-CL" dirty="0" smtClean="0">
                <a:solidFill>
                  <a:srgbClr val="00B0F0"/>
                </a:solidFill>
              </a:rPr>
              <a:t>FROM</a:t>
            </a:r>
            <a:r>
              <a:rPr lang="es-CL" dirty="0" smtClean="0">
                <a:solidFill>
                  <a:schemeClr val="tx1"/>
                </a:solidFill>
              </a:rPr>
              <a:t> productos</a:t>
            </a:r>
          </a:p>
          <a:p>
            <a:pPr marL="0" indent="0">
              <a:buNone/>
            </a:pPr>
            <a:r>
              <a:rPr lang="es-CL" dirty="0">
                <a:solidFill>
                  <a:schemeClr val="tx1"/>
                </a:solidFill>
              </a:rPr>
              <a:t>	</a:t>
            </a:r>
            <a:r>
              <a:rPr lang="es-CL" dirty="0" smtClean="0">
                <a:solidFill>
                  <a:srgbClr val="00B0F0"/>
                </a:solidFill>
              </a:rPr>
              <a:t>WHERE</a:t>
            </a:r>
            <a:r>
              <a:rPr lang="es-CL" dirty="0" smtClean="0">
                <a:solidFill>
                  <a:schemeClr val="tx1"/>
                </a:solidFill>
              </a:rPr>
              <a:t> vigente = true</a:t>
            </a:r>
            <a:endParaRPr lang="es-ES" dirty="0">
              <a:solidFill>
                <a:schemeClr val="tx1"/>
              </a:solidFill>
            </a:endParaRPr>
          </a:p>
        </p:txBody>
      </p:sp>
    </p:spTree>
    <p:extLst>
      <p:ext uri="{BB962C8B-B14F-4D97-AF65-F5344CB8AC3E}">
        <p14:creationId xmlns:p14="http://schemas.microsoft.com/office/powerpoint/2010/main" val="28362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8873"/>
          </a:xfrm>
        </p:spPr>
        <p:txBody>
          <a:bodyPr/>
          <a:lstStyle/>
          <a:p>
            <a:r>
              <a:rPr lang="es-CL" dirty="0" smtClean="0"/>
              <a:t>Instrucción: Alter View</a:t>
            </a:r>
            <a:endParaRPr lang="es-ES" dirty="0"/>
          </a:p>
        </p:txBody>
      </p:sp>
      <p:sp>
        <p:nvSpPr>
          <p:cNvPr id="3" name="Marcador de contenido 2"/>
          <p:cNvSpPr>
            <a:spLocks noGrp="1"/>
          </p:cNvSpPr>
          <p:nvPr>
            <p:ph idx="1"/>
          </p:nvPr>
        </p:nvSpPr>
        <p:spPr>
          <a:xfrm>
            <a:off x="677334" y="1496291"/>
            <a:ext cx="9223124" cy="4545071"/>
          </a:xfrm>
        </p:spPr>
        <p:txBody>
          <a:bodyPr>
            <a:normAutofit/>
          </a:bodyPr>
          <a:lstStyle/>
          <a:p>
            <a:pPr marL="0" indent="0">
              <a:buNone/>
            </a:pPr>
            <a:r>
              <a:rPr lang="es-CL" dirty="0" smtClean="0"/>
              <a:t>Esta instrucción nos permite modificar una vista.</a:t>
            </a:r>
          </a:p>
          <a:p>
            <a:pPr marL="0" indent="0">
              <a:buNone/>
            </a:pPr>
            <a:r>
              <a:rPr lang="es-CL" dirty="0" smtClean="0"/>
              <a:t>Sintaxis:</a:t>
            </a:r>
          </a:p>
          <a:p>
            <a:pPr marL="0" indent="0">
              <a:buNone/>
            </a:pPr>
            <a:r>
              <a:rPr lang="es-CL" dirty="0"/>
              <a:t>	</a:t>
            </a:r>
            <a:r>
              <a:rPr lang="es-CL" dirty="0" smtClean="0">
                <a:solidFill>
                  <a:srgbClr val="00B0F0"/>
                </a:solidFill>
              </a:rPr>
              <a:t>ALTER VIEW </a:t>
            </a:r>
            <a:r>
              <a:rPr lang="es-CL" dirty="0" err="1" smtClean="0">
                <a:solidFill>
                  <a:srgbClr val="00B0F0"/>
                </a:solidFill>
              </a:rPr>
              <a:t>esquema.nombrevista</a:t>
            </a:r>
            <a:r>
              <a:rPr lang="es-CL" dirty="0" smtClean="0">
                <a:solidFill>
                  <a:srgbClr val="00B0F0"/>
                </a:solidFill>
              </a:rPr>
              <a:t> </a:t>
            </a:r>
            <a:r>
              <a:rPr lang="es-CL" dirty="0">
                <a:solidFill>
                  <a:srgbClr val="00B0F0"/>
                </a:solidFill>
              </a:rPr>
              <a:t>( parámetros </a:t>
            </a:r>
            <a:r>
              <a:rPr lang="es-CL" dirty="0" smtClean="0">
                <a:solidFill>
                  <a:srgbClr val="00B0F0"/>
                </a:solidFill>
              </a:rPr>
              <a:t>)</a:t>
            </a:r>
          </a:p>
          <a:p>
            <a:pPr marL="0" indent="0">
              <a:buNone/>
            </a:pPr>
            <a:r>
              <a:rPr lang="es-CL" dirty="0">
                <a:solidFill>
                  <a:srgbClr val="00B0F0"/>
                </a:solidFill>
              </a:rPr>
              <a:t>	</a:t>
            </a:r>
            <a:r>
              <a:rPr lang="es-CL" dirty="0" smtClean="0">
                <a:solidFill>
                  <a:srgbClr val="00B0F0"/>
                </a:solidFill>
              </a:rPr>
              <a:t>AS instrucción SELECT</a:t>
            </a:r>
          </a:p>
          <a:p>
            <a:pPr marL="0" indent="0">
              <a:buNone/>
            </a:pPr>
            <a:endParaRPr lang="es-CL" dirty="0" smtClean="0"/>
          </a:p>
          <a:p>
            <a:pPr marL="0" indent="0">
              <a:buNone/>
            </a:pPr>
            <a:r>
              <a:rPr lang="es-CL" dirty="0" smtClean="0">
                <a:solidFill>
                  <a:schemeClr val="tx1"/>
                </a:solidFill>
              </a:rPr>
              <a:t>Ejemplo:</a:t>
            </a:r>
          </a:p>
          <a:p>
            <a:pPr marL="0" indent="0">
              <a:buNone/>
            </a:pPr>
            <a:r>
              <a:rPr lang="es-CL" dirty="0">
                <a:solidFill>
                  <a:schemeClr val="tx1"/>
                </a:solidFill>
              </a:rPr>
              <a:t>	</a:t>
            </a:r>
            <a:r>
              <a:rPr lang="es-CL" dirty="0" smtClean="0">
                <a:solidFill>
                  <a:srgbClr val="00B0F0"/>
                </a:solidFill>
              </a:rPr>
              <a:t>ALTER VIEW </a:t>
            </a:r>
            <a:r>
              <a:rPr lang="es-CL" dirty="0" err="1" smtClean="0">
                <a:solidFill>
                  <a:schemeClr val="tx1"/>
                </a:solidFill>
              </a:rPr>
              <a:t>VistaProductosVigentes</a:t>
            </a:r>
            <a:endParaRPr lang="es-CL" dirty="0" smtClean="0">
              <a:solidFill>
                <a:schemeClr val="tx1"/>
              </a:solidFill>
            </a:endParaRPr>
          </a:p>
          <a:p>
            <a:pPr marL="0" indent="0">
              <a:buNone/>
            </a:pPr>
            <a:r>
              <a:rPr lang="es-CL" dirty="0">
                <a:solidFill>
                  <a:schemeClr val="tx1"/>
                </a:solidFill>
              </a:rPr>
              <a:t>	</a:t>
            </a:r>
            <a:r>
              <a:rPr lang="es-CL" dirty="0" smtClean="0">
                <a:solidFill>
                  <a:srgbClr val="00B0F0"/>
                </a:solidFill>
              </a:rPr>
              <a:t>AS</a:t>
            </a:r>
            <a:endParaRPr lang="es-CL" dirty="0">
              <a:solidFill>
                <a:srgbClr val="00B0F0"/>
              </a:solidFill>
            </a:endParaRPr>
          </a:p>
          <a:p>
            <a:pPr marL="0" indent="0">
              <a:buNone/>
            </a:pPr>
            <a:r>
              <a:rPr lang="es-CL" dirty="0">
                <a:solidFill>
                  <a:schemeClr val="tx1"/>
                </a:solidFill>
              </a:rPr>
              <a:t>	</a:t>
            </a:r>
            <a:r>
              <a:rPr lang="es-CL" dirty="0">
                <a:solidFill>
                  <a:srgbClr val="00B0F0"/>
                </a:solidFill>
              </a:rPr>
              <a:t>SELECT</a:t>
            </a:r>
            <a:r>
              <a:rPr lang="es-CL" dirty="0">
                <a:solidFill>
                  <a:schemeClr val="tx1"/>
                </a:solidFill>
              </a:rPr>
              <a:t> </a:t>
            </a:r>
            <a:r>
              <a:rPr lang="es-CL" dirty="0" err="1">
                <a:solidFill>
                  <a:schemeClr val="tx1"/>
                </a:solidFill>
              </a:rPr>
              <a:t>nombreproducto</a:t>
            </a:r>
            <a:r>
              <a:rPr lang="es-CL" dirty="0">
                <a:solidFill>
                  <a:schemeClr val="tx1"/>
                </a:solidFill>
              </a:rPr>
              <a:t> </a:t>
            </a:r>
            <a:r>
              <a:rPr lang="es-CL" dirty="0">
                <a:solidFill>
                  <a:srgbClr val="00B0F0"/>
                </a:solidFill>
              </a:rPr>
              <a:t>AS</a:t>
            </a:r>
            <a:r>
              <a:rPr lang="es-CL" dirty="0">
                <a:solidFill>
                  <a:schemeClr val="tx1"/>
                </a:solidFill>
              </a:rPr>
              <a:t> ‘</a:t>
            </a:r>
            <a:r>
              <a:rPr lang="es-CL" dirty="0" err="1">
                <a:solidFill>
                  <a:schemeClr val="tx1"/>
                </a:solidFill>
              </a:rPr>
              <a:t>Producto’,precio</a:t>
            </a:r>
            <a:r>
              <a:rPr lang="es-CL" dirty="0">
                <a:solidFill>
                  <a:schemeClr val="tx1"/>
                </a:solidFill>
              </a:rPr>
              <a:t> </a:t>
            </a:r>
            <a:r>
              <a:rPr lang="es-CL" dirty="0">
                <a:solidFill>
                  <a:srgbClr val="00B0F0"/>
                </a:solidFill>
              </a:rPr>
              <a:t>AS</a:t>
            </a:r>
            <a:r>
              <a:rPr lang="es-CL" dirty="0">
                <a:solidFill>
                  <a:schemeClr val="tx1"/>
                </a:solidFill>
              </a:rPr>
              <a:t> ‘Precio</a:t>
            </a:r>
            <a:r>
              <a:rPr lang="es-CL" dirty="0" smtClean="0">
                <a:solidFill>
                  <a:schemeClr val="tx1"/>
                </a:solidFill>
              </a:rPr>
              <a:t>’, stock </a:t>
            </a:r>
            <a:r>
              <a:rPr lang="es-CL" dirty="0" smtClean="0">
                <a:solidFill>
                  <a:srgbClr val="00B0F0"/>
                </a:solidFill>
              </a:rPr>
              <a:t>AS</a:t>
            </a:r>
            <a:r>
              <a:rPr lang="es-CL" dirty="0" smtClean="0">
                <a:solidFill>
                  <a:schemeClr val="tx1"/>
                </a:solidFill>
              </a:rPr>
              <a:t> ‘Cantidad’</a:t>
            </a:r>
            <a:endParaRPr lang="es-CL" dirty="0">
              <a:solidFill>
                <a:schemeClr val="tx1"/>
              </a:solidFill>
            </a:endParaRPr>
          </a:p>
          <a:p>
            <a:pPr marL="0" indent="0">
              <a:buNone/>
            </a:pPr>
            <a:r>
              <a:rPr lang="es-CL" dirty="0">
                <a:solidFill>
                  <a:schemeClr val="tx1"/>
                </a:solidFill>
              </a:rPr>
              <a:t>	</a:t>
            </a:r>
            <a:r>
              <a:rPr lang="es-CL" dirty="0">
                <a:solidFill>
                  <a:srgbClr val="00B0F0"/>
                </a:solidFill>
              </a:rPr>
              <a:t>FROM</a:t>
            </a:r>
            <a:r>
              <a:rPr lang="es-CL" dirty="0">
                <a:solidFill>
                  <a:schemeClr val="tx1"/>
                </a:solidFill>
              </a:rPr>
              <a:t> productos</a:t>
            </a:r>
          </a:p>
          <a:p>
            <a:pPr marL="0" indent="0">
              <a:buNone/>
            </a:pPr>
            <a:r>
              <a:rPr lang="es-CL" dirty="0">
                <a:solidFill>
                  <a:schemeClr val="tx1"/>
                </a:solidFill>
              </a:rPr>
              <a:t>	</a:t>
            </a:r>
            <a:r>
              <a:rPr lang="es-CL" dirty="0">
                <a:solidFill>
                  <a:srgbClr val="00B0F0"/>
                </a:solidFill>
              </a:rPr>
              <a:t>WHERE</a:t>
            </a:r>
            <a:r>
              <a:rPr lang="es-CL" dirty="0">
                <a:solidFill>
                  <a:schemeClr val="tx1"/>
                </a:solidFill>
              </a:rPr>
              <a:t> vigente = true</a:t>
            </a:r>
            <a:endParaRPr lang="es-ES" dirty="0">
              <a:solidFill>
                <a:schemeClr val="tx1"/>
              </a:solidFill>
            </a:endParaRPr>
          </a:p>
        </p:txBody>
      </p:sp>
    </p:spTree>
    <p:extLst>
      <p:ext uri="{BB962C8B-B14F-4D97-AF65-F5344CB8AC3E}">
        <p14:creationId xmlns:p14="http://schemas.microsoft.com/office/powerpoint/2010/main" val="133508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8873"/>
          </a:xfrm>
        </p:spPr>
        <p:txBody>
          <a:bodyPr/>
          <a:lstStyle/>
          <a:p>
            <a:r>
              <a:rPr lang="es-CL" dirty="0" smtClean="0"/>
              <a:t>Instrucción: </a:t>
            </a:r>
            <a:r>
              <a:rPr lang="es-CL" dirty="0" err="1" smtClean="0"/>
              <a:t>Drop</a:t>
            </a:r>
            <a:r>
              <a:rPr lang="es-CL" dirty="0" smtClean="0"/>
              <a:t> View</a:t>
            </a:r>
            <a:endParaRPr lang="es-ES" dirty="0"/>
          </a:p>
        </p:txBody>
      </p:sp>
      <p:sp>
        <p:nvSpPr>
          <p:cNvPr id="3" name="Marcador de contenido 2"/>
          <p:cNvSpPr>
            <a:spLocks noGrp="1"/>
          </p:cNvSpPr>
          <p:nvPr>
            <p:ph idx="1"/>
          </p:nvPr>
        </p:nvSpPr>
        <p:spPr>
          <a:xfrm>
            <a:off x="677334" y="1496291"/>
            <a:ext cx="8596668" cy="4545071"/>
          </a:xfrm>
        </p:spPr>
        <p:txBody>
          <a:bodyPr/>
          <a:lstStyle/>
          <a:p>
            <a:pPr marL="0" indent="0">
              <a:buNone/>
            </a:pPr>
            <a:r>
              <a:rPr lang="es-CL" dirty="0" smtClean="0"/>
              <a:t>Esta instrucción nos permite eliminar una vista.</a:t>
            </a:r>
          </a:p>
          <a:p>
            <a:pPr marL="0" indent="0">
              <a:buNone/>
            </a:pPr>
            <a:r>
              <a:rPr lang="es-CL" dirty="0" smtClean="0"/>
              <a:t>Sintaxis:</a:t>
            </a:r>
          </a:p>
          <a:p>
            <a:pPr marL="0" indent="0">
              <a:buNone/>
            </a:pPr>
            <a:r>
              <a:rPr lang="es-CL" dirty="0"/>
              <a:t>	</a:t>
            </a:r>
            <a:r>
              <a:rPr lang="es-CL" dirty="0" smtClean="0">
                <a:solidFill>
                  <a:srgbClr val="00B0F0"/>
                </a:solidFill>
              </a:rPr>
              <a:t>DROP VIEW </a:t>
            </a:r>
            <a:r>
              <a:rPr lang="es-CL" dirty="0" err="1" smtClean="0">
                <a:solidFill>
                  <a:srgbClr val="00B0F0"/>
                </a:solidFill>
              </a:rPr>
              <a:t>esquema.nombrevista</a:t>
            </a:r>
            <a:endParaRPr lang="es-CL" dirty="0" smtClean="0">
              <a:solidFill>
                <a:srgbClr val="00B0F0"/>
              </a:solidFill>
            </a:endParaRPr>
          </a:p>
          <a:p>
            <a:pPr marL="0" indent="0">
              <a:buNone/>
            </a:pPr>
            <a:endParaRPr lang="es-CL" dirty="0" smtClean="0"/>
          </a:p>
          <a:p>
            <a:pPr marL="0" indent="0">
              <a:buNone/>
            </a:pPr>
            <a:r>
              <a:rPr lang="es-CL" dirty="0" smtClean="0">
                <a:solidFill>
                  <a:schemeClr val="tx1"/>
                </a:solidFill>
              </a:rPr>
              <a:t>Ejemplo:</a:t>
            </a:r>
          </a:p>
          <a:p>
            <a:pPr marL="0" indent="0">
              <a:buNone/>
            </a:pPr>
            <a:r>
              <a:rPr lang="es-CL" dirty="0">
                <a:solidFill>
                  <a:schemeClr val="tx1"/>
                </a:solidFill>
              </a:rPr>
              <a:t>	</a:t>
            </a:r>
            <a:r>
              <a:rPr lang="es-CL" dirty="0" smtClean="0">
                <a:solidFill>
                  <a:srgbClr val="00B0F0"/>
                </a:solidFill>
              </a:rPr>
              <a:t>DROP VIEW </a:t>
            </a:r>
            <a:r>
              <a:rPr lang="es-CL" dirty="0" err="1" smtClean="0">
                <a:solidFill>
                  <a:schemeClr val="tx1"/>
                </a:solidFill>
              </a:rPr>
              <a:t>VistaProductosVigentes</a:t>
            </a:r>
            <a:endParaRPr lang="es-CL" dirty="0" smtClean="0">
              <a:solidFill>
                <a:schemeClr val="tx1"/>
              </a:solidFill>
            </a:endParaRPr>
          </a:p>
          <a:p>
            <a:pPr marL="0" indent="0">
              <a:buNone/>
            </a:pPr>
            <a:r>
              <a:rPr lang="es-CL" dirty="0">
                <a:solidFill>
                  <a:schemeClr val="tx1"/>
                </a:solidFill>
              </a:rPr>
              <a:t>	</a:t>
            </a:r>
            <a:endParaRPr lang="es-ES" dirty="0">
              <a:solidFill>
                <a:schemeClr val="tx1"/>
              </a:solidFill>
            </a:endParaRPr>
          </a:p>
        </p:txBody>
      </p:sp>
    </p:spTree>
    <p:extLst>
      <p:ext uri="{BB962C8B-B14F-4D97-AF65-F5344CB8AC3E}">
        <p14:creationId xmlns:p14="http://schemas.microsoft.com/office/powerpoint/2010/main" val="104539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8873"/>
          </a:xfrm>
        </p:spPr>
        <p:txBody>
          <a:bodyPr/>
          <a:lstStyle/>
          <a:p>
            <a:r>
              <a:rPr lang="es-CL" dirty="0" smtClean="0"/>
              <a:t>Como acceder a la vista:</a:t>
            </a:r>
            <a:endParaRPr lang="es-ES" dirty="0"/>
          </a:p>
        </p:txBody>
      </p:sp>
      <p:sp>
        <p:nvSpPr>
          <p:cNvPr id="3" name="Marcador de contenido 2"/>
          <p:cNvSpPr>
            <a:spLocks noGrp="1"/>
          </p:cNvSpPr>
          <p:nvPr>
            <p:ph idx="1"/>
          </p:nvPr>
        </p:nvSpPr>
        <p:spPr>
          <a:xfrm>
            <a:off x="677334" y="1496291"/>
            <a:ext cx="8596668" cy="4545071"/>
          </a:xfrm>
        </p:spPr>
        <p:txBody>
          <a:bodyPr/>
          <a:lstStyle/>
          <a:p>
            <a:pPr marL="0" indent="0">
              <a:buNone/>
            </a:pPr>
            <a:r>
              <a:rPr lang="es-CL" dirty="0" smtClean="0"/>
              <a:t>Para poder llamar a la vista solo basta tratarla como que fuera una tabla.</a:t>
            </a:r>
          </a:p>
          <a:p>
            <a:pPr marL="0" indent="0">
              <a:buNone/>
            </a:pPr>
            <a:r>
              <a:rPr lang="es-CL" dirty="0" smtClean="0"/>
              <a:t>Por </a:t>
            </a:r>
            <a:r>
              <a:rPr lang="es-CL" dirty="0" err="1" smtClean="0"/>
              <a:t>Ejm</a:t>
            </a:r>
            <a:r>
              <a:rPr lang="es-CL" dirty="0" smtClean="0"/>
              <a:t>:</a:t>
            </a:r>
          </a:p>
          <a:p>
            <a:pPr marL="0" indent="0">
              <a:buNone/>
            </a:pPr>
            <a:r>
              <a:rPr lang="es-CL" dirty="0">
                <a:solidFill>
                  <a:schemeClr val="tx1"/>
                </a:solidFill>
              </a:rPr>
              <a:t>	</a:t>
            </a:r>
            <a:r>
              <a:rPr lang="es-CL" dirty="0" smtClean="0">
                <a:solidFill>
                  <a:srgbClr val="00B0F0"/>
                </a:solidFill>
              </a:rPr>
              <a:t>SELECT</a:t>
            </a:r>
            <a:r>
              <a:rPr lang="es-CL" dirty="0" smtClean="0">
                <a:solidFill>
                  <a:schemeClr val="tx1"/>
                </a:solidFill>
              </a:rPr>
              <a:t> * </a:t>
            </a:r>
            <a:r>
              <a:rPr lang="es-CL" dirty="0" smtClean="0">
                <a:solidFill>
                  <a:srgbClr val="00B0F0"/>
                </a:solidFill>
              </a:rPr>
              <a:t>FROM</a:t>
            </a:r>
            <a:r>
              <a:rPr lang="es-CL" dirty="0" smtClean="0">
                <a:solidFill>
                  <a:schemeClr val="tx1"/>
                </a:solidFill>
              </a:rPr>
              <a:t> </a:t>
            </a:r>
            <a:r>
              <a:rPr lang="es-CL" dirty="0" err="1">
                <a:solidFill>
                  <a:schemeClr val="tx1"/>
                </a:solidFill>
              </a:rPr>
              <a:t>VistaProductosVigentes</a:t>
            </a:r>
            <a:endParaRPr lang="es-CL" dirty="0">
              <a:solidFill>
                <a:schemeClr val="tx1"/>
              </a:solidFill>
            </a:endParaRPr>
          </a:p>
          <a:p>
            <a:pPr marL="0" indent="0">
              <a:buNone/>
            </a:pPr>
            <a:endParaRPr lang="es-CL" dirty="0">
              <a:solidFill>
                <a:schemeClr val="tx1"/>
              </a:solidFill>
            </a:endParaRPr>
          </a:p>
          <a:p>
            <a:pPr marL="0" indent="0">
              <a:buNone/>
            </a:pPr>
            <a:r>
              <a:rPr lang="es-CL" dirty="0" smtClean="0">
                <a:solidFill>
                  <a:schemeClr val="tx1"/>
                </a:solidFill>
              </a:rPr>
              <a:t>El resultado nos trae todos los campos que se definieron en la vista.</a:t>
            </a:r>
          </a:p>
          <a:p>
            <a:pPr marL="0" indent="0">
              <a:buNone/>
            </a:pPr>
            <a:r>
              <a:rPr lang="es-CL" dirty="0">
                <a:solidFill>
                  <a:schemeClr val="tx1"/>
                </a:solidFill>
              </a:rPr>
              <a:t>	</a:t>
            </a:r>
            <a:endParaRPr lang="es-ES" dirty="0">
              <a:solidFill>
                <a:schemeClr val="tx1"/>
              </a:solidFill>
            </a:endParaRPr>
          </a:p>
        </p:txBody>
      </p:sp>
    </p:spTree>
    <p:extLst>
      <p:ext uri="{BB962C8B-B14F-4D97-AF65-F5344CB8AC3E}">
        <p14:creationId xmlns:p14="http://schemas.microsoft.com/office/powerpoint/2010/main" val="78470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78873"/>
          </a:xfrm>
        </p:spPr>
        <p:txBody>
          <a:bodyPr/>
          <a:lstStyle/>
          <a:p>
            <a:r>
              <a:rPr lang="es-CL" dirty="0" smtClean="0"/>
              <a:t>Ejercicios:</a:t>
            </a:r>
            <a:endParaRPr lang="es-ES" dirty="0"/>
          </a:p>
        </p:txBody>
      </p:sp>
      <p:sp>
        <p:nvSpPr>
          <p:cNvPr id="3" name="Marcador de contenido 2"/>
          <p:cNvSpPr>
            <a:spLocks noGrp="1"/>
          </p:cNvSpPr>
          <p:nvPr>
            <p:ph idx="1"/>
          </p:nvPr>
        </p:nvSpPr>
        <p:spPr>
          <a:xfrm>
            <a:off x="124691" y="1496291"/>
            <a:ext cx="9717578" cy="4545071"/>
          </a:xfrm>
        </p:spPr>
        <p:txBody>
          <a:bodyPr/>
          <a:lstStyle/>
          <a:p>
            <a:pPr algn="just"/>
            <a:r>
              <a:rPr lang="es-CL" dirty="0" smtClean="0">
                <a:solidFill>
                  <a:schemeClr val="tx1"/>
                </a:solidFill>
              </a:rPr>
              <a:t>Crear la vista </a:t>
            </a:r>
            <a:r>
              <a:rPr lang="es-CL" dirty="0" err="1" smtClean="0">
                <a:solidFill>
                  <a:srgbClr val="00B0F0"/>
                </a:solidFill>
              </a:rPr>
              <a:t>AutoresPaloAlto</a:t>
            </a:r>
            <a:r>
              <a:rPr lang="es-CL" dirty="0" smtClean="0">
                <a:solidFill>
                  <a:schemeClr val="tx1"/>
                </a:solidFill>
              </a:rPr>
              <a:t> la cual obtenga la información del </a:t>
            </a:r>
            <a:r>
              <a:rPr lang="es-CL" dirty="0" smtClean="0">
                <a:solidFill>
                  <a:srgbClr val="00B0F0"/>
                </a:solidFill>
              </a:rPr>
              <a:t>Nombre Apellido</a:t>
            </a:r>
            <a:r>
              <a:rPr lang="es-CL" dirty="0" smtClean="0">
                <a:solidFill>
                  <a:schemeClr val="tx1"/>
                </a:solidFill>
              </a:rPr>
              <a:t> de los autores que solo viven en </a:t>
            </a:r>
            <a:r>
              <a:rPr lang="es-CL" dirty="0" smtClean="0">
                <a:solidFill>
                  <a:srgbClr val="00B0F0"/>
                </a:solidFill>
              </a:rPr>
              <a:t>Palo alto. </a:t>
            </a:r>
            <a:r>
              <a:rPr lang="es-CL" dirty="0" smtClean="0">
                <a:solidFill>
                  <a:schemeClr val="tx1"/>
                </a:solidFill>
              </a:rPr>
              <a:t>Realizar el SELECT para consultar que la vista esta correcta. Luego se les pide que modifiquen la vista </a:t>
            </a:r>
            <a:r>
              <a:rPr lang="es-CL" dirty="0" err="1" smtClean="0">
                <a:solidFill>
                  <a:srgbClr val="00B0F0"/>
                </a:solidFill>
              </a:rPr>
              <a:t>AutoresPaloAlto</a:t>
            </a:r>
            <a:r>
              <a:rPr lang="es-CL" dirty="0" smtClean="0">
                <a:solidFill>
                  <a:srgbClr val="00B0F0"/>
                </a:solidFill>
              </a:rPr>
              <a:t>(</a:t>
            </a:r>
            <a:r>
              <a:rPr lang="es-CL" dirty="0" err="1" smtClean="0">
                <a:solidFill>
                  <a:srgbClr val="00B0F0"/>
                </a:solidFill>
              </a:rPr>
              <a:t>nombre,ciudad</a:t>
            </a:r>
            <a:r>
              <a:rPr lang="es-CL" dirty="0" smtClean="0">
                <a:solidFill>
                  <a:srgbClr val="00B0F0"/>
                </a:solidFill>
              </a:rPr>
              <a:t>)</a:t>
            </a:r>
            <a:r>
              <a:rPr lang="es-CL" dirty="0" smtClean="0">
                <a:solidFill>
                  <a:schemeClr val="tx1"/>
                </a:solidFill>
              </a:rPr>
              <a:t> agregando en la información que se muestra la ciudad. Realizar el SELECT para consultar que la vista esta correcta. </a:t>
            </a:r>
            <a:r>
              <a:rPr lang="es-ES" dirty="0" smtClean="0">
                <a:solidFill>
                  <a:srgbClr val="00B0F0"/>
                </a:solidFill>
              </a:rPr>
              <a:t>Formato: Nombre Apellido</a:t>
            </a:r>
          </a:p>
          <a:p>
            <a:pPr algn="just"/>
            <a:endParaRPr lang="es-CL" dirty="0" smtClean="0">
              <a:solidFill>
                <a:schemeClr val="tx1"/>
              </a:solidFill>
            </a:endParaRPr>
          </a:p>
          <a:p>
            <a:pPr algn="just"/>
            <a:r>
              <a:rPr lang="es-CL" dirty="0" smtClean="0">
                <a:solidFill>
                  <a:schemeClr val="tx1"/>
                </a:solidFill>
              </a:rPr>
              <a:t>Crear la vista </a:t>
            </a:r>
            <a:r>
              <a:rPr lang="es-CL" dirty="0" err="1" smtClean="0">
                <a:solidFill>
                  <a:srgbClr val="00B0F0"/>
                </a:solidFill>
              </a:rPr>
              <a:t>AutoresLibros</a:t>
            </a:r>
            <a:r>
              <a:rPr lang="es-CL" dirty="0" smtClean="0">
                <a:solidFill>
                  <a:schemeClr val="tx1"/>
                </a:solidFill>
              </a:rPr>
              <a:t> la cual debe mostrar el nombre del autor de la siguiente forma: </a:t>
            </a:r>
            <a:r>
              <a:rPr lang="es-CL" dirty="0" smtClean="0">
                <a:solidFill>
                  <a:srgbClr val="00B0F0"/>
                </a:solidFill>
              </a:rPr>
              <a:t>Nombre Apellido </a:t>
            </a:r>
            <a:r>
              <a:rPr lang="es-CL" dirty="0" smtClean="0">
                <a:solidFill>
                  <a:schemeClr val="tx1"/>
                </a:solidFill>
              </a:rPr>
              <a:t>y debe mostrar el </a:t>
            </a:r>
            <a:r>
              <a:rPr lang="es-CL" dirty="0" smtClean="0">
                <a:solidFill>
                  <a:srgbClr val="00B0F0"/>
                </a:solidFill>
              </a:rPr>
              <a:t>titulo del libro </a:t>
            </a:r>
            <a:r>
              <a:rPr lang="es-CL" dirty="0" smtClean="0">
                <a:solidFill>
                  <a:schemeClr val="tx1"/>
                </a:solidFill>
              </a:rPr>
              <a:t>el cual cre</a:t>
            </a:r>
            <a:r>
              <a:rPr lang="es-CL" dirty="0">
                <a:solidFill>
                  <a:schemeClr val="tx1"/>
                </a:solidFill>
              </a:rPr>
              <a:t>ó</a:t>
            </a:r>
            <a:r>
              <a:rPr lang="es-CL" dirty="0" smtClean="0">
                <a:solidFill>
                  <a:schemeClr val="tx1"/>
                </a:solidFill>
              </a:rPr>
              <a:t>. Realizar el SELECT para consultar que la vista esta correcta. Después se tiene que realizar una consulta utilizando la vista creado anteriormente para poder mostrar solo los libros que tienen más de un autor. </a:t>
            </a:r>
            <a:r>
              <a:rPr lang="es-CL" dirty="0" smtClean="0">
                <a:solidFill>
                  <a:srgbClr val="00B0F0"/>
                </a:solidFill>
              </a:rPr>
              <a:t>Formato: </a:t>
            </a:r>
            <a:r>
              <a:rPr lang="es-CL" dirty="0" smtClean="0">
                <a:solidFill>
                  <a:srgbClr val="00B0F0"/>
                </a:solidFill>
              </a:rPr>
              <a:t>Cantidad</a:t>
            </a:r>
            <a:r>
              <a:rPr lang="es-CL" dirty="0" smtClean="0">
                <a:solidFill>
                  <a:srgbClr val="00B0F0"/>
                </a:solidFill>
              </a:rPr>
              <a:t> Autores crearon el libro </a:t>
            </a:r>
            <a:r>
              <a:rPr lang="es-CL" dirty="0" err="1" smtClean="0">
                <a:solidFill>
                  <a:srgbClr val="00B0F0"/>
                </a:solidFill>
              </a:rPr>
              <a:t>NombreLibro</a:t>
            </a:r>
            <a:r>
              <a:rPr lang="es-CL" dirty="0" smtClean="0">
                <a:solidFill>
                  <a:schemeClr val="tx1"/>
                </a:solidFill>
              </a:rPr>
              <a:t>.</a:t>
            </a:r>
            <a:endParaRPr lang="es-CL" dirty="0" smtClean="0">
              <a:solidFill>
                <a:schemeClr val="tx1"/>
              </a:solidFill>
            </a:endParaRPr>
          </a:p>
          <a:p>
            <a:pPr algn="just"/>
            <a:endParaRPr lang="es-CL" dirty="0">
              <a:solidFill>
                <a:schemeClr val="tx1"/>
              </a:solidFill>
            </a:endParaRPr>
          </a:p>
          <a:p>
            <a:pPr algn="just"/>
            <a:r>
              <a:rPr lang="es-CL" dirty="0" smtClean="0">
                <a:solidFill>
                  <a:schemeClr val="tx1"/>
                </a:solidFill>
              </a:rPr>
              <a:t>Se necesita eliminar las dos vistas creadas anteriormente.</a:t>
            </a:r>
          </a:p>
        </p:txBody>
      </p:sp>
    </p:spTree>
    <p:extLst>
      <p:ext uri="{BB962C8B-B14F-4D97-AF65-F5344CB8AC3E}">
        <p14:creationId xmlns:p14="http://schemas.microsoft.com/office/powerpoint/2010/main" val="4033063377"/>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1480</TotalTime>
  <Words>369</Words>
  <Application>Microsoft Office PowerPoint</Application>
  <PresentationFormat>Panorámica</PresentationFormat>
  <Paragraphs>62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Clase 7 – Vistas</vt:lpstr>
      <vt:lpstr>Qué son las Vistas</vt:lpstr>
      <vt:lpstr>Qué son las Vistas</vt:lpstr>
      <vt:lpstr>Instrucción: Create View</vt:lpstr>
      <vt:lpstr>Instrucción: Alter View</vt:lpstr>
      <vt:lpstr>Instrucción: Drop View</vt:lpstr>
      <vt:lpstr>Como acceder a la vista:</vt:lpstr>
      <vt:lpstr>Ejercicios: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3 – Sentencias</dc:title>
  <dc:creator>Francisco</dc:creator>
  <cp:lastModifiedBy>Francisco</cp:lastModifiedBy>
  <cp:revision>72</cp:revision>
  <dcterms:created xsi:type="dcterms:W3CDTF">2018-08-17T01:03:31Z</dcterms:created>
  <dcterms:modified xsi:type="dcterms:W3CDTF">2018-08-31T01:13:21Z</dcterms:modified>
</cp:coreProperties>
</file>