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7"/>
  </p:notesMasterIdLst>
  <p:sldIdLst>
    <p:sldId id="260" r:id="rId2"/>
    <p:sldId id="259" r:id="rId3"/>
    <p:sldId id="258" r:id="rId4"/>
    <p:sldId id="446" r:id="rId5"/>
    <p:sldId id="486" r:id="rId6"/>
    <p:sldId id="513" r:id="rId7"/>
    <p:sldId id="487" r:id="rId8"/>
    <p:sldId id="514" r:id="rId9"/>
    <p:sldId id="515" r:id="rId10"/>
    <p:sldId id="490" r:id="rId11"/>
    <p:sldId id="516" r:id="rId12"/>
    <p:sldId id="517" r:id="rId13"/>
    <p:sldId id="518" r:id="rId14"/>
    <p:sldId id="519" r:id="rId15"/>
    <p:sldId id="520" r:id="rId16"/>
    <p:sldId id="521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369" r:id="rId36"/>
  </p:sldIdLst>
  <p:sldSz cx="9144000" cy="6858000" type="screen4x3"/>
  <p:notesSz cx="6858000" cy="9144000"/>
  <p:custDataLst>
    <p:tags r:id="rId38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CC99FF"/>
    <a:srgbClr val="C5C5C5"/>
    <a:srgbClr val="7373A1"/>
    <a:srgbClr val="B0EE00"/>
    <a:srgbClr val="99CC00"/>
    <a:srgbClr val="9ED561"/>
    <a:srgbClr val="FFFF00"/>
    <a:srgbClr val="9BB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55655" autoAdjust="0"/>
  </p:normalViewPr>
  <p:slideViewPr>
    <p:cSldViewPr>
      <p:cViewPr>
        <p:scale>
          <a:sx n="95" d="100"/>
          <a:sy n="95" d="100"/>
        </p:scale>
        <p:origin x="648" y="-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usando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Database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Control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Enterprise Manager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Database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asistente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guía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procedimiento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export e import Data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presentación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efectuada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Data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inicial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Database Instance,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tab Data Movement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"Move Row Data"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web.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"Export to Export Files"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comenzar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Pump.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ventana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aparece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sirve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seleccionar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Si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conectado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privilegios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administración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Database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Schemas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Tables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Tablespace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 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cuenta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administración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limita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Schemas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Tables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Posteriormente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ontinue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continuar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Opciones Básicas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página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Options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configurables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 Pump. La entrada "Maximum Number of Threads in Export Job"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corresponde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PARALLEL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valor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menor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igual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del </a:t>
            </a:r>
            <a:r>
              <a:rPr lang="en-US" altLang="es-CL" b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conjunto</a:t>
            </a:r>
            <a:r>
              <a:rPr lang="en-US" altLang="es-CL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E/S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aunque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 maestro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worker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actúan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coordinadores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cuentan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total.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estimación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cantidad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espacio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disco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bytes)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y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salida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estándar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estimación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basar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recuento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multiplicado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tamaños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análisis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estadísticas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corresponde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ESTIMATE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destinado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mensajes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relativos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curso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terminado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errores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encontrados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log. Si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sobrescribirá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corresponde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LOGFILE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Opciones Avanzadas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mostrar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opciones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avanzadas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enlace "Show Advanced Options".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"Content"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filtrar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exportarán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ambos.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corresponde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CONTENT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"Content"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INCLUDE y EXCLUDE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EXCLUDE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excluir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calificador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opcional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ofrece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selección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detallada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dentro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EXCLUDE=VIEW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EXCLUDE=PACKAGE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EXCLUDE=INDEX:"LIKE 'EMP%'"</a:t>
            </a: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parámetro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INCLUDE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incluye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Sintaxis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INCLUDE  =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object_type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[:"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name_expr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"]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171450" marR="0" lvl="1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pueden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flashback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mientras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parámetro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QUERY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forma similar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original,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dos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mejoras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significativas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calificador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de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aplique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dicha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además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durante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QUERY=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hr.employees:"WHERE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department_id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 (10,20)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Files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parámetro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DUMPFILE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dump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del disco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diversas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lista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separada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comas,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bien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independientes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DUMPFILE.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contener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variable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sustitución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%U,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implica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generen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variable %U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convierte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entero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dígitos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ancho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aumenta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partir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01. Si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DUMPFILE,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expdat.dmp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dump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creados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son de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extensión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automática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FILESIZE,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tamaño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bytes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FILESIZE y no son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extensión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espacio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dump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 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haya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proporcionado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plantilla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%U, 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forma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automática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tamaño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bytes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definido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FILESIZE; de lo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contrario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recibe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mensaje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agregar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plantilla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%U,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inicialmente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coincidirá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PARALLEL.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cuyos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coincidan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sobrescriben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lugar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generan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error y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sobrescriban,se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REUSE_DUMPFILES=Y.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Next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continuar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No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manualmente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antes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pump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independientemente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actualización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script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plataformas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UNIX o Windows.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otorga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automáticamente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los roles EXP_FULL_DATABASE e IMP_FULL_DATABASE.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ubicaciones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&lt;ORACLE_BASE&gt;/admin/DB_UNIQUE_NAME/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dpdump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&lt;ORACLE_HOME&gt;/admin/DB_UNIQUE_NAME/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dpdump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	</a:t>
            </a: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  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especificación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exacta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DATA_PUMP_DIR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varía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variables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entorno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ORACLE_BASE y ORACLE_HOME y de la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   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subdirectorio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DATA_PUMP_DIR. Si ORACLE_BASE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destino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valor. De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valor de ORACLE_HOME. Si,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   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encuentra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subdirectorio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RACLE_HOME/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rdbms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/log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cualquiera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sz="120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casos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disponer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privilegios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adecuados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pretenda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llevar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cabo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necesitará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necesitará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volcado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así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</a:t>
            </a: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9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Schedule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Enterprise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Manager Database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programar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asistente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repetibles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generado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Next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continuar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Review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página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"Review"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resumen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ingresada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visualizar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sintaxis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procedimiento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PL/SQL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botón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"Submit Job"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continuar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ejecutar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cancelar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cerrar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explorador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problema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impdp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ejecutar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Data Pump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través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presentación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ejecutar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 Pump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través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Transformaciones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Ya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almacenan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XML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juego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volcado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fácil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aplicar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transformaciones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DDL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durante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soporta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diversas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transformaciones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REMAP_DATAFILE: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útil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mueven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bases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entre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plataformas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semánticas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distintas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REMAP_TABLESPACE: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mover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tablespace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REMAP_SCHEMA: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anterior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FROMUSER /TOUSER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cambiar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propiedad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REMAP_TABLE: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cambiar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enteras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REMAP_DATA: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reasignar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insertan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Enterprise Manager para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Supervisar Trabajos de Data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interfaz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gráfica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(GUI) de Enterprise Manager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supervisar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incluidos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aquellos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interfaces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paquete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DBMS_DATAPUMP.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visualizar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actual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cambiar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EXECUTE, STOP o SUSPEND.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acceder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“Export and Import Jobs”,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link “Monitor Export and Import Jobs”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Move Row Data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Maintenance.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Migración con el Modo de Legado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 causa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amplio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scripts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Oracle Database 11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Versión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2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ayuda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migración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Pump. 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hay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exclusivo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/imp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script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antiguo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equivalente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convertido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visualizar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sintaxis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cambios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script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tenga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tiempo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Salen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hay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mezcla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antiguos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(Si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mezcla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original, se sale del Data Pump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.)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6228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Modo de Legado para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tengan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 Pump. (Los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leer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imp.)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seguir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scripts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 Pump. No obstante,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sintaxis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acceder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encuentran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imp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idénticos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cambios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FILESIZE=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integer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[B | K | M | G]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tamaño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máximo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 un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 dump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QUERY=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query_clause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provoca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conversión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tener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cuenta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maneja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manera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restrictiva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antigua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diferentes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Algunos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ignoran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sustituyen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valores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BUFFER=integer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ignora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convencional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COMPRESS={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y|n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}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ignora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equivalente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DIRECT={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y|n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}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ignora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solicitada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mezclan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/imp y de pump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falla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Modo de Legado para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Utilice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 Pump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transición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antiguos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scripts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versión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actual.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sintaxis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sabe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hora actual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CONSISTENT={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y|n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}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FLASHBACK_TIME.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GRANTS=n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EXCLUDE=GRANT.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INDEXES=n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EXCLUDE=INDEX.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LOG=filename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LOGFILE=filename.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contenido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mensajes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de error)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FILE=filename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dumpfile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=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directory-object:filename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Sin embargo,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encuentra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cancela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Aunque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funcionalidad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diferente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FEEDBACK=integer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STATUS.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retorna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provocar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cancele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incompatible con Data Pump.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VOLSIZE=integer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tamaño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volumen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cinta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Data Pump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cinta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; Oracle Secure Backup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gestiona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cintas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Gestión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Ubicaciones de Archivos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originales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 imp) y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difieren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ubicaciones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originales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estaban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basadas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totalmente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calificados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basadas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Necesitan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ubicaciones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esquema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versiones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anteriores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definía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inicialización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funcionalidad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significa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tareas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DBA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obligatorias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Introduce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DATA_PUMP_DIR_&lt;schema-name&gt;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se decide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 CREATE DIRECTORY y GRANT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esquemas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(lo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tendrá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impacto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recursos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habituales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CPU,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memoria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disco).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privilegio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EXP_FULL_DATABASE.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independiente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legado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SQL*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Visión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General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SQL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Oracle. Dispone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potente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motor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análisis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limita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muy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entrada: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lee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equivalentes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perspectiva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SQL*Loader,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organizan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concreto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tener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variable o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flujo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INFILE. Si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valor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flujo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texto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lenguaje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comprende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indica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dónde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encontrar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analizarlos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interpretarlos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dónde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insertarlos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etc.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Aunque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precisa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primera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acerca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sesiones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pciones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globales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entrada y los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se van a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omitir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láusulas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INFILE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dónde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localizar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entrada.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van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segunda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INTO TABLE.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misma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van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tercera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sección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presente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entrada.</a:t>
            </a:r>
            <a:endParaRPr lang="en-US" altLang="es-CL" b="1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inicia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ejecución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log. Si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ejecución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resumen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detallado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incluye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descripción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error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producido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durante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errores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errores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fueron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rechazados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 Database.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rechaza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entrada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válido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vez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acepta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procesamiento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éste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envía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Oracle Database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inserción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Oracle Database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válida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ésta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inserta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válida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rechaza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SQL*Loader lo pone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errores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desechos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ha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active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desechos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filtrado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coinciden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criterio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selección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Carga de Datos con SQL*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Utilice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asistente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“Load Data from User Files”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plano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visualizar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asistente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Enterprise Manager Data Movement &gt; Move Row Data &gt; Load Data from User Files.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Control de SQL*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 de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texto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instrucciones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lenguaje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(DDL)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aspectos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SQL*Loader: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Dónde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encuentra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van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Qué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tengan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ómo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configura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SQL*Loader (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incluida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gestión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memoria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, los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criterios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selección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rechazo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interrumpidas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etc.)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manipula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Control de SQL*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explicación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del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 de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aparecer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comentarios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lugar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aparecen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escribir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delante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comentario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ignora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texto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situado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derecha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doble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hasta el final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sentencia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LOAD DATA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indica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éste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inicio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continúa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interrumpió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estaba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curso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sentencia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CONTINUE LOAD DATA.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palabra clave INFILE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palabra clave BADFILE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colocan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rechazados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palabra clave DISCARDFILE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colocan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desechados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palabra clave APPEND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vacía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vacía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palabra clave INSERT.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palabra clave INTO TABLE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identificar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Define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entre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cláusula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WHEN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condiciones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campo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coincidir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carácter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57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decimal.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Dicho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decimal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delimita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dólares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céntimos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campo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hace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rechacen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SAL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valor.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cláusula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TRAILING NULLCOLS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pide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SQL*Loader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relativa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esté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lista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campos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Métodos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Carga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convencional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ejecuta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sentencias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 INSERT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completar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elimina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mucha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sobrecarga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Oracle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escribiendo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recursos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normalmente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misma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velocidad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disco. 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convencionales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procesamiento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 y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COMMIT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inserción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matriz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seguida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COMMIT.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implicar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varias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transacciones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almacenamientos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rápida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convencional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características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diferencian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guardado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COMMIT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Durante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completos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límite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superior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mueve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límite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superior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recursos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liberan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transacción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índices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actualizan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vez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guardan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Tablas Externas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tablas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orígenes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estuvieran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conectar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la base de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crear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metadatos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la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DDL. El DDL de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consta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dos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partes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part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describe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parte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describe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describe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almacenado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Tampoco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describe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almacenan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origen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lugar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describe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presentar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capa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responsabilidad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transformaciones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necesarias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coincidan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son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;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DML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índice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ORACLE_LOADER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leer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texto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origen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ORACLE_DATAPUMP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binarios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texto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binarios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mismo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formato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intercambiar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Ventajas de las Tablas Externas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archivos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mover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misma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residen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primero.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elegir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aplicaciones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accedan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directamente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SELECT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carguen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primero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destino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Los</a:t>
            </a:r>
            <a:r>
              <a:rPr lang="en-US" altLang="es-CL" baseline="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consultas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complejas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descargar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a un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externo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 ORACLE_DATAPUMP.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Arial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completados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partir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distintas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cláusula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LOCATION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fácil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agregar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orígenes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diversos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única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restricción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todas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exactamente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mismos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Movimiento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Datos: Arquitectura General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Principales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componentes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DBMS_DATAPUMP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API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velocidad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destinadas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movimiento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bloque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API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(DPAPI)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Oracle Database 11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soporta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API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minimiza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análisis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conversión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DBMS_METADATA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uasdo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worker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definiciones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almacenan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XML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lugar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SQL.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API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controladores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ORACLE_DATAPUMP y ORACLE_LOADER,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almacenar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independientes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plataforma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sentencia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SELECT lee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estuvieran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almacenadas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Oracle.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SQL*Loader: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ha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integrado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migración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control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llamadas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paquete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DBMS_DATAPUMP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supervisar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 pump.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Otros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clientes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aplicaciones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Database Control,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replicación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tablespaces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transportables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aplicaciones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benefician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infraestructura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41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Definición de Tablas Externas mediante ORACLE_LOADER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lenguaje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SQL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ORACLE_LOADER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sintaxis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SQL*Loader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definir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Este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texto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presentación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tres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extab_dat_dir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extab_bad_dir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extab_log_dir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asignan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operativo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usuario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accede 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extab_employees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funcionalidad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SQL*Loader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crean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log y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errores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recomienda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existen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muchos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active PARALLEL para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ALTER SESSION ENABLE PARALLEL DML;</a:t>
            </a:r>
            <a:endParaRPr lang="en-US" altLang="es-CL" sz="1200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Relleno de Tabla Externa mediante ORACLE_DATAPUMP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b="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ejemplo</a:t>
            </a:r>
            <a:r>
              <a:rPr lang="en-US" altLang="es-CL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relleno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contribuir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exportar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juego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seleccionado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registros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EMPLOYEES y DEPARTMENTS.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extensa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relleno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diferencia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sucede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paralelismo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operación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relleno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limitado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simultáneos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Nunca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hay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ejecución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escribiendo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tiempo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cláusula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LOCATION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coincidir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paralelismo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ya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entrada/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salida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(E/S)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necesita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propio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extra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ignorará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Si no hay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suficientes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para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grado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paralelismo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especificado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éste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reduce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ajuste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número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cláusula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LOCATION.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lectura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rellene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SELECT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muy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complejo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rellenar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específica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misma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estructura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pump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binarios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migrar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importar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utilidad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o leer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Tablas Externas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igual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primer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EXTAB_EMPLOYEES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almacenan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segundo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DEPARTMENTS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EXTAB_EMPLOYEES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tercer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presentación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agregan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y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Tablas Externas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vistas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diccionario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diapositiva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muestran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[DBA| ALL| USER]_EXTERNAL_TABLES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atributos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concretos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[DBA| ALL| USER]_EXTERNAL_LOCATIONS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orígenes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[DBA| ALL| USER]_TABLES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descripciones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relacionales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[DBA| ALL| USER]_TAB_COLUMNS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descripciones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columnas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, vistas y clusters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[DBA| ALL]_DIRECTORIES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descripción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Arial" charset="0"/>
              <a:sym typeface="Arial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Arial" charset="0"/>
              <a:sym typeface="Arial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658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Visión General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Data </a:t>
            </a:r>
            <a:r>
              <a:rPr lang="es-CL" sz="1200" b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velocidad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muy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Oracle.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infraestructura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 Pump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llamar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través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package PL/SQL DBMS_DATAPUMP.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personalizadas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mover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Pump.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Oracle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Database 11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soporta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herramientas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los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denominados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impdp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respectivamente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web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acceder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Database Control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Pump decide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automáticamente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métodos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van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;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estructura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rendimiento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máximo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flujo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único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No obstante,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existen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cluster,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restricciones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integridad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referencial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columnas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cifradas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elementos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lugar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mover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desconectar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volver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conectarlos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afecte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sí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supervisar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diversas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ubicaciones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mientras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ejecutan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detenidos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produzcan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pérdidas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siempre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permanezca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cambios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detuvo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voluntaria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involuntariamente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7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Beneficios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u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tilizan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EXCLUDE, INCLUDE y CONTENT para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detallada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versión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correspondiente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moverán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(gracias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VERSION) con el fin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juego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dump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compatible con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versión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anterior de Oracle Database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soporte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Pump.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PARALLEL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número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máximo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threads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servidores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ejecución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activos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usará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Asimismo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posibilidad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calcular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cantidad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espacio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usará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(sin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ESTIMATE_ONLY.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red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llevar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cabo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remota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juego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dump.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hacer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través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un database link con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tablespaces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esquemas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nombres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destino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Además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porcentaje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tomen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ejemplo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descarguen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pump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SAMPLE.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COMPRESSION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comprimir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dump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manera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espacio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disco. Si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comprimen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descomprimirán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automáticamente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Oracle Database 11</a:t>
            </a:r>
            <a:r>
              <a:rPr lang="en-US" altLang="es-CL" sz="1200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agregado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nuevas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Comprimir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tanto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ningún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cifrado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adicionales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áreas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cifrar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tanto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ningún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columnas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cifradas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algoritmo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cifrado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concreto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seguridad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cifrado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descifrado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ejemplo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juego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volcado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distinta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remota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permanecer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segura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tránsito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También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juego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volcado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 situ con Oracle Encryption Wallet,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también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manera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Oracle Encryption Wallet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disponible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método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transportable,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así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adecuado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manejar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particionadas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Sobrescribir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dump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existentes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Cambiar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nombre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continúe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aunque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encuentren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violaciones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restricciones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válido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método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externas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.).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columnas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XMLType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formato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CLOB sin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comprimir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independientemente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formato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almacenamiento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XMLType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definido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reasignación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tome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valor original de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columna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designada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devuelva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valor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reasignado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sustituya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valor original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dump.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Reasignar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nueva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legado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soportar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scripts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originales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(imp)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8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Objeto Directorio para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Los</a:t>
            </a:r>
            <a:r>
              <a:rPr lang="es-CL" sz="1200" b="0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estructuras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lógicas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representan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físico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específico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Este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Enterprise Manager,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lo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codificar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especificaciones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acceso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Así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obtiene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mayor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flexibilidad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gestión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propiedad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SYS.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únicos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ubican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espacio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nombres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único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SYS).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ubicaciones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éste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accede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lugar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Enterprise Manager,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Schema &gt; Database Objects &gt; Directory Objects.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editar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eliminar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botón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correspondiente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4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Objeto de Directorio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Directory Objects,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botón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Create.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Ingrese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antes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utilizarse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probarlo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botón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Test File System. Para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prueba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proporcione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credenciales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conexión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host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privilegios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no son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mismos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físico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gestionar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privilegios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individuales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aumenta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nivel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seguridad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proporciona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específico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dichos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Privileges,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Add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seleccionar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otorgar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privilegios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escritura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(o ambos).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Show SQL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visualizar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sentencias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ejecutan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crear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directorio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Return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termine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OK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Clientes de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e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Visión General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</a:t>
            </a:r>
            <a:r>
              <a:rPr lang="es-CL" sz="1200" b="0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0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0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es un utilitario que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un set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recibe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nombre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dump file sets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Import Data Pump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almacenados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export (export dump file).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API de Data Pump accede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llevar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cabo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remota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un dump file set,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destino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sin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implicados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conoce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i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red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Este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útil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lectura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núcleo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esquema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ejecuta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 Pump.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conserva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aspectos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se escribe dump file set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último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esquema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usuario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actual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constituye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primer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y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clave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capacidad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reinicio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detenga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planificada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no.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elimina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finaliza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forma normal.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2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Utilidad Data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Interfaces y Modos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b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interactuar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Export e Import Data Pump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través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algunas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estas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interfaces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mayor parte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permite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única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excepción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PARFILE.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interactiva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terminal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peticiones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diversos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activar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pulse [Ctrl] + [C]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durante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iniciada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Interfaz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web: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inicial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Database Control,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tab Data Movement y,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enlaces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Move Row Data: Export to Export Files, Import from Export Files o Import from Database.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Export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Import Data Pump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ofrecen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diversos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cargar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diferentes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especifica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parámetro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adecuado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disponibles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mencionan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presentación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diapositiva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son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mismos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importación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originales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378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Movimiento de Datos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Utilidad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Interfaces y Modos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Interfaces de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Export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e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Import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Línea de comandos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Archivo de parámetros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Línea de comandos interactiva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Enterprise Manager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Modos de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Export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e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Import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Completo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Esquema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Tabla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Tablespace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Tablespace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transportable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6" name="Picture 4" descr="vehic009_truck_car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7475" y="4509120"/>
            <a:ext cx="17716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3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usando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Database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Control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4" descr="vehic009_truck_car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7475" y="4509120"/>
            <a:ext cx="17716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ess17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0904"/>
            <a:ext cx="7239000" cy="1819275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1143000" y="2279104"/>
            <a:ext cx="1557338" cy="185738"/>
          </a:xfrm>
          <a:prstGeom prst="rect">
            <a:avLst/>
          </a:prstGeom>
          <a:noFill/>
          <a:ln w="41275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L"/>
          </a:p>
        </p:txBody>
      </p:sp>
      <p:cxnSp>
        <p:nvCxnSpPr>
          <p:cNvPr id="8" name="AutoShape 7"/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990600" y="2372767"/>
            <a:ext cx="138113" cy="2487612"/>
          </a:xfrm>
          <a:prstGeom prst="bentConnector3">
            <a:avLst>
              <a:gd name="adj1" fmla="val 265519"/>
            </a:avLst>
          </a:prstGeom>
          <a:noFill/>
          <a:ln w="63500">
            <a:solidFill>
              <a:srgbClr val="C0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10" descr="less17-11-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2104"/>
            <a:ext cx="7239000" cy="2743200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Opciones Básicas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9" descr="less17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4053"/>
            <a:ext cx="7362825" cy="48672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Opciones Avanzadas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029" descr="less17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75" y="1462360"/>
            <a:ext cx="7058025" cy="52070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Files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1028" descr="less17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62875" cy="30384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Schedule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4" descr="less17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94978"/>
            <a:ext cx="7639050" cy="50863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Review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5" descr="less17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6986"/>
            <a:ext cx="7743825" cy="42195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ess17-16-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786"/>
            <a:ext cx="8001000" cy="13525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7586663" y="2052786"/>
            <a:ext cx="871537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altLang="es-CL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001000" y="2357586"/>
            <a:ext cx="0" cy="27432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impdp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 puede ejecutar 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a través de la línea de comandos para para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especificar más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opciones: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912440" y="2189584"/>
            <a:ext cx="7620000" cy="28956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$ impdp hr DIRECTORY=DATA_PUMP_DIR \ DUMPFILE=HR_SCHEMA.DMP \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PARALLEL=1 \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CONTENT=ALL \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TABLES="EMPLOYEES" \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LOGFILE=DATA_PUMP_DIR:import_hr_employees.log \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JOB_NAME=importHR \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TRANSFORM=STORAGE:n</a:t>
            </a:r>
          </a:p>
        </p:txBody>
      </p:sp>
    </p:spTree>
    <p:extLst>
      <p:ext uri="{BB962C8B-B14F-4D97-AF65-F5344CB8AC3E}">
        <p14:creationId xmlns:p14="http://schemas.microsoft.com/office/powerpoint/2010/main" val="23754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Transformaciones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Es posible volver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 asignar: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files a través de REMAP_DATAFILE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Tablespaces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a través de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REMAP_TABLESPACE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Esquemas a través de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REMAP_SCHEMA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Tablas a través de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REMAP_TABLE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Datos a través de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REMAP_DATA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40432" y="3717032"/>
            <a:ext cx="7620000" cy="460375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800" dirty="0">
                <a:solidFill>
                  <a:srgbClr val="C00000"/>
                </a:solidFill>
                <a:latin typeface="Courier New" pitchFamily="49" charset="0"/>
                <a:sym typeface="Arial" charset="0"/>
              </a:rPr>
              <a:t>REMAP_TABLE</a:t>
            </a:r>
            <a:r>
              <a:rPr lang="en-US" altLang="es-CL" sz="1800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= 'EMPLOYEES':'EMP'</a:t>
            </a:r>
          </a:p>
        </p:txBody>
      </p:sp>
    </p:spTree>
    <p:extLst>
      <p:ext uri="{BB962C8B-B14F-4D97-AF65-F5344CB8AC3E}">
        <p14:creationId xmlns:p14="http://schemas.microsoft.com/office/powerpoint/2010/main" val="743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Enterprise Manager para Supervisar Trabajos de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Snap_0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74490"/>
            <a:ext cx="6677025" cy="1943100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90588" y="3517553"/>
            <a:ext cx="1557337" cy="18573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altLang="es-CL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447925" y="3627090"/>
            <a:ext cx="2133600" cy="304800"/>
          </a:xfrm>
          <a:custGeom>
            <a:avLst/>
            <a:gdLst>
              <a:gd name="T0" fmla="*/ 0 w 1344"/>
              <a:gd name="T1" fmla="*/ 0 h 192"/>
              <a:gd name="T2" fmla="*/ 1344 w 1344"/>
              <a:gd name="T3" fmla="*/ 0 h 192"/>
              <a:gd name="T4" fmla="*/ 1344 w 1344"/>
              <a:gd name="T5" fmla="*/ 192 h 192"/>
              <a:gd name="T6" fmla="*/ 0 60000 65536"/>
              <a:gd name="T7" fmla="*/ 0 60000 65536"/>
              <a:gd name="T8" fmla="*/ 0 60000 65536"/>
              <a:gd name="T9" fmla="*/ 0 w 1344"/>
              <a:gd name="T10" fmla="*/ 0 h 192"/>
              <a:gd name="T11" fmla="*/ 1344 w 13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92">
                <a:moveTo>
                  <a:pt x="0" y="0"/>
                </a:moveTo>
                <a:lnTo>
                  <a:pt x="1344" y="0"/>
                </a:lnTo>
                <a:lnTo>
                  <a:pt x="1344" y="192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9" name="Picture 6" descr="Snap_048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931890"/>
            <a:ext cx="6619875" cy="1657350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496964"/>
            <a:ext cx="8745538" cy="3268587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Unidad de Aprendizaje N°3</a:t>
            </a:r>
          </a:p>
          <a:p>
            <a:pPr algn="ctr" eaLnBrk="1" hangingPunct="1"/>
            <a:r>
              <a:rPr lang="es-CL" sz="2800" dirty="0" smtClean="0"/>
              <a:t>Auditoría, respaldo y recuperación de la Base de Datos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Aprendizajes Conceptuales:</a:t>
            </a:r>
          </a:p>
          <a:p>
            <a:pPr algn="ctr"/>
            <a:r>
              <a:rPr lang="es-CL" b="1" dirty="0"/>
              <a:t>Reconocer el procedimiento de Implementar la exportación e importación para mover datos entre bases de datos y </a:t>
            </a:r>
            <a:r>
              <a:rPr lang="es-CL" b="1" dirty="0" smtClean="0"/>
              <a:t>como </a:t>
            </a:r>
            <a:r>
              <a:rPr lang="es-CL" b="1" dirty="0"/>
              <a:t>una técnica de respaldo de la misma.</a:t>
            </a:r>
            <a:endParaRPr lang="es-CL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Migración con el Modo de Legado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Ayuda para la transición de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y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exp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impdp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y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expdp</a:t>
            </a: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en el modo de legado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800100" lvl="1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Encuentra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parámetros de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imp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o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exp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únicos y entra en el modo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legado.</a:t>
            </a:r>
          </a:p>
          <a:p>
            <a:pPr marL="800100" lvl="1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Intenta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asignar la sintaxis antigua a la nueva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sintaxis.</a:t>
            </a:r>
          </a:p>
          <a:p>
            <a:pPr marL="800100" lvl="1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Muestra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 nueva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sintaxis.</a:t>
            </a:r>
          </a:p>
          <a:p>
            <a:pPr marL="800100" lvl="1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Sale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del modo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legado.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78700" y="4437112"/>
            <a:ext cx="69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0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Modo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Legado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Las utilidades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 exportación e importación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Leen y escriben archivos sólo en formato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Aceptan comandos de las utilidades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exp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e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imp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en el modo de legado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Incluyen parámetros del modo de legado que: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Pueden ser idénticos a la nueva sintaxis:</a:t>
            </a:r>
          </a:p>
          <a:p>
            <a:pPr lvl="3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FILESIZE=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integer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[B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| K | M | G] 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Pueden ser similares:</a:t>
            </a:r>
          </a:p>
          <a:p>
            <a:pPr lvl="3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QUERY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=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query_clause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ignoran cuando el comando se sustituye por los valores por defecto de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datos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	BUFFER=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integer</a:t>
            </a: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lvl="3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COMPRESS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={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y|n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}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	DIRECT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={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y|n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}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Provocan un error cuando se mezclan las sintaxis antigua y nueva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Modo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Legado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Los parámetros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del modo de legado: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asignan a parámetros de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de datos si es posible:</a:t>
            </a:r>
          </a:p>
          <a:p>
            <a:pPr lvl="2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consistent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={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y|n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} -&gt; FLASHBACK_TIME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GRANTS=n -&gt;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EXCLUDE=GRANT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INDEXES=n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-&gt; EXCLUDE=INDEX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</a:t>
            </a:r>
            <a:r>
              <a:rPr lang="es-CL" sz="1800" dirty="0" smtClean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LOG=</a:t>
            </a:r>
            <a:r>
              <a:rPr lang="es-CL" sz="1800" dirty="0" err="1" smtClean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filename</a:t>
            </a:r>
            <a:r>
              <a:rPr lang="es-CL" sz="1800" dirty="0" smtClean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-&gt; LOGFILE=</a:t>
            </a:r>
            <a:r>
              <a:rPr lang="es-CL" sz="1800" dirty="0" err="1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filename</a:t>
            </a:r>
            <a:r>
              <a:rPr lang="es-CL" sz="1800" dirty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 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			FILE=</a:t>
            </a:r>
            <a:r>
              <a:rPr lang="es-CL" sz="1800" dirty="0" err="1" smtClean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filename</a:t>
            </a:r>
            <a:r>
              <a:rPr lang="es-CL" sz="1800" dirty="0" smtClean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-&gt; </a:t>
            </a:r>
            <a:r>
              <a:rPr lang="es-CL" sz="1800" dirty="0" err="1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dumpfile</a:t>
            </a:r>
            <a:r>
              <a:rPr lang="es-CL" sz="1800" dirty="0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=</a:t>
            </a:r>
            <a:r>
              <a:rPr lang="es-CL" sz="1800" dirty="0" err="1">
                <a:solidFill>
                  <a:srgbClr val="C00000"/>
                </a:solidFill>
                <a:latin typeface="Arial" pitchFamily="34" charset="0"/>
                <a:ea typeface="Arial Unicode MS"/>
                <a:cs typeface="Arial" pitchFamily="34" charset="0"/>
              </a:rPr>
              <a:t>directory-object:filename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Pueden ser similares, pero no idénticos: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FEEDBACK=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integer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-&gt; STATUS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Provocan un error cuando son incompatibles con el nuevo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			VOLSIZE=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integer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Gestión de Ubicaciones de Archivos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Utilidades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exp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e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imp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originales: nombres de archivos totalmente cualificados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Objeto de directorio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para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ubicaciones de archivos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Por defecto (en versiones anteriores): parámetro DATA_PUMP_DIR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Nuevo objeto de directorio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DATA_PUMP_DIR_schema-name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opcional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Gestión con los comandos SQL CREATE DIRECTORY y GRANT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Ubicación por defecto (independiente del modo de legado) en estos casos: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Línea de comandos sin parámetro DIRECTORY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Usuario sin privilegio EXP_FULL_DATABASE</a:t>
            </a:r>
          </a:p>
        </p:txBody>
      </p:sp>
    </p:spTree>
    <p:extLst>
      <p:ext uri="{BB962C8B-B14F-4D97-AF65-F5344CB8AC3E}">
        <p14:creationId xmlns:p14="http://schemas.microsoft.com/office/powerpoint/2010/main" val="1359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4"/>
          <p:cNvSpPr>
            <a:spLocks noChangeShapeType="1"/>
          </p:cNvSpPr>
          <p:nvPr/>
        </p:nvSpPr>
        <p:spPr bwMode="auto">
          <a:xfrm flipV="1">
            <a:off x="3152432" y="2260181"/>
            <a:ext cx="0" cy="468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SQL*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Visión General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4548188" y="2133872"/>
            <a:ext cx="0" cy="627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117997"/>
            <a:ext cx="2301875" cy="57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Archivos de</a:t>
            </a:r>
            <a:br>
              <a:rPr lang="en-US" altLang="es-CL" sz="1600">
                <a:solidFill>
                  <a:srgbClr val="000000"/>
                </a:solidFill>
                <a:sym typeface="Arial" charset="0"/>
              </a:rPr>
            </a:b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datos de entrada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67238" y="2135460"/>
            <a:ext cx="1600200" cy="57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600" dirty="0" err="1">
                <a:solidFill>
                  <a:srgbClr val="000000"/>
                </a:solidFill>
                <a:sym typeface="Arial" charset="0"/>
              </a:rPr>
              <a:t>Archivo</a:t>
            </a:r>
            <a:r>
              <a:rPr lang="en-US" altLang="es-CL" sz="1600" dirty="0">
                <a:solidFill>
                  <a:srgbClr val="000000"/>
                </a:solidFill>
                <a:sym typeface="Arial" charset="0"/>
              </a:rPr>
              <a:t> de control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blackWhite">
          <a:xfrm>
            <a:off x="2954338" y="2741885"/>
            <a:ext cx="3187700" cy="1335087"/>
          </a:xfrm>
          <a:prstGeom prst="rect">
            <a:avLst/>
          </a:prstGeom>
          <a:solidFill>
            <a:srgbClr val="CCCCCC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ES" altLang="es-CL" sz="16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38550" y="2718072"/>
            <a:ext cx="1817688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SQL*Loader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44738" y="5634310"/>
            <a:ext cx="1476375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Archivo log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02163" y="4948510"/>
            <a:ext cx="1370012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FF"/>
                </a:solidFill>
                <a:sym typeface="Arial" charset="0"/>
              </a:rPr>
              <a:t>Insertado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4548188" y="3881710"/>
            <a:ext cx="0" cy="688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91050" y="4064272"/>
            <a:ext cx="1809750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FF"/>
                </a:solidFill>
                <a:sym typeface="Arial" charset="0"/>
              </a:rPr>
              <a:t>Seleccionado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5715000" y="4296047"/>
            <a:ext cx="1749425" cy="498475"/>
          </a:xfrm>
          <a:custGeom>
            <a:avLst/>
            <a:gdLst>
              <a:gd name="T0" fmla="*/ 0 w 1340"/>
              <a:gd name="T1" fmla="*/ 336 h 337"/>
              <a:gd name="T2" fmla="*/ 1339 w 1340"/>
              <a:gd name="T3" fmla="*/ 336 h 337"/>
              <a:gd name="T4" fmla="*/ 1339 w 1340"/>
              <a:gd name="T5" fmla="*/ 0 h 337"/>
              <a:gd name="T6" fmla="*/ 0 60000 65536"/>
              <a:gd name="T7" fmla="*/ 0 60000 65536"/>
              <a:gd name="T8" fmla="*/ 0 60000 65536"/>
              <a:gd name="T9" fmla="*/ 0 w 1340"/>
              <a:gd name="T10" fmla="*/ 0 h 337"/>
              <a:gd name="T11" fmla="*/ 1340 w 1340"/>
              <a:gd name="T12" fmla="*/ 337 h 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0" h="337">
                <a:moveTo>
                  <a:pt x="0" y="336"/>
                </a:moveTo>
                <a:lnTo>
                  <a:pt x="1339" y="336"/>
                </a:lnTo>
                <a:lnTo>
                  <a:pt x="1339" y="0"/>
                </a:lnTo>
              </a:path>
            </a:pathLst>
          </a:custGeom>
          <a:noFill/>
          <a:ln w="63500" cap="rnd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957888" y="4850085"/>
            <a:ext cx="1476375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 dirty="0" err="1">
                <a:solidFill>
                  <a:srgbClr val="C00000"/>
                </a:solidFill>
                <a:sym typeface="Arial" charset="0"/>
              </a:rPr>
              <a:t>Rechazado</a:t>
            </a:r>
            <a:endParaRPr lang="en-US" altLang="es-CL" sz="16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70763" y="4311922"/>
            <a:ext cx="1468437" cy="57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Archivo</a:t>
            </a:r>
            <a:br>
              <a:rPr lang="en-US" altLang="es-CL" sz="1600">
                <a:solidFill>
                  <a:srgbClr val="000000"/>
                </a:solidFill>
                <a:sym typeface="Arial" charset="0"/>
              </a:rPr>
            </a:b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de errores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34088" y="2815835"/>
            <a:ext cx="1476375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 dirty="0" err="1">
                <a:solidFill>
                  <a:srgbClr val="C00000"/>
                </a:solidFill>
                <a:sym typeface="Arial" charset="0"/>
              </a:rPr>
              <a:t>Rechazado</a:t>
            </a:r>
            <a:endParaRPr lang="en-US" altLang="es-CL" sz="16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689600" y="3164160"/>
            <a:ext cx="1771650" cy="488950"/>
          </a:xfrm>
          <a:custGeom>
            <a:avLst/>
            <a:gdLst>
              <a:gd name="T0" fmla="*/ 0 w 1116"/>
              <a:gd name="T1" fmla="*/ 0 h 418"/>
              <a:gd name="T2" fmla="*/ 1115 w 1116"/>
              <a:gd name="T3" fmla="*/ 0 h 418"/>
              <a:gd name="T4" fmla="*/ 1115 w 1116"/>
              <a:gd name="T5" fmla="*/ 417 h 418"/>
              <a:gd name="T6" fmla="*/ 0 60000 65536"/>
              <a:gd name="T7" fmla="*/ 0 60000 65536"/>
              <a:gd name="T8" fmla="*/ 0 60000 65536"/>
              <a:gd name="T9" fmla="*/ 0 w 1116"/>
              <a:gd name="T10" fmla="*/ 0 h 418"/>
              <a:gd name="T11" fmla="*/ 1116 w 1116"/>
              <a:gd name="T12" fmla="*/ 418 h 4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6" h="418">
                <a:moveTo>
                  <a:pt x="0" y="0"/>
                </a:moveTo>
                <a:lnTo>
                  <a:pt x="1115" y="0"/>
                </a:lnTo>
                <a:lnTo>
                  <a:pt x="1115" y="417"/>
                </a:lnTo>
              </a:path>
            </a:pathLst>
          </a:custGeom>
          <a:noFill/>
          <a:ln w="63500" cap="rnd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White">
          <a:xfrm>
            <a:off x="3111500" y="3699147"/>
            <a:ext cx="2873375" cy="258763"/>
          </a:xfrm>
          <a:prstGeom prst="rect">
            <a:avLst/>
          </a:prstGeom>
          <a:solidFill>
            <a:srgbClr val="FFCC33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lIns="46038" tIns="46038" rIns="46038" bIns="46038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Selección de registros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4546600" y="3329260"/>
            <a:ext cx="3175" cy="358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White">
          <a:xfrm>
            <a:off x="4618038" y="3346722"/>
            <a:ext cx="1381125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FF"/>
                </a:solidFill>
                <a:sym typeface="Arial" charset="0"/>
              </a:rPr>
              <a:t>Aceptado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54100" y="4797697"/>
            <a:ext cx="1476375" cy="84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Archivo de desechos</a:t>
            </a:r>
          </a:p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(opcional)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24000" y="3449910"/>
            <a:ext cx="1476375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 dirty="0" err="1">
                <a:solidFill>
                  <a:srgbClr val="C00000"/>
                </a:solidFill>
                <a:sym typeface="Arial" charset="0"/>
              </a:rPr>
              <a:t>Desechado</a:t>
            </a:r>
            <a:endParaRPr lang="en-US" altLang="es-CL" sz="16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785938" y="3761060"/>
            <a:ext cx="1308100" cy="366712"/>
          </a:xfrm>
          <a:custGeom>
            <a:avLst/>
            <a:gdLst>
              <a:gd name="T0" fmla="*/ 823 w 824"/>
              <a:gd name="T1" fmla="*/ 0 h 231"/>
              <a:gd name="T2" fmla="*/ 0 w 824"/>
              <a:gd name="T3" fmla="*/ 0 h 231"/>
              <a:gd name="T4" fmla="*/ 0 w 824"/>
              <a:gd name="T5" fmla="*/ 230 h 231"/>
              <a:gd name="T6" fmla="*/ 0 60000 65536"/>
              <a:gd name="T7" fmla="*/ 0 60000 65536"/>
              <a:gd name="T8" fmla="*/ 0 60000 65536"/>
              <a:gd name="T9" fmla="*/ 0 w 824"/>
              <a:gd name="T10" fmla="*/ 0 h 231"/>
              <a:gd name="T11" fmla="*/ 824 w 824"/>
              <a:gd name="T12" fmla="*/ 231 h 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4" h="231">
                <a:moveTo>
                  <a:pt x="823" y="0"/>
                </a:moveTo>
                <a:lnTo>
                  <a:pt x="0" y="0"/>
                </a:lnTo>
                <a:lnTo>
                  <a:pt x="0" y="230"/>
                </a:lnTo>
              </a:path>
            </a:pathLst>
          </a:custGeom>
          <a:noFill/>
          <a:ln w="63500" cap="rnd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blackWhite">
          <a:xfrm>
            <a:off x="3076575" y="3043510"/>
            <a:ext cx="2943225" cy="301625"/>
          </a:xfrm>
          <a:prstGeom prst="rect">
            <a:avLst/>
          </a:prstGeom>
          <a:solidFill>
            <a:srgbClr val="FFCC33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lIns="46038" tIns="46038" rIns="46038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Procesamiento de campos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66838" y="4165872"/>
            <a:ext cx="844550" cy="654050"/>
            <a:chOff x="994" y="1152"/>
            <a:chExt cx="532" cy="412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994" y="123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994" y="115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994" y="140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027863" y="3653110"/>
            <a:ext cx="844550" cy="654050"/>
            <a:chOff x="994" y="1152"/>
            <a:chExt cx="532" cy="412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gray">
            <a:xfrm>
              <a:off x="994" y="123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994" y="115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994" y="140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660650" y="4948510"/>
            <a:ext cx="844550" cy="654050"/>
            <a:chOff x="994" y="1152"/>
            <a:chExt cx="532" cy="412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gray">
            <a:xfrm>
              <a:off x="994" y="123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994" y="115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994" y="140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125913" y="1519510"/>
            <a:ext cx="844550" cy="654050"/>
            <a:chOff x="994" y="1152"/>
            <a:chExt cx="532" cy="412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gray">
            <a:xfrm>
              <a:off x="994" y="123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994" y="115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994" y="140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600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2667000" y="1549672"/>
            <a:ext cx="928688" cy="730250"/>
            <a:chOff x="4992" y="1053"/>
            <a:chExt cx="480" cy="415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992" y="1053"/>
              <a:ext cx="288" cy="223"/>
              <a:chOff x="994" y="1152"/>
              <a:chExt cx="532" cy="412"/>
            </a:xfrm>
          </p:grpSpPr>
          <p:sp>
            <p:nvSpPr>
              <p:cNvPr id="52" name="Rectangle 43"/>
              <p:cNvSpPr>
                <a:spLocks noChangeArrowheads="1"/>
              </p:cNvSpPr>
              <p:nvPr/>
            </p:nvSpPr>
            <p:spPr bwMode="gray">
              <a:xfrm>
                <a:off x="994" y="1236"/>
                <a:ext cx="532" cy="246"/>
              </a:xfrm>
              <a:prstGeom prst="rect">
                <a:avLst/>
              </a:prstGeom>
              <a:solidFill>
                <a:srgbClr val="9999FF"/>
              </a:solidFill>
              <a:ln w="31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  <p:sp>
            <p:nvSpPr>
              <p:cNvPr id="53" name="Oval 44"/>
              <p:cNvSpPr>
                <a:spLocks noChangeArrowheads="1"/>
              </p:cNvSpPr>
              <p:nvPr/>
            </p:nvSpPr>
            <p:spPr bwMode="gray">
              <a:xfrm>
                <a:off x="994" y="1152"/>
                <a:ext cx="532" cy="158"/>
              </a:xfrm>
              <a:prstGeom prst="ellipse">
                <a:avLst/>
              </a:prstGeom>
              <a:solidFill>
                <a:srgbClr val="CCCCFF"/>
              </a:solidFill>
              <a:ln w="3175">
                <a:solidFill>
                  <a:srgbClr val="9999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  <p:sp>
            <p:nvSpPr>
              <p:cNvPr id="54" name="Oval 45"/>
              <p:cNvSpPr>
                <a:spLocks noChangeArrowheads="1"/>
              </p:cNvSpPr>
              <p:nvPr/>
            </p:nvSpPr>
            <p:spPr bwMode="gray">
              <a:xfrm>
                <a:off x="994" y="1406"/>
                <a:ext cx="532" cy="158"/>
              </a:xfrm>
              <a:prstGeom prst="ellipse">
                <a:avLst/>
              </a:prstGeom>
              <a:solidFill>
                <a:srgbClr val="9999FF"/>
              </a:solidFill>
              <a:ln w="3175">
                <a:solidFill>
                  <a:srgbClr val="9999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</p:grpSp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5088" y="1149"/>
              <a:ext cx="288" cy="223"/>
              <a:chOff x="994" y="1152"/>
              <a:chExt cx="532" cy="412"/>
            </a:xfrm>
          </p:grpSpPr>
          <p:sp>
            <p:nvSpPr>
              <p:cNvPr id="49" name="Rectangle 47"/>
              <p:cNvSpPr>
                <a:spLocks noChangeArrowheads="1"/>
              </p:cNvSpPr>
              <p:nvPr/>
            </p:nvSpPr>
            <p:spPr bwMode="gray">
              <a:xfrm>
                <a:off x="994" y="1236"/>
                <a:ext cx="532" cy="246"/>
              </a:xfrm>
              <a:prstGeom prst="rect">
                <a:avLst/>
              </a:prstGeom>
              <a:solidFill>
                <a:srgbClr val="9999FF"/>
              </a:solidFill>
              <a:ln w="31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  <p:sp>
            <p:nvSpPr>
              <p:cNvPr id="50" name="Oval 48"/>
              <p:cNvSpPr>
                <a:spLocks noChangeArrowheads="1"/>
              </p:cNvSpPr>
              <p:nvPr/>
            </p:nvSpPr>
            <p:spPr bwMode="gray">
              <a:xfrm>
                <a:off x="994" y="1152"/>
                <a:ext cx="532" cy="158"/>
              </a:xfrm>
              <a:prstGeom prst="ellipse">
                <a:avLst/>
              </a:prstGeom>
              <a:solidFill>
                <a:srgbClr val="CCCCFF"/>
              </a:solidFill>
              <a:ln w="3175">
                <a:solidFill>
                  <a:srgbClr val="9999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  <p:sp>
            <p:nvSpPr>
              <p:cNvPr id="51" name="Oval 49"/>
              <p:cNvSpPr>
                <a:spLocks noChangeArrowheads="1"/>
              </p:cNvSpPr>
              <p:nvPr/>
            </p:nvSpPr>
            <p:spPr bwMode="gray">
              <a:xfrm>
                <a:off x="994" y="1406"/>
                <a:ext cx="532" cy="158"/>
              </a:xfrm>
              <a:prstGeom prst="ellipse">
                <a:avLst/>
              </a:prstGeom>
              <a:solidFill>
                <a:srgbClr val="9999FF"/>
              </a:solidFill>
              <a:ln w="3175">
                <a:solidFill>
                  <a:srgbClr val="9999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5184" y="1245"/>
              <a:ext cx="288" cy="223"/>
              <a:chOff x="994" y="1152"/>
              <a:chExt cx="532" cy="412"/>
            </a:xfrm>
          </p:grpSpPr>
          <p:sp>
            <p:nvSpPr>
              <p:cNvPr id="46" name="Rectangle 51"/>
              <p:cNvSpPr>
                <a:spLocks noChangeArrowheads="1"/>
              </p:cNvSpPr>
              <p:nvPr/>
            </p:nvSpPr>
            <p:spPr bwMode="gray">
              <a:xfrm>
                <a:off x="994" y="1236"/>
                <a:ext cx="532" cy="246"/>
              </a:xfrm>
              <a:prstGeom prst="rect">
                <a:avLst/>
              </a:prstGeom>
              <a:solidFill>
                <a:srgbClr val="9999FF"/>
              </a:solidFill>
              <a:ln w="31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  <p:sp>
            <p:nvSpPr>
              <p:cNvPr id="47" name="Oval 52"/>
              <p:cNvSpPr>
                <a:spLocks noChangeArrowheads="1"/>
              </p:cNvSpPr>
              <p:nvPr/>
            </p:nvSpPr>
            <p:spPr bwMode="gray">
              <a:xfrm>
                <a:off x="994" y="1152"/>
                <a:ext cx="532" cy="158"/>
              </a:xfrm>
              <a:prstGeom prst="ellipse">
                <a:avLst/>
              </a:prstGeom>
              <a:solidFill>
                <a:srgbClr val="CCCCFF"/>
              </a:solidFill>
              <a:ln w="3175">
                <a:solidFill>
                  <a:srgbClr val="9999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gray">
              <a:xfrm>
                <a:off x="994" y="1406"/>
                <a:ext cx="532" cy="158"/>
              </a:xfrm>
              <a:prstGeom prst="ellipse">
                <a:avLst/>
              </a:prstGeom>
              <a:solidFill>
                <a:srgbClr val="9999FF"/>
              </a:solidFill>
              <a:ln w="3175">
                <a:solidFill>
                  <a:srgbClr val="9999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/>
              </a:p>
            </p:txBody>
          </p:sp>
        </p:grpSp>
      </p:grpSp>
      <p:pic>
        <p:nvPicPr>
          <p:cNvPr id="56" name="Picture 55" descr="datab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82113" y="5338110"/>
            <a:ext cx="11493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/>
          <p:cNvSpPr>
            <a:spLocks noChangeArrowheads="1"/>
          </p:cNvSpPr>
          <p:nvPr/>
        </p:nvSpPr>
        <p:spPr bwMode="blackWhite">
          <a:xfrm>
            <a:off x="3378200" y="4567510"/>
            <a:ext cx="2336800" cy="3810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lIns="46038" tIns="46038" rIns="46038" bIns="46038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buClrTx/>
              <a:buSzPct val="100000"/>
            </a:pPr>
            <a:r>
              <a:rPr lang="en-US" altLang="es-CL" sz="1600">
                <a:solidFill>
                  <a:srgbClr val="000000"/>
                </a:solidFill>
                <a:sym typeface="Arial" charset="0"/>
              </a:rPr>
              <a:t> Servidor de Oracle</a:t>
            </a: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4548850" y="4942433"/>
            <a:ext cx="3175" cy="358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 flipV="1">
            <a:off x="3094557" y="4077072"/>
            <a:ext cx="0" cy="86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600"/>
          </a:p>
        </p:txBody>
      </p:sp>
    </p:spTree>
    <p:extLst>
      <p:ext uri="{BB962C8B-B14F-4D97-AF65-F5344CB8AC3E}">
        <p14:creationId xmlns:p14="http://schemas.microsoft.com/office/powerpoint/2010/main" val="16223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Carga de Datos con SQL*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0" name="Picture 3" descr="Snap_04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524000"/>
            <a:ext cx="6115050" cy="2489200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Snap_04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202113"/>
            <a:ext cx="6097587" cy="1841500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Line 5"/>
          <p:cNvSpPr>
            <a:spLocks noChangeShapeType="1"/>
          </p:cNvSpPr>
          <p:nvPr/>
        </p:nvSpPr>
        <p:spPr bwMode="auto">
          <a:xfrm>
            <a:off x="7277100" y="2005013"/>
            <a:ext cx="0" cy="22098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48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 de Control de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SQL*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El archivo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 control de SQL*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Loader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le indica a SQL*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Loader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lo siguiente: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 ubicación de los datos que se van a cargar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El formato de los datos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Los detalles de configuración: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Gestión de memoria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Rechazo de registros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Detalles de manejo de cargas interrumpidas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Los detalles de manipulación de datos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4" name="Picture 4" descr="Documents: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48264" y="3789040"/>
            <a:ext cx="857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3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Archivo de Control de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SQL*</a:t>
            </a:r>
            <a:r>
              <a:rPr lang="es-CL" sz="3000" dirty="0" err="1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55576" y="1340768"/>
            <a:ext cx="7560840" cy="5133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ct val="25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1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 -- Este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es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un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ejemplo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de un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Archivo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de Control de SQL*Loader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2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LOAD DATA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3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INFILE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SAMPLE.DAT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4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BADFILE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sample.bad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5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DISCARDFILE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sample.dsc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6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APPEND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7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INTO TABLE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emp</a:t>
            </a:r>
            <a:endParaRPr kumimoji="0" lang="en-US" altLang="es-CL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sym typeface="Arial" charset="0"/>
            </a:endParaRP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8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WHEN (57) =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’.’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9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TRAILING NULLCOLS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10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(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hiredate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SYSDATE,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deptno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POSITION(1:2) INTEGER EXTERNAL(3)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    NULLIF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deptno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=BLANKS,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job POSITION(7:14) CHAR TERMINATED BY WHITESPACE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NULLIF job=BLANKS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UPPER(:job)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mgr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POSITION(28:31) INTEGER EXTERNAL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TERMINATED BY WHITESPACE, NULLIF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mgr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=BLANKS,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   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ename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POSITION(34:41) CHAR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TERMINATED BY WHITESPACE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UPPER(: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ename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)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empno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POSITION(45) INTEGER EXTERNAL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TERMINATED BY WHITESPACE,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sal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POSITION(51) CHAR TERMINATED BY WHITESPACE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TO_NUMBER(:sal,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$99,999.99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)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,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comm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INTEGER EXTERNAL ENCLOSED BY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(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AND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%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’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	 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:</a:t>
            </a:r>
            <a:r>
              <a:rPr kumimoji="0" lang="en-US" altLang="es-CL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comm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 * 100</a:t>
            </a: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 charset="0"/>
              </a:rPr>
              <a:t>"</a:t>
            </a:r>
          </a:p>
          <a:p>
            <a:pPr marL="457200" marR="0" lvl="2" indent="-228600" defTabSz="4572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sym typeface="Arial" charset="0"/>
              </a:rPr>
              <a:t>	 )</a:t>
            </a:r>
          </a:p>
        </p:txBody>
      </p:sp>
    </p:spTree>
    <p:extLst>
      <p:ext uri="{BB962C8B-B14F-4D97-AF65-F5344CB8AC3E}">
        <p14:creationId xmlns:p14="http://schemas.microsoft.com/office/powerpoint/2010/main" val="6293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Métodos de Carga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37450"/>
              </p:ext>
            </p:extLst>
          </p:nvPr>
        </p:nvGraphicFramePr>
        <p:xfrm>
          <a:off x="304800" y="3034368"/>
          <a:ext cx="8534400" cy="3490976"/>
        </p:xfrm>
        <a:graphic>
          <a:graphicData uri="http://schemas.openxmlformats.org/drawingml/2006/table">
            <a:tbl>
              <a:tblPr/>
              <a:tblGrid>
                <a:gridCol w="3586163"/>
                <a:gridCol w="4948237"/>
              </a:tblGrid>
              <a:tr h="482600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CARGA CONVENCIONAL</a:t>
                      </a:r>
                    </a:p>
                  </a:txBody>
                  <a:tcPr marT="91440" marB="9144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CARGA DE RUTA DE ACCESO DIRECTA</a:t>
                      </a:r>
                      <a:endParaRPr kumimoji="0" lang="en-US" altLang="es-C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charset="0"/>
                      </a:endParaRP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820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Utiliza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COMMIT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Utiliza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datos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guardados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(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operación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más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rápida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5351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Siempre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genera entradas de redo 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Genera un redo sólo en condiciones concretas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048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Aplica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todas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las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restricciones</a:t>
                      </a:r>
                      <a:endParaRPr kumimoji="0" lang="en-US" altLang="es-C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Aplica sólo PRIMARY KEY, UNIQUE y NOT NULL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5623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Arranca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disparadores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INSERT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No arranca disparadores INSERT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0759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Puede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cargar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en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tablas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en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cluster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No carga en clusters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1919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Permite que otros usuarios modifiquen las tablas durante la operación de carga 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Evita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que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otros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usuarios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realicen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cambios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en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las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tablas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durante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la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operación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 de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  <a:sym typeface="Arial" charset="0"/>
                        </a:rPr>
                        <a:t>carga</a:t>
                      </a:r>
                      <a:endParaRPr kumimoji="0" lang="en-US" altLang="es-C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  <a:sym typeface="Arial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9047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Mantiene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entradas de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índice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en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cada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inserción</a:t>
                      </a:r>
                      <a:endParaRPr kumimoji="0" lang="en-US" altLang="es-C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Fusiona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las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nuevas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entradas de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índice</a:t>
                      </a:r>
                      <a:r>
                        <a:rPr kumimoji="0" lang="en-US" alt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 al final de la </a:t>
                      </a:r>
                      <a:r>
                        <a:rPr kumimoji="0" lang="en-US" altLang="es-C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charset="0"/>
                        </a:rPr>
                        <a:t>carga</a:t>
                      </a:r>
                      <a:endParaRPr kumimoji="0" lang="en-US" altLang="es-C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4"/>
          <p:cNvSpPr>
            <a:spLocks noChangeArrowheads="1"/>
          </p:cNvSpPr>
          <p:nvPr/>
        </p:nvSpPr>
        <p:spPr bwMode="blackWhite">
          <a:xfrm>
            <a:off x="2347913" y="1347296"/>
            <a:ext cx="4140200" cy="1361623"/>
          </a:xfrm>
          <a:prstGeom prst="rect">
            <a:avLst/>
          </a:prstGeom>
          <a:solidFill>
            <a:srgbClr val="CCFF66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lIns="46038" tIns="46038" rIns="46038" bIns="46038" anchorCtr="1"/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ES" altLang="es-CL" sz="150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702050" y="2066435"/>
            <a:ext cx="944563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sym typeface="Arial" charset="0"/>
              </a:rPr>
              <a:t>Tabla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438400" y="1436197"/>
            <a:ext cx="376238" cy="927100"/>
            <a:chOff x="853" y="2751"/>
            <a:chExt cx="237" cy="513"/>
          </a:xfrm>
        </p:grpSpPr>
        <p:sp>
          <p:nvSpPr>
            <p:cNvPr id="9" name="Rectangle 37"/>
            <p:cNvSpPr>
              <a:spLocks noChangeArrowheads="1"/>
            </p:cNvSpPr>
            <p:nvPr/>
          </p:nvSpPr>
          <p:spPr bwMode="gray">
            <a:xfrm>
              <a:off x="857" y="2751"/>
              <a:ext cx="228" cy="513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500"/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gray">
            <a:xfrm>
              <a:off x="853" y="2848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gray">
            <a:xfrm>
              <a:off x="853" y="2957"/>
              <a:ext cx="23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gray">
            <a:xfrm>
              <a:off x="853" y="3063"/>
              <a:ext cx="2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gray">
            <a:xfrm>
              <a:off x="853" y="3164"/>
              <a:ext cx="2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060700" y="1436197"/>
            <a:ext cx="376238" cy="927100"/>
            <a:chOff x="853" y="2751"/>
            <a:chExt cx="237" cy="513"/>
          </a:xfrm>
        </p:grpSpPr>
        <p:sp>
          <p:nvSpPr>
            <p:cNvPr id="15" name="Rectangle 43"/>
            <p:cNvSpPr>
              <a:spLocks noChangeArrowheads="1"/>
            </p:cNvSpPr>
            <p:nvPr/>
          </p:nvSpPr>
          <p:spPr bwMode="gray">
            <a:xfrm>
              <a:off x="857" y="2751"/>
              <a:ext cx="228" cy="513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ES" altLang="es-CL" sz="1500"/>
            </a:p>
          </p:txBody>
        </p:sp>
        <p:sp>
          <p:nvSpPr>
            <p:cNvPr id="16" name="Line 44" descr="Light upward diagonal"/>
            <p:cNvSpPr>
              <a:spLocks noChangeShapeType="1"/>
            </p:cNvSpPr>
            <p:nvPr/>
          </p:nvSpPr>
          <p:spPr bwMode="gray">
            <a:xfrm>
              <a:off x="853" y="2848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  <p:sp>
          <p:nvSpPr>
            <p:cNvPr id="17" name="Line 45" descr="Light upward diagonal"/>
            <p:cNvSpPr>
              <a:spLocks noChangeShapeType="1"/>
            </p:cNvSpPr>
            <p:nvPr/>
          </p:nvSpPr>
          <p:spPr bwMode="gray">
            <a:xfrm>
              <a:off x="853" y="2957"/>
              <a:ext cx="23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  <p:sp>
          <p:nvSpPr>
            <p:cNvPr id="18" name="Line 46" descr="Light upward diagonal"/>
            <p:cNvSpPr>
              <a:spLocks noChangeShapeType="1"/>
            </p:cNvSpPr>
            <p:nvPr/>
          </p:nvSpPr>
          <p:spPr bwMode="gray">
            <a:xfrm>
              <a:off x="853" y="3063"/>
              <a:ext cx="2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  <p:sp>
          <p:nvSpPr>
            <p:cNvPr id="19" name="Line 47" descr="Light upward diagonal"/>
            <p:cNvSpPr>
              <a:spLocks noChangeShapeType="1"/>
            </p:cNvSpPr>
            <p:nvPr/>
          </p:nvSpPr>
          <p:spPr bwMode="gray">
            <a:xfrm>
              <a:off x="853" y="3164"/>
              <a:ext cx="2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L" sz="1500"/>
            </a:p>
          </p:txBody>
        </p:sp>
      </p:grpSp>
      <p:sp>
        <p:nvSpPr>
          <p:cNvPr id="20" name="Rectangle 48"/>
          <p:cNvSpPr>
            <a:spLocks noChangeArrowheads="1"/>
          </p:cNvSpPr>
          <p:nvPr/>
        </p:nvSpPr>
        <p:spPr bwMode="gray">
          <a:xfrm>
            <a:off x="4737100" y="1458422"/>
            <a:ext cx="422275" cy="676275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ES" altLang="es-CL" sz="1500"/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gray">
          <a:xfrm>
            <a:off x="5172075" y="1455247"/>
            <a:ext cx="1143000" cy="679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46038" tIns="46038" rIns="46038" bIns="46038" anchorCtr="1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ES" altLang="es-CL" sz="1500"/>
          </a:p>
        </p:txBody>
      </p:sp>
      <p:sp>
        <p:nvSpPr>
          <p:cNvPr id="22" name="Line 50"/>
          <p:cNvSpPr>
            <a:spLocks noChangeShapeType="1"/>
          </p:cNvSpPr>
          <p:nvPr/>
        </p:nvSpPr>
        <p:spPr bwMode="gray">
          <a:xfrm>
            <a:off x="4741863" y="1596535"/>
            <a:ext cx="420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gray">
          <a:xfrm>
            <a:off x="4741863" y="1737822"/>
            <a:ext cx="414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4" name="Line 52"/>
          <p:cNvSpPr>
            <a:spLocks noChangeShapeType="1"/>
          </p:cNvSpPr>
          <p:nvPr/>
        </p:nvSpPr>
        <p:spPr bwMode="gray">
          <a:xfrm>
            <a:off x="5172075" y="1599710"/>
            <a:ext cx="1152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5" name="Line 53"/>
          <p:cNvSpPr>
            <a:spLocks noChangeShapeType="1"/>
          </p:cNvSpPr>
          <p:nvPr/>
        </p:nvSpPr>
        <p:spPr bwMode="gray">
          <a:xfrm>
            <a:off x="5172075" y="1740997"/>
            <a:ext cx="1133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gray">
          <a:xfrm>
            <a:off x="5172075" y="1879110"/>
            <a:ext cx="1135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gray">
          <a:xfrm>
            <a:off x="5172075" y="2010872"/>
            <a:ext cx="113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gray">
          <a:xfrm>
            <a:off x="5172075" y="1450485"/>
            <a:ext cx="0" cy="668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gray">
          <a:xfrm>
            <a:off x="5172075" y="1450485"/>
            <a:ext cx="0" cy="668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30" name="Line 58"/>
          <p:cNvSpPr>
            <a:spLocks noChangeShapeType="1"/>
          </p:cNvSpPr>
          <p:nvPr/>
        </p:nvSpPr>
        <p:spPr bwMode="gray">
          <a:xfrm flipH="1">
            <a:off x="4737100" y="1879110"/>
            <a:ext cx="41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gray">
          <a:xfrm flipH="1">
            <a:off x="4737100" y="2012460"/>
            <a:ext cx="41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6611374" y="1345510"/>
            <a:ext cx="1693862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Escrituras</a:t>
            </a: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/>
            </a:r>
            <a:br>
              <a:rPr lang="en-US" altLang="es-CL" sz="1500" dirty="0">
                <a:solidFill>
                  <a:srgbClr val="000000"/>
                </a:solidFill>
                <a:sym typeface="Arial" charset="0"/>
              </a:rPr>
            </a:b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>de </a:t>
            </a: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bloques</a:t>
            </a:r>
            <a:endParaRPr lang="en-US" altLang="es-CL" sz="1500" dirty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 flipH="1" flipV="1">
            <a:off x="5153025" y="2134697"/>
            <a:ext cx="0" cy="2880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4154085" y="2334298"/>
            <a:ext cx="2233613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500" dirty="0" err="1">
                <a:solidFill>
                  <a:srgbClr val="C00000"/>
                </a:solidFill>
                <a:sym typeface="Arial" charset="0"/>
              </a:rPr>
              <a:t>Límite</a:t>
            </a:r>
            <a:r>
              <a:rPr lang="en-US" altLang="es-CL" sz="1500" dirty="0">
                <a:solidFill>
                  <a:srgbClr val="C00000"/>
                </a:solidFill>
                <a:sym typeface="Arial" charset="0"/>
              </a:rPr>
              <a:t> superior</a:t>
            </a:r>
          </a:p>
        </p:txBody>
      </p:sp>
      <p:sp>
        <p:nvSpPr>
          <p:cNvPr id="35" name="Line 64"/>
          <p:cNvSpPr>
            <a:spLocks noChangeShapeType="1"/>
          </p:cNvSpPr>
          <p:nvPr/>
        </p:nvSpPr>
        <p:spPr bwMode="auto">
          <a:xfrm flipV="1">
            <a:off x="1835150" y="1639397"/>
            <a:ext cx="604838" cy="3175"/>
          </a:xfrm>
          <a:prstGeom prst="line">
            <a:avLst/>
          </a:prstGeom>
          <a:noFill/>
          <a:ln w="63500" cap="sq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685800" y="1346372"/>
            <a:ext cx="1497013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Inserción</a:t>
            </a: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datos</a:t>
            </a:r>
            <a:endParaRPr lang="en-US" altLang="es-CL" sz="1500" dirty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37" name="Line 66"/>
          <p:cNvSpPr>
            <a:spLocks noChangeShapeType="1"/>
          </p:cNvSpPr>
          <p:nvPr/>
        </p:nvSpPr>
        <p:spPr bwMode="auto">
          <a:xfrm flipH="1">
            <a:off x="6324600" y="1628285"/>
            <a:ext cx="609600" cy="0"/>
          </a:xfrm>
          <a:prstGeom prst="line">
            <a:avLst/>
          </a:prstGeom>
          <a:noFill/>
          <a:ln w="6350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</p:spTree>
    <p:extLst>
      <p:ext uri="{BB962C8B-B14F-4D97-AF65-F5344CB8AC3E}">
        <p14:creationId xmlns:p14="http://schemas.microsoft.com/office/powerpoint/2010/main" val="8366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Tablas Externas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Las tablas </a:t>
            </a:r>
            <a:r>
              <a:rPr lang="en-US" altLang="es-CL" sz="1800" dirty="0" smtClean="0">
                <a:solidFill>
                  <a:srgbClr val="000000"/>
                </a:solidFill>
                <a:sym typeface="Arial" charset="0"/>
              </a:rPr>
              <a:t>son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tablas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sólo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lectura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almacenadas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como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sistema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operativo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fuera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altLang="es-CL" sz="1800" dirty="0" smtClean="0">
                <a:solidFill>
                  <a:srgbClr val="000000"/>
                </a:solidFill>
                <a:sym typeface="Arial" charset="0"/>
              </a:rPr>
              <a:t>la base de </a:t>
            </a:r>
            <a:r>
              <a:rPr lang="en-US" altLang="es-CL" sz="1800" dirty="0" err="1" smtClean="0">
                <a:solidFill>
                  <a:srgbClr val="000000"/>
                </a:solidFill>
                <a:sym typeface="Arial" charset="0"/>
              </a:rPr>
              <a:t>datos</a:t>
            </a:r>
            <a:r>
              <a:rPr lang="en-US" altLang="es-CL" sz="1800" dirty="0" smtClean="0">
                <a:solidFill>
                  <a:srgbClr val="000000"/>
                </a:solidFill>
                <a:sym typeface="Arial" charset="0"/>
              </a:rPr>
              <a:t> Oracle.</a:t>
            </a:r>
            <a:endParaRPr lang="en-US" altLang="es-CL" sz="1800" dirty="0">
              <a:solidFill>
                <a:srgbClr val="000000"/>
              </a:solidFill>
              <a:sym typeface="Arial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685800" y="2133600"/>
            <a:ext cx="2362200" cy="4038600"/>
          </a:xfrm>
          <a:prstGeom prst="rect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ES" alt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19200" y="5702300"/>
            <a:ext cx="15119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Base de Datos</a:t>
            </a:r>
          </a:p>
        </p:txBody>
      </p:sp>
      <p:pic>
        <p:nvPicPr>
          <p:cNvPr id="7" name="Picture 9" descr="bits_d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77757" y="4140200"/>
            <a:ext cx="7651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bits_d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95257" y="4114800"/>
            <a:ext cx="7651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 descr="tabl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19200" y="2362200"/>
            <a:ext cx="11541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docum0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32" y="1981200"/>
            <a:ext cx="6381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docum0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32" y="1981200"/>
            <a:ext cx="6381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datab0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06900"/>
            <a:ext cx="1028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3" descr="datab0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06900"/>
            <a:ext cx="1028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572000" y="4724400"/>
            <a:ext cx="2016224" cy="52322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ORACLE_DATAPUMP</a:t>
            </a:r>
          </a:p>
          <a:p>
            <a:pPr algn="ctr"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(</a:t>
            </a:r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4590325" y="2371724"/>
            <a:ext cx="1944000" cy="5220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ORACLE_LOADER</a:t>
            </a:r>
          </a:p>
          <a:p>
            <a:pPr algn="ctr"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(</a:t>
            </a:r>
            <a:r>
              <a:rPr lang="en-US" altLang="es-C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controlador</a:t>
            </a:r>
            <a:r>
              <a:rPr lang="en-US" altLang="es-C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)</a:t>
            </a: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514282" y="3352800"/>
            <a:ext cx="8115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(Texto)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7349182" y="5791200"/>
            <a:ext cx="9749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(Binario)</a:t>
            </a:r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 flipH="1">
            <a:off x="6588224" y="4876800"/>
            <a:ext cx="75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6613624" y="5105400"/>
            <a:ext cx="75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blackWhite">
          <a:xfrm>
            <a:off x="2514600" y="2247900"/>
            <a:ext cx="1222375" cy="838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Proceso</a:t>
            </a:r>
            <a:b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</a:b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de servidor</a:t>
            </a: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blackWhite">
          <a:xfrm>
            <a:off x="3149600" y="2133600"/>
            <a:ext cx="587375" cy="311150"/>
          </a:xfrm>
          <a:prstGeom prst="rect">
            <a:avLst/>
          </a:prstGeom>
          <a:solidFill>
            <a:srgbClr val="99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PGA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1219200" y="3581400"/>
            <a:ext cx="17860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ext_table</a:t>
            </a:r>
          </a:p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 (Sólo Metadatos)</a:t>
            </a:r>
          </a:p>
        </p:txBody>
      </p:sp>
      <p:sp>
        <p:nvSpPr>
          <p:cNvPr id="25" name="Freeform 48"/>
          <p:cNvSpPr>
            <a:spLocks/>
          </p:cNvSpPr>
          <p:nvPr/>
        </p:nvSpPr>
        <p:spPr bwMode="auto">
          <a:xfrm>
            <a:off x="3416300" y="3048000"/>
            <a:ext cx="1143000" cy="1828800"/>
          </a:xfrm>
          <a:custGeom>
            <a:avLst/>
            <a:gdLst>
              <a:gd name="T0" fmla="*/ 0 w 720"/>
              <a:gd name="T1" fmla="*/ 0 h 1104"/>
              <a:gd name="T2" fmla="*/ 0 w 720"/>
              <a:gd name="T3" fmla="*/ 1104 h 1104"/>
              <a:gd name="T4" fmla="*/ 720 w 720"/>
              <a:gd name="T5" fmla="*/ 1104 h 1104"/>
              <a:gd name="T6" fmla="*/ 0 60000 65536"/>
              <a:gd name="T7" fmla="*/ 0 60000 65536"/>
              <a:gd name="T8" fmla="*/ 0 60000 65536"/>
              <a:gd name="T9" fmla="*/ 0 w 720"/>
              <a:gd name="T10" fmla="*/ 0 h 1104"/>
              <a:gd name="T11" fmla="*/ 720 w 72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104">
                <a:moveTo>
                  <a:pt x="0" y="0"/>
                </a:moveTo>
                <a:lnTo>
                  <a:pt x="0" y="1104"/>
                </a:lnTo>
                <a:lnTo>
                  <a:pt x="720" y="1104"/>
                </a:ln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3263900" y="3124200"/>
            <a:ext cx="1295400" cy="1905000"/>
          </a:xfrm>
          <a:custGeom>
            <a:avLst/>
            <a:gdLst>
              <a:gd name="T0" fmla="*/ 0 w 720"/>
              <a:gd name="T1" fmla="*/ 0 h 1104"/>
              <a:gd name="T2" fmla="*/ 0 w 720"/>
              <a:gd name="T3" fmla="*/ 1104 h 1104"/>
              <a:gd name="T4" fmla="*/ 720 w 720"/>
              <a:gd name="T5" fmla="*/ 1104 h 1104"/>
              <a:gd name="T6" fmla="*/ 0 60000 65536"/>
              <a:gd name="T7" fmla="*/ 0 60000 65536"/>
              <a:gd name="T8" fmla="*/ 0 60000 65536"/>
              <a:gd name="T9" fmla="*/ 0 w 720"/>
              <a:gd name="T10" fmla="*/ 0 h 1104"/>
              <a:gd name="T11" fmla="*/ 720 w 72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104">
                <a:moveTo>
                  <a:pt x="0" y="0"/>
                </a:moveTo>
                <a:lnTo>
                  <a:pt x="0" y="1104"/>
                </a:lnTo>
                <a:lnTo>
                  <a:pt x="720" y="1104"/>
                </a:ln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H="1">
            <a:off x="6553499" y="2599629"/>
            <a:ext cx="900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H="1">
            <a:off x="3754204" y="2599629"/>
            <a:ext cx="828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formas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mover datos.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cómo crear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y utilizar objetos de directorio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utilizar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SQL*</a:t>
            </a:r>
            <a:r>
              <a:rPr lang="es-CL" sz="1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para cargar datos de una base de datos que no sea Oracle (o archivos de usuario)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utilizar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tablas externas para mover datos a través de archivos independientes de la plataforma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la arquitectura general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Data </a:t>
            </a:r>
            <a:r>
              <a:rPr lang="es-CL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Oracle.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utilizar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exportación e importación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mover datos entre distintas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bases de datos Oracle.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defTabSz="457200">
              <a:spcBef>
                <a:spcPct val="20000"/>
              </a:spcBef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Ventajas de las Tablas Externas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Los datos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pueden utilizar directamente desde el archivo externo o se pueden cargar en otra base de datos.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Los datos externos se pueden consultar y unir directamente en paralelo con tablas que residen en la base de datos sin necesidad de cargarlos primero.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Los resultados de las consultas complejas se pueden descargar a un archivo externo.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pueden combinar los archivos generados a partir de orígenes distintos para realizar operaciones de carga.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4211290" y="4077072"/>
            <a:ext cx="1247775" cy="1882775"/>
            <a:chOff x="2423" y="2912"/>
            <a:chExt cx="939" cy="1577"/>
          </a:xfrm>
        </p:grpSpPr>
        <p:pic>
          <p:nvPicPr>
            <p:cNvPr id="30" name="Picture 5" descr="compu025_FlatMonito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23" y="2912"/>
              <a:ext cx="939" cy="1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6" descr="table007_piec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597" y="3134"/>
              <a:ext cx="650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Line 7"/>
          <p:cNvSpPr>
            <a:spLocks noChangeShapeType="1"/>
          </p:cNvSpPr>
          <p:nvPr/>
        </p:nvSpPr>
        <p:spPr bwMode="gray">
          <a:xfrm>
            <a:off x="4938365" y="4181847"/>
            <a:ext cx="12700" cy="10541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1280553" y="4715247"/>
            <a:ext cx="29642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Desde</a:t>
            </a: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> la base de </a:t>
            </a: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datos</a:t>
            </a: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> Oracle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348096" y="4715247"/>
            <a:ext cx="25362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Desde</a:t>
            </a: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> un </a:t>
            </a: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archivo</a:t>
            </a:r>
            <a:r>
              <a:rPr lang="en-US" altLang="es-CL" sz="15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500" dirty="0" err="1">
                <a:solidFill>
                  <a:srgbClr val="000000"/>
                </a:solidFill>
                <a:sym typeface="Arial" charset="0"/>
              </a:rPr>
              <a:t>externo</a:t>
            </a:r>
            <a:endParaRPr lang="en-US" altLang="es-CL" sz="1500" dirty="0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Definición de Tablas Externas mediante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ORACLE_LOADER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555750"/>
            <a:ext cx="78152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6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Relleno de Tabla Externa mediante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ORACLE_DATAPUMP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600200"/>
            <a:ext cx="78343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0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Tablas Externas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Consulta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 una tabla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externa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Consulta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y unión de una tabla externa con una tabla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interna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Agrega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datos a una tabla interna desde una tabla externa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666334" y="1844824"/>
            <a:ext cx="799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 lIns="12700" tIns="12700" rIns="12700" bIns="12700" anchor="ctr" anchorCtr="0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Tx/>
              <a:buSzPct val="100000"/>
            </a:pP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  <a:sym typeface="Arial" charset="0"/>
              </a:rPr>
              <a:t>SQL&gt; </a:t>
            </a:r>
            <a:r>
              <a:rPr lang="en-US" altLang="es-CL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charset="0"/>
              </a:rPr>
              <a:t>SELECT * FROM </a:t>
            </a:r>
            <a:r>
              <a:rPr lang="en-US" altLang="es-CL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charset="0"/>
              </a:rPr>
              <a:t>extab_employees</a:t>
            </a:r>
            <a:r>
              <a:rPr lang="en-US" altLang="es-CL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charset="0"/>
              </a:rPr>
              <a:t>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gray">
          <a:xfrm>
            <a:off x="683568" y="2925040"/>
            <a:ext cx="7992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 lIns="12700" tIns="12700" rIns="12700" bIns="12700" anchor="ctr" anchorCtr="0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Tx/>
              <a:buSzPct val="100000"/>
            </a:pPr>
            <a:r>
              <a:rPr lang="en-US" altLang="es-CL" sz="1800" dirty="0">
                <a:latin typeface="Courier New" pitchFamily="49" charset="0"/>
                <a:sym typeface="Arial" charset="0"/>
              </a:rPr>
              <a:t>SQL&gt; 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SELECT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e.employee_id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e.first_name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e.last_name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,                            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d.department_name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 FROM departments d,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extab_employees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 e</a:t>
            </a:r>
          </a:p>
          <a:p>
            <a:pPr algn="l">
              <a:lnSpc>
                <a:spcPct val="90000"/>
              </a:lnSpc>
              <a:buClrTx/>
              <a:buSzPct val="100000"/>
            </a:pP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WHERE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d.department_id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 =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e.department_id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;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683840" y="4545200"/>
            <a:ext cx="7992616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12700" tIns="12700" rIns="12700" bIns="12700" anchor="ctr" anchorCtr="0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Tx/>
              <a:buSzPct val="100000"/>
            </a:pPr>
            <a:r>
              <a:rPr lang="en-US" altLang="es-CL" sz="1800" dirty="0">
                <a:latin typeface="Courier New" pitchFamily="49" charset="0"/>
                <a:sym typeface="Arial" charset="0"/>
              </a:rPr>
              <a:t>SQL&gt; 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INSERT /*+ APPEND */ INTO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hr.employees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 SELECT * FROM </a:t>
            </a:r>
            <a:r>
              <a:rPr lang="en-US" altLang="es-CL" sz="1800" dirty="0" err="1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extab_employees</a:t>
            </a:r>
            <a:r>
              <a:rPr lang="en-US" altLang="es-CL" sz="1800" dirty="0">
                <a:solidFill>
                  <a:srgbClr val="0000CC"/>
                </a:solidFill>
                <a:latin typeface="Courier New" pitchFamily="49" charset="0"/>
                <a:sym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19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Diccionario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Visua</a:t>
            </a:r>
            <a:r>
              <a:rPr lang="en-US" altLang="es-CL" sz="1800" dirty="0" err="1" smtClean="0">
                <a:solidFill>
                  <a:srgbClr val="000000"/>
                </a:solidFill>
                <a:sym typeface="Arial" charset="0"/>
              </a:rPr>
              <a:t>lizar</a:t>
            </a:r>
            <a:r>
              <a:rPr lang="en-US" altLang="es-CL" sz="1800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información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sobre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tablas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externas</a:t>
            </a:r>
            <a:r>
              <a:rPr lang="en-US" altLang="es-CL" sz="1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sym typeface="Arial" charset="0"/>
              </a:rPr>
              <a:t>en</a:t>
            </a:r>
            <a:r>
              <a:rPr lang="en-US" altLang="es-CL" sz="1800" dirty="0" smtClean="0">
                <a:solidFill>
                  <a:srgbClr val="000000"/>
                </a:solidFill>
                <a:sym typeface="Arial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| ALL| USER]_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EXTERNAL_TABLES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| ALL| USER]_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EXTERNAL_LOCATIONS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| ALL| USER]_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TABLES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| ALL| USER]_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TAB_COLUMNS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[DBA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| ALL]_DIRECTORIES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Arial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7" name="Picture 4" descr="DDS-Vi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76871" y="3645024"/>
            <a:ext cx="23590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1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las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formas de cómo mover 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crear y utilizar objetos de directorio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utilizar SQL*</a:t>
            </a:r>
            <a:r>
              <a:rPr lang="es-CL" sz="1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Loader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para cargar datos de una base de datos que no sea Oracle (o archivos de usuario)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utilizar las tablas externas para mover datos a través de archivos independientes de la plataforma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arquitectura general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Data </a:t>
            </a:r>
            <a:r>
              <a:rPr lang="es-CL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utilizar la exportación e </a:t>
            </a:r>
            <a:r>
              <a:rPr lang="es-CL" sz="18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importación </a:t>
            </a:r>
            <a:r>
              <a:rPr lang="es-CL" sz="180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mover datos entre distintas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bases de datos Oracle.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Movimiento de Datos: Arquitectura General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1011238" y="2615084"/>
            <a:ext cx="7112000" cy="3238500"/>
          </a:xfrm>
          <a:prstGeom prst="rect">
            <a:avLst/>
          </a:prstGeom>
          <a:solidFill>
            <a:srgbClr val="CCFFCC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blackWhite">
          <a:xfrm>
            <a:off x="1117600" y="4354984"/>
            <a:ext cx="2825750" cy="1409700"/>
          </a:xfrm>
          <a:prstGeom prst="rect">
            <a:avLst/>
          </a:prstGeom>
          <a:solidFill>
            <a:srgbClr val="FFCC99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blackWhite">
          <a:xfrm>
            <a:off x="4043363" y="4469284"/>
            <a:ext cx="2044700" cy="1295400"/>
          </a:xfrm>
          <a:prstGeom prst="rect">
            <a:avLst/>
          </a:prstGeom>
          <a:solidFill>
            <a:srgbClr val="009999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White">
          <a:xfrm>
            <a:off x="6261100" y="4469284"/>
            <a:ext cx="1714500" cy="1295400"/>
          </a:xfrm>
          <a:prstGeom prst="rect">
            <a:avLst/>
          </a:prstGeom>
          <a:solidFill>
            <a:srgbClr val="99CC99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2768600" y="1484784"/>
            <a:ext cx="1346200" cy="914400"/>
          </a:xfrm>
          <a:prstGeom prst="rect">
            <a:avLst/>
          </a:prstGeom>
          <a:solidFill>
            <a:srgbClr val="FFCC00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gray">
          <a:xfrm>
            <a:off x="4546600" y="1484784"/>
            <a:ext cx="1346200" cy="914400"/>
          </a:xfrm>
          <a:prstGeom prst="rect">
            <a:avLst/>
          </a:prstGeom>
          <a:solidFill>
            <a:srgbClr val="FFCC00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6350000" y="1484784"/>
            <a:ext cx="1778000" cy="914400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1193800" y="4570884"/>
            <a:ext cx="1169988" cy="8763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2447925" y="4570884"/>
            <a:ext cx="1393825" cy="8763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1500">
              <a:cs typeface="Arial" panose="020B0604020202020204" pitchFamily="34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3384550" y="4075584"/>
            <a:ext cx="0" cy="479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6985000" y="4061297"/>
            <a:ext cx="0" cy="406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3441700" y="2392834"/>
            <a:ext cx="0" cy="679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5219700" y="2399184"/>
            <a:ext cx="0" cy="6731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6921500" y="2386484"/>
            <a:ext cx="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422400" y="5417022"/>
            <a:ext cx="20233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API de tabla externa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333000" y="4741585"/>
            <a:ext cx="83708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Pct val="100000"/>
            </a:pPr>
            <a:r>
              <a:rPr lang="en-US" altLang="es-CL" sz="15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Oracle </a:t>
            </a:r>
          </a:p>
          <a:p>
            <a:pPr algn="ctr">
              <a:lnSpc>
                <a:spcPct val="90000"/>
              </a:lnSpc>
              <a:buClrTx/>
              <a:buSzPct val="100000"/>
            </a:pPr>
            <a:r>
              <a:rPr lang="en-US" altLang="es-CL" sz="15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Loader</a:t>
            </a:r>
            <a:endParaRPr lang="en-US" altLang="es-CL" sz="15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gray">
          <a:xfrm>
            <a:off x="2545193" y="4741585"/>
            <a:ext cx="11368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Pct val="100000"/>
            </a:pPr>
            <a:r>
              <a:rPr lang="en-US" altLang="es-CL" sz="15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Oracle</a:t>
            </a:r>
          </a:p>
          <a:p>
            <a:pPr algn="ctr">
              <a:lnSpc>
                <a:spcPct val="90000"/>
              </a:lnSpc>
              <a:buClrTx/>
              <a:buSzPct val="100000"/>
            </a:pPr>
            <a:r>
              <a:rPr lang="en-US" altLang="es-CL" sz="1500" dirty="0" err="1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DataPump</a:t>
            </a:r>
            <a:endParaRPr lang="en-US" altLang="es-CL" sz="15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241800" y="4824884"/>
            <a:ext cx="15231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API de ruta de</a:t>
            </a:r>
            <a:b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acceso directa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96050" y="4824884"/>
            <a:ext cx="114807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API de</a:t>
            </a:r>
            <a:b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metadatos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043238" y="1780059"/>
            <a:ext cx="7505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expdp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4821238" y="1780059"/>
            <a:ext cx="7601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impdp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6442075" y="1759422"/>
            <a:ext cx="14670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Otros clientes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409950" y="2653184"/>
            <a:ext cx="15840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Pump de Datos</a:t>
            </a: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blackWhite">
          <a:xfrm>
            <a:off x="1905000" y="3084984"/>
            <a:ext cx="5435600" cy="977900"/>
          </a:xfrm>
          <a:prstGeom prst="rect">
            <a:avLst/>
          </a:prstGeom>
          <a:solidFill>
            <a:srgbClr val="99CCFF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Motor de movimiento de datos/metadatos</a:t>
            </a:r>
            <a:b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DBMS_DATAPUMP</a:t>
            </a: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blackWhite">
          <a:xfrm>
            <a:off x="1016000" y="1484784"/>
            <a:ext cx="1435100" cy="914400"/>
          </a:xfrm>
          <a:prstGeom prst="rect">
            <a:avLst/>
          </a:prstGeom>
          <a:solidFill>
            <a:srgbClr val="9999FF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SQL*Loader</a:t>
            </a:r>
            <a:b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 sz="15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(sqlldr)</a:t>
            </a:r>
            <a:endParaRPr lang="en-US" altLang="es-CL" sz="15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1600200" y="2389659"/>
            <a:ext cx="0" cy="21431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0"/>
          <p:cNvSpPr>
            <a:spLocks/>
          </p:cNvSpPr>
          <p:nvPr/>
        </p:nvSpPr>
        <p:spPr bwMode="auto">
          <a:xfrm>
            <a:off x="2141538" y="2392834"/>
            <a:ext cx="2338387" cy="2063750"/>
          </a:xfrm>
          <a:custGeom>
            <a:avLst/>
            <a:gdLst>
              <a:gd name="T0" fmla="*/ 0 w 1097"/>
              <a:gd name="T1" fmla="*/ 0 h 1294"/>
              <a:gd name="T2" fmla="*/ 0 w 1097"/>
              <a:gd name="T3" fmla="*/ 923 h 1294"/>
              <a:gd name="T4" fmla="*/ 1097 w 1097"/>
              <a:gd name="T5" fmla="*/ 923 h 1294"/>
              <a:gd name="T6" fmla="*/ 1097 w 1097"/>
              <a:gd name="T7" fmla="*/ 1294 h 1294"/>
              <a:gd name="T8" fmla="*/ 0 60000 65536"/>
              <a:gd name="T9" fmla="*/ 0 60000 65536"/>
              <a:gd name="T10" fmla="*/ 0 60000 65536"/>
              <a:gd name="T11" fmla="*/ 0 60000 65536"/>
              <a:gd name="T12" fmla="*/ 0 w 1097"/>
              <a:gd name="T13" fmla="*/ 0 h 1294"/>
              <a:gd name="T14" fmla="*/ 1097 w 1097"/>
              <a:gd name="T15" fmla="*/ 1294 h 1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7" h="1294">
                <a:moveTo>
                  <a:pt x="0" y="0"/>
                </a:moveTo>
                <a:lnTo>
                  <a:pt x="0" y="923"/>
                </a:lnTo>
                <a:lnTo>
                  <a:pt x="1097" y="923"/>
                </a:lnTo>
                <a:lnTo>
                  <a:pt x="1097" y="1294"/>
                </a:ln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5218113" y="4061297"/>
            <a:ext cx="0" cy="4000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7781925" y="2392834"/>
            <a:ext cx="0" cy="2063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Visión General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Como utilidad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basada en el servidor para el movimiento de datos y metadatos de alta velocidad,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Oracle 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 puede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llamar a través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DBMS_DATAPUMP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Proporciona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las siguientes herramientas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expdp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impdp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Interfaz basada en web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Proporciona cuatro métodos de movimiento de datos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Copia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files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Direct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path</a:t>
            </a: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Tablas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externas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Soporte de enlaces de red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Desconecta y vuelve a conectar trabajos de larga ejecución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Reinicia trabajos de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de datos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24328" y="2239888"/>
            <a:ext cx="11318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Oracle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Beneficios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ofrece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muchas ventajas y algunas nuevas funciones con respecto a anteriores herramientas de movimiento de datos, entre otras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Selección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 objetos y datos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detallada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Especificación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explícita de la versión de la base de datos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Ejecución en paralelo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Estimación del uso de espacio del trabajo de exportación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Modo de red en entornos distribuidos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Capacidades de nueva asignación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Muestreo de datos y compresión de metadatos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Compresión de datos durante la exportación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Pump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Seguridad mediante cifrado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Capacidad para exportar datos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XMLType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como CLOB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Modo de legado para soportar archivos de importación y exportación antiguos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Objeto Directorio para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6" descr="less17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00950" cy="47148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Objeto de Directorio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3" descr="less17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4538"/>
            <a:ext cx="6181725" cy="9810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less17-8-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54138"/>
            <a:ext cx="5143500" cy="22764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less17-8-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39938"/>
            <a:ext cx="3314700" cy="18192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less17-8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49738"/>
            <a:ext cx="5553075" cy="9715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18"/>
          <p:cNvSpPr>
            <a:spLocks noChangeArrowheads="1"/>
          </p:cNvSpPr>
          <p:nvPr/>
        </p:nvSpPr>
        <p:spPr bwMode="blackWhite">
          <a:xfrm>
            <a:off x="6019800" y="3220938"/>
            <a:ext cx="411163" cy="414338"/>
          </a:xfrm>
          <a:prstGeom prst="ellipse">
            <a:avLst/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SzPct val="100000"/>
            </a:pPr>
            <a:r>
              <a:rPr lang="en-US" altLang="es-CL" sz="2000">
                <a:solidFill>
                  <a:srgbClr val="000000"/>
                </a:solidFill>
                <a:sym typeface="Arial" panose="020B0604020202020204" pitchFamily="34" charset="0"/>
              </a:rPr>
              <a:t>2</a:t>
            </a: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blackWhite">
          <a:xfrm>
            <a:off x="5638800" y="1468338"/>
            <a:ext cx="411163" cy="414338"/>
          </a:xfrm>
          <a:prstGeom prst="ellipse">
            <a:avLst/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SzPct val="100000"/>
            </a:pPr>
            <a:r>
              <a:rPr lang="en-US" altLang="es-CL" sz="2000">
                <a:solidFill>
                  <a:srgbClr val="000000"/>
                </a:solidFill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blackWhite">
          <a:xfrm>
            <a:off x="2209800" y="2763738"/>
            <a:ext cx="411163" cy="414338"/>
          </a:xfrm>
          <a:prstGeom prst="ellipse">
            <a:avLst/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SzPct val="100000"/>
            </a:pPr>
            <a:r>
              <a:rPr lang="en-US" altLang="es-CL" sz="2000">
                <a:solidFill>
                  <a:srgbClr val="000000"/>
                </a:solidFill>
                <a:sym typeface="Arial" panose="020B0604020202020204" pitchFamily="34" charset="0"/>
              </a:rPr>
              <a:t>3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blackWhite">
          <a:xfrm>
            <a:off x="6477000" y="5049738"/>
            <a:ext cx="411163" cy="414338"/>
          </a:xfrm>
          <a:prstGeom prst="ellipse">
            <a:avLst/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SzPct val="100000"/>
            </a:pPr>
            <a:r>
              <a:rPr lang="en-US" altLang="es-CL" sz="2000">
                <a:solidFill>
                  <a:srgbClr val="000000"/>
                </a:solidFill>
                <a:sym typeface="Arial" panose="020B0604020202020204" pitchFamily="34" charset="0"/>
              </a:rPr>
              <a:t>4</a:t>
            </a: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blackWhite">
          <a:xfrm>
            <a:off x="8305800" y="2687538"/>
            <a:ext cx="411163" cy="414338"/>
          </a:xfrm>
          <a:prstGeom prst="ellipse">
            <a:avLst/>
          </a:prstGeom>
          <a:solidFill>
            <a:srgbClr val="99CC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SzPct val="100000"/>
            </a:pPr>
            <a:r>
              <a:rPr lang="en-US" altLang="es-CL" sz="2000">
                <a:solidFill>
                  <a:srgbClr val="000000"/>
                </a:solidFill>
                <a:sym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79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Clientes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Import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Pump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Visión General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50900" y="2092325"/>
            <a:ext cx="3644900" cy="3624263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1905000" y="1445791"/>
            <a:ext cx="1752600" cy="327025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Cliente expdp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149600" y="3182938"/>
            <a:ext cx="1212850" cy="1073150"/>
            <a:chOff x="288" y="2982"/>
            <a:chExt cx="532" cy="412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gray">
            <a:xfrm>
              <a:off x="288" y="306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>
                <a:cs typeface="Arial" panose="020B0604020202020204" pitchFamily="34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288" y="298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>
                <a:cs typeface="Arial" panose="020B0604020202020204" pitchFamily="34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288" y="323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>
                <a:cs typeface="Arial" panose="020B0604020202020204" pitchFamily="34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340048" y="3647404"/>
            <a:ext cx="800219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Dump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File set</a:t>
            </a:r>
            <a:endParaRPr lang="en-US" altLang="es-CL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gray">
          <a:xfrm>
            <a:off x="1050925" y="3255963"/>
            <a:ext cx="1263650" cy="1131887"/>
          </a:xfrm>
          <a:prstGeom prst="rect">
            <a:avLst/>
          </a:prstGeom>
          <a:solidFill>
            <a:srgbClr val="FF9900"/>
          </a:solidFill>
          <a:ln w="31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gray">
          <a:xfrm>
            <a:off x="1050925" y="3003550"/>
            <a:ext cx="1263650" cy="473075"/>
          </a:xfrm>
          <a:prstGeom prst="ellipse">
            <a:avLst/>
          </a:prstGeom>
          <a:solidFill>
            <a:srgbClr val="FFCC66"/>
          </a:solidFill>
          <a:ln w="31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gray">
          <a:xfrm>
            <a:off x="1050925" y="4151313"/>
            <a:ext cx="1263650" cy="473075"/>
          </a:xfrm>
          <a:prstGeom prst="ellipse">
            <a:avLst/>
          </a:prstGeom>
          <a:solidFill>
            <a:srgbClr val="FF9900"/>
          </a:solidFill>
          <a:ln w="31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254125" y="2994025"/>
            <a:ext cx="870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Base de</a:t>
            </a:r>
            <a:b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blackWhite">
          <a:xfrm>
            <a:off x="2071688" y="2204864"/>
            <a:ext cx="1447800" cy="1000125"/>
          </a:xfrm>
          <a:prstGeom prst="ellipse">
            <a:avLst/>
          </a:prstGeom>
          <a:solidFill>
            <a:srgbClr val="FF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tIns="137160" bIns="0" anchor="ctr" anchorCtr="1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Pump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Job</a:t>
            </a:r>
            <a:endParaRPr lang="en-US" altLang="es-CL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074738" y="2065338"/>
            <a:ext cx="7617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Origen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blackWhite">
          <a:xfrm>
            <a:off x="1257300" y="3519488"/>
            <a:ext cx="863600" cy="6397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b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maestra</a:t>
            </a:r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blackWhite">
          <a:xfrm>
            <a:off x="2057400" y="4786313"/>
            <a:ext cx="1447800" cy="736600"/>
          </a:xfrm>
          <a:prstGeom prst="ellipse">
            <a:avLst/>
          </a:prstGeom>
          <a:solidFill>
            <a:srgbClr val="FF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process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blackWhite">
          <a:xfrm>
            <a:off x="4648200" y="2092325"/>
            <a:ext cx="3679825" cy="3624263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4838700" y="3198813"/>
            <a:ext cx="1212850" cy="1073150"/>
            <a:chOff x="288" y="2982"/>
            <a:chExt cx="532" cy="412"/>
          </a:xfrm>
        </p:grpSpPr>
        <p:sp>
          <p:nvSpPr>
            <p:cNvPr id="32" name="Rectangle 21"/>
            <p:cNvSpPr>
              <a:spLocks noChangeArrowheads="1"/>
            </p:cNvSpPr>
            <p:nvPr/>
          </p:nvSpPr>
          <p:spPr bwMode="gray">
            <a:xfrm>
              <a:off x="288" y="306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>
                <a:cs typeface="Arial" panose="020B0604020202020204" pitchFamily="34" charset="0"/>
              </a:endParaRPr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gray">
            <a:xfrm>
              <a:off x="288" y="298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>
                <a:cs typeface="Arial" panose="020B0604020202020204" pitchFamily="34" charset="0"/>
              </a:endParaRPr>
            </a:p>
          </p:txBody>
        </p:sp>
        <p:sp>
          <p:nvSpPr>
            <p:cNvPr id="34" name="Oval 23"/>
            <p:cNvSpPr>
              <a:spLocks noChangeArrowheads="1"/>
            </p:cNvSpPr>
            <p:nvPr/>
          </p:nvSpPr>
          <p:spPr bwMode="gray">
            <a:xfrm>
              <a:off x="288" y="323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>
                <a:cs typeface="Arial" panose="020B0604020202020204" pitchFamily="34" charset="0"/>
              </a:endParaRPr>
            </a:p>
          </p:txBody>
        </p:sp>
      </p:grp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5029147" y="3647404"/>
            <a:ext cx="800219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Dump</a:t>
            </a:r>
            <a:endParaRPr lang="en-US" altLang="es-CL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File set</a:t>
            </a:r>
          </a:p>
        </p:txBody>
      </p:sp>
      <p:sp>
        <p:nvSpPr>
          <p:cNvPr id="36" name="Oval 25"/>
          <p:cNvSpPr>
            <a:spLocks noChangeArrowheads="1"/>
          </p:cNvSpPr>
          <p:nvPr/>
        </p:nvSpPr>
        <p:spPr bwMode="blackWhite">
          <a:xfrm>
            <a:off x="5651500" y="2392363"/>
            <a:ext cx="1447800" cy="736600"/>
          </a:xfrm>
          <a:prstGeom prst="ellipse">
            <a:avLst/>
          </a:prstGeom>
          <a:solidFill>
            <a:srgbClr val="FF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process</a:t>
            </a:r>
            <a:endParaRPr lang="en-US" altLang="es-CL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7242175" y="206533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Destino</a:t>
            </a:r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blackWhite">
          <a:xfrm>
            <a:off x="5638800" y="4786313"/>
            <a:ext cx="1752600" cy="736600"/>
          </a:xfrm>
          <a:prstGeom prst="ellipse">
            <a:avLst/>
          </a:prstGeom>
          <a:solidFill>
            <a:srgbClr val="FFCC00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tIns="137160" bIns="0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Pump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Job</a:t>
            </a:r>
          </a:p>
        </p:txBody>
      </p:sp>
      <p:cxnSp>
        <p:nvCxnSpPr>
          <p:cNvPr id="39" name="AutoShape 28"/>
          <p:cNvCxnSpPr>
            <a:cxnSpLocks noChangeShapeType="1"/>
          </p:cNvCxnSpPr>
          <p:nvPr/>
        </p:nvCxnSpPr>
        <p:spPr bwMode="auto">
          <a:xfrm rot="16200000">
            <a:off x="1747838" y="2708275"/>
            <a:ext cx="230187" cy="360363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29"/>
          <p:cNvSpPr>
            <a:spLocks noChangeArrowheads="1"/>
          </p:cNvSpPr>
          <p:nvPr/>
        </p:nvSpPr>
        <p:spPr bwMode="blackWhite">
          <a:xfrm>
            <a:off x="5652120" y="6088211"/>
            <a:ext cx="1752600" cy="365125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Cliente impdp</a:t>
            </a:r>
          </a:p>
        </p:txBody>
      </p:sp>
      <p:cxnSp>
        <p:nvCxnSpPr>
          <p:cNvPr id="42" name="AutoShape 31"/>
          <p:cNvCxnSpPr>
            <a:cxnSpLocks noChangeShapeType="1"/>
          </p:cNvCxnSpPr>
          <p:nvPr/>
        </p:nvCxnSpPr>
        <p:spPr bwMode="auto">
          <a:xfrm>
            <a:off x="3519488" y="2746375"/>
            <a:ext cx="236537" cy="425450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H="1">
            <a:off x="3508375" y="2746375"/>
            <a:ext cx="2143125" cy="158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33"/>
          <p:cNvSpPr>
            <a:spLocks noChangeArrowheads="1"/>
          </p:cNvSpPr>
          <p:nvPr/>
        </p:nvSpPr>
        <p:spPr bwMode="gray">
          <a:xfrm>
            <a:off x="6880225" y="3275013"/>
            <a:ext cx="1263650" cy="1122362"/>
          </a:xfrm>
          <a:prstGeom prst="rect">
            <a:avLst/>
          </a:prstGeom>
          <a:solidFill>
            <a:srgbClr val="3366FF"/>
          </a:solidFill>
          <a:ln w="3175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45" name="Oval 34"/>
          <p:cNvSpPr>
            <a:spLocks noChangeArrowheads="1"/>
          </p:cNvSpPr>
          <p:nvPr/>
        </p:nvSpPr>
        <p:spPr bwMode="gray">
          <a:xfrm>
            <a:off x="6880225" y="3016250"/>
            <a:ext cx="1263650" cy="488950"/>
          </a:xfrm>
          <a:prstGeom prst="ellipse">
            <a:avLst/>
          </a:prstGeom>
          <a:solidFill>
            <a:srgbClr val="99CCFF"/>
          </a:solidFill>
          <a:ln w="31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46" name="Oval 35"/>
          <p:cNvSpPr>
            <a:spLocks noChangeArrowheads="1"/>
          </p:cNvSpPr>
          <p:nvPr/>
        </p:nvSpPr>
        <p:spPr bwMode="gray">
          <a:xfrm>
            <a:off x="6880225" y="4135438"/>
            <a:ext cx="1263650" cy="488950"/>
          </a:xfrm>
          <a:prstGeom prst="ellipse">
            <a:avLst/>
          </a:prstGeom>
          <a:solidFill>
            <a:srgbClr val="3366FF"/>
          </a:solidFill>
          <a:ln w="3175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>
              <a:cs typeface="Arial" panose="020B0604020202020204" pitchFamily="34" charset="0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7072313" y="2984500"/>
            <a:ext cx="870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Base de</a:t>
            </a:r>
            <a:b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blackWhite">
          <a:xfrm>
            <a:off x="7086600" y="3519488"/>
            <a:ext cx="863600" cy="6397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b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s-CL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maestra</a:t>
            </a:r>
          </a:p>
        </p:txBody>
      </p:sp>
      <p:cxnSp>
        <p:nvCxnSpPr>
          <p:cNvPr id="49" name="AutoShape 38"/>
          <p:cNvCxnSpPr>
            <a:cxnSpLocks noChangeShapeType="1"/>
            <a:stCxn id="34" idx="4"/>
            <a:endCxn id="38" idx="2"/>
          </p:cNvCxnSpPr>
          <p:nvPr/>
        </p:nvCxnSpPr>
        <p:spPr bwMode="auto">
          <a:xfrm rot="16200000" flipH="1">
            <a:off x="5093494" y="4623594"/>
            <a:ext cx="882650" cy="179388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39"/>
          <p:cNvCxnSpPr>
            <a:cxnSpLocks noChangeShapeType="1"/>
            <a:stCxn id="23" idx="4"/>
            <a:endCxn id="29" idx="2"/>
          </p:cNvCxnSpPr>
          <p:nvPr/>
        </p:nvCxnSpPr>
        <p:spPr bwMode="auto">
          <a:xfrm rot="16200000" flipH="1">
            <a:off x="1597819" y="4709319"/>
            <a:ext cx="530225" cy="360363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stCxn id="29" idx="6"/>
            <a:endCxn id="38" idx="2"/>
          </p:cNvCxnSpPr>
          <p:nvPr/>
        </p:nvCxnSpPr>
        <p:spPr bwMode="auto">
          <a:xfrm>
            <a:off x="3519488" y="5154613"/>
            <a:ext cx="2105025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4568825" y="1851025"/>
            <a:ext cx="0" cy="6794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3733800" y="1336675"/>
            <a:ext cx="1701800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Database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Link</a:t>
            </a:r>
            <a:endParaRPr lang="en-US" altLang="es-CL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Line 44"/>
          <p:cNvSpPr>
            <a:spLocks noChangeShapeType="1"/>
          </p:cNvSpPr>
          <p:nvPr/>
        </p:nvSpPr>
        <p:spPr bwMode="gray">
          <a:xfrm>
            <a:off x="2171700" y="3725863"/>
            <a:ext cx="981075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gray">
          <a:xfrm>
            <a:off x="4357688" y="3725863"/>
            <a:ext cx="523875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ine 46"/>
          <p:cNvSpPr>
            <a:spLocks noChangeShapeType="1"/>
          </p:cNvSpPr>
          <p:nvPr/>
        </p:nvSpPr>
        <p:spPr bwMode="gray">
          <a:xfrm>
            <a:off x="6076950" y="3725863"/>
            <a:ext cx="981075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Line 47"/>
          <p:cNvSpPr>
            <a:spLocks noChangeShapeType="1"/>
          </p:cNvSpPr>
          <p:nvPr/>
        </p:nvSpPr>
        <p:spPr bwMode="gray">
          <a:xfrm flipV="1">
            <a:off x="2333625" y="4411663"/>
            <a:ext cx="4524375" cy="9525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Box 48"/>
          <p:cNvSpPr txBox="1">
            <a:spLocks noChangeArrowheads="1"/>
          </p:cNvSpPr>
          <p:nvPr/>
        </p:nvSpPr>
        <p:spPr bwMode="gray">
          <a:xfrm>
            <a:off x="2909888" y="4371975"/>
            <a:ext cx="1426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</a:pPr>
            <a:r>
              <a:rPr lang="en-US" altLang="es-CL">
                <a:solidFill>
                  <a:srgbClr val="0000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“Modo de red”</a:t>
            </a:r>
          </a:p>
        </p:txBody>
      </p:sp>
      <p:cxnSp>
        <p:nvCxnSpPr>
          <p:cNvPr id="60" name="AutoShape 30"/>
          <p:cNvCxnSpPr>
            <a:cxnSpLocks noChangeShapeType="1"/>
          </p:cNvCxnSpPr>
          <p:nvPr/>
        </p:nvCxnSpPr>
        <p:spPr bwMode="auto">
          <a:xfrm>
            <a:off x="6516216" y="5522913"/>
            <a:ext cx="7268" cy="56197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30"/>
          <p:cNvCxnSpPr>
            <a:cxnSpLocks noChangeShapeType="1"/>
          </p:cNvCxnSpPr>
          <p:nvPr/>
        </p:nvCxnSpPr>
        <p:spPr bwMode="auto">
          <a:xfrm>
            <a:off x="2795246" y="1809576"/>
            <a:ext cx="0" cy="39528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1"/>
          <p:cNvCxnSpPr>
            <a:cxnSpLocks noChangeShapeType="1"/>
          </p:cNvCxnSpPr>
          <p:nvPr/>
        </p:nvCxnSpPr>
        <p:spPr bwMode="auto">
          <a:xfrm rot="5400000">
            <a:off x="7251761" y="4767930"/>
            <a:ext cx="530225" cy="227998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81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15887</TotalTime>
  <Words>8268</Words>
  <Application>Microsoft Office PowerPoint</Application>
  <PresentationFormat>Presentación en pantalla (4:3)</PresentationFormat>
  <Paragraphs>556</Paragraphs>
  <Slides>35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 Unicode MS</vt:lpstr>
      <vt:lpstr>ＭＳ Ｐゴシック</vt:lpstr>
      <vt:lpstr>SimSun</vt:lpstr>
      <vt:lpstr>Arial</vt:lpstr>
      <vt:lpstr>Calibri</vt:lpstr>
      <vt:lpstr>Courier New</vt:lpstr>
      <vt:lpstr>Times New Roman</vt:lpstr>
      <vt:lpstr>Tema DuocUC 2012</vt:lpstr>
      <vt:lpstr>Presentación de PowerPoint</vt:lpstr>
      <vt:lpstr>Presentación de PowerPoint</vt:lpstr>
      <vt:lpstr>Objetivos de la Clase</vt:lpstr>
      <vt:lpstr>Movimiento de Datos: Arquitectura General</vt:lpstr>
      <vt:lpstr>Oracle Data Pump: Visión General</vt:lpstr>
      <vt:lpstr>Oracle Data Pump: Beneficios</vt:lpstr>
      <vt:lpstr>Objeto Directorio para Data Pump</vt:lpstr>
      <vt:lpstr>Creación de Objeto de Directorio</vt:lpstr>
      <vt:lpstr>Clientes de Export e Import Data Pump:  Visión General</vt:lpstr>
      <vt:lpstr>Utilidad Data Pump: Interfaces y Modos</vt:lpstr>
      <vt:lpstr>Export Data Pump usando Database Control</vt:lpstr>
      <vt:lpstr>Ejemplos de Export Data Pump:  Opciones Básicas</vt:lpstr>
      <vt:lpstr>Ejemplos de Export Data Pump:  Opciones Avanzadas</vt:lpstr>
      <vt:lpstr>Ejemplos de Export Data Pump: Files</vt:lpstr>
      <vt:lpstr>Ejemplos de Export Data Pump: Schedule</vt:lpstr>
      <vt:lpstr>Ejemplos de Export Data Pump: Review</vt:lpstr>
      <vt:lpstr>Ejemplo de Import Data Pump: impdp</vt:lpstr>
      <vt:lpstr>Import Data Pump: Transformaciones</vt:lpstr>
      <vt:lpstr>Uso de Enterprise Manager para Supervisar Trabajos de Data Pump</vt:lpstr>
      <vt:lpstr>Migración con el Modo de Legado Data Pump</vt:lpstr>
      <vt:lpstr>Modo de Legado para Data Pump</vt:lpstr>
      <vt:lpstr>Modo de Legado para Data Pump</vt:lpstr>
      <vt:lpstr>Gestión de Ubicaciones de Archivos</vt:lpstr>
      <vt:lpstr>SQL*Loader: Visión General</vt:lpstr>
      <vt:lpstr> Carga de Datos con SQL*Loader</vt:lpstr>
      <vt:lpstr>Archivo de Control de SQL*Loader </vt:lpstr>
      <vt:lpstr>Archivo de Control de SQL*Loader </vt:lpstr>
      <vt:lpstr>Métodos de Carga</vt:lpstr>
      <vt:lpstr>Tablas Externas</vt:lpstr>
      <vt:lpstr>Ventajas de las Tablas Externas</vt:lpstr>
      <vt:lpstr>Definición de Tablas Externas mediante ORACLE_LOADER</vt:lpstr>
      <vt:lpstr>Relleno de Tabla Externa mediante ORACLE_DATAPUMP</vt:lpstr>
      <vt:lpstr>Uso de Tablas Externas</vt:lpstr>
      <vt:lpstr>Diccionario de Datos</vt:lpstr>
      <vt:lpstr>Resumen de la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</cp:lastModifiedBy>
  <cp:revision>2019</cp:revision>
  <dcterms:created xsi:type="dcterms:W3CDTF">2013-06-28T16:52:03Z</dcterms:created>
  <dcterms:modified xsi:type="dcterms:W3CDTF">2015-05-31T19:57:48Z</dcterms:modified>
</cp:coreProperties>
</file>