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60" r:id="rId2"/>
    <p:sldId id="259" r:id="rId3"/>
    <p:sldId id="258" r:id="rId4"/>
    <p:sldId id="446" r:id="rId5"/>
    <p:sldId id="486" r:id="rId6"/>
    <p:sldId id="487" r:id="rId7"/>
    <p:sldId id="490" r:id="rId8"/>
    <p:sldId id="505" r:id="rId9"/>
    <p:sldId id="506" r:id="rId10"/>
    <p:sldId id="507" r:id="rId11"/>
    <p:sldId id="508" r:id="rId12"/>
    <p:sldId id="509" r:id="rId13"/>
    <p:sldId id="491" r:id="rId14"/>
    <p:sldId id="510" r:id="rId15"/>
    <p:sldId id="492" r:id="rId16"/>
    <p:sldId id="511" r:id="rId17"/>
    <p:sldId id="493" r:id="rId18"/>
    <p:sldId id="494" r:id="rId19"/>
    <p:sldId id="512" r:id="rId20"/>
    <p:sldId id="369" r:id="rId21"/>
  </p:sldIdLst>
  <p:sldSz cx="9144000" cy="6858000" type="screen4x3"/>
  <p:notesSz cx="6858000" cy="9144000"/>
  <p:custDataLst>
    <p:tags r:id="rId23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CC99FF"/>
    <a:srgbClr val="C5C5C5"/>
    <a:srgbClr val="7373A1"/>
    <a:srgbClr val="B0EE00"/>
    <a:srgbClr val="99CC00"/>
    <a:srgbClr val="9ED561"/>
    <a:srgbClr val="FFFF00"/>
    <a:srgbClr val="9BB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7145" autoAdjust="0"/>
  </p:normalViewPr>
  <p:slideViewPr>
    <p:cSldViewPr>
      <p:cViewPr>
        <p:scale>
          <a:sx n="80" d="100"/>
          <a:sy n="80" d="100"/>
        </p:scale>
        <p:origin x="1098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Data File Crítico del Sistema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Modo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ARCHIVELOG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Los data files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pertenecen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SYSTEM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UNDO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consideran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críticos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sistema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MOUNT (a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diferencia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data files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abierta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ha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cerrado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ciérrela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Monte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Perform Recovery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propiedades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Maintenance.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Datafiles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y,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“Restore to current time”.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Agregue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data files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Determine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(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un disco o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)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RMAN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introducir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ha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hasta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momento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última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confirmación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dirty="0" smtClean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8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Asesor de Recuperación de Datos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diagnóstico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Oracle Database 11</a:t>
            </a:r>
            <a:r>
              <a:rPr lang="en-US" altLang="es-CL" i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Supervisión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Estado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registra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síntomas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”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repositorio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diagnóstico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(ADR).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consolida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resultados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evaluaciones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ejecutadas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anterioridad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gravedad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crítica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solicita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manuales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comprueba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viabilidad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básica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presenta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manual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solicitar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Además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principalmente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reactivas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”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Supervisión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Estado y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Oracle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recomienda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VALIDATE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comprobación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proactiva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”.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b="0" dirty="0" smtClean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72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Fallos de Datos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detectan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procedimientos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diagnóstico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evalúan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sus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componentes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comprobación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diagnosticar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se 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asigna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reactivas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proactivas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produce un error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 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automáticamente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ejecutan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reactivas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comprobaciones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proactivas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mediante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ejecución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VALIDATE DATABASE).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Enterprise Manager,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Availability &gt; Perform Recovery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Perform Recovery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descubre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encuentra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“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inactivo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” o “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montada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”.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“Advise and Recover”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Enterprise Manager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realice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análisis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entregue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consejo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3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 de Fallos de Datos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“View and Manage Failures”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inicial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captura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pantalla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detalles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Entre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actividades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incluyen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asesoramiento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definición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prioridades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cierre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subyacente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LIST FAILURE de RMAN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mostrar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detalles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. Las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evaluaciones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inician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aquí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;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ejecutan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y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almacenan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ADR.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enumeran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prioridad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descendente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: CRITICAL, HIGH, LOW.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misma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prioridad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enumeran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orden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ascendente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registro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de hora.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dirty="0"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61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Consejos de Reparación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“View and Manage Failures”,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genera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lista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control manual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botón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Advise.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aparecer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intervención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humana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conectividad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cable de disco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conectado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mayor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rapidez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deshacer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errónea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anterior: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cambia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error,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rápido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cambiarle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nombre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anterior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RMAN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partir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Puede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acciones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“Re-assess Failures”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después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manual.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resueltos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cierran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implícitamente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;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muestran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“View and Manage Failures”.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“Continue with Advise”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genera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genera un script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cómo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planea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RMAN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Continue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script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manual.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Ejecución de Reparaciones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muestra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termina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40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6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Vistas</a:t>
            </a:r>
            <a:r>
              <a:rPr lang="en-US" altLang="es-CL" b="1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b="1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b="1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b="1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b="1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b="1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endParaRPr lang="en-US" altLang="es-CL" b="0" baseline="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b="1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Uso</a:t>
            </a:r>
            <a:r>
              <a:rPr lang="en-US" altLang="es-CL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Suponga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mostrar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detectaron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21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junio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2007.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SELECT * FROM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v$ir_failure</a:t>
            </a:r>
            <a:endParaRPr lang="en-US" altLang="es-CL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WHERE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trunc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time_detected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 = '21-JUN-2007';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b="1" dirty="0" smtClean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42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58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622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Apertura de la Base de Datos</a:t>
            </a: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Cuando una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cambia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etapa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cierre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hasta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abierta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comprobaciones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internas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consistencia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etapas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NOMOUNT: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alcance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NOMOUNT (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también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denominado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STARTED),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leer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parámetros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inicialización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No se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comprueba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ningún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de base de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mientras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entra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NOMOUNT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MOUNT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cambia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MOUNT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comprueba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control files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aparecen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parámetros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inicialización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presentes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sincronizados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control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file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corrupto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retorna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error (con el control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file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permanece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NOMOUNT.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cambia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MOUNT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OPEN,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comprueba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conoce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control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file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tienen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escriben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alert.log.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verifica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data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fies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conoce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control file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presentes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hayan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puesto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fuera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fuera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comprueban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hasta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intenta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colocarlos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poner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data file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fuera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data file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pertenece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SYSTEM o UNDO.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algún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retorna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error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indica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primer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y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MOUNT.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descubre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aparece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mensaje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error el primer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causa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problema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buscar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son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buscar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información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baseline="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vista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v$recover_file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obtener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lista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SQL&gt; startup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ORACLE instance started.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Total System Global Area  171966464 bytes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Fixed Size                   775608 bytes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Variable Size             145762888 bytes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Buffers           25165824 bytes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Redo Buffers                 262144 bytes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mounted.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ORA-01157: cannot identify/lock data file 4 - see DBWR trace file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ORA-01110: data file 4: '/oracle/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oradata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/users01.dbf'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SQL&gt; SELECT name, error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 2  FROM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v$datafile</a:t>
            </a: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 3  JOIN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v$recover_file</a:t>
            </a: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 4  USING (file#);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NAME                                ERROR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----------------------------------- ------------------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/oracle/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oradata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/users01.dbf    FILE NOT FOUND</a:t>
            </a:r>
          </a:p>
          <a:p>
            <a:pPr lvl="4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/oracle/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oradata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/example01.dbf  FILE NOT FOUND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verifica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data files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fuera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son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sólo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lectura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sincronizados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el control file.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Sin embargo,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sincronizado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algún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retorna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mensaje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error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indica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primer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y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MOUNT: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ORA-01113: file 4 needs media recovery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ORA-01110: data file 4: '/oracle/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oradata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/users01.dbf‘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v$recover_file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proporciona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lista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enumeran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presentes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no se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muestra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ningún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mensaje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de error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s-CL" sz="1200" dirty="0" smtClean="0"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4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Mantenimiento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una Base de Datos Abierta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Después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control file,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o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data 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pertenece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SYSTEM o UNDO.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Incluso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pierde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inactivo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al final,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debido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cambios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log.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muchos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presenta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cierra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tipos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inactiva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Como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resultado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administrador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SHUTDOWN ABORT antes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comenzar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tareas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data files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pertenezcan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provoca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mientras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abierta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detector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errors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consultando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log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alertas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CL" sz="1200" b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7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Asesor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Recuperación de Datos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recopila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información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produce un error.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Asimismo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comprobar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proactiva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detectar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analizar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potencialmente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antes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proceso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detecte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corrupción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señale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error.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Considerar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encuentran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siempre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control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humano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muy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graves.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log files current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existen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Algunos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corrupciones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data files) no son de gran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repercusión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inactivan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impiden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Oracle.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gestiona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ambos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casos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son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inconsistentes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corruptos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 y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caso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detectan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corrupciones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tiempo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manera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preferente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solucionar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graves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 failover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standby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configuración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Data Guard.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forma,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conectarse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tan pronto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Reparar</a:t>
            </a:r>
            <a:r>
              <a:rPr lang="en-US" altLang="es-CL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 causa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primaria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afortunadamente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tarea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afecta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disponible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Enterprise Manager Database Control y Grid Control.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Cuando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existen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varias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formas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acceder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detallan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comienzan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Database Instance: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tab Availability &gt; Perform Recovery &gt; Advise and Recover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link Active Incidents &gt;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“Problems” de Support Workbench: tab Checker Findings &gt; Launch Recovery Advisor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Instance Health &gt;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hacer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link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específico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ORA 1578)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Incidents &gt; Support Workbench,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Problems Detail &gt; Data Recovery Advisor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Instance Health &gt;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sección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Related Links: tab Support 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Workbench &gt; Checker Findings: Launch Recovery Advisor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Related Link: tab Advisor Central &gt; Advisors: Data Recovery Advisor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Related Link: tab Advisor Central &gt; Checkers: tab Details &gt; Run Detail: Launch Recovery Advisor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También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RMAN: 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rman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target / </a:t>
            </a:r>
          </a:p>
          <a:p>
            <a:pPr marL="1085850" lvl="2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rman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&gt; list failure all;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version actual,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única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No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soportan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Oracle Real Application Clusters.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bloques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transferidos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standby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primaria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diagnosticar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standby . Sin embargo,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soporta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failover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standby 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(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ha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mencionado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anteriormente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).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4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Control File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</a:t>
            </a:r>
            <a:r>
              <a:rPr lang="en-US" altLang="es-CL" sz="1200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opciones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control file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dependen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configuración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almacenamiento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los control files y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control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file o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 Si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almacenamiento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ASM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control file ,se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guiada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Enterprise Manager o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manual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mediante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RMAN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Colocar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NOMOUNT.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Conectarse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RMAN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restore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control file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partir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control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fileexistente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ejemplo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restore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from '+DATA/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/current.260.695209463';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Después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correctamente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control,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abrir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sz="1200" b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Si los control</a:t>
            </a:r>
            <a:r>
              <a:rPr lang="en-US" altLang="es-CL" sz="1200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files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almacenan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normales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sistema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control file, con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inactiva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basta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control files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disco,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los control files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restantes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actualice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parámetros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apunte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Asimismo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eliminar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referencia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control file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parámetros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inicialización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Recuerde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Oracle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recomienda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tener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dos control files.</a:t>
            </a:r>
            <a:endParaRPr lang="en-US" altLang="es-CL" sz="1200" b="0" dirty="0" smtClean="0"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6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Redo Log File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CL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único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afectar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P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ara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esta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Determine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log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examinando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log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alertas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primero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SQL&gt; ALTER DATABASE DROP LOGFILE MEMBER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	     '+DATA/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orcl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onlinelog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/group_1.261.691672257';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agregue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sustituir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SQL&gt; ALTER DATABASE ADD LOGFILE MEMBER '+DATA' TO GROUP 2;</a:t>
            </a:r>
            <a:b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También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Enterprise Manager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crear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log.  Si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OMF para los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y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sintaxis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anterior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agregar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a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existente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será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OMF.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desea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asegurarse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OMF,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más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sencilla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consiste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crear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y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tiene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 log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físico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controlador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disco,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cambie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nombre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228600" indent="-228600" eaLnBrk="1" hangingPunct="1">
              <a:lnSpc>
                <a:spcPct val="2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ya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ha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NOARCHIVELOG,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resolver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problema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logs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crear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Seleccione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adecuado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y, 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acción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Clear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Logfile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También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afectado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manualmente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</a:p>
          <a:p>
            <a:pPr marL="0" marR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SQL&gt; ALTER DATABASE CLEAR LOGFILE GROUP </a:t>
            </a:r>
            <a:r>
              <a:rPr lang="en-US" altLang="es-CL" sz="1200" i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#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C</a:t>
            </a:r>
            <a:r>
              <a:rPr lang="en-US" altLang="es-CL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ontrol 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Database Control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permite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logs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se ha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Si lo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romperá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cadena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información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redo. Si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logs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debe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i="1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inmediatamente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De lo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contrario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producir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caso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produzca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otro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fallo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Para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logs no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archivado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utilice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200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	SQL&gt; ALTER DATABASE CLEAR UNARCHIVED LOGFILE GROUP </a:t>
            </a:r>
            <a:r>
              <a:rPr lang="en-US" altLang="es-CL" sz="1200" i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#</a:t>
            </a:r>
            <a:r>
              <a:rPr lang="en-US" altLang="es-CL" sz="1200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;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8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Data File en Modo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NOARCHIVELOG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</a:t>
            </a:r>
            <a:r>
              <a:rPr lang="en-US" altLang="es-CL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baseline="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data files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NOARCHIVELOG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necesita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completa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incluidos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control files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data files.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NOARCHIVELOG,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hasta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momento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realizó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última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motivo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tienen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introducir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cambios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desde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este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Cierre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lo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clic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Perform Recovery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propiedades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Maintenance.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Whole Database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  <a:endParaRPr lang="en-US" altLang="es-CL" baseline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la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NOARCHIVELOG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tiene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estrategia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incremental, RMAN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primero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nivel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0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más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reciente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y,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RMAN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aplica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copias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seguridad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incrementales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Data File No Crítico en Modo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ARCHIVELOG</a:t>
            </a:r>
            <a:endParaRPr lang="es-CL" sz="1200" b="1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 la 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ARCHIVELOG,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pérdida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cualquier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data file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pertenezca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tablespaces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SYSTEM o UNDO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afecta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sólo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objetos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disponible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continúen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con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Para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Haga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click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Perform Recovery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página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propiedades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Maintenance.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Seleccione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Datafiles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tipo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y,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continuación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, “Restore to current time”.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Agregue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todos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sea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etermine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desea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a la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por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defecto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o (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un disco o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controlador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) a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nueva</a:t>
            </a:r>
            <a:r>
              <a:rPr lang="en-US" altLang="es-CL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ubicación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Ejecute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trabajo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RMAN para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Puesto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ARCHIVELOG,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posible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hasta el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momento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la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última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confirmación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y no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necesario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vuelvan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introducir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ningún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</a:t>
            </a:r>
            <a:r>
              <a:rPr lang="en-US" altLang="es-CL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3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31-05-2015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5782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Recuperación de la Base de Datos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File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 Crítico </a:t>
            </a:r>
            <a:b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Modo ARCHIVELOG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676524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un data file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pierde o está corrupto, y si dicho archivo no pertenece al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tablespace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SYSTEM o UNDO, restaure y recupere el archivo de datos que falta.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5" name="Picture 4" descr="People: Person in Hamm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15000" y="4752032"/>
            <a:ext cx="1838325" cy="8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cover_datafi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85900" y="2708920"/>
            <a:ext cx="6172200" cy="1914525"/>
          </a:xfrm>
          <a:prstGeom prst="rect">
            <a:avLst/>
          </a:prstGeom>
          <a:noFill/>
          <a:ln w="317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796136" y="5589240"/>
            <a:ext cx="152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endParaRPr lang="en-US" altLang="es-CL" sz="15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File </a:t>
            </a:r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Crítico del Sistema en Modo ARCHIVELOG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676524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un data file se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pierde o está corrupto, y si dicho archivo pertenece al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tablespace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SYSTEM o UNDO, realice las siguientes tareas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Puede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que la instancia se cierre automáticamente o que no se cierre. Si no se cierra, utilice SHUTDOWN ABORT para cerrarla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Monte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base de datos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Restaure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y recupere el archivo de datos que falta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Abra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base de datos.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5" name="Picture 4" descr="People: Person in Hamm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15000" y="4077072"/>
            <a:ext cx="1838325" cy="8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796136" y="4914280"/>
            <a:ext cx="152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endParaRPr lang="en-US" altLang="es-CL" sz="15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Ejemplos de Fallos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12776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Com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ponentes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inaccesibles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data files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faltan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nivel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sistema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b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operativo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permisos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acceso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incorrectos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tablespace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fuera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Corrupciones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físicas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total de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control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bloque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valores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válidos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campo de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cabecera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bloque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Corrupciones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lógicas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diccionario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inconsistente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;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parte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fila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entrada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índice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transacción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corrupta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Inconsistencias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control file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más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antiguo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o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data files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y los redo logs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E/S: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superación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límite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número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abiertos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canales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no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accesibles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error de E/S o de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red.</a:t>
            </a: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6" name="Picture 4" descr="datab016_br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45262" y="4196680"/>
            <a:ext cx="122713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Asesor de Recuperación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blackWhite">
          <a:xfrm>
            <a:off x="1652588" y="2118197"/>
            <a:ext cx="5838825" cy="2750963"/>
          </a:xfrm>
          <a:prstGeom prst="rect">
            <a:avLst/>
          </a:prstGeom>
          <a:solidFill>
            <a:srgbClr val="EBEBEB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30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blackWhite">
          <a:xfrm>
            <a:off x="1754188" y="1484784"/>
            <a:ext cx="3644900" cy="50800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SzPct val="100000"/>
              <a:buFontTx/>
              <a:buNone/>
            </a:pPr>
            <a:r>
              <a:rPr lang="en-US" altLang="es-CL" sz="1300" b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1. </a:t>
            </a:r>
            <a:r>
              <a:rPr lang="en-US" altLang="es-CL" sz="1300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Evaluar</a:t>
            </a:r>
            <a:r>
              <a:rPr lang="en-US" altLang="es-CL" sz="1300" b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300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sz="1300" b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300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300" b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. 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blackWhite">
          <a:xfrm>
            <a:off x="1754188" y="2348880"/>
            <a:ext cx="3644900" cy="5207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SzPct val="100000"/>
              <a:buFontTx/>
              <a:buNone/>
            </a:pPr>
            <a:r>
              <a:rPr lang="en-US" altLang="es-CL" sz="13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2. Mostrar fallos por gravedad.</a:t>
            </a:r>
            <a:endParaRPr lang="en-US" altLang="es-CL" sz="13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blackWhite">
          <a:xfrm>
            <a:off x="1754188" y="4170536"/>
            <a:ext cx="3644900" cy="482600"/>
          </a:xfrm>
          <a:prstGeom prst="rect">
            <a:avLst/>
          </a:prstGeom>
          <a:solidFill>
            <a:srgbClr val="CCFF65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SzPct val="100000"/>
              <a:buFontTx/>
              <a:buNone/>
            </a:pPr>
            <a:r>
              <a:rPr lang="en-US" altLang="es-CL" sz="13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4. Seleccionar y ejecutar reparación. </a:t>
            </a:r>
            <a:endParaRPr lang="en-US" altLang="es-CL" sz="13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cxnSp>
        <p:nvCxnSpPr>
          <p:cNvPr id="52" name="AutoShape 14"/>
          <p:cNvCxnSpPr>
            <a:cxnSpLocks noChangeShapeType="1"/>
          </p:cNvCxnSpPr>
          <p:nvPr/>
        </p:nvCxnSpPr>
        <p:spPr bwMode="blackWhite">
          <a:xfrm>
            <a:off x="3576638" y="1988840"/>
            <a:ext cx="0" cy="3600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17"/>
          <p:cNvSpPr>
            <a:spLocks noChangeArrowheads="1"/>
          </p:cNvSpPr>
          <p:nvPr/>
        </p:nvSpPr>
        <p:spPr bwMode="blackWhite">
          <a:xfrm>
            <a:off x="1754188" y="3281040"/>
            <a:ext cx="3644900" cy="5080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SzPct val="100000"/>
              <a:buFontTx/>
              <a:buNone/>
            </a:pPr>
            <a:r>
              <a:rPr lang="en-US" altLang="es-CL" sz="13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3. Aconsejar la reparación. </a:t>
            </a:r>
            <a:endParaRPr lang="en-US" altLang="es-CL" sz="13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blackWhite">
          <a:xfrm>
            <a:off x="1754188" y="5017939"/>
            <a:ext cx="3644900" cy="508000"/>
          </a:xfrm>
          <a:prstGeom prst="rect">
            <a:avLst/>
          </a:prstGeom>
          <a:solidFill>
            <a:srgbClr val="B3FF1B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SzPct val="100000"/>
              <a:buFontTx/>
              <a:buNone/>
            </a:pPr>
            <a:r>
              <a:rPr lang="en-US" altLang="es-CL" sz="13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5. Realizar comprobaciones proactivas.</a:t>
            </a:r>
            <a:endParaRPr lang="en-US" altLang="es-CL" sz="13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5257800" y="3106886"/>
            <a:ext cx="650875" cy="1062038"/>
            <a:chOff x="3989" y="2062"/>
            <a:chExt cx="410" cy="669"/>
          </a:xfrm>
        </p:grpSpPr>
        <p:grpSp>
          <p:nvGrpSpPr>
            <p:cNvPr id="62" name="Group 24"/>
            <p:cNvGrpSpPr>
              <a:grpSpLocks/>
            </p:cNvGrpSpPr>
            <p:nvPr/>
          </p:nvGrpSpPr>
          <p:grpSpPr bwMode="auto">
            <a:xfrm>
              <a:off x="4096" y="2062"/>
              <a:ext cx="303" cy="345"/>
              <a:chOff x="4096" y="2062"/>
              <a:chExt cx="303" cy="345"/>
            </a:xfrm>
          </p:grpSpPr>
          <p:pic>
            <p:nvPicPr>
              <p:cNvPr id="64" name="Picture 25" descr="Bulb_blackoutlin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96" y="2062"/>
                <a:ext cx="303" cy="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6" descr="house041_bulb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179" y="2134"/>
                <a:ext cx="144" cy="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3" name="Picture 27" descr="peop03gree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89" y="2277"/>
              <a:ext cx="191" cy="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ectangle 28"/>
          <p:cNvSpPr>
            <a:spLocks noChangeArrowheads="1"/>
          </p:cNvSpPr>
          <p:nvPr/>
        </p:nvSpPr>
        <p:spPr bwMode="blackWhite">
          <a:xfrm>
            <a:off x="5850669" y="2770336"/>
            <a:ext cx="1457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Asesor</a:t>
            </a:r>
            <a:r>
              <a:rPr lang="en-US" altLang="es-CL" sz="1500" b="1" dirty="0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 de</a:t>
            </a:r>
            <a:br>
              <a:rPr lang="en-US" altLang="es-CL" sz="1500" b="1" dirty="0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500" b="1" dirty="0" err="1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endParaRPr lang="en-US" altLang="es-CL" sz="1500" b="1" dirty="0">
              <a:solidFill>
                <a:srgbClr val="C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sz="1500" b="1" dirty="0" err="1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Datos</a:t>
            </a:r>
            <a:endParaRPr lang="en-US" altLang="es-CL" sz="1500" b="1" dirty="0">
              <a:solidFill>
                <a:srgbClr val="C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blackWhite">
          <a:xfrm>
            <a:off x="5399088" y="1486371"/>
            <a:ext cx="2092325" cy="508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 sz="1300"/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blackWhite">
          <a:xfrm>
            <a:off x="5399088" y="5013176"/>
            <a:ext cx="2092325" cy="508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3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DBA</a:t>
            </a:r>
            <a:endParaRPr lang="en-US" altLang="es-CL" sz="1300" b="1" dirty="0">
              <a:solidFill>
                <a:srgbClr val="000000"/>
              </a:solidFill>
              <a:latin typeface="Arial" panose="020B0604020202020204" pitchFamily="34" charset="0"/>
              <a:sym typeface="Times New Roman" panose="02020603050405020304" pitchFamily="18" charset="0"/>
            </a:endParaRPr>
          </a:p>
        </p:txBody>
      </p:sp>
      <p:cxnSp>
        <p:nvCxnSpPr>
          <p:cNvPr id="73" name="AutoShape 14"/>
          <p:cNvCxnSpPr>
            <a:cxnSpLocks noChangeShapeType="1"/>
          </p:cNvCxnSpPr>
          <p:nvPr/>
        </p:nvCxnSpPr>
        <p:spPr bwMode="blackWhite">
          <a:xfrm>
            <a:off x="3574646" y="2885250"/>
            <a:ext cx="0" cy="3600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"/>
          <p:cNvCxnSpPr>
            <a:cxnSpLocks noChangeShapeType="1"/>
          </p:cNvCxnSpPr>
          <p:nvPr/>
        </p:nvCxnSpPr>
        <p:spPr bwMode="blackWhite">
          <a:xfrm>
            <a:off x="3574646" y="3789080"/>
            <a:ext cx="0" cy="3600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"/>
          <p:cNvCxnSpPr>
            <a:cxnSpLocks noChangeShapeType="1"/>
          </p:cNvCxnSpPr>
          <p:nvPr/>
        </p:nvCxnSpPr>
        <p:spPr bwMode="blackWhite">
          <a:xfrm>
            <a:off x="3574646" y="4674692"/>
            <a:ext cx="0" cy="36000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5371515" y="1589066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b="1" dirty="0" err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Supervisión</a:t>
            </a:r>
            <a:r>
              <a:rPr lang="en-US" altLang="es-CL" b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 de Estado</a:t>
            </a:r>
          </a:p>
        </p:txBody>
      </p:sp>
    </p:spTree>
    <p:extLst>
      <p:ext uri="{BB962C8B-B14F-4D97-AF65-F5344CB8AC3E}">
        <p14:creationId xmlns:p14="http://schemas.microsoft.com/office/powerpoint/2010/main" val="8253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Evaluación de Fallo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2" name="Picture 17" descr="Snap_02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08200"/>
            <a:ext cx="4378325" cy="3770313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Snap_028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135188"/>
            <a:ext cx="3875087" cy="3732212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817563" y="1524000"/>
            <a:ext cx="421163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s-CL" sz="15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Estado de instancia de</a:t>
            </a:r>
            <a:br>
              <a:rPr lang="en-US" altLang="es-CL" sz="15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5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base de datos</a:t>
            </a:r>
            <a:endParaRPr lang="en-US" altLang="es-CL" sz="15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149600" y="2116138"/>
            <a:ext cx="91242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Enlace</a:t>
            </a:r>
            <a:b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</a:b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 error</a:t>
            </a: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blackWhite">
          <a:xfrm>
            <a:off x="5334000" y="1603375"/>
            <a:ext cx="414338" cy="41433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3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6049618" y="1600200"/>
            <a:ext cx="217239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Tx/>
              <a:buSzPct val="100000"/>
              <a:buFontTx/>
              <a:buNone/>
            </a:pP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Detalles</a:t>
            </a:r>
            <a:r>
              <a:rPr lang="en-US" altLang="es-CL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problema</a:t>
            </a:r>
            <a:endParaRPr lang="en-US" altLang="es-CL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767013" y="2119313"/>
            <a:ext cx="1485900" cy="8524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s-ES" altLang="es-CL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gray">
          <a:xfrm>
            <a:off x="2684463" y="2057400"/>
            <a:ext cx="414337" cy="41433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2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blackWhite">
          <a:xfrm>
            <a:off x="381000" y="1535113"/>
            <a:ext cx="411163" cy="414337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44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Fallos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0" name="Picture 9" descr="Snap_029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6825"/>
            <a:ext cx="7440613" cy="4981575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70" y="238125"/>
            <a:ext cx="842416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 de Fallos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6" descr="Snap_029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47800"/>
            <a:ext cx="7943850" cy="4476750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Consejos de Reparación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7" descr="Snap_0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409700"/>
            <a:ext cx="5091113" cy="2259013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Snap_030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71875"/>
            <a:ext cx="4195763" cy="2524125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Snap_03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800475"/>
            <a:ext cx="3546475" cy="1927225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378325" y="2260600"/>
            <a:ext cx="1355725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8" name="AutoShape 7"/>
          <p:cNvCxnSpPr>
            <a:cxnSpLocks noChangeShapeType="1"/>
            <a:stCxn id="7" idx="2"/>
          </p:cNvCxnSpPr>
          <p:nvPr/>
        </p:nvCxnSpPr>
        <p:spPr bwMode="gray">
          <a:xfrm rot="5400000">
            <a:off x="2974182" y="1664494"/>
            <a:ext cx="1204912" cy="2959100"/>
          </a:xfrm>
          <a:prstGeom prst="bentConnector3">
            <a:avLst>
              <a:gd name="adj1" fmla="val 49407"/>
            </a:avLst>
          </a:prstGeom>
          <a:noFill/>
          <a:ln w="50800">
            <a:solidFill>
              <a:srgbClr val="C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2563813" y="2032000"/>
            <a:ext cx="1757362" cy="495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s-ES" altLang="es-CL" sz="12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blackWhite">
          <a:xfrm>
            <a:off x="2628900" y="2071688"/>
            <a:ext cx="414338" cy="414337"/>
          </a:xfrm>
          <a:prstGeom prst="ellipse">
            <a:avLst/>
          </a:prstGeom>
          <a:solidFill>
            <a:srgbClr val="FF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20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blackWhite">
          <a:xfrm>
            <a:off x="5173663" y="2636838"/>
            <a:ext cx="414337" cy="414337"/>
          </a:xfrm>
          <a:prstGeom prst="ellipse">
            <a:avLst/>
          </a:prstGeom>
          <a:solidFill>
            <a:srgbClr val="FFFFBB"/>
          </a:solidFill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2000" b="1" dirty="0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2a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5843588" y="1301750"/>
            <a:ext cx="3120900" cy="73025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altLang="es-CL" sz="16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(1) </a:t>
            </a:r>
            <a:r>
              <a:rPr lang="en-US" altLang="es-CL" sz="1600" b="1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Tras</a:t>
            </a:r>
            <a:r>
              <a:rPr lang="en-US" altLang="es-CL" sz="16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600" b="1" dirty="0" err="1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sz="1600" b="1" dirty="0" smtClean="0"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manual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s-CL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(2) </a:t>
            </a:r>
            <a:r>
              <a:rPr lang="en-US" altLang="es-CL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automática</a:t>
            </a:r>
            <a:endParaRPr lang="en-US" altLang="es-CL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3290888" y="3992563"/>
            <a:ext cx="703262" cy="2413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14" name="AutoShape 13"/>
          <p:cNvCxnSpPr>
            <a:cxnSpLocks noChangeShapeType="1"/>
            <a:stCxn id="13" idx="3"/>
          </p:cNvCxnSpPr>
          <p:nvPr/>
        </p:nvCxnSpPr>
        <p:spPr bwMode="gray">
          <a:xfrm>
            <a:off x="4008438" y="4113213"/>
            <a:ext cx="319087" cy="733425"/>
          </a:xfrm>
          <a:prstGeom prst="bentConnector3">
            <a:avLst>
              <a:gd name="adj1" fmla="val 47759"/>
            </a:avLst>
          </a:prstGeom>
          <a:noFill/>
          <a:ln w="50800">
            <a:solidFill>
              <a:srgbClr val="C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blackWhite">
          <a:xfrm>
            <a:off x="4141788" y="4930775"/>
            <a:ext cx="414337" cy="414338"/>
          </a:xfrm>
          <a:prstGeom prst="ellipse">
            <a:avLst/>
          </a:prstGeom>
          <a:solidFill>
            <a:srgbClr val="FFFFBB"/>
          </a:solidFill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Tx/>
              <a:buSzPct val="100000"/>
              <a:buFontTx/>
              <a:buNone/>
            </a:pPr>
            <a:r>
              <a:rPr lang="en-US" altLang="es-CL" sz="2000" b="1" dirty="0">
                <a:solidFill>
                  <a:srgbClr val="C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792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38125"/>
            <a:ext cx="8639434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Ejecución de Reparaciones</a:t>
            </a:r>
            <a:endParaRPr lang="es-CL" sz="3000" dirty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11" descr="Snap_03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5344"/>
            <a:ext cx="7200900" cy="3648075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Snap_030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4331419"/>
            <a:ext cx="5838825" cy="1638300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6853238" y="5717307"/>
            <a:ext cx="1079500" cy="228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5353050" y="4298082"/>
            <a:ext cx="698500" cy="254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431088" y="5934794"/>
            <a:ext cx="0" cy="32400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10" name="Picture 9" descr="Snap_046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6275660"/>
            <a:ext cx="3473450" cy="393700"/>
          </a:xfrm>
          <a:prstGeom prst="rect">
            <a:avLst/>
          </a:prstGeom>
          <a:noFill/>
          <a:ln w="25400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Vistas del Asesor de Recuperación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556792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V$IR_FAILURE: lista de todos los fallos, incluidos los fallos cerrados (resultado del comando LIST FAILURE)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V$IR_MANUAL_CHECKLIST: lista de consejo manual (resultado del comando ADVISE FAILURE)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V$IR_REPAIR: lista de reparaciones (resultado del comando ADVISE FAILURE)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V$IR_FAILURE_SET: referencia cruzada de fallos e identificadores de consejos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16216" y="4005064"/>
            <a:ext cx="1878013" cy="1762125"/>
            <a:chOff x="4016" y="2587"/>
            <a:chExt cx="1183" cy="1110"/>
          </a:xfrm>
        </p:grpSpPr>
        <p:pic>
          <p:nvPicPr>
            <p:cNvPr id="7" name="Picture 5" descr="books004_volum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00" y="2587"/>
              <a:ext cx="799" cy="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books002_volumes_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16" y="2783"/>
              <a:ext cx="670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05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496964"/>
            <a:ext cx="8745538" cy="3268587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Unidad de Aprendizaje N°3</a:t>
            </a:r>
          </a:p>
          <a:p>
            <a:pPr algn="ctr" eaLnBrk="1" hangingPunct="1"/>
            <a:r>
              <a:rPr lang="es-CL" sz="2800" dirty="0" smtClean="0"/>
              <a:t>Auditoría, respaldo y recuperación de la Base de Datos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Aprendizajes Conceptuales:</a:t>
            </a:r>
          </a:p>
          <a:p>
            <a:pPr algn="ctr"/>
            <a:r>
              <a:rPr lang="es-CL" b="1" dirty="0"/>
              <a:t>Reconocer el proceso de Recuperar la base de datos, según el fallo que presente, para dejarla disponible considerando la pérdida mínima de </a:t>
            </a:r>
            <a:r>
              <a:rPr lang="es-CL" b="1" dirty="0" smtClean="0"/>
              <a:t>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describió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cómo de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terminar la necesidad de realizar la recuperación de la base de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describió 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cómo utilizar las opciones disponibles, como </a:t>
            </a:r>
            <a:r>
              <a:rPr lang="es-CL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Recovery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Manager (RMAN) y el Asesor de Recuperación de 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Se explicó 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cómo realizar la recuperación de: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 File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 redo log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Data files</a:t>
            </a: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cómo de</a:t>
            </a: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terminar 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 necesidad de realizar la </a:t>
            </a: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recuperación de la base de datos.</a:t>
            </a:r>
            <a:endParaRPr lang="es-CL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Describir cómo utilizar 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las opciones disponibles, como </a:t>
            </a:r>
            <a:r>
              <a:rPr lang="es-CL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Recovery</a:t>
            </a: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 Manager (RMAN) y el Asesor de Recuperación de </a:t>
            </a: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Datos.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Explicar cómo realizar la recuperación de: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Control File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Archivo redo log</a:t>
            </a:r>
          </a:p>
          <a:p>
            <a:pPr marL="1066800" lvl="1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itchFamily="18" charset="0"/>
              </a:rPr>
              <a:t>Data files</a:t>
            </a:r>
          </a:p>
          <a:p>
            <a:pPr algn="just" defTabSz="457200">
              <a:spcBef>
                <a:spcPct val="20000"/>
              </a:spcBef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Apertura de la Base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Para </a:t>
            </a: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abrir 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 base de datos</a:t>
            </a: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Todos 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los </a:t>
            </a: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control files deben 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estar presentes y </a:t>
            </a: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sincronizados.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Todos los data files en 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línea deben estar presentes y </a:t>
            </a: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sincronizados.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Al menos un 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miembro de cada grupo de redo </a:t>
            </a:r>
            <a:r>
              <a:rPr lang="es-CL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logs</a:t>
            </a:r>
            <a:r>
              <a:rPr lang="es-CL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debe estar presente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45" name="Freeform 4"/>
          <p:cNvSpPr>
            <a:spLocks/>
          </p:cNvSpPr>
          <p:nvPr/>
        </p:nvSpPr>
        <p:spPr bwMode="gray">
          <a:xfrm>
            <a:off x="1619672" y="4235335"/>
            <a:ext cx="5616624" cy="1690688"/>
          </a:xfrm>
          <a:custGeom>
            <a:avLst/>
            <a:gdLst>
              <a:gd name="T0" fmla="*/ 0 w 1863"/>
              <a:gd name="T1" fmla="*/ 895 h 895"/>
              <a:gd name="T2" fmla="*/ 460 w 1863"/>
              <a:gd name="T3" fmla="*/ 895 h 895"/>
              <a:gd name="T4" fmla="*/ 460 w 1863"/>
              <a:gd name="T5" fmla="*/ 605 h 895"/>
              <a:gd name="T6" fmla="*/ 968 w 1863"/>
              <a:gd name="T7" fmla="*/ 605 h 895"/>
              <a:gd name="T8" fmla="*/ 968 w 1863"/>
              <a:gd name="T9" fmla="*/ 314 h 895"/>
              <a:gd name="T10" fmla="*/ 1427 w 1863"/>
              <a:gd name="T11" fmla="*/ 314 h 895"/>
              <a:gd name="T12" fmla="*/ 1427 w 1863"/>
              <a:gd name="T13" fmla="*/ 0 h 895"/>
              <a:gd name="T14" fmla="*/ 1863 w 1863"/>
              <a:gd name="T15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3" h="895">
                <a:moveTo>
                  <a:pt x="0" y="895"/>
                </a:moveTo>
                <a:lnTo>
                  <a:pt x="460" y="895"/>
                </a:lnTo>
                <a:lnTo>
                  <a:pt x="460" y="605"/>
                </a:lnTo>
                <a:lnTo>
                  <a:pt x="968" y="605"/>
                </a:lnTo>
                <a:lnTo>
                  <a:pt x="968" y="314"/>
                </a:lnTo>
                <a:lnTo>
                  <a:pt x="1427" y="314"/>
                </a:lnTo>
                <a:lnTo>
                  <a:pt x="1427" y="0"/>
                </a:lnTo>
                <a:lnTo>
                  <a:pt x="1863" y="0"/>
                </a:lnTo>
              </a:path>
            </a:pathLst>
          </a:custGeom>
          <a:noFill/>
          <a:ln w="63500" cap="sq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487489" y="5579948"/>
            <a:ext cx="1568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SHUTDOWN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029545" y="5003685"/>
            <a:ext cx="1470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NOMOUNT</a:t>
            </a: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4657899" y="4467110"/>
            <a:ext cx="1138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MOUNT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6064026" y="3890848"/>
            <a:ext cx="884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OPEN</a:t>
            </a: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539552" y="3260362"/>
            <a:ext cx="1547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STARTUP</a:t>
            </a:r>
          </a:p>
        </p:txBody>
      </p:sp>
      <p:pic>
        <p:nvPicPr>
          <p:cNvPr id="52" name="Picture 11" descr="peop031Achiev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4050" y="3717810"/>
            <a:ext cx="1428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14 Flecha arriba"/>
          <p:cNvSpPr/>
          <p:nvPr/>
        </p:nvSpPr>
        <p:spPr>
          <a:xfrm>
            <a:off x="1043609" y="3565410"/>
            <a:ext cx="443880" cy="2376263"/>
          </a:xfrm>
          <a:prstGeom prst="upArrow">
            <a:avLst/>
          </a:prstGeom>
          <a:gradFill flip="none" rotWithShape="1">
            <a:lin ang="2700000" scaled="1"/>
            <a:tileRect/>
          </a:gradFill>
          <a:ln w="158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Mantenimiento de una Base de Datos Abierta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Una vez abierta la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base de datos,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puede fallar en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el caso de pérdida de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Cualquier control file.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Un data file que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pertenezca a los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tablespaces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SYSTEM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o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UNDO.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Todo un grupo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de redo </a:t>
            </a:r>
            <a:r>
              <a:rPr lang="es-CL" sz="1800" dirty="0" err="1" smtClean="0">
                <a:latin typeface="Arial" pitchFamily="34" charset="0"/>
                <a:ea typeface="Arial Unicode MS"/>
                <a:cs typeface="Arial" pitchFamily="34" charset="0"/>
              </a:rPr>
              <a:t>logs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(siempre que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al menos un miembro del grupo esté disponible, la instancia permanece abierta.)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280152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Asesor de Recuperación </a:t>
            </a:r>
            <a:r>
              <a:rPr lang="es-CL" sz="300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Detección,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análisis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y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reparación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forma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rápida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Fallos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tiempo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inactividad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y de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ejecución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Minimiza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interrupciones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para los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usuarios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Interfaces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usuario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GUI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Enterprise Manager</a:t>
            </a: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Línea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comandos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RMAN</a:t>
            </a: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Configuración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soportada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base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única</a:t>
            </a:r>
            <a:endParaRPr lang="en-US" altLang="es-CL" sz="1800" dirty="0" smtClean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Sin RAC</a:t>
            </a:r>
          </a:p>
          <a:p>
            <a:pPr marL="1066800" lvl="1" indent="-6096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Soporte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de failover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standby,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pero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no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analiza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ni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repara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bases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standby</a:t>
            </a: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4" name="Picture 7" descr="Snap_013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64" y="3171428"/>
            <a:ext cx="4341812" cy="14097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4568676" y="3952478"/>
            <a:ext cx="1257300" cy="254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4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Control File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se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pierde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 se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corrompe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control file,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normalmente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aborta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 </a:t>
            </a: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los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control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almacenados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grupos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discos de ASM,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opciones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son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las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siguientes</a:t>
            </a: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Realizar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una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recuperación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guiada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mediante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Enterprise Manager.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Colocar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la base de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modo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NOMOUNT y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utilizar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comando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RMAN para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el control file a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partir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de un control file </a:t>
            </a:r>
            <a:r>
              <a:rPr lang="en-US" altLang="es-CL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existente</a:t>
            </a:r>
            <a:r>
              <a:rPr lang="en-US" altLang="es-CL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Si los control files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están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almacenados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como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normales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sistema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entonces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Cerrar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la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base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datos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Copiar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control file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existente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para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sustituir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control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gray">
          <a:xfrm>
            <a:off x="1797868" y="3893740"/>
            <a:ext cx="7094612" cy="68738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144" rIns="92075" bIns="9144" anchor="ctr"/>
          <a:lstStyle>
            <a:lvl1pPr marL="457200" indent="-457200"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 defTabSz="400050">
              <a:spcBef>
                <a:spcPct val="0"/>
              </a:spcBef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Courier New" panose="02070309020205020404" pitchFamily="49" charset="0"/>
                <a:sym typeface="Times New Roman" panose="02020603050405020304" pitchFamily="18" charset="0"/>
              </a:rPr>
              <a:t>RMAN&gt; restore controlfile from '+DATA/orcl/controlfile/current.260.695209463';</a:t>
            </a:r>
          </a:p>
        </p:txBody>
      </p:sp>
    </p:spTree>
    <p:extLst>
      <p:ext uri="{BB962C8B-B14F-4D97-AF65-F5344CB8AC3E}">
        <p14:creationId xmlns:p14="http://schemas.microsoft.com/office/powerpoint/2010/main" val="17033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un Redo Log File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se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pierde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redo log y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sigue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teniendo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al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menos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tenga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cuenta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los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siguientes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resultados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No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afectará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funcionamiento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normal de la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instancia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Recibirá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mensaje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log de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alertas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le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notifica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no se ha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encontrado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Se </a:t>
            </a:r>
            <a:r>
              <a:rPr lang="en-US" altLang="es-CL" sz="1800" dirty="0" err="1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restaurar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log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borrando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redo log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perdido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y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agregando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un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nuevo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miembro</a:t>
            </a: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s-CL" sz="1800" dirty="0" smtClean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Si se 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ha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archivado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log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,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puede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borrar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grupo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de logs para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volver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a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crear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el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archivo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que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altLang="es-CL" sz="1800" dirty="0" err="1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falta</a:t>
            </a:r>
            <a:r>
              <a:rPr lang="en-US" altLang="es-CL" sz="1800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Pérdida de Data File en Modo NOARCHIVELOG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705228" cy="24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la base de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datos está en modo NOARCHIVELOG y se pierde cualquier archivo de datos, realice las siguientes tareas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: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Cierre la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instancia si aún no lo está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Restaure toda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base de datos (incluidos todos los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data files y control files) desde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 copia de seguridad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Abra la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base de datos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1257300" lvl="2" indent="-342900" algn="just" defTabSz="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Haga que 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los usuarios vuelvan a introducir todos los cambios realizados desde la última copia de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seguridad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4" name="Picture 4" descr="People: Person, User,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35696" y="3739084"/>
            <a:ext cx="126047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62683" y="4616971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</a:t>
            </a:r>
          </a:p>
        </p:txBody>
      </p:sp>
      <p:pic>
        <p:nvPicPr>
          <p:cNvPr id="6" name="Picture 6" descr="People: Person, User, 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16796" y="3739084"/>
            <a:ext cx="126047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People: Person, User,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97896" y="3739084"/>
            <a:ext cx="126047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01083" y="4616971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</a:t>
            </a:r>
          </a:p>
        </p:txBody>
      </p:sp>
      <p:pic>
        <p:nvPicPr>
          <p:cNvPr id="9" name="Picture 9" descr="People: Person, User, 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78996" y="3739084"/>
            <a:ext cx="126047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eople: Person, User,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60096" y="3739084"/>
            <a:ext cx="126047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63283" y="4616971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119983" y="4616971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82183" y="4616971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s-CL" sz="1800" b="1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Usuario</a:t>
            </a:r>
          </a:p>
        </p:txBody>
      </p:sp>
      <p:pic>
        <p:nvPicPr>
          <p:cNvPr id="14" name="Picture 14" descr="symbo0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30146" y="3156322"/>
            <a:ext cx="242887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14927</TotalTime>
  <Words>3713</Words>
  <Application>Microsoft Office PowerPoint</Application>
  <PresentationFormat>Presentación en pantalla (4:3)</PresentationFormat>
  <Paragraphs>275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 Unicode MS</vt:lpstr>
      <vt:lpstr>ＭＳ Ｐゴシック</vt:lpstr>
      <vt:lpstr>SimSun</vt:lpstr>
      <vt:lpstr>Arial</vt:lpstr>
      <vt:lpstr>Calibri</vt:lpstr>
      <vt:lpstr>Courier New</vt:lpstr>
      <vt:lpstr>Times New Roman</vt:lpstr>
      <vt:lpstr>Tema DuocUC 2012</vt:lpstr>
      <vt:lpstr>Presentación de PowerPoint</vt:lpstr>
      <vt:lpstr>Presentación de PowerPoint</vt:lpstr>
      <vt:lpstr>Objetivos de la Clase</vt:lpstr>
      <vt:lpstr>Apertura de la Base de Datos</vt:lpstr>
      <vt:lpstr>Mantenimiento de una Base de Datos Abierta</vt:lpstr>
      <vt:lpstr>Asesor de Recuperación de Datos</vt:lpstr>
      <vt:lpstr>Pérdida de un Control File</vt:lpstr>
      <vt:lpstr>Pérdida de un Redo Log File</vt:lpstr>
      <vt:lpstr>Pérdida de Data File en Modo NOARCHIVELOG</vt:lpstr>
      <vt:lpstr>Pérdida de un Data File No Crítico  en Modo ARCHIVELOG</vt:lpstr>
      <vt:lpstr>Pérdida de un Data File Crítico del Sistema en Modo ARCHIVELOG</vt:lpstr>
      <vt:lpstr>Ejemplos de Fallos de Datos</vt:lpstr>
      <vt:lpstr>Asesor de Recuperación de Datos</vt:lpstr>
      <vt:lpstr>Evaluación de Fallo de Datos</vt:lpstr>
      <vt:lpstr>Fallos de Datos</vt:lpstr>
      <vt:lpstr>Lista de Fallos de Datos</vt:lpstr>
      <vt:lpstr>Consejos de Reparación</vt:lpstr>
      <vt:lpstr>Ejecución de Reparaciones</vt:lpstr>
      <vt:lpstr>Vistas del Asesor de Recuperación de Datos</vt:lpstr>
      <vt:lpstr>Resumen de la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1868</cp:revision>
  <dcterms:created xsi:type="dcterms:W3CDTF">2013-06-28T16:52:03Z</dcterms:created>
  <dcterms:modified xsi:type="dcterms:W3CDTF">2015-05-31T19:38:41Z</dcterms:modified>
</cp:coreProperties>
</file>