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4"/>
  </p:notesMasterIdLst>
  <p:sldIdLst>
    <p:sldId id="260" r:id="rId2"/>
    <p:sldId id="259" r:id="rId3"/>
    <p:sldId id="258" r:id="rId4"/>
    <p:sldId id="446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9" r:id="rId18"/>
    <p:sldId id="500" r:id="rId19"/>
    <p:sldId id="501" r:id="rId20"/>
    <p:sldId id="502" r:id="rId21"/>
    <p:sldId id="504" r:id="rId22"/>
    <p:sldId id="369" r:id="rId23"/>
  </p:sldIdLst>
  <p:sldSz cx="9144000" cy="6858000" type="screen4x3"/>
  <p:notesSz cx="6858000" cy="9144000"/>
  <p:custDataLst>
    <p:tags r:id="rId25"/>
  </p:custDataLst>
  <p:defaultTextStyle>
    <a:defPPr>
      <a:defRPr lang="es-CL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9FF"/>
    <a:srgbClr val="0000CC"/>
    <a:srgbClr val="C5C5C5"/>
    <a:srgbClr val="7373A1"/>
    <a:srgbClr val="B0EE00"/>
    <a:srgbClr val="99CC00"/>
    <a:srgbClr val="9ED561"/>
    <a:srgbClr val="FFFF00"/>
    <a:srgbClr val="9BB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71223" autoAdjust="0"/>
  </p:normalViewPr>
  <p:slideViewPr>
    <p:cSldViewPr>
      <p:cViewPr varScale="1">
        <p:scale>
          <a:sx n="53" d="100"/>
          <a:sy n="53" d="100"/>
        </p:scale>
        <p:origin x="184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53F98AE-BA61-4112-AB0B-2D0F5F092EB4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C9EC14-D1B3-4DE6-8438-EEEFFF9D3C74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5190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dirty="0" smtClean="0"/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0A53BD-DDD4-4182-93D9-DF2CA9ECC077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29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Configuración de Valores de Copia de Seguridad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Hacer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click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separador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Policy para: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automática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control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file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y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parámetros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servidor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(SPFILE) con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También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ubicación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guarden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la Fast Recovery Area.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Op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timizar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omitiendo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coincidan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exactamente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ya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forma parte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conservadas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permite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omitir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sólo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lectura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fuera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Activar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seguimiento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bloque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ubicación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seguimiento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intenta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incrementales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reducir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tiempo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seleccionar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bloques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incremental.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Excluir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tablespaces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completa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Algunos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administradores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eligen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tablespaces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contengan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objetos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volver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fácilmente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índices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cargan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lotes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frecuencia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retención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tiempo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RMAN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conserva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Fast Recovery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Area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RMAN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elimina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automáticamente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antiguas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espacio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nuevas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permite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retención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defecto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sólo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conserva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última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retención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número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días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  <a:endParaRPr lang="en-US" altLang="es-CL" dirty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42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Programación de Copia de Seguridad: Estrategia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Selecc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ionar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Enterprise Manager &gt;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Availability &gt; Schedule Backup.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Seleccionar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estrategia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sugerida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Oracle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estrategia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personalizada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estrategia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sugerida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Oracle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única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completa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incremental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nivel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0.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continuación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estrategia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automatizada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programa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incrementales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nivel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1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sucesivo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3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adelante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RMAN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aplica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nivel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1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principio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n-1 hasta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nivel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0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antes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empezar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incremental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Al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hacer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click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Schedule Customized Backup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obtiene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acceso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rango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amplio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Seleccionar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objetos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completa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defecto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tablespaces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data files o archive logs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individuales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bien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cualquier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Oracle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resida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actualmente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disco (para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moverla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Ambas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estrategias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permiten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cifradas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040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Programación de Copia de Seguridad: </a:t>
            </a: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Options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Seleccionar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completa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incremental. Si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completa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seleccionar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“Use as the base of an incremental backup strategy”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completa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incremental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nivel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0. Si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imagen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seleccionar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“Refresh the latest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datafile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copy on disk to the current time using the incremental backup”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actualizar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existente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lugar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imagen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nueva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Seleccionar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Online Backup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tarea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mientras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necesitan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acceso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seleccionar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“Offline Backup”,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montada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Seleccionar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“Delete obsolete backups”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eliminar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cumplan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retención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anteriormente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RMAN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elimina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automáticamente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obsoletas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área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rápida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182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Programación de Copia de Seguridad: </a:t>
            </a: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Settings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Seleccionar si 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enviará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disco o a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única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además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programadas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periódicamente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), se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hacer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click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Override Current Settings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61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Programación de Copia de Seguridad: Schedule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Seleccionar cómo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programar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trabajo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ejecuta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sola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vez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automatizado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repetitivo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máxima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recuperabilidad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Oracle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sugiere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programadas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forma regular.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automatización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simplificar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carga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trabajo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administrador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seleccionar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Repeating,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página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muestra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detalles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programación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adicionales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478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Programación de Copia de Seguridad: </a:t>
            </a: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Review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MAN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sintaxis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comandos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lenguaje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scripts.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A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través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página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personalizar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scripts de RMAN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copiarlos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fines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765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Copia de Seguridad del Control </a:t>
            </a: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File</a:t>
            </a: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a un Archivo Trace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err="1" smtClean="0">
                <a:cs typeface="Times New Roman" pitchFamily="18" charset="0"/>
                <a:sym typeface="Times New Roman" pitchFamily="18" charset="0"/>
              </a:rPr>
              <a:t>Seleccionar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Enterprise Manager &gt;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Server &gt; Control Files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gestionar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control files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Los control files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tienen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adicional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;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hacer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mismos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trace.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trace de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u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control files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contiene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SQL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necesaria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volver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control files en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pierdan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control files.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Aunque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bastante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improbable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correctamente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(con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varias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control files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distintos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discos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distintos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controladores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pierda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control files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mismo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tiempo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posible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administrador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control file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trace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después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estructura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física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creación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nuevos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tablespaces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data files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adicionales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Las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trace del control file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Enterprise Manager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indica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presentación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 o con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siguiente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SQL:</a:t>
            </a:r>
          </a:p>
          <a:p>
            <a:pPr marL="457200" marR="0" lvl="5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SQL&gt; ALTER DATABASE BACKUP CONTROLFILE TO TRACE;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trace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ubicación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parámetro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inicialización</a:t>
            </a:r>
            <a:r>
              <a:rPr lang="en-US" altLang="es-CL" smtClean="0">
                <a:cs typeface="Times New Roman" pitchFamily="18" charset="0"/>
                <a:sym typeface="Times New Roman" pitchFamily="18" charset="0"/>
              </a:rPr>
              <a:t> DIAGNOSTIC_DEST.</a:t>
            </a: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Se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p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visualizar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procedente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control file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tab Advanced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página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Control Files.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b="0" dirty="0" smtClean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27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Gestión de Copia de Seguridad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Sele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ccionar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Enterprise Manager &gt;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Availability &gt; Manage Current Backup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gestionar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existentes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página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cuándo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completó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dónde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creó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(disco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aún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disponible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parte superior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página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Manage Current Backups,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cuatro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botones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permiten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trabajar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existentes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Catalog Additional Files: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aunque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RMAN (al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trabajar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Enterprise Manager)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recomendado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imagen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juegos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algún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entorno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considere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RMAN.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tarea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identifica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agrega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catálogo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Crosscheck All: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RMAN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eliminar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automáticamente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obsoletas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también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eliminar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comandos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operativo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elimina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sin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RMAN,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catálogo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tendrá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conocimiento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ésta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hasta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realice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comprobación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cruzada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entre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catálogo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lo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hay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allí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Delete All Obsolete: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elimina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anteriores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retención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Delete All Expired: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elimina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lista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catálogo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encontraron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comprobación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cruzada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18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Visualización de Informes Gestión de Copia de Seguridad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Tamb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ién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visualizar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trabajos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seleccionando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Enterprise Manager &gt; Availability &gt; Backup Reports.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contenido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basa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control file.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contiene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resumida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detallada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acerca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entrada y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salida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trabajo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concreto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incluye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tiempo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el SCN,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tamaño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compresión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corrupción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), etc.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02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Monitoreo de la </a:t>
            </a: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Fast</a:t>
            </a: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Recovery</a:t>
            </a: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Area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Si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archive logs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escriban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ubicación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importante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supervisar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espacio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asegurarse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existe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espacio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libre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archive log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debido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espacio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detiene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hasta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administrador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corrija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situación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Seleccionar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Enterprise Manager &gt;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Availability &gt; Recovery Settings.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página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Verificar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qué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cantidad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Fast Recovery Area se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usado</a:t>
            </a: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ubicación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Fast Recovery Area</a:t>
            </a:r>
          </a:p>
          <a:p>
            <a:pPr marL="628650" marR="0" lvl="1" indent="-1714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tamaño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Fast Recovery Area</a:t>
            </a:r>
          </a:p>
          <a:p>
            <a:pPr marL="628650" marR="0" lvl="1" indent="-1714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flashback de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  <a:p>
            <a:pPr marL="628650" marR="0" lvl="1" indent="-1714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tiempo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retención</a:t>
            </a: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tiempo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retención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determina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cuándo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obsoletos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decir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cuándo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ya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necesitan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satisfacer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objetivos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). Oracle Database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gestiona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automáticamente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eliminando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ya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necesitan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Fast Recovery Area, RMAN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failover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destinos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redo log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Fast Recovery Area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inaccesible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corrupto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periódicas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libera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espacio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Fast Recovery Area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cintas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implica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tiempos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prolongados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restauración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NOTA: la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interfaz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Enterprise Manager no se ha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actualizado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aún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reflejar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cambio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nombre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</a:t>
            </a:r>
            <a:r>
              <a:rPr lang="en-US" altLang="es-CL" b="1" baseline="0" dirty="0" smtClean="0">
                <a:cs typeface="Times New Roman" pitchFamily="18" charset="0"/>
                <a:sym typeface="Times New Roman" pitchFamily="18" charset="0"/>
              </a:rPr>
              <a:t> la Flash Recovery Area a 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flash a Fast Recovery Area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6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C9EC14-D1B3-4DE6-8438-EEEFFF9D3C74}" type="slidenum">
              <a:rPr lang="es-CL" smtClean="0"/>
              <a:pPr>
                <a:defRPr/>
              </a:pPr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5952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la Línea de Comandos de RMAN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sesión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terminal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iniciar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RMAN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conectarse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destino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Ejecutar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comandos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CONFIGURE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DEFAULT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DEVICE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TYPE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disk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;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CONFIGURE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DEVICE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TYPE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DISK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BACKUP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TYPE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COPY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;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CONFIGURE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CONTROLFILE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AUTOBACKUP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ON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;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completa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data files y del control file.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También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parámetros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servidor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(SPFILE) y los redo log files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RMAN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imagen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es tan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sencillo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montar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abrir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-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Iniciar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RMAN 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ingresar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BACKUP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muestra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presentación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	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Opcionalmente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DELETE INPUT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archive log. 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hace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RMAN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elimine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archive log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después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ellos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En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presentación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parecido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lo siguiente:</a:t>
            </a:r>
          </a:p>
          <a:p>
            <a:pPr marL="228600" marR="0" lvl="4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		RMAN&gt; BACKUP DATABASE PLUS ARCHIVELOG DELETE INPUT;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	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También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crear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juego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imágenes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imágenes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anteriores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data files y control files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través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siguiente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		RMAN&gt; BACKUP COPY OF DATABASE;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463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C9EC14-D1B3-4DE6-8438-EEEFFF9D3C74}" type="slidenum">
              <a:rPr lang="es-CL" smtClean="0"/>
              <a:pPr>
                <a:defRPr/>
              </a:pPr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2732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Soluciones de Copia de Seguridad: Visión General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ecovery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Manager (RMAN)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método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recomendado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Oracle Database.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Oracle Secure Backup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complementa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funcionalidad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existente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agregar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cintas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operativo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Las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gestionadas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basan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scripts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DBA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construir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18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Oracle </a:t>
            </a: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Secure</a:t>
            </a: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Backup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El actual p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roducto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Oracle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Recovery Manager. Oracle Secure Backup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complementa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funcionalidad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existente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siguiente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manera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Solución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completa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Oracle Secure Backup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proporciona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protección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también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son de la base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proteger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entorno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Oracle.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Gestión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medios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físicos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Oracle Secure Backup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proporciona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capa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gestión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físicos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facilita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RMAN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cintas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Antes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existiera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Oracle Secure Backup,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clientes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tenían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adquirir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costosos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productos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terceros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gestión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físicos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ofrecieran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integración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RMAN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cintas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cualquier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punto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la red: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Oracle Secure Backup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computadores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conectados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la red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recursos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terciario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red. Oracle Secure Backup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soporta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diversas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servidores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clientes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servidores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Network Attached Storage (NAS)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dispositivos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terciario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tiempo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protege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entornos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red.</a:t>
            </a:r>
            <a:endParaRPr lang="es-CL" sz="1200" b="0" baseline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La combinación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de RMAN y Oracle Secure Backup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proporciona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completa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solución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dentro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pila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productos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Oracle.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solución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posibilita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mejor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soporte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cliente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ya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Oracle Corporation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responsable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solución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217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Copia de Seguridad Gestionada por Usuario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Una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gestionada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forma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interactiva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Sin embargo,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siempre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implica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construcción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scripts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Algunas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scripts: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Consultar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V$DATAFILE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determinar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data files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actual.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Consultar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V$LOGFILE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identificar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redo log online.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Consultar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V$CONTROLFILE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identificar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control file para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Colocar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online.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Consultar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V$BACKUP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qué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data files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forman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parte de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colocado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online.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Ejecutar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comandos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operativo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data files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ubicación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Quitar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74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Terminología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completa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incluye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data files y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menos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control file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recuerde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control files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idénticos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parcial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cero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tablespaces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cero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data files;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no un control file.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completa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bloques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contienen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dentro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incremental: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bloques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anterior. Oracle Database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soporta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niveles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incremental (0 y 1).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incremental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nivel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1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dos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tipos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altLang="es-CL" i="0" dirty="0" err="1" smtClean="0">
                <a:cs typeface="Times New Roman" pitchFamily="18" charset="0"/>
                <a:sym typeface="Times New Roman" pitchFamily="18" charset="0"/>
              </a:rPr>
              <a:t>acumulativa</a:t>
            </a:r>
            <a:r>
              <a:rPr lang="en-US" altLang="es-CL" i="0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i="0" dirty="0" err="1" smtClean="0">
                <a:cs typeface="Times New Roman" pitchFamily="18" charset="0"/>
                <a:sym typeface="Times New Roman" pitchFamily="18" charset="0"/>
              </a:rPr>
              <a:t>diferencial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acumulativa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última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nivel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0. 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diferencial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última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incremental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podría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nivel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0 o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nivel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1).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seguimiento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RMAN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soporta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incrementales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fuera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también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conocidas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“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frío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” o </a:t>
            </a:r>
            <a:r>
              <a:rPr lang="en-US" altLang="es-CL" i="0" dirty="0" err="1" smtClean="0">
                <a:cs typeface="Times New Roman" pitchFamily="18" charset="0"/>
                <a:sym typeface="Times New Roman" pitchFamily="18" charset="0"/>
              </a:rPr>
              <a:t>consistentes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):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cerrada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consistentes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momento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SCN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cabeceras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data files coincide con los SCN de los control files.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también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conocidas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“con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activa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” o </a:t>
            </a:r>
            <a:r>
              <a:rPr lang="en-US" altLang="es-CL" i="0" dirty="0" err="1" smtClean="0">
                <a:cs typeface="Times New Roman" pitchFamily="18" charset="0"/>
                <a:sym typeface="Times New Roman" pitchFamily="18" charset="0"/>
              </a:rPr>
              <a:t>inconsistentes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):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abierta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inconsistentes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abierta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hay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garantía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data files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estén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sincronizados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los control files.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683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Terminología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imagen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duplicados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data files o archive log (similar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comandos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operativo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Juegos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o Backup</a:t>
            </a:r>
            <a:r>
              <a:rPr lang="en-US" altLang="es-CL" b="1" baseline="0" dirty="0" smtClean="0">
                <a:cs typeface="Times New Roman" pitchFamily="18" charset="0"/>
                <a:sym typeface="Times New Roman" pitchFamily="18" charset="0"/>
              </a:rPr>
              <a:t> Set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recopilaciones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binarios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contienen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data files, control files,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parámetros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servidor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archive log. Con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juegos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bloques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vacíos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juegos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menos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espacio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disco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juegos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comprimir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reducir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requisitos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espacio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imagen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disco.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juegos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enviar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disco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directamente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ventaja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imagen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mejora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granularidad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restauración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Con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imagen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sólo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ubicación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Con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juegos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ubicación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extraer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necesarios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ventaja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juegos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mejor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espacio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mayoría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bases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el 20%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bloques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bloques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vacíos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imagen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bloques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vacíos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juegos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reducen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significativamente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espacio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mayoría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ventajas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juegos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mayores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imagen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69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Recovery</a:t>
            </a: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Manager (RMAN)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RMAN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componente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Oracle Database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operaciones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consistentes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inconsistentes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incrementales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completas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completa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parte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misma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RMAN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potente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lenguaje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control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trabajos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de scripts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propio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así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API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publicada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permite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RMAN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interactuar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muchas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soluciones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software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conocidas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RMAN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disco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rápida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largo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plazo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RMAN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Oracle Secure Backup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interfaz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dispositivo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conocida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biblioteca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gestión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físicos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(MML).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Enterprise Manager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proporciona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interfaz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gráfica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funciones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RMAN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acceso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operaciones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avanzadas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través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cliente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comandos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RMAN.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b="0" dirty="0" smtClean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7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Configuración de Valores de Copia de Seguridad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err="1" smtClean="0">
                <a:cs typeface="Times New Roman" pitchFamily="18" charset="0"/>
                <a:sym typeface="Times New Roman" pitchFamily="18" charset="0"/>
              </a:rPr>
              <a:t>Seleccionar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Enterprise Manager &gt; Availability &gt; Backup Settings.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Aquí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gestiona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persistente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Hay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distintas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disco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depende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capacidades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biblioteca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gestión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físicos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disco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incluye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Parallelism: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número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flujos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distintos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desean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mejor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paralelismo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dependerá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hardware.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aumentan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recursos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hardware,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paralelismo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adecuado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también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aumenta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 general,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paralelismo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define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número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discos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segmentada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ubicación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disco.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paralelismo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suele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definir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mismo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número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unidades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dispone.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Disk Backup Location: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lugar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donde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El valor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defecto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Fast Recovery Area. Si se cambia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hacer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click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Test Disk Backup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verificar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RMAN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escribir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nueva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ubicación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Disk Backup Type: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seleccionar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entre Backup Set, Compressed Backup Set o Image Copy.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err="1" smtClean="0">
                <a:cs typeface="Times New Roman" pitchFamily="18" charset="0"/>
                <a:sym typeface="Times New Roman" pitchFamily="18" charset="0"/>
              </a:rPr>
              <a:t>Hacer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click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tab Backup Set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definir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tamaño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máximo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algoritmo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compresión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juegos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comprimidos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redundancia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credenciales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host son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necesarias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Enterprise Manager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guarde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  <a:endParaRPr lang="en-US" altLang="es-CL" b="0" dirty="0" smtClean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8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295E5-5E00-452F-93FC-F77462A9D26E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F1EDD-D43F-4C0E-B9D6-B19936C7702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4BA83-CF37-49AE-9224-AFBC429E4525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13F94-0C70-4E2F-AEFF-1AC1F4DA3E7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7865D-71E1-414A-9D2B-720ED574EA6E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00EDD-5DC1-404B-8E78-11EDA86B77E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9CC09-30B2-473B-8115-A93623239D3C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B3429-B4C5-4A98-AF33-9247262462B0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715375" y="428625"/>
            <a:ext cx="142875" cy="714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429000" y="142875"/>
            <a:ext cx="5572125" cy="142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latin typeface="+mn-lt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A0164-DD9F-4167-BB9A-487842892595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8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AC45A-EE72-4CA3-8607-3FE46E09449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  <p:sp>
        <p:nvSpPr>
          <p:cNvPr id="9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1549-4160-41E2-8232-8E2744E18561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1ADA1-C2C6-4FA5-B5A7-1449193527F0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B93FE-E409-425E-81F8-662CA32A9A13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D62CF-FE8D-49C8-A82D-807D4A56790C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23F9B-C017-4E9A-AEEB-C5DA829F91D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375" y="428625"/>
            <a:ext cx="142875" cy="714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9000" y="142875"/>
            <a:ext cx="5572125" cy="142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9B3D7-E72D-4241-AA2E-87BD1A9C09B9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E010E-576E-4E53-B994-DFF2C997A10B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0C13C-97BC-4221-BBDF-3A75522C5100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90008-951C-47B1-9AE8-2ECF11FD006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C835-EC26-433D-B615-C0FFDE379F1F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A674C-449C-4D4B-A91A-94B8DC55ABF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63B30-D31F-4334-A5B5-73C1319E0212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C0865-109D-411D-807F-C3FF8AEFB8A7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2CBDBEE2-6F40-44BF-AF15-FBADE7781B27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25E12DB-7247-45F6-B03A-61F9F87D4E02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3" r:id="rId4"/>
    <p:sldLayoutId id="2147483732" r:id="rId5"/>
    <p:sldLayoutId id="2147483737" r:id="rId6"/>
    <p:sldLayoutId id="2147483731" r:id="rId7"/>
    <p:sldLayoutId id="2147483730" r:id="rId8"/>
    <p:sldLayoutId id="2147483729" r:id="rId9"/>
    <p:sldLayoutId id="2147483728" r:id="rId10"/>
    <p:sldLayoutId id="2147483727" r:id="rId11"/>
    <p:sldLayoutId id="214748372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l/url?sa=i&amp;source=images&amp;cd=&amp;docid=A8BHM-idfwnSZM&amp;tbnid=HAJBKiSFWsIibM:&amp;ved=0CAgQjRwwADjHAQ&amp;url=http://tipsdeaprendizaje.blogspot.com/2009/11/estrategias-de-aprendizaje.html&amp;ei=K76wUcLsE7CO0QGDtYCoCQ&amp;psig=AFQjCNFG0X-D8yVJV96nLgCfkND5EHi3SQ&amp;ust=1370623915366418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l/url?sa=i&amp;rct=j&amp;q=&amp;esrc=s&amp;frm=1&amp;source=images&amp;cd=&amp;cad=rja&amp;docid=y7hx9d2JDl1omM&amp;tbnid=lHGVJWsthtHtqM:&amp;ved=0CAUQjRw&amp;url=http://www.bodegasexpress.com/dudas.html&amp;ei=-pesUe-AI43W9QSAoYC4CQ&amp;bvm=bv.47244034,d.eWU&amp;psig=AFQjCNFLm-EGV9s1Atpy26mxvK0PkyEDLQ&amp;ust=13703518945379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745171"/>
            <a:ext cx="8071184" cy="5847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s-CL" sz="3200" dirty="0" smtClean="0">
                <a:latin typeface="Calibri" pitchFamily="34" charset="0"/>
              </a:rPr>
              <a:t>ABD5502 ADMINISTRACIÓN </a:t>
            </a:r>
            <a:r>
              <a:rPr lang="es-CL" sz="3200" dirty="0">
                <a:latin typeface="Calibri" pitchFamily="34" charset="0"/>
              </a:rPr>
              <a:t>DE BASE DE DATOS</a:t>
            </a:r>
          </a:p>
        </p:txBody>
      </p:sp>
      <p:sp>
        <p:nvSpPr>
          <p:cNvPr id="15364" name="6 Rectángulo"/>
          <p:cNvSpPr>
            <a:spLocks noChangeArrowheads="1"/>
          </p:cNvSpPr>
          <p:nvPr/>
        </p:nvSpPr>
        <p:spPr bwMode="auto">
          <a:xfrm>
            <a:off x="250825" y="4362450"/>
            <a:ext cx="65287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3200" dirty="0" smtClean="0">
                <a:solidFill>
                  <a:schemeClr val="bg1"/>
                </a:solidFill>
                <a:latin typeface="Calibri" pitchFamily="34" charset="0"/>
              </a:rPr>
              <a:t>Efectuando Copias de Seguridad de la </a:t>
            </a:r>
          </a:p>
          <a:p>
            <a:r>
              <a:rPr lang="es-CL" sz="3200" dirty="0" smtClean="0">
                <a:solidFill>
                  <a:schemeClr val="bg1"/>
                </a:solidFill>
                <a:latin typeface="Calibri" pitchFamily="34" charset="0"/>
              </a:rPr>
              <a:t>Base de Datos</a:t>
            </a:r>
            <a:endParaRPr lang="es-CL" sz="3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22770" y="238125"/>
            <a:ext cx="8424168" cy="1462088"/>
          </a:xfrm>
        </p:spPr>
        <p:txBody>
          <a:bodyPr/>
          <a:lstStyle/>
          <a:p>
            <a:pPr eaLnBrk="1" hangingPunct="1"/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Configuración de Valores de Copia de Seguridad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5" name="Picture 7" descr="Snap_0141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43756"/>
            <a:ext cx="7011987" cy="220345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Snap_014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3620219"/>
            <a:ext cx="6973888" cy="2905125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84225" y="1596919"/>
            <a:ext cx="576263" cy="195262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252663" y="3599581"/>
            <a:ext cx="762000" cy="2286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53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22770" y="238125"/>
            <a:ext cx="8424168" cy="1462088"/>
          </a:xfrm>
        </p:spPr>
        <p:txBody>
          <a:bodyPr/>
          <a:lstStyle/>
          <a:p>
            <a:pPr eaLnBrk="1" hangingPunct="1"/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Configuración de Valores de Copia de Seguridad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9" name="Picture 39" descr="Snap_01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4" y="1454869"/>
            <a:ext cx="5621338" cy="5070475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433764" y="2624857"/>
            <a:ext cx="3209925" cy="12600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CL" b="1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527677" y="2651844"/>
            <a:ext cx="1081087" cy="1165225"/>
          </a:xfrm>
          <a:prstGeom prst="rect">
            <a:avLst/>
          </a:prstGeom>
          <a:solidFill>
            <a:srgbClr val="FFFFCC"/>
          </a:solidFill>
          <a:ln w="3810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CL" b="1"/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6692652" y="2667719"/>
            <a:ext cx="519112" cy="461963"/>
            <a:chOff x="2041" y="2369"/>
            <a:chExt cx="319" cy="271"/>
          </a:xfrm>
        </p:grpSpPr>
        <p:grpSp>
          <p:nvGrpSpPr>
            <p:cNvPr id="13" name="Group 10"/>
            <p:cNvGrpSpPr>
              <a:grpSpLocks/>
            </p:cNvGrpSpPr>
            <p:nvPr/>
          </p:nvGrpSpPr>
          <p:grpSpPr bwMode="auto">
            <a:xfrm>
              <a:off x="2041" y="2369"/>
              <a:ext cx="319" cy="271"/>
              <a:chOff x="1054" y="2982"/>
              <a:chExt cx="532" cy="412"/>
            </a:xfrm>
          </p:grpSpPr>
          <p:sp>
            <p:nvSpPr>
              <p:cNvPr id="20" name="Rectangle 11"/>
              <p:cNvSpPr>
                <a:spLocks noChangeArrowheads="1"/>
              </p:cNvSpPr>
              <p:nvPr/>
            </p:nvSpPr>
            <p:spPr bwMode="gray">
              <a:xfrm>
                <a:off x="1054" y="3066"/>
                <a:ext cx="532" cy="246"/>
              </a:xfrm>
              <a:prstGeom prst="rect">
                <a:avLst/>
              </a:prstGeom>
              <a:solidFill>
                <a:srgbClr val="CCCC00"/>
              </a:solidFill>
              <a:ln w="3175">
                <a:solidFill>
                  <a:srgbClr val="CC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b="1"/>
              </a:p>
            </p:txBody>
          </p:sp>
          <p:sp>
            <p:nvSpPr>
              <p:cNvPr id="21" name="Oval 12"/>
              <p:cNvSpPr>
                <a:spLocks noChangeArrowheads="1"/>
              </p:cNvSpPr>
              <p:nvPr/>
            </p:nvSpPr>
            <p:spPr bwMode="gray">
              <a:xfrm>
                <a:off x="1054" y="2982"/>
                <a:ext cx="532" cy="158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rgbClr val="CC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b="1"/>
              </a:p>
            </p:txBody>
          </p:sp>
          <p:sp>
            <p:nvSpPr>
              <p:cNvPr id="22" name="Oval 13"/>
              <p:cNvSpPr>
                <a:spLocks noChangeArrowheads="1"/>
              </p:cNvSpPr>
              <p:nvPr/>
            </p:nvSpPr>
            <p:spPr bwMode="gray">
              <a:xfrm>
                <a:off x="1054" y="3236"/>
                <a:ext cx="532" cy="158"/>
              </a:xfrm>
              <a:prstGeom prst="ellipse">
                <a:avLst/>
              </a:prstGeom>
              <a:solidFill>
                <a:srgbClr val="CCCC00"/>
              </a:solidFill>
              <a:ln w="3175">
                <a:solidFill>
                  <a:srgbClr val="CC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b="1"/>
              </a:p>
            </p:txBody>
          </p:sp>
        </p:grp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2056" y="2408"/>
              <a:ext cx="288" cy="208"/>
              <a:chOff x="944" y="2024"/>
              <a:chExt cx="528" cy="551"/>
            </a:xfrm>
          </p:grpSpPr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1104" y="2024"/>
                <a:ext cx="128" cy="104"/>
              </a:xfrm>
              <a:prstGeom prst="rect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b="1"/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944" y="2471"/>
                <a:ext cx="128" cy="104"/>
              </a:xfrm>
              <a:prstGeom prst="rect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b="1"/>
              </a:p>
            </p:txBody>
          </p:sp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>
                <a:off x="1344" y="2184"/>
                <a:ext cx="128" cy="104"/>
              </a:xfrm>
              <a:prstGeom prst="rect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b="1"/>
              </a:p>
            </p:txBody>
          </p:sp>
          <p:sp>
            <p:nvSpPr>
              <p:cNvPr id="18" name="Oval 18"/>
              <p:cNvSpPr>
                <a:spLocks noChangeArrowheads="1"/>
              </p:cNvSpPr>
              <p:nvPr/>
            </p:nvSpPr>
            <p:spPr bwMode="auto">
              <a:xfrm>
                <a:off x="1016" y="2176"/>
                <a:ext cx="120" cy="104"/>
              </a:xfrm>
              <a:prstGeom prst="ellipse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b="1"/>
              </a:p>
            </p:txBody>
          </p:sp>
          <p:sp>
            <p:nvSpPr>
              <p:cNvPr id="19" name="Oval 19"/>
              <p:cNvSpPr>
                <a:spLocks noChangeArrowheads="1"/>
              </p:cNvSpPr>
              <p:nvPr/>
            </p:nvSpPr>
            <p:spPr bwMode="auto">
              <a:xfrm>
                <a:off x="1128" y="2328"/>
                <a:ext cx="120" cy="104"/>
              </a:xfrm>
              <a:prstGeom prst="ellipse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b="1"/>
              </a:p>
            </p:txBody>
          </p:sp>
        </p:grpSp>
      </p:grp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6397285" y="3067769"/>
            <a:ext cx="1135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en-US" altLang="es-CL" sz="12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Archivo</a:t>
            </a:r>
            <a:r>
              <a:rPr lang="en-US" altLang="es-CL" sz="12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de</a:t>
            </a:r>
            <a:br>
              <a:rPr lang="en-US" altLang="es-CL" sz="12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</a:br>
            <a:r>
              <a:rPr lang="en-US" altLang="es-CL" sz="12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seguimiento</a:t>
            </a:r>
            <a:r>
              <a:rPr lang="en-US" altLang="es-CL" sz="12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</a:t>
            </a:r>
          </a:p>
          <a:p>
            <a:pPr algn="ctr">
              <a:buClrTx/>
              <a:buSzPct val="100000"/>
              <a:buFontTx/>
              <a:buNone/>
            </a:pPr>
            <a:r>
              <a:rPr lang="en-US" altLang="es-CL" sz="12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de </a:t>
            </a:r>
            <a:r>
              <a:rPr lang="en-US" altLang="es-CL" sz="12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cambios</a:t>
            </a:r>
            <a:endParaRPr lang="en-US" altLang="es-CL" sz="12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5654427" y="2693119"/>
            <a:ext cx="720725" cy="760413"/>
            <a:chOff x="3471" y="1304"/>
            <a:chExt cx="516" cy="559"/>
          </a:xfrm>
        </p:grpSpPr>
        <p:pic>
          <p:nvPicPr>
            <p:cNvPr id="25" name="Picture 22" descr="datab-5-segmen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1" y="1304"/>
              <a:ext cx="516" cy="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3"/>
            <p:cNvGrpSpPr>
              <a:grpSpLocks/>
            </p:cNvGrpSpPr>
            <p:nvPr/>
          </p:nvGrpSpPr>
          <p:grpSpPr bwMode="auto">
            <a:xfrm>
              <a:off x="3559" y="1458"/>
              <a:ext cx="288" cy="304"/>
              <a:chOff x="944" y="2024"/>
              <a:chExt cx="528" cy="551"/>
            </a:xfrm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1104" y="2024"/>
                <a:ext cx="128" cy="104"/>
              </a:xfrm>
              <a:prstGeom prst="rect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b="1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944" y="2471"/>
                <a:ext cx="128" cy="104"/>
              </a:xfrm>
              <a:prstGeom prst="rect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b="1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1344" y="2184"/>
                <a:ext cx="128" cy="104"/>
              </a:xfrm>
              <a:prstGeom prst="rect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b="1"/>
              </a:p>
            </p:txBody>
          </p:sp>
          <p:sp>
            <p:nvSpPr>
              <p:cNvPr id="30" name="Oval 27"/>
              <p:cNvSpPr>
                <a:spLocks noChangeArrowheads="1"/>
              </p:cNvSpPr>
              <p:nvPr/>
            </p:nvSpPr>
            <p:spPr bwMode="auto">
              <a:xfrm>
                <a:off x="1016" y="2176"/>
                <a:ext cx="120" cy="104"/>
              </a:xfrm>
              <a:prstGeom prst="ellipse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b="1"/>
              </a:p>
            </p:txBody>
          </p:sp>
          <p:sp>
            <p:nvSpPr>
              <p:cNvPr id="31" name="Oval 28"/>
              <p:cNvSpPr>
                <a:spLocks noChangeArrowheads="1"/>
              </p:cNvSpPr>
              <p:nvPr/>
            </p:nvSpPr>
            <p:spPr bwMode="auto">
              <a:xfrm>
                <a:off x="1128" y="2328"/>
                <a:ext cx="120" cy="104"/>
              </a:xfrm>
              <a:prstGeom prst="ellipse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b="1"/>
              </a:p>
            </p:txBody>
          </p:sp>
        </p:grpSp>
      </p:grp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518564" y="3426544"/>
            <a:ext cx="9797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4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Data files</a:t>
            </a:r>
            <a:endParaRPr lang="en-US" altLang="es-CL" sz="14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33" name="AutoShape 30"/>
          <p:cNvSpPr>
            <a:spLocks noChangeArrowheads="1"/>
          </p:cNvSpPr>
          <p:nvPr/>
        </p:nvSpPr>
        <p:spPr bwMode="auto">
          <a:xfrm>
            <a:off x="7605464" y="2747094"/>
            <a:ext cx="923925" cy="6127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CL" b="1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7538789" y="2718519"/>
            <a:ext cx="10953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2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Partes</a:t>
            </a:r>
            <a:r>
              <a:rPr lang="en-US" altLang="es-CL" sz="12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de </a:t>
            </a:r>
            <a:r>
              <a:rPr lang="en-US" altLang="es-CL" sz="12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copia</a:t>
            </a:r>
            <a:r>
              <a:rPr lang="en-US" altLang="es-CL" sz="12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de </a:t>
            </a:r>
            <a:r>
              <a:rPr lang="en-US" altLang="es-CL" sz="12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seguridad</a:t>
            </a:r>
            <a:endParaRPr lang="en-US" altLang="es-CL" sz="12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7478464" y="3369394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2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Área</a:t>
            </a:r>
            <a:r>
              <a:rPr lang="en-US" altLang="es-CL" sz="12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de </a:t>
            </a:r>
            <a:r>
              <a:rPr lang="en-US" altLang="es-CL" sz="12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recuperación</a:t>
            </a:r>
            <a:endParaRPr lang="en-US" altLang="es-CL" sz="12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gray">
          <a:xfrm>
            <a:off x="3262064" y="2713757"/>
            <a:ext cx="2146300" cy="0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s-CL" b="1"/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893514" y="1959694"/>
            <a:ext cx="7102475" cy="2032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CL" b="1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6300539" y="1907307"/>
            <a:ext cx="155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400" b="1" dirty="0" err="1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Recomendación</a:t>
            </a:r>
            <a:endParaRPr lang="en-US" altLang="es-CL" sz="1400" b="1" dirty="0">
              <a:solidFill>
                <a:srgbClr val="C00000"/>
              </a:solidFill>
              <a:latin typeface="Arial" charset="0"/>
              <a:sym typeface="Times New Roman" pitchFamily="18" charset="0"/>
            </a:endParaRPr>
          </a:p>
        </p:txBody>
      </p:sp>
      <p:pic>
        <p:nvPicPr>
          <p:cNvPr id="39" name="Picture 37" descr="conce02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834064" y="1683469"/>
            <a:ext cx="563563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3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38125"/>
            <a:ext cx="8639434" cy="1462088"/>
          </a:xfrm>
        </p:spPr>
        <p:txBody>
          <a:bodyPr/>
          <a:lstStyle/>
          <a:p>
            <a:pPr eaLnBrk="1" hangingPunct="1"/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Programación de Copias de Seguridad: Estrategia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40" name="Picture 7" descr="Snap_03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934325" cy="4854575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5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38125"/>
            <a:ext cx="8639434" cy="1462088"/>
          </a:xfrm>
        </p:spPr>
        <p:txBody>
          <a:bodyPr/>
          <a:lstStyle/>
          <a:p>
            <a:pPr eaLnBrk="1" hangingPunct="1"/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Programación de Copias de Seguridad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Options</a:t>
            </a:r>
            <a:endParaRPr lang="es-CL" sz="3000" dirty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4" name="Picture 5" descr="Snap_0148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819900" cy="50292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38125"/>
            <a:ext cx="8639434" cy="1462088"/>
          </a:xfrm>
        </p:spPr>
        <p:txBody>
          <a:bodyPr/>
          <a:lstStyle/>
          <a:p>
            <a:pPr eaLnBrk="1" hangingPunct="1"/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Programación de Copias de Seguridad: </a:t>
            </a:r>
            <a:r>
              <a:rPr lang="es-CL" sz="3000" dirty="0" err="1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Settings</a:t>
            </a:r>
            <a:endParaRPr lang="es-CL" sz="3000" dirty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5" name="Picture 4" descr="Snap_01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885950"/>
            <a:ext cx="8029575" cy="30861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5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38125"/>
            <a:ext cx="8639434" cy="1462088"/>
          </a:xfrm>
        </p:spPr>
        <p:txBody>
          <a:bodyPr/>
          <a:lstStyle/>
          <a:p>
            <a:pPr eaLnBrk="1" hangingPunct="1"/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Programación de Copias de Seguridad: Schedule</a:t>
            </a:r>
          </a:p>
        </p:txBody>
      </p:sp>
      <p:pic>
        <p:nvPicPr>
          <p:cNvPr id="4" name="Picture 5" descr="Snap_0150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1412776"/>
            <a:ext cx="7742237" cy="4979987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5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38125"/>
            <a:ext cx="8639434" cy="1462088"/>
          </a:xfrm>
        </p:spPr>
        <p:txBody>
          <a:bodyPr/>
          <a:lstStyle/>
          <a:p>
            <a:pPr eaLnBrk="1" hangingPunct="1"/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Programación de Copias de Seguridad: </a:t>
            </a:r>
            <a:r>
              <a:rPr lang="es-CL" sz="3000" dirty="0" err="1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Review</a:t>
            </a:r>
            <a:endParaRPr lang="es-CL" sz="3000" dirty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4" name="Picture 5" descr="Snap_0150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1412776"/>
            <a:ext cx="7742237" cy="4979987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9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Copia de Seguridad del Control File</a:t>
            </a:r>
            <a:b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 </a:t>
            </a:r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un Archivo Trace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604516"/>
            <a:ext cx="7993260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Los </a:t>
            </a: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archivos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de control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tienen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una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opción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adicional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copia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seguridad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. 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13" name="Picture 8" descr="Snap_015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88" y="2285131"/>
            <a:ext cx="5978525" cy="2287588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6049838" y="2716931"/>
            <a:ext cx="1066800" cy="3048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pic>
        <p:nvPicPr>
          <p:cNvPr id="15" name="Picture 10" descr="Snap_0153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13" y="4228231"/>
            <a:ext cx="3711575" cy="2297113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63588" y="4797152"/>
            <a:ext cx="4384476" cy="9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Las copias de seguridad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de los control files en un archivo trace se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pueden utilizar para recuperar la pérdida de todos los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control files.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13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38125"/>
            <a:ext cx="8639434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Gestión </a:t>
            </a:r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de Copias de 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Seguridad</a:t>
            </a:r>
            <a:endParaRPr lang="es-CL" sz="3000" dirty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5" name="Picture 5" descr="Snap_01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828800"/>
            <a:ext cx="8108950" cy="3629025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7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38125"/>
            <a:ext cx="8639434" cy="1462088"/>
          </a:xfrm>
        </p:spPr>
        <p:txBody>
          <a:bodyPr/>
          <a:lstStyle/>
          <a:p>
            <a:pPr eaLnBrk="1" hangingPunct="1"/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Visualización de Informes de Copias de 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Seguridad</a:t>
            </a:r>
            <a:endParaRPr lang="es-CL" sz="3000" dirty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4" name="Picture 7" descr="Snap_0156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15764"/>
            <a:ext cx="6973888" cy="2347913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nap_015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3166764"/>
            <a:ext cx="6929437" cy="3430588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00100" y="2925464"/>
            <a:ext cx="2057400" cy="2286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1079500" y="3154064"/>
            <a:ext cx="533400" cy="1905000"/>
          </a:xfrm>
          <a:custGeom>
            <a:avLst/>
            <a:gdLst>
              <a:gd name="T0" fmla="*/ 0 w 336"/>
              <a:gd name="T1" fmla="*/ 0 h 1200"/>
              <a:gd name="T2" fmla="*/ 0 w 336"/>
              <a:gd name="T3" fmla="*/ 1200 h 1200"/>
              <a:gd name="T4" fmla="*/ 336 w 336"/>
              <a:gd name="T5" fmla="*/ 120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200">
                <a:moveTo>
                  <a:pt x="0" y="0"/>
                </a:moveTo>
                <a:lnTo>
                  <a:pt x="0" y="1200"/>
                </a:lnTo>
                <a:lnTo>
                  <a:pt x="336" y="1200"/>
                </a:lnTo>
              </a:path>
            </a:pathLst>
          </a:custGeom>
          <a:noFill/>
          <a:ln w="63500" cap="flat" cmpd="sng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34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5 Marcador de texto"/>
          <p:cNvSpPr>
            <a:spLocks noGrp="1"/>
          </p:cNvSpPr>
          <p:nvPr>
            <p:ph type="body" idx="1"/>
          </p:nvPr>
        </p:nvSpPr>
        <p:spPr>
          <a:xfrm>
            <a:off x="168275" y="189187"/>
            <a:ext cx="8745538" cy="3576364"/>
          </a:xfrm>
        </p:spPr>
        <p:txBody>
          <a:bodyPr>
            <a:spAutoFit/>
          </a:bodyPr>
          <a:lstStyle/>
          <a:p>
            <a:pPr algn="ctr" eaLnBrk="1" hangingPunct="1"/>
            <a:endParaRPr lang="es-CL" sz="2800" dirty="0" smtClean="0">
              <a:ea typeface="ＭＳ Ｐゴシック" pitchFamily="34" charset="-128"/>
            </a:endParaRPr>
          </a:p>
          <a:p>
            <a:pPr algn="ctr" eaLnBrk="1" hangingPunct="1"/>
            <a:r>
              <a:rPr lang="es-CL" sz="2800" dirty="0" smtClean="0">
                <a:ea typeface="ＭＳ Ｐゴシック" pitchFamily="34" charset="-128"/>
              </a:rPr>
              <a:t>Unidad de Aprendizaje N°3</a:t>
            </a:r>
          </a:p>
          <a:p>
            <a:pPr algn="ctr" eaLnBrk="1" hangingPunct="1"/>
            <a:r>
              <a:rPr lang="es-CL" sz="2800" dirty="0" smtClean="0"/>
              <a:t>Auditoría, respaldo y recuperación de la Base de Datos</a:t>
            </a:r>
          </a:p>
          <a:p>
            <a:pPr algn="ctr" eaLnBrk="1" hangingPunct="1"/>
            <a:endParaRPr lang="es-CL" sz="2800" dirty="0" smtClean="0">
              <a:ea typeface="ＭＳ Ｐゴシック" pitchFamily="34" charset="-128"/>
            </a:endParaRPr>
          </a:p>
          <a:p>
            <a:pPr algn="ctr" eaLnBrk="1" hangingPunct="1"/>
            <a:r>
              <a:rPr lang="es-CL" sz="2800" dirty="0" smtClean="0">
                <a:ea typeface="ＭＳ Ｐゴシック" pitchFamily="34" charset="-128"/>
              </a:rPr>
              <a:t>Aprendizajes Conceptuales:</a:t>
            </a:r>
          </a:p>
          <a:p>
            <a:pPr algn="ctr"/>
            <a:r>
              <a:rPr lang="es-CL" b="1" dirty="0" smtClean="0"/>
              <a:t>Reconocer el proceso de Respaldar  la  base  de  datos  efectuando  copias  de  seguridad  para  garantizar  el funcionamiento de la Base de Datos y su  recuperación ante fallos.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38125"/>
            <a:ext cx="8639434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Monitoreo de la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Fast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Recovery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Area</a:t>
            </a:r>
            <a:endParaRPr lang="es-CL" sz="3000" dirty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9" name="Picture 5" descr="Snap_01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41068"/>
            <a:ext cx="805815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90600" y="3808168"/>
            <a:ext cx="1752600" cy="3240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299200" y="5001968"/>
            <a:ext cx="1752600" cy="1800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183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38125"/>
            <a:ext cx="8639434" cy="1462088"/>
          </a:xfrm>
        </p:spPr>
        <p:txBody>
          <a:bodyPr/>
          <a:lstStyle/>
          <a:p>
            <a:pPr eaLnBrk="1" hangingPunct="1"/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la Línea de Comandos de RMAN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Gray">
          <a:xfrm>
            <a:off x="2946400" y="1739900"/>
            <a:ext cx="5562600" cy="1155700"/>
          </a:xfrm>
          <a:prstGeom prst="rect">
            <a:avLst/>
          </a:prstGeom>
          <a:solidFill>
            <a:srgbClr val="CCCCCC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9144" rIns="92075" bIns="9144" anchor="ctr"/>
          <a:lstStyle/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  <a:sym typeface="Times New Roman" pitchFamily="18" charset="0"/>
              </a:rPr>
              <a:t>$ </a:t>
            </a:r>
            <a:r>
              <a:rPr lang="en-US" altLang="es-CL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  <a:sym typeface="Times New Roman" pitchFamily="18" charset="0"/>
              </a:rPr>
              <a:t>rman</a:t>
            </a:r>
            <a:r>
              <a:rPr lang="en-US" altLang="es-CL" sz="1600" b="1" dirty="0">
                <a:solidFill>
                  <a:srgbClr val="00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  <a:sym typeface="Times New Roman" pitchFamily="18" charset="0"/>
              </a:rPr>
              <a:t> target / </a:t>
            </a:r>
          </a:p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endParaRPr lang="en-US" altLang="es-CL" b="1" dirty="0">
              <a:solidFill>
                <a:srgbClr val="000000"/>
              </a:solidFill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  <a:sym typeface="Times New Roman" pitchFamily="18" charset="0"/>
            </a:endParaRPr>
          </a:p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  <a:sym typeface="Times New Roman" pitchFamily="18" charset="0"/>
              </a:rPr>
              <a:t>RMAN&gt; CONFIGURE …</a:t>
            </a:r>
          </a:p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endParaRPr lang="en-US" altLang="es-CL" b="1" dirty="0">
              <a:solidFill>
                <a:srgbClr val="000000"/>
              </a:solidFill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  <a:sym typeface="Times New Roman" pitchFamily="18" charset="0"/>
            </a:endParaRPr>
          </a:p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  <a:sym typeface="Times New Roman" pitchFamily="18" charset="0"/>
              </a:rPr>
              <a:t>RMAN&gt;</a:t>
            </a:r>
            <a:r>
              <a:rPr lang="en-US" altLang="es-CL" sz="1600" b="1" dirty="0">
                <a:solidFill>
                  <a:srgbClr val="0000CC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  <a:sym typeface="Times New Roman" pitchFamily="18" charset="0"/>
              </a:rPr>
              <a:t> </a:t>
            </a:r>
            <a:r>
              <a:rPr lang="en-US" altLang="es-CL" sz="1600" b="1" dirty="0">
                <a:solidFill>
                  <a:srgbClr val="C0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  <a:sym typeface="Times New Roman" pitchFamily="18" charset="0"/>
              </a:rPr>
              <a:t>BACKUP DATABASE PLUS ARCHIVELOG;</a:t>
            </a:r>
          </a:p>
        </p:txBody>
      </p:sp>
      <p:cxnSp>
        <p:nvCxnSpPr>
          <p:cNvPr id="7" name="AutoShape 4"/>
          <p:cNvCxnSpPr>
            <a:cxnSpLocks noChangeShapeType="1"/>
          </p:cNvCxnSpPr>
          <p:nvPr/>
        </p:nvCxnSpPr>
        <p:spPr bwMode="auto">
          <a:xfrm>
            <a:off x="1784350" y="2533588"/>
            <a:ext cx="1154113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572000" y="2887663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7351713" y="3390900"/>
            <a:ext cx="1146175" cy="2400300"/>
            <a:chOff x="4631" y="2136"/>
            <a:chExt cx="722" cy="1512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blackWhite">
            <a:xfrm>
              <a:off x="4687" y="321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6038" tIns="46038" rIns="46038" bIns="46038" anchor="ctr"/>
            <a:lstStyle>
              <a:lvl1pPr algn="l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algn="l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algn="l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algn="l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algn="l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5000"/>
                </a:lnSpc>
                <a:buClrTx/>
                <a:buSzPct val="100000"/>
                <a:buFontTx/>
                <a:buNone/>
              </a:pPr>
              <a:r>
                <a:rPr lang="en-US" altLang="es-CL" sz="1800" b="1" dirty="0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SPFILE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gray">
            <a:xfrm>
              <a:off x="4631" y="2136"/>
              <a:ext cx="722" cy="15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pic>
          <p:nvPicPr>
            <p:cNvPr id="15" name="Picture 10" descr="Documents: Fil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1" y="2400"/>
              <a:ext cx="316" cy="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5800725" y="3390900"/>
            <a:ext cx="1676400" cy="2441702"/>
            <a:chOff x="558" y="2160"/>
            <a:chExt cx="1056" cy="1514"/>
          </a:xfrm>
        </p:grpSpPr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558" y="3216"/>
              <a:ext cx="1056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med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2286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4572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6858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9144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3716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18288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2860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27432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Tx/>
                <a:buSzPct val="100000"/>
                <a:buFontTx/>
                <a:buNone/>
              </a:pPr>
              <a:r>
                <a:rPr lang="en-US" altLang="es-CL" sz="1400" b="1" dirty="0" err="1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Archivo</a:t>
              </a:r>
              <a:r>
                <a:rPr lang="en-US" altLang="es-CL" sz="1400" b="1" dirty="0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/>
              </a:r>
              <a:br>
                <a:rPr lang="en-US" altLang="es-CL" sz="1400" b="1" dirty="0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</a:br>
              <a:r>
                <a:rPr lang="en-US" altLang="es-CL" sz="1400" b="1" dirty="0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archive </a:t>
              </a:r>
              <a:br>
                <a:rPr lang="en-US" altLang="es-CL" sz="1400" b="1" dirty="0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</a:br>
              <a:r>
                <a:rPr lang="en-US" altLang="es-CL" sz="1400" b="1" dirty="0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log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gray">
            <a:xfrm>
              <a:off x="638" y="2160"/>
              <a:ext cx="896" cy="14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2286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4572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6858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9144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3716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18288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2860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27432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endParaRPr lang="es-ES" altLang="es-CL" sz="1200" b="0"/>
            </a:p>
          </p:txBody>
        </p:sp>
        <p:grpSp>
          <p:nvGrpSpPr>
            <p:cNvPr id="19" name="Group 14"/>
            <p:cNvGrpSpPr>
              <a:grpSpLocks/>
            </p:cNvGrpSpPr>
            <p:nvPr/>
          </p:nvGrpSpPr>
          <p:grpSpPr bwMode="auto">
            <a:xfrm>
              <a:off x="807" y="2508"/>
              <a:ext cx="559" cy="652"/>
              <a:chOff x="1053" y="2404"/>
              <a:chExt cx="671" cy="756"/>
            </a:xfrm>
          </p:grpSpPr>
          <p:pic>
            <p:nvPicPr>
              <p:cNvPr id="20" name="Picture 15" descr="Concept: Safe, Security 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3" y="2404"/>
                <a:ext cx="671" cy="7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Group 16"/>
              <p:cNvGrpSpPr>
                <a:grpSpLocks/>
              </p:cNvGrpSpPr>
              <p:nvPr/>
            </p:nvGrpSpPr>
            <p:grpSpPr bwMode="auto">
              <a:xfrm>
                <a:off x="1222" y="2552"/>
                <a:ext cx="332" cy="460"/>
                <a:chOff x="2593" y="2912"/>
                <a:chExt cx="436" cy="604"/>
              </a:xfrm>
            </p:grpSpPr>
            <p:grpSp>
              <p:nvGrpSpPr>
                <p:cNvPr id="22" name="Group 17"/>
                <p:cNvGrpSpPr>
                  <a:grpSpLocks/>
                </p:cNvGrpSpPr>
                <p:nvPr/>
              </p:nvGrpSpPr>
              <p:grpSpPr bwMode="auto">
                <a:xfrm>
                  <a:off x="2593" y="3178"/>
                  <a:ext cx="436" cy="338"/>
                  <a:chOff x="2128" y="3492"/>
                  <a:chExt cx="532" cy="412"/>
                </a:xfrm>
              </p:grpSpPr>
              <p:sp>
                <p:nvSpPr>
                  <p:cNvPr id="27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128" y="3576"/>
                    <a:ext cx="532" cy="246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99FFFF">
                          <a:gamma/>
                          <a:shade val="89804"/>
                          <a:invGamma/>
                        </a:srgbClr>
                      </a:gs>
                      <a:gs pos="50000">
                        <a:srgbClr val="99FFFF"/>
                      </a:gs>
                      <a:gs pos="100000">
                        <a:srgbClr val="99FFFF">
                          <a:gamma/>
                          <a:shade val="89804"/>
                          <a:invGamma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L"/>
                  </a:p>
                </p:txBody>
              </p:sp>
              <p:sp>
                <p:nvSpPr>
                  <p:cNvPr id="28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2128" y="3492"/>
                    <a:ext cx="532" cy="15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FFFF">
                          <a:gamma/>
                          <a:shade val="89804"/>
                          <a:invGamma/>
                        </a:srgbClr>
                      </a:gs>
                      <a:gs pos="100000">
                        <a:srgbClr val="99FFFF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L"/>
                  </a:p>
                </p:txBody>
              </p:sp>
              <p:sp>
                <p:nvSpPr>
                  <p:cNvPr id="29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2128" y="3746"/>
                    <a:ext cx="532" cy="15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FFFF">
                          <a:gamma/>
                          <a:shade val="89804"/>
                          <a:invGamma/>
                        </a:srgbClr>
                      </a:gs>
                      <a:gs pos="50000">
                        <a:srgbClr val="99FFFF"/>
                      </a:gs>
                      <a:gs pos="100000">
                        <a:srgbClr val="99FFFF">
                          <a:gamma/>
                          <a:shade val="89804"/>
                          <a:invGamma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L"/>
                  </a:p>
                </p:txBody>
              </p:sp>
            </p:grpSp>
            <p:grpSp>
              <p:nvGrpSpPr>
                <p:cNvPr id="23" name="Group 21"/>
                <p:cNvGrpSpPr>
                  <a:grpSpLocks/>
                </p:cNvGrpSpPr>
                <p:nvPr/>
              </p:nvGrpSpPr>
              <p:grpSpPr bwMode="auto">
                <a:xfrm>
                  <a:off x="2593" y="2912"/>
                  <a:ext cx="436" cy="338"/>
                  <a:chOff x="2128" y="2685"/>
                  <a:chExt cx="532" cy="412"/>
                </a:xfrm>
              </p:grpSpPr>
              <p:sp>
                <p:nvSpPr>
                  <p:cNvPr id="2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128" y="2769"/>
                    <a:ext cx="532" cy="246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99FFFF">
                          <a:gamma/>
                          <a:shade val="89804"/>
                          <a:invGamma/>
                        </a:srgbClr>
                      </a:gs>
                      <a:gs pos="50000">
                        <a:srgbClr val="99FFFF"/>
                      </a:gs>
                      <a:gs pos="100000">
                        <a:srgbClr val="99FFFF">
                          <a:gamma/>
                          <a:shade val="89804"/>
                          <a:invGamma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L"/>
                  </a:p>
                </p:txBody>
              </p:sp>
              <p:sp>
                <p:nvSpPr>
                  <p:cNvPr id="2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2128" y="2685"/>
                    <a:ext cx="532" cy="15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FFFF">
                          <a:gamma/>
                          <a:shade val="89804"/>
                          <a:invGamma/>
                        </a:srgbClr>
                      </a:gs>
                      <a:gs pos="100000">
                        <a:srgbClr val="99FFFF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L"/>
                  </a:p>
                </p:txBody>
              </p:sp>
              <p:sp>
                <p:nvSpPr>
                  <p:cNvPr id="26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2128" y="2939"/>
                    <a:ext cx="532" cy="15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FFFF">
                          <a:gamma/>
                          <a:shade val="89804"/>
                          <a:invGamma/>
                        </a:srgbClr>
                      </a:gs>
                      <a:gs pos="50000">
                        <a:srgbClr val="99FFFF"/>
                      </a:gs>
                      <a:gs pos="100000">
                        <a:srgbClr val="99FFFF">
                          <a:gamma/>
                          <a:shade val="89804"/>
                          <a:invGamma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L"/>
                  </a:p>
                </p:txBody>
              </p:sp>
            </p:grpSp>
          </p:grpSp>
        </p:grpSp>
      </p:grpSp>
      <p:grpSp>
        <p:nvGrpSpPr>
          <p:cNvPr id="30" name="Group 25"/>
          <p:cNvGrpSpPr>
            <a:grpSpLocks/>
          </p:cNvGrpSpPr>
          <p:nvPr/>
        </p:nvGrpSpPr>
        <p:grpSpPr bwMode="auto">
          <a:xfrm>
            <a:off x="698500" y="1739900"/>
            <a:ext cx="1190625" cy="1651000"/>
            <a:chOff x="440" y="1096"/>
            <a:chExt cx="1062" cy="1258"/>
          </a:xfrm>
        </p:grpSpPr>
        <p:pic>
          <p:nvPicPr>
            <p:cNvPr id="31" name="Picture 26" descr="datab01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40" y="1096"/>
              <a:ext cx="1062" cy="1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7" descr="oracle_db11g_cl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557" y="1863"/>
              <a:ext cx="859" cy="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Rectangle 28"/>
          <p:cNvSpPr>
            <a:spLocks noChangeArrowheads="1"/>
          </p:cNvSpPr>
          <p:nvPr/>
        </p:nvSpPr>
        <p:spPr bwMode="blackWhite">
          <a:xfrm>
            <a:off x="2959100" y="3403600"/>
            <a:ext cx="2967038" cy="2387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/>
          <a:lstStyle>
            <a:lvl1pPr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19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2551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890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54200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114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686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258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830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Tx/>
              <a:buFontTx/>
              <a:buNone/>
            </a:pPr>
            <a:endParaRPr lang="es-ES" altLang="es-CL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blackWhite">
          <a:xfrm>
            <a:off x="3355975" y="3721100"/>
            <a:ext cx="914400" cy="1993900"/>
          </a:xfrm>
          <a:prstGeom prst="rect">
            <a:avLst/>
          </a:prstGeom>
          <a:solidFill>
            <a:srgbClr val="6666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endParaRPr lang="es-CL"/>
          </a:p>
        </p:txBody>
      </p: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3463925" y="3833813"/>
            <a:ext cx="698500" cy="1450975"/>
            <a:chOff x="1436" y="2784"/>
            <a:chExt cx="440" cy="914"/>
          </a:xfrm>
        </p:grpSpPr>
        <p:grpSp>
          <p:nvGrpSpPr>
            <p:cNvPr id="36" name="Group 31"/>
            <p:cNvGrpSpPr>
              <a:grpSpLocks/>
            </p:cNvGrpSpPr>
            <p:nvPr/>
          </p:nvGrpSpPr>
          <p:grpSpPr bwMode="auto">
            <a:xfrm>
              <a:off x="1436" y="3360"/>
              <a:ext cx="436" cy="338"/>
              <a:chOff x="2128" y="3492"/>
              <a:chExt cx="532" cy="412"/>
            </a:xfrm>
          </p:grpSpPr>
          <p:sp>
            <p:nvSpPr>
              <p:cNvPr id="45" name="Rectangle 32"/>
              <p:cNvSpPr>
                <a:spLocks noChangeArrowheads="1"/>
              </p:cNvSpPr>
              <p:nvPr/>
            </p:nvSpPr>
            <p:spPr bwMode="gray">
              <a:xfrm>
                <a:off x="2128" y="3576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  <p:sp>
            <p:nvSpPr>
              <p:cNvPr id="46" name="Oval 33"/>
              <p:cNvSpPr>
                <a:spLocks noChangeArrowheads="1"/>
              </p:cNvSpPr>
              <p:nvPr/>
            </p:nvSpPr>
            <p:spPr bwMode="gray">
              <a:xfrm>
                <a:off x="2128" y="3492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  <p:sp>
            <p:nvSpPr>
              <p:cNvPr id="47" name="Oval 34"/>
              <p:cNvSpPr>
                <a:spLocks noChangeArrowheads="1"/>
              </p:cNvSpPr>
              <p:nvPr/>
            </p:nvSpPr>
            <p:spPr bwMode="gray">
              <a:xfrm>
                <a:off x="2128" y="3746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</p:grpSp>
        <p:grpSp>
          <p:nvGrpSpPr>
            <p:cNvPr id="37" name="Group 35"/>
            <p:cNvGrpSpPr>
              <a:grpSpLocks/>
            </p:cNvGrpSpPr>
            <p:nvPr/>
          </p:nvGrpSpPr>
          <p:grpSpPr bwMode="auto">
            <a:xfrm>
              <a:off x="1440" y="3080"/>
              <a:ext cx="436" cy="338"/>
              <a:chOff x="2128" y="3090"/>
              <a:chExt cx="532" cy="412"/>
            </a:xfrm>
          </p:grpSpPr>
          <p:sp>
            <p:nvSpPr>
              <p:cNvPr id="42" name="Rectangle 36"/>
              <p:cNvSpPr>
                <a:spLocks noChangeArrowheads="1"/>
              </p:cNvSpPr>
              <p:nvPr/>
            </p:nvSpPr>
            <p:spPr bwMode="gray">
              <a:xfrm>
                <a:off x="2128" y="3174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  <p:sp>
            <p:nvSpPr>
              <p:cNvPr id="43" name="Oval 37"/>
              <p:cNvSpPr>
                <a:spLocks noChangeArrowheads="1"/>
              </p:cNvSpPr>
              <p:nvPr/>
            </p:nvSpPr>
            <p:spPr bwMode="gray">
              <a:xfrm>
                <a:off x="2128" y="3090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  <p:sp>
            <p:nvSpPr>
              <p:cNvPr id="44" name="Oval 38"/>
              <p:cNvSpPr>
                <a:spLocks noChangeArrowheads="1"/>
              </p:cNvSpPr>
              <p:nvPr/>
            </p:nvSpPr>
            <p:spPr bwMode="gray">
              <a:xfrm>
                <a:off x="2128" y="3344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</p:grpSp>
        <p:grpSp>
          <p:nvGrpSpPr>
            <p:cNvPr id="38" name="Group 39"/>
            <p:cNvGrpSpPr>
              <a:grpSpLocks/>
            </p:cNvGrpSpPr>
            <p:nvPr/>
          </p:nvGrpSpPr>
          <p:grpSpPr bwMode="auto">
            <a:xfrm>
              <a:off x="1440" y="2784"/>
              <a:ext cx="436" cy="338"/>
              <a:chOff x="2128" y="2685"/>
              <a:chExt cx="532" cy="412"/>
            </a:xfrm>
          </p:grpSpPr>
          <p:sp>
            <p:nvSpPr>
              <p:cNvPr id="39" name="Rectangle 40"/>
              <p:cNvSpPr>
                <a:spLocks noChangeArrowheads="1"/>
              </p:cNvSpPr>
              <p:nvPr/>
            </p:nvSpPr>
            <p:spPr bwMode="gray">
              <a:xfrm>
                <a:off x="2128" y="2769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  <p:sp>
            <p:nvSpPr>
              <p:cNvPr id="40" name="Oval 41"/>
              <p:cNvSpPr>
                <a:spLocks noChangeArrowheads="1"/>
              </p:cNvSpPr>
              <p:nvPr/>
            </p:nvSpPr>
            <p:spPr bwMode="gray">
              <a:xfrm>
                <a:off x="2128" y="2685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  <p:sp>
            <p:nvSpPr>
              <p:cNvPr id="41" name="Oval 42"/>
              <p:cNvSpPr>
                <a:spLocks noChangeArrowheads="1"/>
              </p:cNvSpPr>
              <p:nvPr/>
            </p:nvSpPr>
            <p:spPr bwMode="gray">
              <a:xfrm>
                <a:off x="2128" y="2939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</p:grpSp>
      </p:grp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3228975" y="5280025"/>
            <a:ext cx="116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188" tIns="52388" rIns="103188" bIns="52388"/>
          <a:lstStyle>
            <a:lvl1pPr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19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2551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890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54200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114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686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258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830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4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Data files</a:t>
            </a:r>
            <a:endParaRPr lang="en-US" altLang="es-CL" sz="14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blackWhite">
          <a:xfrm>
            <a:off x="4826000" y="3721100"/>
            <a:ext cx="914400" cy="199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/>
          <a:lstStyle/>
          <a:p>
            <a:endParaRPr lang="es-CL"/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4772025" y="5108575"/>
            <a:ext cx="1019175" cy="472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188" tIns="52388" rIns="103188" bIns="52388">
            <a:spAutoFit/>
          </a:bodyPr>
          <a:lstStyle>
            <a:lvl1pPr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19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2551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890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54200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114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686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258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830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4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Control files</a:t>
            </a:r>
            <a:endParaRPr lang="en-US" altLang="es-CL" sz="14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grpSp>
        <p:nvGrpSpPr>
          <p:cNvPr id="51" name="Group 47"/>
          <p:cNvGrpSpPr>
            <a:grpSpLocks/>
          </p:cNvGrpSpPr>
          <p:nvPr/>
        </p:nvGrpSpPr>
        <p:grpSpPr bwMode="auto">
          <a:xfrm>
            <a:off x="4930775" y="3829050"/>
            <a:ext cx="692150" cy="958850"/>
            <a:chOff x="2593" y="2912"/>
            <a:chExt cx="436" cy="604"/>
          </a:xfrm>
        </p:grpSpPr>
        <p:grpSp>
          <p:nvGrpSpPr>
            <p:cNvPr id="52" name="Group 48"/>
            <p:cNvGrpSpPr>
              <a:grpSpLocks/>
            </p:cNvGrpSpPr>
            <p:nvPr/>
          </p:nvGrpSpPr>
          <p:grpSpPr bwMode="auto">
            <a:xfrm>
              <a:off x="2593" y="3178"/>
              <a:ext cx="436" cy="338"/>
              <a:chOff x="2128" y="3492"/>
              <a:chExt cx="532" cy="412"/>
            </a:xfrm>
          </p:grpSpPr>
          <p:sp>
            <p:nvSpPr>
              <p:cNvPr id="57" name="Rectangle 49"/>
              <p:cNvSpPr>
                <a:spLocks noChangeArrowheads="1"/>
              </p:cNvSpPr>
              <p:nvPr/>
            </p:nvSpPr>
            <p:spPr bwMode="auto">
              <a:xfrm>
                <a:off x="2128" y="3576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  <p:sp>
            <p:nvSpPr>
              <p:cNvPr id="58" name="Oval 50"/>
              <p:cNvSpPr>
                <a:spLocks noChangeArrowheads="1"/>
              </p:cNvSpPr>
              <p:nvPr/>
            </p:nvSpPr>
            <p:spPr bwMode="auto">
              <a:xfrm>
                <a:off x="2128" y="3492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  <p:sp>
            <p:nvSpPr>
              <p:cNvPr id="59" name="Oval 51"/>
              <p:cNvSpPr>
                <a:spLocks noChangeArrowheads="1"/>
              </p:cNvSpPr>
              <p:nvPr/>
            </p:nvSpPr>
            <p:spPr bwMode="auto">
              <a:xfrm>
                <a:off x="2128" y="3746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</p:grpSp>
        <p:grpSp>
          <p:nvGrpSpPr>
            <p:cNvPr id="53" name="Group 52"/>
            <p:cNvGrpSpPr>
              <a:grpSpLocks/>
            </p:cNvGrpSpPr>
            <p:nvPr/>
          </p:nvGrpSpPr>
          <p:grpSpPr bwMode="auto">
            <a:xfrm>
              <a:off x="2593" y="2912"/>
              <a:ext cx="436" cy="338"/>
              <a:chOff x="2128" y="2685"/>
              <a:chExt cx="532" cy="412"/>
            </a:xfrm>
          </p:grpSpPr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2128" y="2769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  <p:sp>
            <p:nvSpPr>
              <p:cNvPr id="55" name="Oval 54"/>
              <p:cNvSpPr>
                <a:spLocks noChangeArrowheads="1"/>
              </p:cNvSpPr>
              <p:nvPr/>
            </p:nvSpPr>
            <p:spPr bwMode="auto">
              <a:xfrm>
                <a:off x="2128" y="2685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  <p:sp>
            <p:nvSpPr>
              <p:cNvPr id="56" name="Oval 55"/>
              <p:cNvSpPr>
                <a:spLocks noChangeArrowheads="1"/>
              </p:cNvSpPr>
              <p:nvPr/>
            </p:nvSpPr>
            <p:spPr bwMode="auto">
              <a:xfrm>
                <a:off x="2128" y="2939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</p:grpSp>
      </p:grpSp>
      <p:sp>
        <p:nvSpPr>
          <p:cNvPr id="60" name="Text Box 56"/>
          <p:cNvSpPr txBox="1">
            <a:spLocks noChangeArrowheads="1"/>
          </p:cNvSpPr>
          <p:nvPr/>
        </p:nvSpPr>
        <p:spPr bwMode="auto">
          <a:xfrm>
            <a:off x="4030002" y="3402013"/>
            <a:ext cx="10887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400" b="1" dirty="0" err="1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Copias</a:t>
            </a:r>
            <a:r>
              <a:rPr lang="en-US" altLang="es-CL" sz="1400" b="1" dirty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 de </a:t>
            </a:r>
          </a:p>
        </p:txBody>
      </p:sp>
      <p:sp>
        <p:nvSpPr>
          <p:cNvPr id="61" name="Oval 57"/>
          <p:cNvSpPr>
            <a:spLocks noChangeArrowheads="1"/>
          </p:cNvSpPr>
          <p:nvPr/>
        </p:nvSpPr>
        <p:spPr bwMode="blackWhite">
          <a:xfrm>
            <a:off x="2592159" y="1739900"/>
            <a:ext cx="310679" cy="33813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  <a:buClrTx/>
              <a:buSzPct val="100000"/>
              <a:buFontTx/>
              <a:buNone/>
            </a:pPr>
            <a:r>
              <a:rPr lang="en-US" altLang="es-CL" sz="14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1</a:t>
            </a:r>
          </a:p>
        </p:txBody>
      </p:sp>
      <p:sp>
        <p:nvSpPr>
          <p:cNvPr id="62" name="Oval 58"/>
          <p:cNvSpPr>
            <a:spLocks noChangeArrowheads="1"/>
          </p:cNvSpPr>
          <p:nvPr/>
        </p:nvSpPr>
        <p:spPr bwMode="blackWhite">
          <a:xfrm>
            <a:off x="2592159" y="2146300"/>
            <a:ext cx="310679" cy="33813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  <a:buClrTx/>
              <a:buSzPct val="100000"/>
              <a:buFontTx/>
              <a:buNone/>
            </a:pPr>
            <a:r>
              <a:rPr lang="en-US" altLang="es-CL" sz="14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2</a:t>
            </a:r>
          </a:p>
        </p:txBody>
      </p:sp>
      <p:sp>
        <p:nvSpPr>
          <p:cNvPr id="63" name="Oval 59"/>
          <p:cNvSpPr>
            <a:spLocks noChangeArrowheads="1"/>
          </p:cNvSpPr>
          <p:nvPr/>
        </p:nvSpPr>
        <p:spPr bwMode="blackWhite">
          <a:xfrm>
            <a:off x="2592159" y="2590800"/>
            <a:ext cx="310679" cy="33813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  <a:buClrTx/>
              <a:buSzPct val="100000"/>
              <a:buFontTx/>
              <a:buNone/>
            </a:pPr>
            <a:r>
              <a:rPr lang="en-US" altLang="es-CL" sz="14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34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Resumen de la Clase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395288" y="1423260"/>
            <a:ext cx="8459787" cy="322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describió cómo crear copias de seguridad de bases de datos consistentes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describió cómo realizar copias de seguridad de bases de datos sin cerrarlas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explicó cómo automatizar las copias de seguridad de bases de datos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describió cómo gestionar las copias de seguridad y visualizar sus informes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describió cómo supervisar el área de recuperación rápida</a:t>
            </a:r>
          </a:p>
        </p:txBody>
      </p:sp>
      <p:pic>
        <p:nvPicPr>
          <p:cNvPr id="5" name="Picture 2" descr="http://1.bp.blogspot.com/_RqJDNYG54ms/Sw8Xel4RxEI/AAAAAAAAAAM/YsM0M1Y291A/s320/20080616-20080614-Trab%2520cooperativo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2280" y="4941168"/>
            <a:ext cx="1970212" cy="1824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Objetivos de la Clase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360363" y="1340768"/>
            <a:ext cx="8459787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Describir cómo crear </a:t>
            </a:r>
            <a:r>
              <a:rPr lang="es-CL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copias de seguridad de bases de datos consistentes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Describir cómo realizar </a:t>
            </a:r>
            <a:r>
              <a:rPr lang="es-CL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copias de seguridad de bases de datos sin cerrarlas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Explicar cómo automatizar </a:t>
            </a:r>
            <a:r>
              <a:rPr lang="es-CL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las copias de seguridad de bases de datos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Describir cómo gestionar </a:t>
            </a:r>
            <a:r>
              <a:rPr lang="es-CL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las copias de seguridad y visualizar sus informes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Describir cómo supervisar </a:t>
            </a:r>
            <a:r>
              <a:rPr lang="es-CL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el área de recuperación </a:t>
            </a:r>
            <a:r>
              <a:rPr lang="es-CL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rápida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8435" name="Picture 7" descr="http://www.bodegasexpress.com/images/duda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288" y="4868863"/>
            <a:ext cx="14398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5307" y="-3116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Soluciones de Copia de Seguridad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</a:t>
            </a:r>
            <a:b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Visión </a:t>
            </a:r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General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70563" y="1245328"/>
            <a:ext cx="7993062" cy="175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2000" dirty="0" smtClean="0">
                <a:latin typeface="Arial" pitchFamily="34" charset="0"/>
                <a:ea typeface="Arial Unicode MS"/>
                <a:cs typeface="Arial" pitchFamily="34" charset="0"/>
              </a:rPr>
              <a:t>Las </a:t>
            </a:r>
            <a:r>
              <a:rPr lang="es-CL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copias </a:t>
            </a:r>
            <a:r>
              <a:rPr lang="es-C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de seguridad se pueden realizar mediante</a:t>
            </a:r>
            <a:r>
              <a:rPr lang="es-CL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Recovery</a:t>
            </a:r>
            <a:r>
              <a:rPr lang="es-CL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Manager</a:t>
            </a: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Oracle </a:t>
            </a:r>
            <a:r>
              <a:rPr lang="es-CL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Secure</a:t>
            </a:r>
            <a:r>
              <a:rPr lang="es-C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s-CL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Backup</a:t>
            </a:r>
            <a:endParaRPr lang="es-CL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Copia </a:t>
            </a:r>
            <a:r>
              <a:rPr lang="es-C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de seguridad gestionada por usuario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670563" y="3216213"/>
            <a:ext cx="6133590" cy="182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CL" sz="1500" b="1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3763639" y="3216213"/>
            <a:ext cx="4756168" cy="1827213"/>
          </a:xfrm>
          <a:prstGeom prst="rect">
            <a:avLst/>
          </a:prstGeom>
          <a:solidFill>
            <a:srgbClr val="FFFFCC"/>
          </a:solidFill>
          <a:ln w="3810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CL" sz="1500" b="1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5215079" y="3292414"/>
            <a:ext cx="3089341" cy="1414463"/>
            <a:chOff x="2539" y="1864"/>
            <a:chExt cx="1389" cy="891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blackWhite">
            <a:xfrm>
              <a:off x="2539" y="1864"/>
              <a:ext cx="1389" cy="880"/>
            </a:xfrm>
            <a:prstGeom prst="flowChartAlternateProcess">
              <a:avLst/>
            </a:prstGeom>
            <a:solidFill>
              <a:srgbClr val="DADADA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CL" sz="1500" b="1"/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blackWhite">
            <a:xfrm>
              <a:off x="2583" y="1928"/>
              <a:ext cx="1297" cy="24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CL" sz="1500" b="1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blackWhite">
            <a:xfrm>
              <a:off x="2576" y="2248"/>
              <a:ext cx="1311" cy="24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CL" sz="1500" b="1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blackWhite">
            <a:xfrm>
              <a:off x="2801" y="1959"/>
              <a:ext cx="82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2286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4572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6858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9144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3716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18288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2860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27432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Tx/>
                <a:buSzPct val="100000"/>
                <a:buFontTx/>
                <a:buNone/>
              </a:pPr>
              <a:r>
                <a:rPr lang="en-US" altLang="es-CL" sz="1500" b="1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Copias de imagen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blackWhite">
            <a:xfrm>
              <a:off x="2548" y="2271"/>
              <a:ext cx="133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2286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4572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6858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9144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3716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18288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2860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27432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Tx/>
                <a:buSzPct val="100000"/>
                <a:buFontTx/>
                <a:buNone/>
              </a:pPr>
              <a:r>
                <a:rPr lang="en-US" altLang="es-CL" sz="1500" b="1" dirty="0" err="1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Partes</a:t>
              </a:r>
              <a:r>
                <a:rPr lang="en-US" altLang="es-CL" sz="1500" b="1" dirty="0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 de </a:t>
              </a:r>
              <a:r>
                <a:rPr lang="en-US" altLang="es-CL" sz="1500" b="1" dirty="0" err="1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copias</a:t>
              </a:r>
              <a:r>
                <a:rPr lang="en-US" altLang="es-CL" sz="1500" b="1" dirty="0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 de </a:t>
              </a:r>
              <a:r>
                <a:rPr lang="en-US" altLang="es-CL" sz="1500" b="1" dirty="0" err="1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seguridad</a:t>
              </a:r>
              <a:endPara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blackWhite">
            <a:xfrm>
              <a:off x="2583" y="2551"/>
              <a:ext cx="125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2286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4572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6858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9144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3716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18288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2860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27432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Tx/>
                <a:buSzPct val="100000"/>
                <a:buFontTx/>
                <a:buNone/>
              </a:pPr>
              <a:r>
                <a:rPr lang="en-US" altLang="es-CL" sz="1500" b="1" dirty="0" err="1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Datos</a:t>
              </a:r>
              <a:r>
                <a:rPr lang="en-US" altLang="es-CL" sz="1500" b="1" dirty="0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 de </a:t>
              </a:r>
              <a:r>
                <a:rPr lang="en-US" altLang="es-CL" sz="1500" b="1" dirty="0" err="1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copia</a:t>
              </a:r>
              <a:r>
                <a:rPr lang="en-US" altLang="es-CL" sz="1500" b="1" dirty="0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 de </a:t>
              </a:r>
              <a:r>
                <a:rPr lang="en-US" altLang="es-CL" sz="1500" b="1" dirty="0" err="1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seguridad</a:t>
              </a:r>
              <a:endPara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endParaRPr>
            </a:p>
          </p:txBody>
        </p:sp>
      </p:grpSp>
      <p:pic>
        <p:nvPicPr>
          <p:cNvPr id="17" name="Picture 13" descr="datab-5-segm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30975" y="3405126"/>
            <a:ext cx="1327150" cy="153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1256400" y="3828988"/>
            <a:ext cx="741363" cy="833438"/>
            <a:chOff x="944" y="2024"/>
            <a:chExt cx="528" cy="551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blackWhite">
            <a:xfrm>
              <a:off x="1104" y="2024"/>
              <a:ext cx="128" cy="104"/>
            </a:xfrm>
            <a:prstGeom prst="rect">
              <a:avLst/>
            </a:prstGeom>
            <a:solidFill>
              <a:srgbClr val="CC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CL" sz="1500" b="1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blackWhite">
            <a:xfrm>
              <a:off x="944" y="2471"/>
              <a:ext cx="128" cy="104"/>
            </a:xfrm>
            <a:prstGeom prst="rect">
              <a:avLst/>
            </a:prstGeom>
            <a:solidFill>
              <a:srgbClr val="CC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CL" sz="1500" b="1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blackWhite">
            <a:xfrm>
              <a:off x="1344" y="2184"/>
              <a:ext cx="128" cy="104"/>
            </a:xfrm>
            <a:prstGeom prst="rect">
              <a:avLst/>
            </a:prstGeom>
            <a:solidFill>
              <a:srgbClr val="CC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CL" sz="1500" b="1"/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blackWhite">
            <a:xfrm>
              <a:off x="1016" y="2176"/>
              <a:ext cx="120" cy="10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CL" sz="1500" b="1"/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blackWhite">
            <a:xfrm>
              <a:off x="1128" y="2328"/>
              <a:ext cx="120" cy="10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CL" sz="1500" b="1"/>
            </a:p>
          </p:txBody>
        </p:sp>
      </p:grpSp>
      <p:sp>
        <p:nvSpPr>
          <p:cNvPr id="24" name="Text Box 20"/>
          <p:cNvSpPr txBox="1">
            <a:spLocks noChangeArrowheads="1"/>
          </p:cNvSpPr>
          <p:nvPr/>
        </p:nvSpPr>
        <p:spPr bwMode="gray">
          <a:xfrm>
            <a:off x="1171196" y="3330513"/>
            <a:ext cx="100861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Archivos</a:t>
            </a:r>
            <a:br>
              <a:rPr lang="en-US" altLang="es-CL" sz="15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</a:br>
            <a:r>
              <a:rPr lang="en-US" altLang="es-CL" sz="15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de datos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gray">
          <a:xfrm>
            <a:off x="4438949" y="4719576"/>
            <a:ext cx="197772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5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Fast Recovery Area</a:t>
            </a:r>
            <a:endParaRPr lang="en-US" altLang="es-CL" sz="15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gray">
          <a:xfrm>
            <a:off x="2298557" y="3212976"/>
            <a:ext cx="153536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Base de </a:t>
            </a:r>
            <a:r>
              <a:rPr lang="en-US" altLang="es-CL" sz="1500" b="1" dirty="0" err="1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Datos</a:t>
            </a:r>
            <a:r>
              <a:rPr lang="en-US" altLang="es-CL" sz="15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</a:t>
            </a: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de </a:t>
            </a:r>
            <a:r>
              <a:rPr lang="en-US" altLang="es-CL" sz="15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destino</a:t>
            </a:r>
            <a:endParaRPr lang="en-US" altLang="es-CL" sz="15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gray">
          <a:xfrm>
            <a:off x="2470377" y="4367151"/>
            <a:ext cx="132556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3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Archivos</a:t>
            </a:r>
            <a:r>
              <a:rPr lang="en-US" altLang="es-CL" sz="13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archive log </a:t>
            </a:r>
            <a:r>
              <a:rPr lang="en-US" altLang="es-CL" sz="13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redundantes</a:t>
            </a:r>
            <a:endParaRPr lang="en-US" altLang="es-CL" sz="13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gray">
          <a:xfrm>
            <a:off x="3814779" y="4022788"/>
            <a:ext cx="109696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3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Archivos</a:t>
            </a:r>
            <a:r>
              <a:rPr lang="en-US" altLang="es-CL" sz="13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archive log</a:t>
            </a: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gray">
          <a:xfrm>
            <a:off x="3837129" y="4537013"/>
            <a:ext cx="13716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s-CL" sz="1500" b="1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gray">
          <a:xfrm>
            <a:off x="4751641" y="4219513"/>
            <a:ext cx="43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s-CL" sz="1500" b="1"/>
          </a:p>
        </p:txBody>
      </p:sp>
      <p:grpSp>
        <p:nvGrpSpPr>
          <p:cNvPr id="32" name="Group 28"/>
          <p:cNvGrpSpPr>
            <a:grpSpLocks/>
          </p:cNvGrpSpPr>
          <p:nvPr/>
        </p:nvGrpSpPr>
        <p:grpSpPr bwMode="auto">
          <a:xfrm>
            <a:off x="4127319" y="3351151"/>
            <a:ext cx="601663" cy="727075"/>
            <a:chOff x="4327" y="1341"/>
            <a:chExt cx="379" cy="458"/>
          </a:xfrm>
        </p:grpSpPr>
        <p:grpSp>
          <p:nvGrpSpPr>
            <p:cNvPr id="33" name="Group 29"/>
            <p:cNvGrpSpPr>
              <a:grpSpLocks/>
            </p:cNvGrpSpPr>
            <p:nvPr/>
          </p:nvGrpSpPr>
          <p:grpSpPr bwMode="auto">
            <a:xfrm>
              <a:off x="4327" y="1539"/>
              <a:ext cx="376" cy="260"/>
              <a:chOff x="2128" y="3492"/>
              <a:chExt cx="532" cy="412"/>
            </a:xfrm>
          </p:grpSpPr>
          <p:sp>
            <p:nvSpPr>
              <p:cNvPr id="38" name="Rectangle 30"/>
              <p:cNvSpPr>
                <a:spLocks noChangeArrowheads="1"/>
              </p:cNvSpPr>
              <p:nvPr/>
            </p:nvSpPr>
            <p:spPr bwMode="gray">
              <a:xfrm>
                <a:off x="2128" y="3576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39" name="Oval 31"/>
              <p:cNvSpPr>
                <a:spLocks noChangeArrowheads="1"/>
              </p:cNvSpPr>
              <p:nvPr/>
            </p:nvSpPr>
            <p:spPr bwMode="gray">
              <a:xfrm>
                <a:off x="2128" y="3492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40" name="Oval 32"/>
              <p:cNvSpPr>
                <a:spLocks noChangeArrowheads="1"/>
              </p:cNvSpPr>
              <p:nvPr/>
            </p:nvSpPr>
            <p:spPr bwMode="gray">
              <a:xfrm>
                <a:off x="2128" y="3746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</p:grpSp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4330" y="1341"/>
              <a:ext cx="376" cy="260"/>
              <a:chOff x="2128" y="3090"/>
              <a:chExt cx="532" cy="412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gray">
              <a:xfrm>
                <a:off x="2128" y="3174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gray">
              <a:xfrm>
                <a:off x="2128" y="3090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37" name="Oval 36"/>
              <p:cNvSpPr>
                <a:spLocks noChangeArrowheads="1"/>
              </p:cNvSpPr>
              <p:nvPr/>
            </p:nvSpPr>
            <p:spPr bwMode="gray">
              <a:xfrm>
                <a:off x="2128" y="3344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</p:grpSp>
      </p:grpSp>
      <p:grpSp>
        <p:nvGrpSpPr>
          <p:cNvPr id="41" name="Group 37"/>
          <p:cNvGrpSpPr>
            <a:grpSpLocks/>
          </p:cNvGrpSpPr>
          <p:nvPr/>
        </p:nvGrpSpPr>
        <p:grpSpPr bwMode="auto">
          <a:xfrm>
            <a:off x="2918240" y="3978213"/>
            <a:ext cx="596900" cy="412750"/>
            <a:chOff x="2128" y="2685"/>
            <a:chExt cx="532" cy="412"/>
          </a:xfrm>
        </p:grpSpPr>
        <p:sp>
          <p:nvSpPr>
            <p:cNvPr id="42" name="Rectangle 38"/>
            <p:cNvSpPr>
              <a:spLocks noChangeArrowheads="1"/>
            </p:cNvSpPr>
            <p:nvPr/>
          </p:nvSpPr>
          <p:spPr bwMode="gray">
            <a:xfrm>
              <a:off x="2128" y="2769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CL" sz="1500" b="1"/>
            </a:p>
          </p:txBody>
        </p:sp>
        <p:sp>
          <p:nvSpPr>
            <p:cNvPr id="43" name="Oval 39"/>
            <p:cNvSpPr>
              <a:spLocks noChangeArrowheads="1"/>
            </p:cNvSpPr>
            <p:nvPr/>
          </p:nvSpPr>
          <p:spPr bwMode="gray">
            <a:xfrm>
              <a:off x="2128" y="2685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CL" sz="1500" b="1"/>
            </a:p>
          </p:txBody>
        </p:sp>
        <p:sp>
          <p:nvSpPr>
            <p:cNvPr id="44" name="Oval 40"/>
            <p:cNvSpPr>
              <a:spLocks noChangeArrowheads="1"/>
            </p:cNvSpPr>
            <p:nvPr/>
          </p:nvSpPr>
          <p:spPr bwMode="gray">
            <a:xfrm>
              <a:off x="2128" y="2939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CL" sz="1500" b="1"/>
            </a:p>
          </p:txBody>
        </p:sp>
      </p:grpSp>
    </p:spTree>
    <p:extLst>
      <p:ext uri="{BB962C8B-B14F-4D97-AF65-F5344CB8AC3E}">
        <p14:creationId xmlns:p14="http://schemas.microsoft.com/office/powerpoint/2010/main" val="15701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598587"/>
          </a:xfrm>
        </p:spPr>
        <p:txBody>
          <a:bodyPr/>
          <a:lstStyle/>
          <a:p>
            <a:pPr eaLnBrk="1" hangingPunct="1"/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Oracle </a:t>
            </a:r>
            <a:r>
              <a:rPr lang="es-CL" sz="3000" dirty="0" err="1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Secure</a:t>
            </a:r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s-CL" sz="3000" dirty="0" err="1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Backup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550248"/>
            <a:ext cx="7993062" cy="398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457200">
              <a:lnSpc>
                <a:spcPct val="150000"/>
              </a:lnSpc>
              <a:spcBef>
                <a:spcPct val="20000"/>
              </a:spcBef>
            </a:pPr>
            <a:r>
              <a:rPr lang="es-CL" sz="2000" dirty="0" smtClean="0">
                <a:latin typeface="Arial" pitchFamily="34" charset="0"/>
                <a:ea typeface="Arial Unicode MS"/>
                <a:cs typeface="Arial" pitchFamily="34" charset="0"/>
              </a:rPr>
              <a:t>Ora</a:t>
            </a:r>
            <a:r>
              <a:rPr lang="es-CL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cle </a:t>
            </a:r>
            <a:r>
              <a:rPr lang="es-CL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Secure</a:t>
            </a:r>
            <a:r>
              <a:rPr lang="es-C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s-CL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Backup</a:t>
            </a:r>
            <a:r>
              <a:rPr lang="es-C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y RMAN proporcionan una completa solución de copia de seguridad para entornos de Oracle</a:t>
            </a:r>
            <a:r>
              <a:rPr lang="es-CL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Gestión </a:t>
            </a:r>
            <a:r>
              <a:rPr lang="es-C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centralizada de copia de seguridad en cintas de </a:t>
            </a:r>
            <a:br>
              <a:rPr lang="es-C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</a:br>
            <a:r>
              <a:rPr lang="es-C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datos del </a:t>
            </a:r>
            <a:r>
              <a:rPr lang="es-CL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file </a:t>
            </a:r>
            <a:r>
              <a:rPr lang="es-CL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system</a:t>
            </a:r>
            <a:r>
              <a:rPr lang="es-CL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y de </a:t>
            </a:r>
            <a:r>
              <a:rPr lang="es-C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la base de datos </a:t>
            </a:r>
            <a:r>
              <a:rPr lang="es-CL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Oracle.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Capa de </a:t>
            </a:r>
            <a:r>
              <a:rPr lang="es-C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gestión de medios físicos con la máxima integración para las copias de seguridad de </a:t>
            </a:r>
            <a:r>
              <a:rPr lang="es-CL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RMAN.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Copia </a:t>
            </a:r>
            <a:r>
              <a:rPr lang="es-C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de seguridad de todos los datos de cualquier punto </a:t>
            </a:r>
            <a:br>
              <a:rPr lang="es-C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</a:br>
            <a:r>
              <a:rPr lang="es-C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de la red</a:t>
            </a:r>
          </a:p>
          <a:p>
            <a:pPr algn="just" defTabSz="457200">
              <a:lnSpc>
                <a:spcPct val="150000"/>
              </a:lnSpc>
              <a:spcBef>
                <a:spcPct val="20000"/>
              </a:spcBef>
            </a:pPr>
            <a:r>
              <a:rPr lang="es-C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Un único recurso de soporte técnico para toda la solución de copia de seguridad acelera la resolución de problemas.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Así se garantiza una protección fiable de los datos </a:t>
            </a:r>
            <a:br>
              <a:rPr lang="es-C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</a:br>
            <a:r>
              <a:rPr lang="es-C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 el menor costo y </a:t>
            </a:r>
            <a:r>
              <a:rPr lang="es-CL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una complejidad mínima.</a:t>
            </a:r>
            <a:endParaRPr lang="es-CL" sz="20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n-US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45" name="Picture 4" descr="Secure-Back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876256" y="5208567"/>
            <a:ext cx="1393825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6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38125"/>
            <a:ext cx="8280152" cy="1462088"/>
          </a:xfrm>
        </p:spPr>
        <p:txBody>
          <a:bodyPr/>
          <a:lstStyle/>
          <a:p>
            <a:pPr eaLnBrk="1" hangingPunct="1"/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Copia de Seguridad Gestionada por 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el Usuario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340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Arial Unicode MS"/>
                <a:cs typeface="Arial" pitchFamily="34" charset="0"/>
              </a:rPr>
              <a:t>Es </a:t>
            </a:r>
            <a:r>
              <a:rPr lang="es-CL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un </a:t>
            </a:r>
            <a:r>
              <a:rPr lang="es-CL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proceso manual, en el que se realiza un seguimiento de las necesidades y estado de las copias de </a:t>
            </a:r>
            <a:r>
              <a:rPr lang="es-CL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seguridad.</a:t>
            </a:r>
            <a:endParaRPr lang="es-CL" altLang="es-CL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Suele utilizar scripts </a:t>
            </a:r>
            <a:r>
              <a:rPr lang="es-CL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construidos </a:t>
            </a:r>
            <a:r>
              <a:rPr lang="es-CL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por el propio usuario</a:t>
            </a: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Necesita que los archivos de la base de datos se </a:t>
            </a:r>
            <a:r>
              <a:rPr lang="es-CL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coloquen </a:t>
            </a:r>
            <a:r>
              <a:rPr lang="es-CL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en el modo correcto para la copia de seguridad</a:t>
            </a: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altLang="es-C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 basa en comandos del sistema operativo para realizar copias de seguridad de </a:t>
            </a:r>
            <a:r>
              <a:rPr lang="es-CL" altLang="es-CL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archivos.</a:t>
            </a:r>
            <a:endParaRPr lang="es-CL" altLang="es-CL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45" name="Picture 4" descr="Secure-Back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884988" y="5013176"/>
            <a:ext cx="13938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49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849263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Terminología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0" y="162522"/>
            <a:ext cx="7449707" cy="4766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La </a:t>
            </a: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estrategia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copia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seguridad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puede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incluir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Toda la base de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(</a:t>
            </a: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completa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)</a:t>
            </a:r>
          </a:p>
          <a:p>
            <a:pPr marL="1066800" lvl="1" indent="-609600" algn="just" defTabSz="4572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Parte 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de la base de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(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parcial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)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El </a:t>
            </a: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tipo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copia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seguridad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puede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indicar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la </a:t>
            </a:r>
            <a:b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</a:b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inclusión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todos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los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bloques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en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los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archivos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seleccionados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(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completa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)</a:t>
            </a:r>
          </a:p>
          <a:p>
            <a:pPr marL="1066800" lvl="1" indent="-609600" algn="just" defTabSz="4572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Sólo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de la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información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que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ha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cambiado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desde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una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copia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seguridad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anterior (incremental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)</a:t>
            </a:r>
          </a:p>
          <a:p>
            <a:pPr marL="1524000" lvl="2" indent="-609600" algn="just" defTabSz="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Acumulativa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(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cambios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desde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el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último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nivel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0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)</a:t>
            </a:r>
          </a:p>
          <a:p>
            <a:pPr marL="1524000" lvl="2" indent="-609600" algn="just" defTabSz="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Diferencial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(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cambios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desde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la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última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copia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incremental)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El </a:t>
            </a: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modo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copia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seguridad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puede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ser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Fuera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línea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 (</a:t>
            </a: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consistente,en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frío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)</a:t>
            </a:r>
          </a:p>
          <a:p>
            <a:pPr marL="1066800" lvl="1" indent="-609600" algn="just" defTabSz="4572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En </a:t>
            </a: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línea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 (</a:t>
            </a: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inconsistente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, con 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la 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base  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activa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)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5" name="Picture 42" descr="datab0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447428"/>
            <a:ext cx="1169988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blackWhite">
          <a:xfrm>
            <a:off x="5457701" y="4869160"/>
            <a:ext cx="3506787" cy="172819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/>
          <a:lstStyle>
            <a:lvl1pPr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19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2551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890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54200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114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686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258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830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endParaRPr lang="en-US" altLang="es-CL" sz="15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  <a:p>
            <a:pPr algn="ctr">
              <a:lnSpc>
                <a:spcPct val="85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endParaRPr lang="en-US" altLang="es-CL" sz="15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  <a:p>
            <a:pPr algn="ctr">
              <a:lnSpc>
                <a:spcPct val="85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endParaRPr lang="en-US" altLang="es-CL" sz="15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  <a:p>
            <a:pPr algn="ctr">
              <a:lnSpc>
                <a:spcPct val="85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endParaRPr lang="en-US" altLang="es-CL" sz="15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  <a:p>
            <a:pPr algn="ctr">
              <a:lnSpc>
                <a:spcPct val="85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endParaRPr lang="en-US" altLang="es-CL" sz="800" b="1" dirty="0" smtClean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  <a:p>
            <a:pPr algn="ctr">
              <a:lnSpc>
                <a:spcPct val="85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5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Base </a:t>
            </a: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de </a:t>
            </a:r>
            <a:r>
              <a:rPr lang="en-US" altLang="es-CL" sz="15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datos</a:t>
            </a:r>
            <a:endParaRPr lang="en-US" altLang="es-CL" sz="15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blackWhite">
          <a:xfrm>
            <a:off x="7964363" y="4935835"/>
            <a:ext cx="904875" cy="1368425"/>
          </a:xfrm>
          <a:prstGeom prst="rect">
            <a:avLst/>
          </a:prstGeom>
          <a:solidFill>
            <a:srgbClr val="99CC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endParaRPr lang="es-CL" sz="1500" b="1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blackWhite">
          <a:xfrm>
            <a:off x="6845176" y="4946948"/>
            <a:ext cx="785812" cy="10969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endParaRPr lang="es-CL" sz="1500" b="1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blackWhite">
          <a:xfrm>
            <a:off x="5552951" y="4942185"/>
            <a:ext cx="839787" cy="1362075"/>
          </a:xfrm>
          <a:prstGeom prst="rect">
            <a:avLst/>
          </a:prstGeom>
          <a:solidFill>
            <a:srgbClr val="6666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endParaRPr lang="es-CL" sz="1500" b="1"/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678363" y="4981873"/>
            <a:ext cx="601663" cy="1039812"/>
            <a:chOff x="1458" y="2807"/>
            <a:chExt cx="440" cy="851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458" y="3320"/>
              <a:ext cx="436" cy="338"/>
              <a:chOff x="2128" y="3492"/>
              <a:chExt cx="532" cy="412"/>
            </a:xfrm>
          </p:grpSpPr>
          <p:sp>
            <p:nvSpPr>
              <p:cNvPr id="20" name="Rectangle 10"/>
              <p:cNvSpPr>
                <a:spLocks noChangeArrowheads="1"/>
              </p:cNvSpPr>
              <p:nvPr/>
            </p:nvSpPr>
            <p:spPr bwMode="gray">
              <a:xfrm>
                <a:off x="2128" y="3576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21" name="Oval 11"/>
              <p:cNvSpPr>
                <a:spLocks noChangeArrowheads="1"/>
              </p:cNvSpPr>
              <p:nvPr/>
            </p:nvSpPr>
            <p:spPr bwMode="gray">
              <a:xfrm>
                <a:off x="2128" y="3492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22" name="Oval 12"/>
              <p:cNvSpPr>
                <a:spLocks noChangeArrowheads="1"/>
              </p:cNvSpPr>
              <p:nvPr/>
            </p:nvSpPr>
            <p:spPr bwMode="gray">
              <a:xfrm>
                <a:off x="2128" y="3746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</p:grpSp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1462" y="3063"/>
              <a:ext cx="436" cy="338"/>
              <a:chOff x="2128" y="3090"/>
              <a:chExt cx="532" cy="412"/>
            </a:xfrm>
          </p:grpSpPr>
          <p:sp>
            <p:nvSpPr>
              <p:cNvPr id="17" name="Rectangle 14"/>
              <p:cNvSpPr>
                <a:spLocks noChangeArrowheads="1"/>
              </p:cNvSpPr>
              <p:nvPr/>
            </p:nvSpPr>
            <p:spPr bwMode="gray">
              <a:xfrm>
                <a:off x="2128" y="3174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128" y="3090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19" name="Oval 16"/>
              <p:cNvSpPr>
                <a:spLocks noChangeArrowheads="1"/>
              </p:cNvSpPr>
              <p:nvPr/>
            </p:nvSpPr>
            <p:spPr bwMode="gray">
              <a:xfrm>
                <a:off x="2128" y="3344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</p:grp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1462" y="2807"/>
              <a:ext cx="436" cy="338"/>
              <a:chOff x="2128" y="2685"/>
              <a:chExt cx="532" cy="412"/>
            </a:xfrm>
          </p:grpSpPr>
          <p:sp>
            <p:nvSpPr>
              <p:cNvPr id="14" name="Rectangle 18"/>
              <p:cNvSpPr>
                <a:spLocks noChangeArrowheads="1"/>
              </p:cNvSpPr>
              <p:nvPr/>
            </p:nvSpPr>
            <p:spPr bwMode="gray">
              <a:xfrm>
                <a:off x="2128" y="2769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15" name="Oval 19"/>
              <p:cNvSpPr>
                <a:spLocks noChangeArrowheads="1"/>
              </p:cNvSpPr>
              <p:nvPr/>
            </p:nvSpPr>
            <p:spPr bwMode="gray">
              <a:xfrm>
                <a:off x="2128" y="2685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16" name="Oval 20"/>
              <p:cNvSpPr>
                <a:spLocks noChangeArrowheads="1"/>
              </p:cNvSpPr>
              <p:nvPr/>
            </p:nvSpPr>
            <p:spPr bwMode="gray">
              <a:xfrm>
                <a:off x="2128" y="2939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</p:grpSp>
      </p:grp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476751" y="6010299"/>
            <a:ext cx="1004887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188" tIns="52388" rIns="103188" bIns="52388"/>
          <a:lstStyle>
            <a:lvl1pPr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19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2551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890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54200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114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686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258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830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2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Data files</a:t>
            </a:r>
            <a:endParaRPr lang="en-US" altLang="es-CL" sz="12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7899276" y="5767685"/>
            <a:ext cx="1049337" cy="57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188" tIns="52388" rIns="103188" bIns="52388">
            <a:spAutoFit/>
          </a:bodyPr>
          <a:lstStyle>
            <a:lvl1pPr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19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2551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890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54200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114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686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258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830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2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Archivos</a:t>
            </a:r>
            <a:r>
              <a:rPr lang="en-US" altLang="es-CL" sz="12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redo log </a:t>
            </a:r>
            <a:r>
              <a:rPr lang="en-US" altLang="es-CL" sz="12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online</a:t>
            </a:r>
            <a:endParaRPr lang="en-US" altLang="es-CL" sz="12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797551" y="5677198"/>
            <a:ext cx="877887" cy="41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188" tIns="52388" rIns="103188" bIns="52388">
            <a:spAutoFit/>
          </a:bodyPr>
          <a:lstStyle>
            <a:lvl1pPr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19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2551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890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54200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114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686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258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830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2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Control Files</a:t>
            </a:r>
            <a:endParaRPr lang="en-US" altLang="es-CL" sz="12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6935663" y="4981873"/>
            <a:ext cx="595313" cy="703262"/>
            <a:chOff x="2593" y="2912"/>
            <a:chExt cx="436" cy="604"/>
          </a:xfrm>
        </p:grpSpPr>
        <p:grpSp>
          <p:nvGrpSpPr>
            <p:cNvPr id="27" name="Group 25"/>
            <p:cNvGrpSpPr>
              <a:grpSpLocks/>
            </p:cNvGrpSpPr>
            <p:nvPr/>
          </p:nvGrpSpPr>
          <p:grpSpPr bwMode="auto">
            <a:xfrm>
              <a:off x="2593" y="3178"/>
              <a:ext cx="436" cy="338"/>
              <a:chOff x="2128" y="3492"/>
              <a:chExt cx="532" cy="412"/>
            </a:xfrm>
          </p:grpSpPr>
          <p:sp>
            <p:nvSpPr>
              <p:cNvPr id="32" name="Rectangle 26"/>
              <p:cNvSpPr>
                <a:spLocks noChangeArrowheads="1"/>
              </p:cNvSpPr>
              <p:nvPr/>
            </p:nvSpPr>
            <p:spPr bwMode="gray">
              <a:xfrm>
                <a:off x="2128" y="3576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33" name="Oval 27"/>
              <p:cNvSpPr>
                <a:spLocks noChangeArrowheads="1"/>
              </p:cNvSpPr>
              <p:nvPr/>
            </p:nvSpPr>
            <p:spPr bwMode="gray">
              <a:xfrm>
                <a:off x="2128" y="3492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34" name="Oval 28"/>
              <p:cNvSpPr>
                <a:spLocks noChangeArrowheads="1"/>
              </p:cNvSpPr>
              <p:nvPr/>
            </p:nvSpPr>
            <p:spPr bwMode="gray">
              <a:xfrm>
                <a:off x="2128" y="3746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</p:grpSp>
        <p:grpSp>
          <p:nvGrpSpPr>
            <p:cNvPr id="28" name="Group 29"/>
            <p:cNvGrpSpPr>
              <a:grpSpLocks/>
            </p:cNvGrpSpPr>
            <p:nvPr/>
          </p:nvGrpSpPr>
          <p:grpSpPr bwMode="auto">
            <a:xfrm>
              <a:off x="2593" y="2912"/>
              <a:ext cx="436" cy="338"/>
              <a:chOff x="2128" y="2685"/>
              <a:chExt cx="532" cy="412"/>
            </a:xfrm>
          </p:grpSpPr>
          <p:sp>
            <p:nvSpPr>
              <p:cNvPr id="29" name="Rectangle 30"/>
              <p:cNvSpPr>
                <a:spLocks noChangeArrowheads="1"/>
              </p:cNvSpPr>
              <p:nvPr/>
            </p:nvSpPr>
            <p:spPr bwMode="gray">
              <a:xfrm>
                <a:off x="2128" y="2769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30" name="Oval 31"/>
              <p:cNvSpPr>
                <a:spLocks noChangeArrowheads="1"/>
              </p:cNvSpPr>
              <p:nvPr/>
            </p:nvSpPr>
            <p:spPr bwMode="gray">
              <a:xfrm>
                <a:off x="2128" y="2685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31" name="Oval 32"/>
              <p:cNvSpPr>
                <a:spLocks noChangeArrowheads="1"/>
              </p:cNvSpPr>
              <p:nvPr/>
            </p:nvSpPr>
            <p:spPr bwMode="gray">
              <a:xfrm>
                <a:off x="2128" y="2939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</p:grp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8126288" y="4973935"/>
            <a:ext cx="595313" cy="736600"/>
            <a:chOff x="2593" y="2912"/>
            <a:chExt cx="436" cy="604"/>
          </a:xfrm>
        </p:grpSpPr>
        <p:grpSp>
          <p:nvGrpSpPr>
            <p:cNvPr id="36" name="Group 34"/>
            <p:cNvGrpSpPr>
              <a:grpSpLocks/>
            </p:cNvGrpSpPr>
            <p:nvPr/>
          </p:nvGrpSpPr>
          <p:grpSpPr bwMode="auto">
            <a:xfrm>
              <a:off x="2593" y="3178"/>
              <a:ext cx="436" cy="338"/>
              <a:chOff x="2128" y="3492"/>
              <a:chExt cx="532" cy="412"/>
            </a:xfrm>
          </p:grpSpPr>
          <p:sp>
            <p:nvSpPr>
              <p:cNvPr id="41" name="Rectangle 35"/>
              <p:cNvSpPr>
                <a:spLocks noChangeArrowheads="1"/>
              </p:cNvSpPr>
              <p:nvPr/>
            </p:nvSpPr>
            <p:spPr bwMode="gray">
              <a:xfrm>
                <a:off x="2128" y="3576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42" name="Oval 36"/>
              <p:cNvSpPr>
                <a:spLocks noChangeArrowheads="1"/>
              </p:cNvSpPr>
              <p:nvPr/>
            </p:nvSpPr>
            <p:spPr bwMode="gray">
              <a:xfrm>
                <a:off x="2128" y="3492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43" name="Oval 37"/>
              <p:cNvSpPr>
                <a:spLocks noChangeArrowheads="1"/>
              </p:cNvSpPr>
              <p:nvPr/>
            </p:nvSpPr>
            <p:spPr bwMode="gray">
              <a:xfrm>
                <a:off x="2128" y="3746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</p:grpSp>
        <p:grpSp>
          <p:nvGrpSpPr>
            <p:cNvPr id="37" name="Group 38"/>
            <p:cNvGrpSpPr>
              <a:grpSpLocks/>
            </p:cNvGrpSpPr>
            <p:nvPr/>
          </p:nvGrpSpPr>
          <p:grpSpPr bwMode="auto">
            <a:xfrm>
              <a:off x="2593" y="2912"/>
              <a:ext cx="436" cy="338"/>
              <a:chOff x="2128" y="2685"/>
              <a:chExt cx="532" cy="412"/>
            </a:xfrm>
          </p:grpSpPr>
          <p:sp>
            <p:nvSpPr>
              <p:cNvPr id="38" name="Rectangle 39"/>
              <p:cNvSpPr>
                <a:spLocks noChangeArrowheads="1"/>
              </p:cNvSpPr>
              <p:nvPr/>
            </p:nvSpPr>
            <p:spPr bwMode="gray">
              <a:xfrm>
                <a:off x="2128" y="2769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39" name="Oval 40"/>
              <p:cNvSpPr>
                <a:spLocks noChangeArrowheads="1"/>
              </p:cNvSpPr>
              <p:nvPr/>
            </p:nvSpPr>
            <p:spPr bwMode="gray">
              <a:xfrm>
                <a:off x="2128" y="2685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40" name="Oval 41"/>
              <p:cNvSpPr>
                <a:spLocks noChangeArrowheads="1"/>
              </p:cNvSpPr>
              <p:nvPr/>
            </p:nvSpPr>
            <p:spPr bwMode="gray">
              <a:xfrm>
                <a:off x="2128" y="2939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19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Terminología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227931"/>
            <a:ext cx="7705228" cy="10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2000" dirty="0" smtClean="0">
                <a:latin typeface="Arial" pitchFamily="34" charset="0"/>
                <a:ea typeface="Arial Unicode MS"/>
                <a:cs typeface="Arial" pitchFamily="34" charset="0"/>
              </a:rPr>
              <a:t>Las </a:t>
            </a:r>
            <a:r>
              <a:rPr lang="es-CL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copias </a:t>
            </a:r>
            <a:r>
              <a:rPr lang="es-CL" altLang="es-CL" sz="2000" dirty="0">
                <a:solidFill>
                  <a:srgbClr val="000000"/>
                </a:solidFill>
                <a:sym typeface="Times New Roman" pitchFamily="18" charset="0"/>
              </a:rPr>
              <a:t>de seguridad se pueden almacenar como</a:t>
            </a:r>
            <a:r>
              <a:rPr lang="es-CL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Copias </a:t>
            </a:r>
            <a:r>
              <a:rPr lang="es-CL" altLang="es-CL" sz="2000" dirty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s-CL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imagen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Juegos </a:t>
            </a:r>
            <a:r>
              <a:rPr lang="es-CL" altLang="es-CL" sz="2000" dirty="0">
                <a:solidFill>
                  <a:srgbClr val="000000"/>
                </a:solidFill>
                <a:sym typeface="Times New Roman" pitchFamily="18" charset="0"/>
              </a:rPr>
              <a:t>de copias de seguridad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blackWhite">
          <a:xfrm>
            <a:off x="1219200" y="3063205"/>
            <a:ext cx="2895600" cy="304800"/>
          </a:xfrm>
          <a:prstGeom prst="rect">
            <a:avLst/>
          </a:prstGeom>
          <a:solidFill>
            <a:srgbClr val="CCFF99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5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Data files </a:t>
            </a: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nº 2</a:t>
            </a: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blackWhite">
          <a:xfrm>
            <a:off x="1219200" y="3495005"/>
            <a:ext cx="2895600" cy="304800"/>
          </a:xfrm>
          <a:prstGeom prst="rect">
            <a:avLst/>
          </a:prstGeom>
          <a:solidFill>
            <a:srgbClr val="FFE29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5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Data files </a:t>
            </a: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nº 3</a:t>
            </a: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blackWhite">
          <a:xfrm>
            <a:off x="1219200" y="3926805"/>
            <a:ext cx="2895600" cy="304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5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Data files </a:t>
            </a: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nº 4</a:t>
            </a: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blackWhite">
          <a:xfrm>
            <a:off x="1219200" y="4358605"/>
            <a:ext cx="2895600" cy="304800"/>
          </a:xfrm>
          <a:prstGeom prst="rect">
            <a:avLst/>
          </a:prstGeom>
          <a:solidFill>
            <a:srgbClr val="CCFF99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5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Data files </a:t>
            </a: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nº 5</a:t>
            </a: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blackWhite">
          <a:xfrm>
            <a:off x="1219200" y="2631405"/>
            <a:ext cx="2895600" cy="304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5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Data files nº 1</a:t>
            </a:r>
            <a:endParaRPr lang="en-US" altLang="es-CL" sz="15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49" name="Rectangle 9"/>
          <p:cNvSpPr>
            <a:spLocks noChangeArrowheads="1"/>
          </p:cNvSpPr>
          <p:nvPr/>
        </p:nvSpPr>
        <p:spPr bwMode="blackWhite">
          <a:xfrm>
            <a:off x="1219200" y="4790405"/>
            <a:ext cx="2895600" cy="304800"/>
          </a:xfrm>
          <a:prstGeom prst="rect">
            <a:avLst/>
          </a:prstGeom>
          <a:solidFill>
            <a:srgbClr val="FFE29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5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Data files </a:t>
            </a: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nº 6</a:t>
            </a: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457200" y="5069805"/>
            <a:ext cx="4533900" cy="77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5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Copias</a:t>
            </a: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de </a:t>
            </a:r>
            <a:r>
              <a:rPr lang="en-US" altLang="es-CL" sz="15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imagen</a:t>
            </a:r>
            <a:endParaRPr lang="en-US" altLang="es-CL" sz="15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  <a:p>
            <a:pPr algn="ctr">
              <a:spcBef>
                <a:spcPct val="10000"/>
              </a:spcBef>
              <a:buClrTx/>
              <a:buSzPct val="100000"/>
              <a:buFontTx/>
              <a:buNone/>
            </a:pPr>
            <a:r>
              <a:rPr lang="en-US" altLang="es-CL" sz="14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(</a:t>
            </a:r>
            <a:r>
              <a:rPr lang="en-US" altLang="es-CL" sz="14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Archivos</a:t>
            </a:r>
            <a:r>
              <a:rPr lang="en-US" altLang="es-CL" sz="14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log y de </a:t>
            </a:r>
            <a:r>
              <a:rPr lang="en-US" altLang="es-CL" sz="14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datos</a:t>
            </a:r>
            <a:r>
              <a:rPr lang="en-US" altLang="es-CL" sz="14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</a:t>
            </a:r>
            <a:r>
              <a:rPr lang="en-US" altLang="es-CL" sz="14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duplicados</a:t>
            </a:r>
            <a:r>
              <a:rPr lang="en-US" altLang="es-CL" sz="14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</a:t>
            </a:r>
            <a:r>
              <a:rPr lang="en-US" altLang="es-CL" sz="14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en</a:t>
            </a:r>
            <a:r>
              <a:rPr lang="en-US" altLang="es-CL" sz="14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</a:t>
            </a:r>
            <a:r>
              <a:rPr lang="en-US" altLang="es-CL" sz="14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formato</a:t>
            </a:r>
            <a:r>
              <a:rPr lang="en-US" altLang="es-CL" sz="14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del </a:t>
            </a:r>
            <a:r>
              <a:rPr lang="en-US" altLang="es-CL" sz="14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sistema</a:t>
            </a:r>
            <a:r>
              <a:rPr lang="en-US" altLang="es-CL" sz="14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</a:t>
            </a:r>
            <a:r>
              <a:rPr lang="en-US" altLang="es-CL" sz="14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operativo</a:t>
            </a:r>
            <a:r>
              <a:rPr lang="en-US" altLang="es-CL" sz="14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)</a:t>
            </a: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5105400" y="3761705"/>
            <a:ext cx="3124200" cy="100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500" b="1" dirty="0" err="1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Juego</a:t>
            </a:r>
            <a:r>
              <a:rPr lang="en-US" altLang="es-CL" sz="15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de </a:t>
            </a:r>
            <a:r>
              <a:rPr lang="en-US" altLang="es-CL" sz="1500" b="1" dirty="0" err="1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copias</a:t>
            </a:r>
            <a:r>
              <a:rPr lang="en-US" altLang="es-CL" sz="15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de </a:t>
            </a:r>
            <a:r>
              <a:rPr lang="en-US" altLang="es-CL" sz="1500" b="1" dirty="0" err="1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seguridad</a:t>
            </a:r>
            <a:r>
              <a:rPr lang="en-US" altLang="es-CL" sz="15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o Backup Set</a:t>
            </a:r>
          </a:p>
          <a:p>
            <a:pPr algn="ctr">
              <a:spcBef>
                <a:spcPct val="10000"/>
              </a:spcBef>
              <a:buClrTx/>
              <a:buSzPct val="100000"/>
              <a:buFontTx/>
              <a:buNone/>
            </a:pPr>
            <a:r>
              <a:rPr lang="en-US" altLang="es-CL" sz="14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(</a:t>
            </a:r>
            <a:r>
              <a:rPr lang="en-US" altLang="es-CL" sz="1400" b="1" dirty="0" err="1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Archivos</a:t>
            </a:r>
            <a:r>
              <a:rPr lang="en-US" altLang="es-CL" sz="14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</a:t>
            </a:r>
            <a:r>
              <a:rPr lang="en-US" altLang="es-CL" sz="1400" b="1" dirty="0" err="1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binarios</a:t>
            </a:r>
            <a:r>
              <a:rPr lang="en-US" altLang="es-CL" sz="14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</a:t>
            </a:r>
            <a:r>
              <a:rPr lang="en-US" altLang="es-CL" sz="1400" b="1" dirty="0" err="1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comprimidos</a:t>
            </a:r>
            <a:r>
              <a:rPr lang="en-US" altLang="es-CL" sz="14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en </a:t>
            </a:r>
            <a:r>
              <a:rPr lang="en-US" altLang="es-CL" sz="1400" b="1" dirty="0" err="1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formato</a:t>
            </a:r>
            <a:r>
              <a:rPr lang="en-US" altLang="es-CL" sz="14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</a:t>
            </a:r>
            <a:r>
              <a:rPr lang="en-US" altLang="es-CL" sz="1400" b="1" dirty="0" err="1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propietario</a:t>
            </a:r>
            <a:r>
              <a:rPr lang="en-US" altLang="es-CL" sz="14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de Oracle)</a:t>
            </a:r>
            <a:endParaRPr lang="en-US" altLang="es-CL" sz="14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graphicFrame>
        <p:nvGraphicFramePr>
          <p:cNvPr id="52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85372"/>
              </p:ext>
            </p:extLst>
          </p:nvPr>
        </p:nvGraphicFramePr>
        <p:xfrm>
          <a:off x="4932040" y="2631405"/>
          <a:ext cx="3528392" cy="1066800"/>
        </p:xfrm>
        <a:graphic>
          <a:graphicData uri="http://schemas.openxmlformats.org/drawingml/2006/table">
            <a:tbl>
              <a:tblPr/>
              <a:tblGrid>
                <a:gridCol w="1764196"/>
                <a:gridCol w="1764196"/>
              </a:tblGrid>
              <a:tr h="355600"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indent="-107950" algn="l" defTabSz="22860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55713" indent="-231775" algn="l" defTabSz="22860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01788" indent="-230188" algn="l" defTabSz="22860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058988" indent="-230188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16188" indent="-230188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973388" indent="-230188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430588" indent="-230188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lang="en-US" altLang="es-CL" sz="1500" b="1" dirty="0" smtClean="0">
                          <a:solidFill>
                            <a:srgbClr val="000000"/>
                          </a:solidFill>
                          <a:latin typeface="Arial" charset="0"/>
                          <a:sym typeface="Times New Roman" pitchFamily="18" charset="0"/>
                        </a:rPr>
                        <a:t>Data files </a:t>
                      </a:r>
                      <a:r>
                        <a:rPr kumimoji="0" lang="en-US" altLang="es-CL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nº 1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indent="-107950" algn="l" defTabSz="22860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55713" indent="-231775" algn="l" defTabSz="22860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01788" indent="-230188" algn="l" defTabSz="22860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058988" indent="-230188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16188" indent="-230188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973388" indent="-230188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430588" indent="-230188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lang="en-US" altLang="es-CL" sz="1500" b="1" dirty="0" smtClean="0">
                          <a:solidFill>
                            <a:srgbClr val="000000"/>
                          </a:solidFill>
                          <a:latin typeface="Arial" charset="0"/>
                          <a:sym typeface="Times New Roman" pitchFamily="18" charset="0"/>
                        </a:rPr>
                        <a:t>Data files </a:t>
                      </a:r>
                      <a:r>
                        <a:rPr kumimoji="0" lang="en-US" altLang="es-CL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nº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55600"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indent="-107950" algn="l" defTabSz="22860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55713" indent="-231775" algn="l" defTabSz="22860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01788" indent="-230188" algn="l" defTabSz="22860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058988" indent="-230188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16188" indent="-230188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973388" indent="-230188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430588" indent="-230188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lang="en-US" altLang="es-CL" sz="1500" b="1" dirty="0" smtClean="0">
                          <a:solidFill>
                            <a:srgbClr val="000000"/>
                          </a:solidFill>
                          <a:latin typeface="Arial" charset="0"/>
                          <a:sym typeface="Times New Roman" pitchFamily="18" charset="0"/>
                        </a:rPr>
                        <a:t>Data files </a:t>
                      </a:r>
                      <a:r>
                        <a:rPr kumimoji="0" lang="en-US" altLang="es-CL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nº 3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291"/>
                    </a:solidFill>
                  </a:tcPr>
                </a:tc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indent="-107950" algn="l" defTabSz="22860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55713" indent="-231775" algn="l" defTabSz="22860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01788" indent="-230188" algn="l" defTabSz="22860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058988" indent="-230188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16188" indent="-230188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973388" indent="-230188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430588" indent="-230188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lang="en-US" altLang="es-CL" sz="1500" b="1" dirty="0" smtClean="0">
                          <a:solidFill>
                            <a:srgbClr val="000000"/>
                          </a:solidFill>
                          <a:latin typeface="Arial" charset="0"/>
                          <a:sym typeface="Times New Roman" pitchFamily="18" charset="0"/>
                        </a:rPr>
                        <a:t>Data files </a:t>
                      </a:r>
                      <a:r>
                        <a:rPr kumimoji="0" lang="en-US" altLang="es-CL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nº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55600"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indent="-107950" algn="l" defTabSz="22860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55713" indent="-231775" algn="l" defTabSz="22860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01788" indent="-230188" algn="l" defTabSz="22860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058988" indent="-230188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16188" indent="-230188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973388" indent="-230188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430588" indent="-230188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lang="en-US" altLang="es-CL" sz="1500" b="1" dirty="0" smtClean="0">
                          <a:solidFill>
                            <a:srgbClr val="000000"/>
                          </a:solidFill>
                          <a:latin typeface="Arial" charset="0"/>
                          <a:sym typeface="Times New Roman" pitchFamily="18" charset="0"/>
                        </a:rPr>
                        <a:t>Data files </a:t>
                      </a:r>
                      <a:r>
                        <a:rPr kumimoji="0" lang="en-US" altLang="es-CL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nº 5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indent="-107950" algn="l" defTabSz="22860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55713" indent="-231775" algn="l" defTabSz="22860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01788" indent="-230188" algn="l" defTabSz="22860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058988" indent="-230188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16188" indent="-230188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973388" indent="-230188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430588" indent="-230188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lang="en-US" altLang="es-CL" sz="1500" b="1" dirty="0" smtClean="0">
                          <a:solidFill>
                            <a:srgbClr val="000000"/>
                          </a:solidFill>
                          <a:latin typeface="Arial" charset="0"/>
                          <a:sym typeface="Times New Roman" pitchFamily="18" charset="0"/>
                        </a:rPr>
                        <a:t>Data files </a:t>
                      </a:r>
                      <a:r>
                        <a:rPr kumimoji="0" lang="en-US" altLang="es-CL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nº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29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0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69576" y="0"/>
            <a:ext cx="8064500" cy="980728"/>
          </a:xfrm>
        </p:spPr>
        <p:txBody>
          <a:bodyPr/>
          <a:lstStyle/>
          <a:p>
            <a:pPr eaLnBrk="1" hangingPunct="1"/>
            <a:r>
              <a:rPr lang="es-CL" sz="3000" dirty="0" err="1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Recovery</a:t>
            </a:r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Manager (RMAN)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469576" y="836712"/>
            <a:ext cx="806450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Potente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lenguaje de control y de script</a:t>
            </a: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Integrado con Enterprise Manager</a:t>
            </a: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API publicada que permite interactuar con el software de copia de seguridad más conocido</a:t>
            </a: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Copia de seguridad de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data files, control file,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archive log y de parámetros de servidor</a:t>
            </a: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Copia de seguridad de los archivos en disco o cinta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13" name="Picture 6" descr="Snap_0138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93096"/>
            <a:ext cx="6691313" cy="1938338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8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solidFill>
          <a:srgbClr val="FFCC99"/>
        </a:solidFill>
        <a:ln w="28575" algn="ctr">
          <a:solidFill>
            <a:schemeClr val="tx1"/>
          </a:solidFill>
          <a:miter lim="800000"/>
          <a:headEnd/>
          <a:tailEnd/>
        </a:ln>
      </a:spPr>
      <a:bodyPr>
        <a:spAutoFit/>
      </a:bodyPr>
      <a:lstStyle>
        <a:defPPr algn="ctr" defTabSz="228600">
          <a:spcBef>
            <a:spcPct val="50000"/>
          </a:spcBef>
          <a:buClrTx/>
          <a:buSzPct val="100000"/>
          <a:buFontTx/>
          <a:buNone/>
          <a:defRPr sz="1200" b="1" dirty="0" smtClean="0">
            <a:solidFill>
              <a:srgbClr val="000000"/>
            </a:solidFill>
            <a:sym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14190</TotalTime>
  <Words>4245</Words>
  <Application>Microsoft Office PowerPoint</Application>
  <PresentationFormat>Presentación en pantalla (4:3)</PresentationFormat>
  <Paragraphs>300</Paragraphs>
  <Slides>22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1" baseType="lpstr">
      <vt:lpstr>Arial Unicode MS</vt:lpstr>
      <vt:lpstr>MS Mincho</vt:lpstr>
      <vt:lpstr>ＭＳ Ｐゴシック</vt:lpstr>
      <vt:lpstr>Arial</vt:lpstr>
      <vt:lpstr>Calibri</vt:lpstr>
      <vt:lpstr>Courier New</vt:lpstr>
      <vt:lpstr>Times New Roman</vt:lpstr>
      <vt:lpstr>Wingdings</vt:lpstr>
      <vt:lpstr>Tema DuocUC 2012</vt:lpstr>
      <vt:lpstr>Presentación de PowerPoint</vt:lpstr>
      <vt:lpstr>Presentación de PowerPoint</vt:lpstr>
      <vt:lpstr>Objetivos de la Clase</vt:lpstr>
      <vt:lpstr>Soluciones de Copia de Seguridad: Visión General</vt:lpstr>
      <vt:lpstr>Oracle Secure Backup</vt:lpstr>
      <vt:lpstr>Copia de Seguridad Gestionada por el Usuario</vt:lpstr>
      <vt:lpstr>Terminología</vt:lpstr>
      <vt:lpstr>Terminología</vt:lpstr>
      <vt:lpstr>Recovery Manager (RMAN)</vt:lpstr>
      <vt:lpstr>Configuración de Valores de Copia de Seguridad</vt:lpstr>
      <vt:lpstr>Configuración de Valores de Copia de Seguridad</vt:lpstr>
      <vt:lpstr>Programación de Copias de Seguridad: Estrategia</vt:lpstr>
      <vt:lpstr>Programación de Copias de Seguridad: Options</vt:lpstr>
      <vt:lpstr>Programación de Copias de Seguridad: Settings</vt:lpstr>
      <vt:lpstr>Programación de Copias de Seguridad: Schedule</vt:lpstr>
      <vt:lpstr>Programación de Copias de Seguridad: Review</vt:lpstr>
      <vt:lpstr>Copia de Seguridad del Control File a un Archivo Trace</vt:lpstr>
      <vt:lpstr>Gestión de Copias de Seguridad</vt:lpstr>
      <vt:lpstr>Visualización de Informes de Copias de Seguridad</vt:lpstr>
      <vt:lpstr>Monitoreo de la Fast Recovery Area</vt:lpstr>
      <vt:lpstr>Uso de la Línea de Comandos de RMAN</vt:lpstr>
      <vt:lpstr>Resumen de la Clase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Maria Paloma Pou M.</cp:lastModifiedBy>
  <cp:revision>1809</cp:revision>
  <dcterms:created xsi:type="dcterms:W3CDTF">2013-06-28T16:52:03Z</dcterms:created>
  <dcterms:modified xsi:type="dcterms:W3CDTF">2015-05-13T18:54:12Z</dcterms:modified>
</cp:coreProperties>
</file>