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1"/>
  </p:notesMasterIdLst>
  <p:sldIdLst>
    <p:sldId id="260" r:id="rId2"/>
    <p:sldId id="259" r:id="rId3"/>
    <p:sldId id="258" r:id="rId4"/>
    <p:sldId id="462" r:id="rId5"/>
    <p:sldId id="446" r:id="rId6"/>
    <p:sldId id="374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369" r:id="rId30"/>
  </p:sldIdLst>
  <p:sldSz cx="9144000" cy="6858000" type="screen4x3"/>
  <p:notesSz cx="6858000" cy="9144000"/>
  <p:custDataLst>
    <p:tags r:id="rId32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  <a:srgbClr val="0000CC"/>
    <a:srgbClr val="C5C5C5"/>
    <a:srgbClr val="7373A1"/>
    <a:srgbClr val="B0EE00"/>
    <a:srgbClr val="99CC00"/>
    <a:srgbClr val="9ED561"/>
    <a:srgbClr val="FFFF00"/>
    <a:srgbClr val="9BB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2352" autoAdjust="0"/>
  </p:normalViewPr>
  <p:slideViewPr>
    <p:cSldViewPr>
      <p:cViewPr varScale="1">
        <p:scale>
          <a:sx n="54" d="100"/>
          <a:sy n="54" d="100"/>
        </p:scale>
        <p:origin x="18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3F98AE-BA61-4112-AB0B-2D0F5F092EB4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C9EC14-D1B3-4DE6-8438-EEEFFF9D3C7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5190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A53BD-DDD4-4182-93D9-DF2CA9ECC077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7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es-CL" b="1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Tecnolog</a:t>
            </a:r>
            <a:r>
              <a:rPr lang="en-US" altLang="es-CL" b="1" dirty="0" err="1" smtClean="0">
                <a:solidFill>
                  <a:srgbClr val="000000"/>
                </a:solidFill>
                <a:latin typeface="Times New Roman"/>
                <a:cs typeface="Times New Roman" pitchFamily="18" charset="0"/>
                <a:sym typeface="Times New Roman" pitchFamily="18" charset="0"/>
              </a:rPr>
              <a:t>í</a:t>
            </a:r>
            <a:r>
              <a:rPr lang="en-US" altLang="es-CL" b="1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</a:t>
            </a:r>
            <a:r>
              <a:rPr lang="en-US" altLang="es-CL" b="1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de Flashback</a:t>
            </a:r>
            <a:endParaRPr lang="en-US" altLang="es-CL" b="0" dirty="0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s-CL" b="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Oracle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Database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proporciona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tecnología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flashback: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funciones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soportan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visualización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anteriores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así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“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rebobinado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” y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avance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sin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restaurar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partir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tecnología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ayuda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errores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hayan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erróneos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errores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Flashback Query: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visualiza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existían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algún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pasado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SELECT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cláusula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OF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referencia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pasado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hora o SCN. 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Flashback Version Query: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visualiza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históricos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intervalo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concreto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cláusula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VERSIONS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BETWEEN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SELECT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motivos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índices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Flashback Transaction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Query: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visualiza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Posibles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soluciones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error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Flashback Transaction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Backout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rollback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concreta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dependientes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Flashback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Table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“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rebobina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”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vuelva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atrás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contenido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anterior sin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afecte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ningún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Flashback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Drop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invierte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efectos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borrar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devolviendo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borrada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papelera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reciclaje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junto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dependientes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índices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disparadores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Flashback Database: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devuelve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(SCN) anterior. 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s-CL" dirty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8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Fallo de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la Instancia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produce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cierra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antes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sincronización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hardware o de software,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bien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cierre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emergencia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SHUTDOWN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ABORT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STARTUP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FORCE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participación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ocasiones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Restart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supervisar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Oracle Restart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reiniciar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intervención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manual,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problema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grave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impide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reinicio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CPU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memoria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6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buFont typeface="Times New Roman" pitchFamily="18" charset="0"/>
              <a:buNone/>
            </a:pPr>
            <a:r>
              <a:rPr lang="en-US" altLang="es-CL" b="1" dirty="0" err="1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Descripción</a:t>
            </a:r>
            <a:r>
              <a:rPr lang="en-US" altLang="es-CL" b="1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Recuperación</a:t>
            </a:r>
            <a:r>
              <a:rPr lang="en-US" altLang="es-CL" b="1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Instancias</a:t>
            </a:r>
            <a:r>
              <a:rPr lang="en-US" altLang="es-CL" b="1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: </a:t>
            </a:r>
            <a:r>
              <a:rPr lang="en-US" altLang="es-CL" b="1" dirty="0" err="1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Proceso</a:t>
            </a:r>
            <a:r>
              <a:rPr lang="en-US" altLang="es-CL" b="1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 de Punto de Control (CKPT)</a:t>
            </a:r>
            <a:endParaRPr lang="en-US" altLang="es-CL" b="0" dirty="0" smtClean="0">
              <a:solidFill>
                <a:srgbClr val="000000"/>
              </a:solidFill>
              <a:cs typeface="Arial" charset="0"/>
              <a:sym typeface="Times New Roman" pitchFamily="18" charset="0"/>
            </a:endParaRPr>
          </a:p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s-CL" b="0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Pa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comprender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entender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funcionamiento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determinados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background:</a:t>
            </a:r>
          </a:p>
          <a:p>
            <a:pPr marL="171450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segundos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CKPT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control file para “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documentar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”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modificados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DBW</a:t>
            </a:r>
            <a:r>
              <a:rPr lang="en-US" altLang="es-CL" i="1" dirty="0" err="1" smtClean="0">
                <a:cs typeface="Times New Roman" pitchFamily="18" charset="0"/>
                <a:sym typeface="Times New Roman" pitchFamily="18" charset="0"/>
              </a:rPr>
              <a:t>n</a:t>
            </a:r>
            <a:r>
              <a:rPr lang="en-US" altLang="es-CL" i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SGA al disco.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denomina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“checkpoint incremental”.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checkpoint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consiste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identificar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lugar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redo log  online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empezar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denominado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“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checkpoint”).</a:t>
            </a:r>
          </a:p>
          <a:p>
            <a:pPr marL="171450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log switch,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CKPT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escribe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checkpoint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cabeceras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data files.</a:t>
            </a:r>
          </a:p>
          <a:p>
            <a:pPr marL="171450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Los checkpoints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razones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asegurar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modificados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memoria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disco de forma regular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pierdan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produzca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reducir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entradas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 online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último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checkpoint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</a:t>
            </a:r>
          </a:p>
          <a:p>
            <a:pPr marL="628650" lvl="1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garantizar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durante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cierre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checkpoint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escribe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CKPT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checkpoint,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(SCN),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 online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empezar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logs, etc. 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92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buFont typeface="Times New Roman" pitchFamily="18" charset="0"/>
              <a:buNone/>
            </a:pPr>
            <a:r>
              <a:rPr lang="en-US" altLang="es-CL" b="1" dirty="0" err="1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Descripción</a:t>
            </a:r>
            <a:r>
              <a:rPr lang="en-US" altLang="es-CL" b="1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Recuperación</a:t>
            </a:r>
            <a:r>
              <a:rPr lang="en-US" altLang="es-CL" b="1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Instancias</a:t>
            </a:r>
            <a:r>
              <a:rPr lang="en-US" altLang="es-CL" b="1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: </a:t>
            </a:r>
            <a:r>
              <a:rPr lang="es-CL" altLang="es-CL" b="1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Redo Log Files y Proceso Log </a:t>
            </a:r>
            <a:r>
              <a:rPr lang="es-CL" altLang="es-CL" b="1" dirty="0" err="1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Writer</a:t>
            </a:r>
            <a:endParaRPr lang="es-CL" altLang="es-CL" b="0" i="0" dirty="0" smtClean="0">
              <a:solidFill>
                <a:srgbClr val="000000"/>
              </a:solidFill>
              <a:cs typeface="Arial" charset="0"/>
              <a:sym typeface="Times New Roman" pitchFamily="18" charset="0"/>
            </a:endParaRPr>
          </a:p>
          <a:p>
            <a:pPr marL="171450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s-CL" altLang="es-CL" b="0" i="0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resultado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internas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servidor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Oracle.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trabajo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lógica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ejecuta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.)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protegen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pérdidas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integridad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multiplexar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garantizar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pierda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disco.</a:t>
            </a:r>
          </a:p>
          <a:p>
            <a:pPr marL="171450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redo log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compone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log.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formado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multiplexadas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idéntica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dicho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identifica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Log Writer (LGWR) escribe los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r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egistros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Redo Log Buffer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hasta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llenos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solicita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log switch.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continuación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cambia y se escribe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forma circular.</a:t>
            </a:r>
          </a:p>
          <a:p>
            <a:pPr marL="171450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práctica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recomendada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redo log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multiplexados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residan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discos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diferentes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>
              <a:lnSpc>
                <a:spcPct val="85000"/>
              </a:lnSpc>
              <a:buFont typeface="Times New Roman" pitchFamily="18" charset="0"/>
              <a:buNone/>
            </a:pPr>
            <a:endParaRPr lang="en-US" altLang="es-CL" b="0" dirty="0" smtClean="0">
              <a:solidFill>
                <a:srgbClr val="000000"/>
              </a:solidFill>
              <a:cs typeface="Arial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35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Recuperación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de Instancia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racle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Database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automáticamente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requiere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inicie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forma normal. Si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Restart y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supervisar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sucede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automáticamente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control file 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abrir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descubre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sincronizado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cierre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aplicar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pendientes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cierre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files.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continuación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rollback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sin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MX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18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buFont typeface="Times New Roman" pitchFamily="18" charset="0"/>
              <a:buNone/>
            </a:pPr>
            <a:r>
              <a:rPr lang="es-CL" altLang="es-CL" b="1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Fases</a:t>
            </a:r>
            <a:r>
              <a:rPr lang="es-CL" altLang="es-CL" b="1" baseline="0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 de la Recuperación de Instancias</a:t>
            </a:r>
            <a:endParaRPr lang="es-CL" altLang="es-CL" b="0" i="0" dirty="0" smtClean="0">
              <a:solidFill>
                <a:srgbClr val="000000"/>
              </a:solidFill>
              <a:cs typeface="Arial" charset="0"/>
              <a:sym typeface="Times New Roman" pitchFamily="18" charset="0"/>
            </a:endParaRPr>
          </a:p>
          <a:p>
            <a:pPr marL="171450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s-CL" altLang="es-CL" b="0" i="0" dirty="0" smtClean="0">
                <a:solidFill>
                  <a:srgbClr val="000000"/>
                </a:solidFill>
                <a:cs typeface="Arial" charset="0"/>
                <a:sym typeface="Times New Roman" pitchFamily="18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abra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data files, el SCN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cabecera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dicho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coincidir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el SCN actual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control files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Si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coinciden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aplica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de los redo logs online “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rehaciendo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”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secuencialmente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hasta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actualizados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Después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sincronizar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 con los control files,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conectar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aplicar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aplican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dejar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tenía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suele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curso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abierta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rollback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dichas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sin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finalizar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rollback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los data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contienen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altLang="es-CL" b="0" dirty="0" smtClean="0">
              <a:solidFill>
                <a:srgbClr val="000000"/>
              </a:solidFill>
              <a:cs typeface="Arial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00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Ajuste de la Recuperación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de Instancia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La i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guarda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antes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efectúe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commit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completo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garantiza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escribir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misma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data files.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data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suele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suceder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algún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después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data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mucho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lento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escrituras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redo. (Las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escrituras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aleatorias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 son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lentas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escrituras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serie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log.)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segundos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checkpoint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control file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control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redo log.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sabe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entradas de redo log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antes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gráfico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presentación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rayados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disco.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mismo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llevar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último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checkpoint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último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SCN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registrado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control file. Este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controlado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definiendo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MTTR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Target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segundos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y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tamaño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para dos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entre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checkpoint y el final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superior al 90%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pequeño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MX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490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Uso del Asesor de MTTR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Si se requiere</a:t>
            </a: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ayuda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definir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MTTR Target,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Enterprise Manager &gt; Advisor Central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Related Links) &gt; MTTR Advisor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Enterprise Manager &gt; Availability &gt; Recovery Settings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parámetro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de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inicialización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sz="1100" dirty="0" smtClean="0">
                <a:latin typeface="Courier New" pitchFamily="49" charset="0"/>
                <a:ea typeface="SimSun" pitchFamily="2" charset="-122"/>
                <a:sym typeface="Times New Roman" pitchFamily="18" charset="0"/>
              </a:rPr>
              <a:t>FAST_START_MTTR_TARGET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simplifica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la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configuración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del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tiempo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de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recuperación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del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fallo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de la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instancia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o del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sistema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. El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asesor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de MTTR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convierte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el valor </a:t>
            </a:r>
            <a:r>
              <a:rPr lang="en-US" altLang="es-CL" dirty="0" smtClean="0">
                <a:latin typeface="Courier New" pitchFamily="49" charset="0"/>
                <a:ea typeface="SimSun" pitchFamily="2" charset="-122"/>
                <a:sym typeface="Times New Roman" pitchFamily="18" charset="0"/>
              </a:rPr>
              <a:t>FAST_START_MTTR_TARGET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en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varios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parámetros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para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permitir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que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se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recupere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la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instancia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en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el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momento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deseado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(o lo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más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cercano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posible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a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ese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momento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). Se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debe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considerar</a:t>
            </a:r>
            <a:r>
              <a:rPr lang="en-US" altLang="es-CL" baseline="0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ea typeface="SimSun" pitchFamily="2" charset="-122"/>
                <a:sym typeface="Times New Roman" pitchFamily="18" charset="0"/>
              </a:rPr>
              <a:t>que</a:t>
            </a:r>
            <a:r>
              <a:rPr lang="en-US" altLang="es-CL" baseline="0" dirty="0" smtClean="0">
                <a:ea typeface="SimSun" pitchFamily="2" charset="-122"/>
                <a:sym typeface="Times New Roman" pitchFamily="18" charset="0"/>
              </a:rPr>
              <a:t> a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l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definir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explícitamente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parámetro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FAST_START_MTTR_TARGET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Arial" charset="0"/>
                <a:sym typeface="Times New Roman" pitchFamily="18" charset="0"/>
              </a:rPr>
              <a:t>0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desactiva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asesor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de MTTR.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Si el valor de MTTR Target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pequeño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aumenta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sobrecarga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E/S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escrituras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adicionales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afecta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 Sin embargo,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valor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demasiado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grande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tarda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demasiado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MX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9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Fallo de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la Instancia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Oracle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define el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medio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físico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cualquiera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produzca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corrupción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(data files, control file o redo log).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Para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físico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restaurar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falten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garantizar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físico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considerar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recomendaciones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indican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presentaciones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07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Configuración de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Recuperabilidad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b="0" dirty="0" err="1" smtClean="0">
                <a:latin typeface="Arial" pitchFamily="34" charset="0"/>
                <a:cs typeface="Arial" pitchFamily="34" charset="0"/>
              </a:rPr>
              <a:t>Pa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proporcionar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mejor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protección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1714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Programar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periódicas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s-CL" b="0" baseline="0" dirty="0" smtClean="0">
                <a:cs typeface="Times New Roman" pitchFamily="18" charset="0"/>
                <a:sym typeface="Times New Roman" pitchFamily="18" charset="0"/>
              </a:rPr>
              <a:t> 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mayoría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físico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restaure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perdido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dañado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partir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Multiplexar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los control files: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los control files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asociados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son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idénticos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único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control file no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difícil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; la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de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control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supone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mayor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protegerse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contra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control files,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tener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dichos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Multiplexar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redo logs: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pa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poder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efectuar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físico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aplicar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pendientes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data files hasta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última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dicho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significa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probable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pierdan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asegurar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logs;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controladores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disco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distintos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Retención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1" dirty="0" err="1" smtClean="0">
                <a:cs typeface="Times New Roman" pitchFamily="18" charset="0"/>
                <a:sym typeface="Times New Roman" pitchFamily="18" charset="0"/>
              </a:rPr>
              <a:t>archivadas</a:t>
            </a: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 de redo logs:</a:t>
            </a:r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s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pierde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restaura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aplicar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actualizar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hasta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último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SCN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control file. Con el valor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sobrescribir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después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data files.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retenga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redo logs.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denomina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colocar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ARCHIVELOG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NOTA:</a:t>
            </a:r>
            <a:r>
              <a:rPr lang="en-US" altLang="es-CL" b="0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="0" baseline="0" dirty="0" err="1" smtClean="0">
                <a:cs typeface="Times New Roman" pitchFamily="18" charset="0"/>
                <a:sym typeface="Times New Roman" pitchFamily="18" charset="0"/>
              </a:rPr>
              <a:t>e</a:t>
            </a:r>
            <a:r>
              <a:rPr lang="en-US" altLang="es-CL" b="0" dirty="0" err="1" smtClean="0">
                <a:cs typeface="Times New Roman" pitchFamily="18" charset="0"/>
                <a:sym typeface="Times New Roman" pitchFamily="18" charset="0"/>
              </a:rPr>
              <a:t>stas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tareas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utilizando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Enterprise Manager o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través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1714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3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7307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Configuración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de Fast Recovery Area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La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0" baseline="0" dirty="0" err="1" smtClean="0">
                <a:latin typeface="Arial" pitchFamily="34" charset="0"/>
                <a:cs typeface="Arial" pitchFamily="34" charset="0"/>
              </a:rPr>
              <a:t>Fast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0" baseline="0" dirty="0" err="1" smtClean="0">
                <a:latin typeface="Arial" pitchFamily="34" charset="0"/>
                <a:cs typeface="Arial" pitchFamily="34" charset="0"/>
              </a:rPr>
              <a:t>Recovery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Area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separado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disco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logs,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logs de flashback, control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multiplexados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redo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multiplexados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s-MX" b="0" baseline="0" dirty="0" err="1" smtClean="0">
                <a:latin typeface="Arial" pitchFamily="34" charset="0"/>
                <a:cs typeface="Arial" pitchFamily="34" charset="0"/>
              </a:rPr>
              <a:t>Fast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0" baseline="0" dirty="0" err="1" smtClean="0">
                <a:latin typeface="Arial" pitchFamily="34" charset="0"/>
                <a:cs typeface="Arial" pitchFamily="34" charset="0"/>
              </a:rPr>
              <a:t>Recovery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Area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simplifica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recomienda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colocar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esté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diferente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data files, control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files y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log on line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cantidad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 disco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asignar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s-MX" b="0" baseline="0" dirty="0" err="1" smtClean="0">
                <a:latin typeface="Arial" pitchFamily="34" charset="0"/>
                <a:cs typeface="Arial" pitchFamily="34" charset="0"/>
              </a:rPr>
              <a:t>Fast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0" baseline="0" dirty="0" err="1" smtClean="0">
                <a:latin typeface="Arial" pitchFamily="34" charset="0"/>
                <a:cs typeface="Arial" pitchFamily="34" charset="0"/>
              </a:rPr>
              <a:t>Recovery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Area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depende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tamaño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niveles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general,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grande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área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Lo ideal 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s-MX" b="0" baseline="0" dirty="0" err="1" smtClean="0">
                <a:latin typeface="Arial" pitchFamily="34" charset="0"/>
                <a:cs typeface="Arial" pitchFamily="34" charset="0"/>
              </a:rPr>
              <a:t>Fast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0" baseline="0" dirty="0" err="1" smtClean="0">
                <a:latin typeface="Arial" pitchFamily="34" charset="0"/>
                <a:cs typeface="Arial" pitchFamily="34" charset="0"/>
              </a:rPr>
              <a:t>Recovery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Area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sea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bastante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grande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data files y control files,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así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los logs de flashback, los redo logs 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liney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archive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guardadas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conforme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retención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(Como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criterio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general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s-MX" b="0" baseline="0" dirty="0" err="1" smtClean="0">
                <a:latin typeface="Arial" pitchFamily="34" charset="0"/>
                <a:cs typeface="Arial" pitchFamily="34" charset="0"/>
              </a:rPr>
              <a:t>Fast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0" baseline="0" dirty="0" err="1" smtClean="0">
                <a:latin typeface="Arial" pitchFamily="34" charset="0"/>
                <a:cs typeface="Arial" pitchFamily="34" charset="0"/>
              </a:rPr>
              <a:t>Recovery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Area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tener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veces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tamaño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contener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logs.)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 la </a:t>
            </a:r>
            <a:r>
              <a:rPr lang="es-MX" b="0" baseline="0" dirty="0" err="1" smtClean="0">
                <a:latin typeface="Arial" pitchFamily="34" charset="0"/>
                <a:cs typeface="Arial" pitchFamily="34" charset="0"/>
              </a:rPr>
              <a:t>Fast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0" baseline="0" dirty="0" err="1" smtClean="0">
                <a:latin typeface="Arial" pitchFamily="34" charset="0"/>
                <a:cs typeface="Arial" pitchFamily="34" charset="0"/>
              </a:rPr>
              <a:t>Recovery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Area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rige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retención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retención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determina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cuándo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obsoletos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decir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cuándo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satisfacer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objetivos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Oracle Database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gestiona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automáticamente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46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b="1" dirty="0" err="1" smtClean="0">
                <a:latin typeface="Arial" pitchFamily="34" charset="0"/>
                <a:cs typeface="Arial" pitchFamily="34" charset="0"/>
              </a:rPr>
              <a:t>Multiplexación</a:t>
            </a:r>
            <a:r>
              <a:rPr lang="es-CL" b="1" dirty="0" smtClean="0">
                <a:latin typeface="Arial" pitchFamily="34" charset="0"/>
                <a:cs typeface="Arial" pitchFamily="34" charset="0"/>
              </a:rPr>
              <a:t> de los Control Files</a:t>
            </a:r>
            <a:endParaRPr lang="es-CL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control file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pequeño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binario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describe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estructura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disponible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servidor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escriba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él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siempre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abra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montar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volver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control file.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tener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mínimo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dos control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distintos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dispositivos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minimizar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impacto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control file.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control file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provoca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control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disponibles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Sin embargo,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tan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sencilla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control file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disponible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difícil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pierden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control files.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itchFamily="34" charset="0"/>
                <a:cs typeface="Times New Roman" pitchFamily="18" charset="0"/>
                <a:sym typeface="Times New Roman" pitchFamily="18" charset="0"/>
              </a:rPr>
              <a:t>Si se</a:t>
            </a:r>
            <a:r>
              <a:rPr lang="en-US" b="0" baseline="0" dirty="0" smtClean="0">
                <a:latin typeface="Arial" pitchFamily="34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ASM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técnica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mientras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tengan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dos control files,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discos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+DATA y +FRA)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ninguna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multiplexión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OMF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control files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adicionales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parte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RMAN (o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Enterprise Manager). En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normal de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file systems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agregar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control file 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manual: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SPFILE 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	ALTER SYSTEM SET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control_files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= 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	'/u01/app/oracle/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oradata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/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orcl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/control01.ctl' , </a:t>
            </a:r>
            <a:br>
              <a:rPr lang="en-US" altLang="es-CL" dirty="0" smtClean="0">
                <a:cs typeface="Times New Roman" pitchFamily="18" charset="0"/>
                <a:sym typeface="Times New Roman" pitchFamily="18" charset="0"/>
              </a:rPr>
            </a:b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	'/u02/app/oracle/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oradata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/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orcl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/control02.ctl' , </a:t>
            </a:r>
            <a:br>
              <a:rPr lang="en-US" altLang="es-CL" dirty="0" smtClean="0">
                <a:cs typeface="Times New Roman" pitchFamily="18" charset="0"/>
                <a:sym typeface="Times New Roman" pitchFamily="18" charset="0"/>
              </a:rPr>
            </a:b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	'/u03/app/oracle/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oradata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/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orcl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/control03.ctl' SCOPE=SPFILE; 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Cerrar la base de datos.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3. Utilizar el S.O. para efectuar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control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file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nuevo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4.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Abrir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25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Archivos Redo Log</a:t>
            </a:r>
            <a:endParaRPr lang="es-CL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formados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log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duplicado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Oracle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recomienda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tengan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s-CL" altLang="es-CL" sz="12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file</a:t>
            </a:r>
            <a:r>
              <a:rPr lang="es-CL" altLang="es-CL" sz="12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system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distribuido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 discos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controladores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independientes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ningún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equipo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destruya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ASM,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discos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independiente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+DATA y +FRA.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logs actual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físico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graves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logs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significativo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afecta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funcionamiento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grabará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alerta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log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alertas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completo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técnicas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avanzadas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recordar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multiplexión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redo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influir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significativamente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terminar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hasta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logs.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colocar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discos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rápidos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colocar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ningún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mismos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discos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 (a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Gestión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Automática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ASM).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escribe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determinado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ninguna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repercusión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tener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mismo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disco.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MX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01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b="1" dirty="0" err="1" smtClean="0">
                <a:latin typeface="Arial" pitchFamily="34" charset="0"/>
                <a:cs typeface="Arial" pitchFamily="34" charset="0"/>
              </a:rPr>
              <a:t>Multiplexación</a:t>
            </a:r>
            <a:r>
              <a:rPr lang="es-CL" b="1" dirty="0" smtClean="0">
                <a:latin typeface="Arial" pitchFamily="34" charset="0"/>
                <a:cs typeface="Arial" pitchFamily="34" charset="0"/>
              </a:rPr>
              <a:t> de los Archivos Redo Log</a:t>
            </a:r>
            <a:endParaRPr lang="es-CL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s-CL" b="0" dirty="0" err="1" smtClean="0">
                <a:latin typeface="Arial" pitchFamily="34" charset="0"/>
                <a:cs typeface="Arial" pitchFamily="34" charset="0"/>
              </a:rPr>
              <a:t>mul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tiplexar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log, 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agregar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agregar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(con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abierta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sin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tenga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impacto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rendimiento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Enterprise Manager &gt; Server &gt; Redo Log Groups.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click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botón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Edit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click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enlace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Aparece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Edit Redo Log Group.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 Members,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click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Add.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mostrará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Add Redo Log Member.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adecuado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ingresar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Para ASM, se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discos y,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plantilla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alias. Para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File System,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ingresar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directorio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click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Continue. </a:t>
            </a:r>
          </a:p>
          <a:p>
            <a:pPr lvl="1">
              <a:lnSpc>
                <a:spcPct val="90000"/>
              </a:lnSpc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Estos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pasos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repetir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existentes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multiplexar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agrega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redo log a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marca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INVALID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aparece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vista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V$LOGFILE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Éste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nuevo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produce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log y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nuevo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cambia a CURRENT,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miembro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cambia a null.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74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Archivos Archive Log</a:t>
            </a:r>
            <a:endParaRPr lang="es-CL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La</a:t>
            </a: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on line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buffer circular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llenando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continuación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pasando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Después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empieza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sobrescribir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primer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máxima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recuperabilidad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indica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realice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</a:t>
            </a:r>
            <a:r>
              <a:rPr lang="en-US" altLang="es-CL" smtClean="0">
                <a:cs typeface="Times New Roman" pitchFamily="18" charset="0"/>
                <a:sym typeface="Times New Roman" pitchFamily="18" charset="0"/>
              </a:rPr>
              <a:t>logs online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antes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sobrescriban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denominan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rchive Logs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facilitar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nomenclatura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los archive logs.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(s)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archive logs. Es probable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sea la Fast Recovery Area.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Colocar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ARCHIVELOG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lvl="1"/>
            <a:r>
              <a:rPr lang="en-US" altLang="es-CL" b="0" dirty="0" smtClean="0">
                <a:cs typeface="Times New Roman" pitchFamily="18" charset="0"/>
                <a:sym typeface="Times New Roman" pitchFamily="18" charset="0"/>
              </a:rPr>
              <a:t>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1 y 2 no son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Fast Recovery Area.</a:t>
            </a:r>
          </a:p>
          <a:p>
            <a:pPr lvl="1"/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existir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antes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colocar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ARCHIVELOG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directorio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haber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barra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final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directorio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49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Proceso Archive (</a:t>
            </a:r>
            <a:r>
              <a:rPr lang="es-CL" b="1" dirty="0" err="1" smtClean="0">
                <a:latin typeface="Arial" pitchFamily="34" charset="0"/>
                <a:cs typeface="Arial" pitchFamily="34" charset="0"/>
              </a:rPr>
              <a:t>ARCn</a:t>
            </a:r>
            <a:r>
              <a:rPr lang="es-CL" b="1" dirty="0" smtClean="0">
                <a:latin typeface="Arial" pitchFamily="34" charset="0"/>
                <a:cs typeface="Arial" pitchFamily="34" charset="0"/>
              </a:rPr>
              <a:t>)</a:t>
            </a:r>
            <a:endParaRPr lang="es-CL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i="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RCn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background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opcional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Sin embargo,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crucial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disco.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llena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on line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Oracle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comienza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escribir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 el siguiente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online.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on line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denomina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log switch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ARCn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inicia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lleno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cambia de log.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automáticamente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 logs on line antes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volver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logs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mantengan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hasta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disco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dañada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decisiones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importantes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DBA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tomar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funcione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ARCHIVELOG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en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NOARCHIVELOG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NOARCHIVELOG</a:t>
            </a:r>
            <a:r>
              <a:rPr lang="en-US" altLang="es-CL" baseline="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 online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sobrescriben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produce un log switch.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ARCHIVELOG</a:t>
            </a:r>
            <a:r>
              <a:rPr lang="en-US" altLang="es-CL" dirty="0" smtClean="0">
                <a:latin typeface="+mn-lt"/>
                <a:cs typeface="Times New Roman" pitchFamily="18" charset="0"/>
                <a:sym typeface="Times New Roman" pitchFamily="18" charset="0"/>
              </a:rPr>
              <a:t>,</a:t>
            </a:r>
            <a:r>
              <a:rPr lang="en-US" altLang="es-CL" baseline="0" dirty="0" smtClean="0">
                <a:latin typeface="+mn-lt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grupos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inactivos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redo log online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llenos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antes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volver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ARCHIVELOG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esencial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mayoría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estrategias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llena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escribir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él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sucede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reanude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46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Archivos Archive Log: Nomenclatura</a:t>
            </a:r>
            <a:r>
              <a:rPr lang="es-CL" b="1" baseline="0" dirty="0" smtClean="0">
                <a:latin typeface="Arial" pitchFamily="34" charset="0"/>
                <a:cs typeface="Arial" pitchFamily="34" charset="0"/>
              </a:rPr>
              <a:t> y Destino</a:t>
            </a:r>
            <a:endParaRPr lang="es-CL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nomenclatura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Enterprise Manager &gt; Availability &gt; Configure Recovery Settings.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tener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evitar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sobrescribir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log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antiguos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formato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nomenclatura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muestra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presentación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ayudar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Oracle Database 11</a:t>
            </a:r>
            <a:r>
              <a:rPr lang="en-US" altLang="es-CL" i="1" dirty="0" smtClean="0">
                <a:cs typeface="Times New Roman" pitchFamily="18" charset="0"/>
                <a:sym typeface="Times New Roman" pitchFamily="18" charset="0"/>
              </a:rPr>
              <a:t>g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permite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caracteres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comodín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formato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%s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secuencia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log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parte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%t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número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thread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parte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%r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identificador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resetlogs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asegurarse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 sea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cs typeface="Times New Roman" pitchFamily="18" charset="0"/>
                <a:sym typeface="Times New Roman" pitchFamily="18" charset="0"/>
              </a:rPr>
              <a:t>%d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identificador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parte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recomienda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%s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%t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%r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formato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%d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varias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comparten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mismo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archive logs).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Fast Recovery Area,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especifica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USE_DB_RECOVERY_FILE_DEST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log.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archive log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escribir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máximo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diez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distintos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locales (un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directorio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remotos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(un alias de Red de Oracle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).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click Add Another Row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agregar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conectar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SYSDBA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SYSOPER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envíen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ubicación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eliminar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USE_DB_RECOVERY_FILE_DEST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Activación del Modo</a:t>
            </a:r>
            <a:r>
              <a:rPr lang="es-CL" b="1" baseline="0" dirty="0" smtClean="0">
                <a:latin typeface="Arial" pitchFamily="34" charset="0"/>
                <a:cs typeface="Arial" pitchFamily="34" charset="0"/>
              </a:rPr>
              <a:t> ARCHIVELOG</a:t>
            </a:r>
            <a:endParaRPr lang="es-CL" b="0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1.- Utilizando</a:t>
            </a: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Enterprise Manager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seleccionar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Availability &gt; Configure Recovery Settings &gt; ARCHIVELOG Mode.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equivalente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siguiente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	SQL&gt; ALTER DATABASE ARCHIVELOG;</a:t>
            </a:r>
          </a:p>
          <a:p>
            <a:pPr lvl="2">
              <a:buFont typeface="Times New Roman" pitchFamily="18" charset="0"/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Este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emitir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mientras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esté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MOUNT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reiniciar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terminar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último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paso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como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muestra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presentación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).</a:t>
            </a: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2.-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Enterprise Manager,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solicita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indicar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credenciales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durante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reinicio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credenciales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SYSDBA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3.-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reiniciada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activarán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formato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log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destinos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log.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SQL*Plus,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visualizarlos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ARCHIVE LOG LIST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4.-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después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haber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ARCHIVELOG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podrá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recuperar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última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realizada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ese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i="0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i="0" dirty="0" smtClean="0">
                <a:cs typeface="Times New Roman" pitchFamily="18" charset="0"/>
                <a:sym typeface="Times New Roman" pitchFamily="18" charset="0"/>
              </a:rPr>
              <a:t>Con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NOARCHIVELOG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hasta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realizó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última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después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perderán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ARCHIVELOG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posible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hasta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momento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realizó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última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mayoría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bases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ARCHIVELOG.</a:t>
            </a: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Parte de las Labores de un Administrador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de Base de Datos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dirty="0" smtClean="0">
                <a:latin typeface="Arial" pitchFamily="34" charset="0"/>
                <a:cs typeface="Arial" pitchFamily="34" charset="0"/>
              </a:rPr>
              <a:t>Uno</a:t>
            </a:r>
            <a:r>
              <a:rPr lang="es-CL" baseline="0" dirty="0" smtClean="0">
                <a:latin typeface="Arial" pitchFamily="34" charset="0"/>
                <a:cs typeface="Arial" pitchFamily="34" charset="0"/>
              </a:rPr>
              <a:t> de los </a:t>
            </a:r>
            <a:r>
              <a:rPr lang="es-CL" baseline="0" dirty="0" err="1" smtClean="0">
                <a:latin typeface="Arial" pitchFamily="34" charset="0"/>
                <a:cs typeface="Arial" pitchFamily="34" charset="0"/>
              </a:rPr>
              <a:t>travajos</a:t>
            </a:r>
            <a:r>
              <a:rPr lang="es-CL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(DBA) es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asegurarse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abierta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disponible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necesiten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Para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conseguirlo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el DBA (en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colaboración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con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):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 Se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anticipa</a:t>
            </a:r>
            <a:r>
              <a:rPr lang="en-US" dirty="0" smtClean="0">
                <a:cs typeface="Arial" charset="0"/>
                <a:sym typeface="Times New Roman" pitchFamily="18" charset="0"/>
              </a:rPr>
              <a:t> y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trabaja</a:t>
            </a:r>
            <a:r>
              <a:rPr lang="en-US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para</a:t>
            </a:r>
            <a:r>
              <a:rPr lang="en-US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evitar</a:t>
            </a:r>
            <a:r>
              <a:rPr lang="en-US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causas</a:t>
            </a:r>
            <a:r>
              <a:rPr lang="en-US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comunes</a:t>
            </a:r>
            <a:r>
              <a:rPr lang="en-US" dirty="0" smtClean="0">
                <a:cs typeface="Arial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fallo</a:t>
            </a:r>
            <a:r>
              <a:rPr lang="en-US" dirty="0" smtClean="0">
                <a:cs typeface="Arial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cs typeface="Arial" charset="0"/>
                <a:sym typeface="Times New Roman" pitchFamily="18" charset="0"/>
              </a:rPr>
              <a:t> 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Trabaja</a:t>
            </a:r>
            <a:r>
              <a:rPr lang="en-US" baseline="0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aumentar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entre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fallos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(MTBF)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afecta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negativamente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disponibilidad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Garantiza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hardware es lo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fiable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posible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componentes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críticos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protegidos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redundancia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mantenimiento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operativo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Oracle Database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proporciona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opciones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avanzadas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aumentar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MTBF,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incluyen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 Real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Application Clusters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 Streams.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 Oracle Data Guard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Disminuye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tiempo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de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recuperación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(MTTR)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realizando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procedimientos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anticipación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configurando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copias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estén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disponibles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inmediato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sean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necesarias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Times New Roman" pitchFamily="18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Times New Roman" pitchFamily="18" charset="0"/>
                <a:sym typeface="Times New Roman" pitchFamily="18" charset="0"/>
              </a:rPr>
              <a:t>Minimiza</a:t>
            </a:r>
            <a:r>
              <a:rPr lang="en-US" dirty="0" smtClean="0">
                <a:latin typeface="Arial" pitchFamily="34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pérdida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Los DBA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siguen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recomendaciones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aceptadas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configurar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sus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bases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ninguna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transacción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confirmada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jamás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pierda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Entre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entidades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permiten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garantizar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incluyen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 Los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archivos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archive log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ea typeface="SimSun" pitchFamily="2" charset="-122"/>
                <a:cs typeface="Times New Roman" pitchFamily="18" charset="0"/>
                <a:sym typeface="Times New Roman" pitchFamily="18" charset="0"/>
              </a:rPr>
              <a:t>  </a:t>
            </a:r>
            <a:r>
              <a:rPr lang="en-US" dirty="0" err="1" smtClean="0">
                <a:ea typeface="SimSun" pitchFamily="2" charset="-122"/>
                <a:cs typeface="Times New Roman" pitchFamily="18" charset="0"/>
                <a:sym typeface="Times New Roman" pitchFamily="18" charset="0"/>
              </a:rPr>
              <a:t>T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ecnología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flashback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 Bases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baseline="0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Standby y Oracle Data Guard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5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Categorías de Fallos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allo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sentencia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única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(select, insert, update, delete).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única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sesión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 de red: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pierde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conectividad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 la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Error del 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termina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correctamente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pero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ésta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no es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correcta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(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eliminación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de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una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tabla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o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ingreso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de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datos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erróneos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)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instancia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cierra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forma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inesperada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medio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físico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pierde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algún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necesario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funcionamiento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(es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decir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, se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han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eliminado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los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archivos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 o el disco ha </a:t>
            </a:r>
            <a:r>
              <a:rPr lang="en-US" dirty="0" err="1" smtClean="0">
                <a:ea typeface="SimSun" pitchFamily="2" charset="-122"/>
                <a:sym typeface="Times New Roman" pitchFamily="18" charset="0"/>
              </a:rPr>
              <a:t>fallado</a:t>
            </a:r>
            <a:r>
              <a:rPr lang="en-US" dirty="0" smtClean="0">
                <a:ea typeface="SimSun" pitchFamily="2" charset="-122"/>
                <a:sym typeface="Times New Roman" pitchFamily="18" charset="0"/>
              </a:rPr>
              <a:t>).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09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Fallo de Sentencia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Cuando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única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participación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DBA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corregir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errores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asignación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DBA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ayudar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solución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problemas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incluso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aquellos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tienen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relación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directa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área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tareas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variar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mucho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organización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entender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errores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lógicos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aplicaciones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trabajar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desarrolladores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fin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comprender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ámbito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problema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Las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herramientas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Oracle Database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útiles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ayudan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examinar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pistas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auditoría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anteriores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muchos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sentencias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diseño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decisiones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sobre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políticas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reglas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cuotas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suelen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tomar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antelación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obtiene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error al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intentar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excederse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límites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intencionado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necesita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ninguna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resolución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6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Fallo en los Procesos de Usuario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procesos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desconectan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de forma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anormal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tener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trabajos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sin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confirmar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curso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al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necesario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Arial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Arial" charset="0"/>
                <a:sym typeface="Times New Roman" pitchFamily="18" charset="0"/>
              </a:rPr>
              <a:t> un rollback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background Process Monitor (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PMON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)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verifica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periódicamente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servidor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garantizar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sesiones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siguen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conectadas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PMON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encuentra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servidor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cuyo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conectado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PMON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curso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rollback de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sin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libera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bloqueos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producidos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sesión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fallida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debería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intervención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DBA para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pero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administrador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observar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sucede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Uno o dos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desconectan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forma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anormal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debe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motivo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preocupación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Sin embargo,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constantes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indican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otros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problemas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Un gran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porcentaje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desconexiones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anormales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indicar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necesaria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(lo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que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incluye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enseñarles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a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desconectarse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en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lugar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de tan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sólo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terminar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sus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dirty="0" err="1" smtClean="0">
                <a:ea typeface="SimSun" pitchFamily="2" charset="-122"/>
                <a:sym typeface="Times New Roman" pitchFamily="18" charset="0"/>
              </a:rPr>
              <a:t>programas</a:t>
            </a:r>
            <a:r>
              <a:rPr lang="en-US" altLang="es-CL" dirty="0" smtClean="0">
                <a:ea typeface="SimSun" pitchFamily="2" charset="-122"/>
                <a:sym typeface="Times New Roman" pitchFamily="18" charset="0"/>
              </a:rPr>
              <a:t>)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indicio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problemas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red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aplicaciones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46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Fallo de Red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mejor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solución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proporcionar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rutas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redundantes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conexiones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red.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Los listeners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copia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seguridad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conexiones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 y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tarjetas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interfaz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reducen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posibilidad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afecten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disponibilidad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8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Error del Usuario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Puede que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modifique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involuntariamente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salido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programa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simplemente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rollback.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LogMiner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consultar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online redo logs y los archived redo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logs a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través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interfaz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 o de Enterprise Manager.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mantenerse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online redo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durante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segmentos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undo Si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ésta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mantendrá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hasta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suprima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archived.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Los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elimen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papelera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reciclaje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flashback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anterior al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borrado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Si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papelera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reciclaje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limpiado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borró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PURGE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borrada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point-in-time (PITR)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forma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adecuada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42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Error del Usuario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Puede que 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elimine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modifique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involuntariamente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Si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no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confirmado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ni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salido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programa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simplemente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un rollback.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Oracle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LogMiner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consultar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online redo logs y los archived redo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logs a </a:t>
            </a:r>
            <a:r>
              <a:rPr lang="en-US" altLang="es-CL" baseline="0" dirty="0" err="1" smtClean="0">
                <a:cs typeface="Times New Roman" pitchFamily="18" charset="0"/>
                <a:sym typeface="Times New Roman" pitchFamily="18" charset="0"/>
              </a:rPr>
              <a:t>través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interfaz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SQL o de Enterprise Manager.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transacción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mantenerse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online redo logs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durante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segmentos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undo Si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redo,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ésta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mantendrá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hasta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suprima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archived.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Los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elimen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papelera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reciclaje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flashback de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anterior al</a:t>
            </a:r>
            <a:r>
              <a:rPr lang="en-US" altLang="es-CL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borrado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Si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papelera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reciclaje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limpiado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borró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con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opción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PURGE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aún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recuperar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tabla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borrada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point-in-time (PITR) o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punto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en el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tiempo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configurado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 de forma </a:t>
            </a:r>
            <a:r>
              <a:rPr lang="en-US" altLang="es-CL" dirty="0" err="1" smtClean="0">
                <a:cs typeface="Times New Roman" pitchFamily="18" charset="0"/>
                <a:sym typeface="Times New Roman" pitchFamily="18" charset="0"/>
              </a:rPr>
              <a:t>adecuada</a:t>
            </a:r>
            <a:r>
              <a:rPr lang="en-US" altLang="es-CL" dirty="0" smtClean="0">
                <a:cs typeface="Times New Roman" pitchFamily="18" charset="0"/>
                <a:sym typeface="Times New Roman" pitchFamily="18" charset="0"/>
              </a:rPr>
              <a:t>.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8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295E5-5E00-452F-93FC-F77462A9D26E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F1EDD-D43F-4C0E-B9D6-B19936C7702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BA83-CF37-49AE-9224-AFBC429E4525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3F94-0C70-4E2F-AEFF-1AC1F4DA3E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865D-71E1-414A-9D2B-720ED574EA6E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0EDD-5DC1-404B-8E78-11EDA86B77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C09-30B2-473B-8115-A93623239D3C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3429-B4C5-4A98-AF33-9247262462B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0164-DD9F-4167-BB9A-487842892595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8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45A-EE72-4CA3-8607-3FE46E09449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9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1549-4160-41E2-8232-8E2744E1856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ADA1-C2C6-4FA5-B5A7-1449193527F0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93FE-E409-425E-81F8-662CA32A9A13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D62CF-FE8D-49C8-A82D-807D4A56790C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3F9B-C017-4E9A-AEEB-C5DA829F91D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B3D7-E72D-4241-AA2E-87BD1A9C09B9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010E-576E-4E53-B994-DFF2C997A10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0C13C-97BC-4221-BBDF-3A75522C5100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0008-951C-47B1-9AE8-2ECF11FD006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C835-EC26-433D-B615-C0FFDE379F1F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674C-449C-4D4B-A91A-94B8DC55AB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3B30-D31F-4334-A5B5-73C1319E0212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0865-109D-411D-807F-C3FF8AEFB8A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CBDBEE2-6F40-44BF-AF15-FBADE7781B27}" type="datetimeFigureOut">
              <a:rPr lang="es-CL"/>
              <a:pPr>
                <a:defRPr/>
              </a:pPr>
              <a:t>13-05-2015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25E12DB-7247-45F6-B03A-61F9F87D4E0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3" r:id="rId4"/>
    <p:sldLayoutId id="2147483732" r:id="rId5"/>
    <p:sldLayoutId id="2147483737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google.cl/url?sa=i&amp;source=images&amp;cd=&amp;docid=A8BHM-idfwnSZM&amp;tbnid=HAJBKiSFWsIibM:&amp;ved=0CAgQjRwwADjHAQ&amp;url=http://tipsdeaprendizaje.blogspot.com/2009/11/estrategias-de-aprendizaje.html&amp;ei=K76wUcLsE7CO0QGDtYCoCQ&amp;psig=AFQjCNFG0X-D8yVJV96nLgCfkND5EHi3SQ&amp;ust=13706239153664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l/url?sa=i&amp;rct=j&amp;q=&amp;esrc=s&amp;frm=1&amp;source=images&amp;cd=&amp;cad=rja&amp;docid=y7hx9d2JDl1omM&amp;tbnid=lHGVJWsthtHtqM:&amp;ved=0CAUQjRw&amp;url=http://www.bodegasexpress.com/dudas.html&amp;ei=-pesUe-AI43W9QSAoYC4CQ&amp;bvm=bv.47244034,d.eWU&amp;psig=AFQjCNFLm-EGV9s1Atpy26mxvK0PkyEDLQ&amp;ust=13703518945379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45171"/>
            <a:ext cx="8071184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3200" dirty="0" smtClean="0">
                <a:latin typeface="Calibri" pitchFamily="34" charset="0"/>
              </a:rPr>
              <a:t>ABD5502 ADMINISTRACIÓN </a:t>
            </a:r>
            <a:r>
              <a:rPr lang="es-CL" sz="3200" dirty="0">
                <a:latin typeface="Calibri" pitchFamily="34" charset="0"/>
              </a:rPr>
              <a:t>DE BASE DE DATOS</a:t>
            </a:r>
          </a:p>
        </p:txBody>
      </p:sp>
      <p:sp>
        <p:nvSpPr>
          <p:cNvPr id="15364" name="6 Rectángulo"/>
          <p:cNvSpPr>
            <a:spLocks noChangeArrowheads="1"/>
          </p:cNvSpPr>
          <p:nvPr/>
        </p:nvSpPr>
        <p:spPr bwMode="auto">
          <a:xfrm>
            <a:off x="250825" y="4362450"/>
            <a:ext cx="60442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Conceptos de Copia de Seguridad y</a:t>
            </a:r>
          </a:p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Recuperación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Error del Usuario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aphicFrame>
        <p:nvGraphicFramePr>
          <p:cNvPr id="1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84148"/>
              </p:ext>
            </p:extLst>
          </p:nvPr>
        </p:nvGraphicFramePr>
        <p:xfrm>
          <a:off x="611561" y="1919669"/>
          <a:ext cx="7920879" cy="3107348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tblPr>
              <a:tblGrid>
                <a:gridCol w="3456384"/>
                <a:gridCol w="4464495"/>
              </a:tblGrid>
              <a:tr h="736413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PROBLEMAS TÍPICOS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POSIBLES SOLUCIONES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17085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usuario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elimina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o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modifica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datos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involuntariamente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Realice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el rollback de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transacción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y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las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transacciones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dependientes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o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deje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tabla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su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estado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anterior.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1053850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usuario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elimina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una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tabla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Recupere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tabla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papelera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reciclaje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635896" y="5157192"/>
            <a:ext cx="1789113" cy="1260475"/>
            <a:chOff x="2296" y="2814"/>
            <a:chExt cx="1127" cy="794"/>
          </a:xfrm>
        </p:grpSpPr>
        <p:pic>
          <p:nvPicPr>
            <p:cNvPr id="5" name="Picture 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529" y="2814"/>
              <a:ext cx="663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 Box 21"/>
            <p:cNvSpPr txBox="1">
              <a:spLocks noChangeArrowheads="1"/>
            </p:cNvSpPr>
            <p:nvPr/>
          </p:nvSpPr>
          <p:spPr bwMode="gray">
            <a:xfrm>
              <a:off x="2296" y="3396"/>
              <a:ext cx="11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2286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4572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6858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9144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3716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18288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2860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27432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Tx/>
                <a:buSzPct val="100000"/>
                <a:buFontTx/>
                <a:buNone/>
              </a:pPr>
              <a:r>
                <a:rPr lang="en-US" altLang="es-CL" sz="16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Oracle </a:t>
              </a:r>
              <a:r>
                <a:rPr lang="en-US" altLang="es-CL" sz="1600" b="1" dirty="0" err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LogMiner</a:t>
              </a:r>
              <a:endParaRPr lang="en-US" altLang="es-CL" sz="16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Tecnología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Flashback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6723805" cy="160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Visualización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estados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anteriores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los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“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Rebobinado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” 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y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avance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de los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en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tiempo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Ayuda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a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usuarios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en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análisis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la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recuperación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errores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  <a:endParaRPr lang="en-US" alt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524328" y="1484784"/>
            <a:ext cx="1216025" cy="1752600"/>
            <a:chOff x="4532" y="2815"/>
            <a:chExt cx="766" cy="1104"/>
          </a:xfrm>
        </p:grpSpPr>
        <p:pic>
          <p:nvPicPr>
            <p:cNvPr id="7" name="Picture 7" descr="Tables: Table with Hea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532" y="2815"/>
              <a:ext cx="606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Tables: Table with Header, 1 Row Highlight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676" y="3103"/>
              <a:ext cx="606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9" descr="Concept: Rollback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764" y="2828"/>
              <a:ext cx="534" cy="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39901"/>
              </p:ext>
            </p:extLst>
          </p:nvPr>
        </p:nvGraphicFramePr>
        <p:xfrm>
          <a:off x="395536" y="3573016"/>
          <a:ext cx="4032448" cy="2304255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tblPr>
              <a:tblGrid>
                <a:gridCol w="4032448"/>
              </a:tblGrid>
              <a:tr h="625918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s-C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Para el análisis de errores: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88987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Oracle Flashback Query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544675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Oracle Flashback Versions Query 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544675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n-US" altLang="es-C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Oracle Flashback Transaction Query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08984"/>
              </p:ext>
            </p:extLst>
          </p:nvPr>
        </p:nvGraphicFramePr>
        <p:xfrm>
          <a:off x="4643240" y="3582344"/>
          <a:ext cx="4032448" cy="2327165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tblPr>
              <a:tblGrid>
                <a:gridCol w="4032448"/>
              </a:tblGrid>
              <a:tr h="511285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s-C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Para la recuperación de errores: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81117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Oracle Flashback Transaction </a:t>
                      </a:r>
                      <a:r>
                        <a:rPr kumimoji="0" lang="en-US" altLang="es-C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Backout</a:t>
                      </a:r>
                      <a:endParaRPr kumimoji="0" lang="en-US" altLang="es-CL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444921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Oracle Flashback Table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444921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Oracle Flashback Drop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444921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n-US" altLang="es-C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Oracle Flashback Database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Fallo de la Instancia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aphicFrame>
        <p:nvGraphicFramePr>
          <p:cNvPr id="1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37440"/>
              </p:ext>
            </p:extLst>
          </p:nvPr>
        </p:nvGraphicFramePr>
        <p:xfrm>
          <a:off x="611561" y="1340768"/>
          <a:ext cx="7920879" cy="4984287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tblPr>
              <a:tblGrid>
                <a:gridCol w="3456384"/>
                <a:gridCol w="4464495"/>
              </a:tblGrid>
              <a:tr h="717047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CAUSAS TÍPICAS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POSIBLES SOLUCIONES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674739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Cortes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suministro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eléctrico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 rowSpan="4"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Reiniciar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instancia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mediante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comando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sym typeface="Times New Roman" pitchFamily="18" charset="0"/>
                        </a:rPr>
                        <a:t>STARTUP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. 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recuperación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un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instancia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automática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incluye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aplicación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transacciones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pendientes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los redo logs y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realización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un rollback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transacciones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sin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confirmar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altLang="es-C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  <a:p>
                      <a:pPr marL="285750" marR="0" lvl="0" indent="-28575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Investigar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las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causas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usando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archivo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alertas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, los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archivos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trace y Enterprise Manager.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623976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hardware.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 vMerge="1"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altLang="es-C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1026136"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uno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los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procesos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segundo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plano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críticos</a:t>
                      </a:r>
                      <a:endParaRPr kumimoji="0" lang="en-US" altLang="es-C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altLang="es-C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1494605"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Procedimientos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cierre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emergencia</a:t>
                      </a:r>
                      <a:endParaRPr kumimoji="0" lang="en-US" altLang="es-C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altLang="es-C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Descripción de Recuperación de Instancias: </a:t>
            </a:r>
            <a:b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Proceso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Checkpoint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(CKPT)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187814" y="1473448"/>
            <a:ext cx="6048672" cy="294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Ac</a:t>
            </a:r>
            <a:r>
              <a:rPr lang="es-CL" sz="2000" dirty="0" smtClean="0">
                <a:solidFill>
                  <a:srgbClr val="000000"/>
                </a:solidFill>
                <a:sym typeface="Times New Roman" pitchFamily="18" charset="0"/>
              </a:rPr>
              <a:t>tualiza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las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cabeceras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de los  data files con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información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de checkpoint.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Actualiza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los control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files con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información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checkpoint.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Indica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al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proceso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 </a:t>
            </a:r>
            <a:r>
              <a:rPr lang="en-US" altLang="es-CL" sz="2000" dirty="0" err="1">
                <a:solidFill>
                  <a:srgbClr val="000000"/>
                </a:solidFill>
                <a:sym typeface="Times New Roman" pitchFamily="18" charset="0"/>
              </a:rPr>
              <a:t>DBWn</a:t>
            </a:r>
            <a:r>
              <a:rPr lang="en-US" altLang="es-CL" sz="20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se ha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efectuado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 un checkpoint </a:t>
            </a:r>
            <a:r>
              <a:rPr lang="en-US" alt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completo</a:t>
            </a:r>
            <a:r>
              <a:rPr lang="en-US" altLang="es-CL" sz="20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  <a:endParaRPr lang="en-US" alt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4179151" y="5241696"/>
            <a:ext cx="904875" cy="1587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500" b="1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179151" y="5775096"/>
            <a:ext cx="2992438" cy="1587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500" b="1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blackWhite">
          <a:xfrm>
            <a:off x="6327796" y="1665183"/>
            <a:ext cx="2387600" cy="1565275"/>
          </a:xfrm>
          <a:prstGeom prst="roundRect">
            <a:avLst>
              <a:gd name="adj" fmla="val 12495"/>
            </a:avLst>
          </a:prstGeom>
          <a:solidFill>
            <a:srgbClr val="99CC00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endParaRPr lang="es-ES" altLang="es-CL" sz="1500" b="1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093096" y="1791309"/>
            <a:ext cx="86042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SGA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blackWhite">
          <a:xfrm>
            <a:off x="6545667" y="2098372"/>
            <a:ext cx="1999406" cy="785813"/>
          </a:xfrm>
          <a:prstGeom prst="roundRect">
            <a:avLst>
              <a:gd name="adj" fmla="val 12495"/>
            </a:avLst>
          </a:prstGeom>
          <a:solidFill>
            <a:srgbClr val="FFCC99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sym typeface="Times New Roman" pitchFamily="18" charset="0"/>
              </a:rPr>
              <a:t>Database </a:t>
            </a:r>
          </a:p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sym typeface="Times New Roman" pitchFamily="18" charset="0"/>
              </a:rPr>
              <a:t>buffer cache</a:t>
            </a:r>
            <a:endParaRPr lang="en-US" altLang="es-CL" sz="15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576401" y="2904996"/>
            <a:ext cx="0" cy="61200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500" b="1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blackWhite">
          <a:xfrm>
            <a:off x="2496401" y="5114697"/>
            <a:ext cx="1946275" cy="772668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CKPT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blackWhite">
          <a:xfrm>
            <a:off x="7119201" y="4624536"/>
            <a:ext cx="914400" cy="1828800"/>
          </a:xfrm>
          <a:prstGeom prst="rect">
            <a:avLst/>
          </a:prstGeom>
          <a:solidFill>
            <a:srgbClr val="6666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endParaRPr lang="es-CL" sz="1500" b="1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7227151" y="4661049"/>
            <a:ext cx="698500" cy="1350962"/>
            <a:chOff x="1458" y="2807"/>
            <a:chExt cx="440" cy="851"/>
          </a:xfrm>
        </p:grpSpPr>
        <p:grpSp>
          <p:nvGrpSpPr>
            <p:cNvPr id="15" name="Group 16"/>
            <p:cNvGrpSpPr>
              <a:grpSpLocks/>
            </p:cNvGrpSpPr>
            <p:nvPr/>
          </p:nvGrpSpPr>
          <p:grpSpPr bwMode="auto">
            <a:xfrm>
              <a:off x="1458" y="3320"/>
              <a:ext cx="436" cy="338"/>
              <a:chOff x="2128" y="3492"/>
              <a:chExt cx="532" cy="412"/>
            </a:xfrm>
          </p:grpSpPr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1462" y="3063"/>
              <a:ext cx="436" cy="338"/>
              <a:chOff x="2128" y="3090"/>
              <a:chExt cx="532" cy="412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2128" y="3174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22" name="Oval 22"/>
              <p:cNvSpPr>
                <a:spLocks noChangeArrowheads="1"/>
              </p:cNvSpPr>
              <p:nvPr/>
            </p:nvSpPr>
            <p:spPr bwMode="auto">
              <a:xfrm>
                <a:off x="2128" y="3090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23" name="Oval 23"/>
              <p:cNvSpPr>
                <a:spLocks noChangeArrowheads="1"/>
              </p:cNvSpPr>
              <p:nvPr/>
            </p:nvSpPr>
            <p:spPr bwMode="auto">
              <a:xfrm>
                <a:off x="2128" y="3344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1462" y="2807"/>
              <a:ext cx="436" cy="338"/>
              <a:chOff x="2128" y="2685"/>
              <a:chExt cx="532" cy="412"/>
            </a:xfrm>
          </p:grpSpPr>
          <p:sp>
            <p:nvSpPr>
              <p:cNvPr id="18" name="Rectangle 25"/>
              <p:cNvSpPr>
                <a:spLocks noChangeArrowheads="1"/>
              </p:cNvSpPr>
              <p:nvPr/>
            </p:nvSpPr>
            <p:spPr bwMode="auto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19" name="Oval 26"/>
              <p:cNvSpPr>
                <a:spLocks noChangeArrowheads="1"/>
              </p:cNvSpPr>
              <p:nvPr/>
            </p:nvSpPr>
            <p:spPr bwMode="auto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20" name="Oval 27"/>
              <p:cNvSpPr>
                <a:spLocks noChangeArrowheads="1"/>
              </p:cNvSpPr>
              <p:nvPr/>
            </p:nvSpPr>
            <p:spPr bwMode="auto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</p:grp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6992201" y="6009536"/>
            <a:ext cx="116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88" tIns="52388" rIns="103188" bIns="52388"/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Data files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blackWhite">
          <a:xfrm>
            <a:off x="5066564" y="3920896"/>
            <a:ext cx="914400" cy="164941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endParaRPr lang="es-CL" sz="1500" b="1"/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5012589" y="4952771"/>
            <a:ext cx="1019175" cy="49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88" tIns="52388" rIns="103188" bIns="52388">
            <a:spAutoFit/>
          </a:bodyPr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Control</a:t>
            </a:r>
          </a:p>
          <a:p>
            <a:pPr algn="ctr">
              <a:lnSpc>
                <a:spcPct val="85000"/>
              </a:lnSpc>
              <a:spcBef>
                <a:spcPts val="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files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5171339" y="3952646"/>
            <a:ext cx="692150" cy="958850"/>
            <a:chOff x="2593" y="2912"/>
            <a:chExt cx="436" cy="604"/>
          </a:xfrm>
        </p:grpSpPr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2593" y="3178"/>
              <a:ext cx="436" cy="338"/>
              <a:chOff x="2128" y="3492"/>
              <a:chExt cx="532" cy="412"/>
            </a:xfrm>
          </p:grpSpPr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37" name="Oval 35"/>
              <p:cNvSpPr>
                <a:spLocks noChangeArrowheads="1"/>
              </p:cNvSpPr>
              <p:nvPr/>
            </p:nvSpPr>
            <p:spPr bwMode="auto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38" name="Oval 36"/>
              <p:cNvSpPr>
                <a:spLocks noChangeArrowheads="1"/>
              </p:cNvSpPr>
              <p:nvPr/>
            </p:nvSpPr>
            <p:spPr bwMode="auto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  <p:grpSp>
          <p:nvGrpSpPr>
            <p:cNvPr id="32" name="Group 37"/>
            <p:cNvGrpSpPr>
              <a:grpSpLocks/>
            </p:cNvGrpSpPr>
            <p:nvPr/>
          </p:nvGrpSpPr>
          <p:grpSpPr bwMode="auto">
            <a:xfrm>
              <a:off x="2593" y="2912"/>
              <a:ext cx="436" cy="338"/>
              <a:chOff x="2128" y="2685"/>
              <a:chExt cx="532" cy="412"/>
            </a:xfrm>
          </p:grpSpPr>
          <p:sp>
            <p:nvSpPr>
              <p:cNvPr id="33" name="Rectangle 38"/>
              <p:cNvSpPr>
                <a:spLocks noChangeArrowheads="1"/>
              </p:cNvSpPr>
              <p:nvPr/>
            </p:nvSpPr>
            <p:spPr bwMode="auto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auto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35" name="Oval 40"/>
              <p:cNvSpPr>
                <a:spLocks noChangeArrowheads="1"/>
              </p:cNvSpPr>
              <p:nvPr/>
            </p:nvSpPr>
            <p:spPr bwMode="auto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</p:grpSp>
      <p:sp>
        <p:nvSpPr>
          <p:cNvPr id="40" name="Oval 42"/>
          <p:cNvSpPr>
            <a:spLocks noChangeArrowheads="1"/>
          </p:cNvSpPr>
          <p:nvPr/>
        </p:nvSpPr>
        <p:spPr bwMode="blackWhite">
          <a:xfrm>
            <a:off x="6599326" y="3514496"/>
            <a:ext cx="1946275" cy="600075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DBW</a:t>
            </a:r>
            <a:r>
              <a:rPr lang="en-US" altLang="es-CL" sz="1500" b="1" i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n</a:t>
            </a: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7563701" y="4149080"/>
            <a:ext cx="0" cy="468000"/>
          </a:xfrm>
          <a:prstGeom prst="line">
            <a:avLst/>
          </a:prstGeom>
          <a:noFill/>
          <a:ln w="635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500" b="1"/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2484526" y="5877272"/>
            <a:ext cx="18669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Checkpoint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7520018" y="4141033"/>
            <a:ext cx="166049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Database Writer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86416" y="27137"/>
            <a:ext cx="8064500" cy="1296986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Descripción de Recuperación de Instancias: </a:t>
            </a:r>
            <a:b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Redo Log Files y Proceso Log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Writer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146613" y="1072541"/>
            <a:ext cx="5072482" cy="500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Redo log files: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1800" dirty="0" smtClean="0">
                <a:solidFill>
                  <a:srgbClr val="000000"/>
                </a:solidFill>
                <a:latin typeface="Arial" pitchFamily="34" charset="0"/>
                <a:ea typeface="Arial Unicode MS"/>
                <a:cs typeface="Arial" pitchFamily="34" charset="0"/>
                <a:sym typeface="Times New Roman" pitchFamily="18" charset="0"/>
              </a:rPr>
              <a:t>Re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gistran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cs typeface="Times New Roman" pitchFamily="18" charset="0"/>
                <a:sym typeface="Times New Roman" pitchFamily="18" charset="0"/>
              </a:rPr>
              <a:t>Se </a:t>
            </a:r>
            <a:r>
              <a:rPr lang="en-US" altLang="es-CL" sz="1800" dirty="0" err="1" smtClean="0">
                <a:sym typeface="Times New Roman" pitchFamily="18" charset="0"/>
              </a:rPr>
              <a:t>deben</a:t>
            </a:r>
            <a:r>
              <a:rPr lang="en-US" altLang="es-CL" sz="1800" dirty="0" smtClean="0">
                <a:sym typeface="Times New Roman" pitchFamily="18" charset="0"/>
              </a:rPr>
              <a:t> </a:t>
            </a:r>
            <a:r>
              <a:rPr lang="en-US" altLang="es-CL" sz="1800" dirty="0" err="1">
                <a:sym typeface="Times New Roman" pitchFamily="18" charset="0"/>
              </a:rPr>
              <a:t>multiplexar</a:t>
            </a:r>
            <a:r>
              <a:rPr lang="en-US" altLang="es-CL" sz="1800" dirty="0">
                <a:sym typeface="Times New Roman" pitchFamily="18" charset="0"/>
              </a:rPr>
              <a:t> </a:t>
            </a:r>
            <a:r>
              <a:rPr lang="en-US" altLang="es-CL" sz="1800" dirty="0" err="1">
                <a:sym typeface="Times New Roman" pitchFamily="18" charset="0"/>
              </a:rPr>
              <a:t>como</a:t>
            </a:r>
            <a:r>
              <a:rPr lang="en-US" altLang="es-CL" sz="1800" dirty="0"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ym typeface="Times New Roman" pitchFamily="18" charset="0"/>
              </a:rPr>
              <a:t>protección</a:t>
            </a:r>
            <a:r>
              <a:rPr lang="en-US" altLang="es-CL" sz="1800" dirty="0" smtClean="0">
                <a:sym typeface="Times New Roman" pitchFamily="18" charset="0"/>
              </a:rPr>
              <a:t> </a:t>
            </a:r>
            <a:r>
              <a:rPr lang="en-US" altLang="es-CL" sz="1800" dirty="0">
                <a:sym typeface="Times New Roman" pitchFamily="18" charset="0"/>
              </a:rPr>
              <a:t>ante </a:t>
            </a:r>
            <a:r>
              <a:rPr lang="en-US" altLang="es-CL" sz="1800" dirty="0" err="1" smtClean="0">
                <a:sym typeface="Times New Roman" pitchFamily="18" charset="0"/>
              </a:rPr>
              <a:t>pérdidas</a:t>
            </a:r>
            <a:r>
              <a:rPr lang="en-US" altLang="es-CL" sz="1800" dirty="0" smtClean="0">
                <a:sym typeface="Times New Roman" pitchFamily="18" charset="0"/>
              </a:rPr>
              <a:t>.</a:t>
            </a: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Log Writer escribe: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D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urante un commit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s-CL" sz="1800" dirty="0"/>
              <a:t>Log Buffer </a:t>
            </a:r>
            <a:r>
              <a:rPr lang="es-CL" sz="1800" dirty="0" smtClean="0"/>
              <a:t>está un </a:t>
            </a:r>
            <a:r>
              <a:rPr lang="es-CL" sz="1800" dirty="0"/>
              <a:t>tercio </a:t>
            </a:r>
            <a:r>
              <a:rPr lang="es-CL" sz="1800" dirty="0" smtClean="0"/>
              <a:t>lleno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tres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segundos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Antes de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proceso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DBW</a:t>
            </a:r>
            <a:r>
              <a:rPr lang="en-US" altLang="es-CL" sz="1800" i="1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n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escriba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Antes de un shutdown “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limpio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”</a:t>
            </a:r>
            <a:endParaRPr lang="en-US" altLang="es-CL" sz="1800" dirty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blackWhite">
          <a:xfrm>
            <a:off x="5227958" y="4564212"/>
            <a:ext cx="3827463" cy="1476375"/>
          </a:xfrm>
          <a:prstGeom prst="rect">
            <a:avLst/>
          </a:prstGeom>
          <a:solidFill>
            <a:srgbClr val="99CC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Tx/>
              <a:buFontTx/>
              <a:buNone/>
            </a:pPr>
            <a:endParaRPr lang="es-ES" altLang="es-CL" sz="15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>
            <a:off x="8518846" y="5688162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>
            <a:off x="5847083" y="5688162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7139308" y="565482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7147246" y="310053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5851846" y="4383237"/>
            <a:ext cx="1247775" cy="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5848671" y="5840562"/>
            <a:ext cx="26685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/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7099621" y="4383237"/>
            <a:ext cx="141763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5849433" y="4383237"/>
            <a:ext cx="0" cy="334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/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8536308" y="438958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/>
          </a:p>
        </p:txBody>
      </p:sp>
      <p:grpSp>
        <p:nvGrpSpPr>
          <p:cNvPr id="54" name="Group 15"/>
          <p:cNvGrpSpPr>
            <a:grpSpLocks/>
          </p:cNvGrpSpPr>
          <p:nvPr/>
        </p:nvGrpSpPr>
        <p:grpSpPr bwMode="auto">
          <a:xfrm>
            <a:off x="5404171" y="4702324"/>
            <a:ext cx="909637" cy="958850"/>
            <a:chOff x="2593" y="2912"/>
            <a:chExt cx="436" cy="604"/>
          </a:xfrm>
        </p:grpSpPr>
        <p:grpSp>
          <p:nvGrpSpPr>
            <p:cNvPr id="55" name="Group 16"/>
            <p:cNvGrpSpPr>
              <a:grpSpLocks/>
            </p:cNvGrpSpPr>
            <p:nvPr/>
          </p:nvGrpSpPr>
          <p:grpSpPr bwMode="auto">
            <a:xfrm>
              <a:off x="2593" y="3178"/>
              <a:ext cx="436" cy="338"/>
              <a:chOff x="2128" y="3492"/>
              <a:chExt cx="532" cy="412"/>
            </a:xfrm>
          </p:grpSpPr>
          <p:sp>
            <p:nvSpPr>
              <p:cNvPr id="60" name="Rectangle 17"/>
              <p:cNvSpPr>
                <a:spLocks noChangeArrowheads="1"/>
              </p:cNvSpPr>
              <p:nvPr/>
            </p:nvSpPr>
            <p:spPr bwMode="gray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gray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  <p:sp>
            <p:nvSpPr>
              <p:cNvPr id="62" name="Oval 19"/>
              <p:cNvSpPr>
                <a:spLocks noChangeArrowheads="1"/>
              </p:cNvSpPr>
              <p:nvPr/>
            </p:nvSpPr>
            <p:spPr bwMode="gray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</p:grpSp>
        <p:grpSp>
          <p:nvGrpSpPr>
            <p:cNvPr id="56" name="Group 20"/>
            <p:cNvGrpSpPr>
              <a:grpSpLocks/>
            </p:cNvGrpSpPr>
            <p:nvPr/>
          </p:nvGrpSpPr>
          <p:grpSpPr bwMode="auto">
            <a:xfrm>
              <a:off x="2593" y="2912"/>
              <a:ext cx="436" cy="338"/>
              <a:chOff x="2128" y="2685"/>
              <a:chExt cx="532" cy="412"/>
            </a:xfrm>
          </p:grpSpPr>
          <p:sp>
            <p:nvSpPr>
              <p:cNvPr id="57" name="Rectangle 21"/>
              <p:cNvSpPr>
                <a:spLocks noChangeArrowheads="1"/>
              </p:cNvSpPr>
              <p:nvPr/>
            </p:nvSpPr>
            <p:spPr bwMode="gray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  <p:sp>
            <p:nvSpPr>
              <p:cNvPr id="58" name="Oval 22"/>
              <p:cNvSpPr>
                <a:spLocks noChangeArrowheads="1"/>
              </p:cNvSpPr>
              <p:nvPr/>
            </p:nvSpPr>
            <p:spPr bwMode="gray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  <p:sp>
            <p:nvSpPr>
              <p:cNvPr id="59" name="Oval 23"/>
              <p:cNvSpPr>
                <a:spLocks noChangeArrowheads="1"/>
              </p:cNvSpPr>
              <p:nvPr/>
            </p:nvSpPr>
            <p:spPr bwMode="gray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</p:grpSp>
      </p:grpSp>
      <p:sp>
        <p:nvSpPr>
          <p:cNvPr id="63" name="Rectangle 24"/>
          <p:cNvSpPr>
            <a:spLocks noChangeArrowheads="1"/>
          </p:cNvSpPr>
          <p:nvPr/>
        </p:nvSpPr>
        <p:spPr bwMode="gray">
          <a:xfrm>
            <a:off x="5272408" y="5007249"/>
            <a:ext cx="1158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Grupo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 redo</a:t>
            </a:r>
            <a:b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</a:b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log 1</a:t>
            </a:r>
          </a:p>
        </p:txBody>
      </p:sp>
      <p:grpSp>
        <p:nvGrpSpPr>
          <p:cNvPr id="64" name="Group 26"/>
          <p:cNvGrpSpPr>
            <a:grpSpLocks/>
          </p:cNvGrpSpPr>
          <p:nvPr/>
        </p:nvGrpSpPr>
        <p:grpSpPr bwMode="auto">
          <a:xfrm>
            <a:off x="8056883" y="4702324"/>
            <a:ext cx="909638" cy="958850"/>
            <a:chOff x="2593" y="2912"/>
            <a:chExt cx="436" cy="604"/>
          </a:xfrm>
        </p:grpSpPr>
        <p:grpSp>
          <p:nvGrpSpPr>
            <p:cNvPr id="65" name="Group 27"/>
            <p:cNvGrpSpPr>
              <a:grpSpLocks/>
            </p:cNvGrpSpPr>
            <p:nvPr/>
          </p:nvGrpSpPr>
          <p:grpSpPr bwMode="auto">
            <a:xfrm>
              <a:off x="2593" y="3178"/>
              <a:ext cx="436" cy="338"/>
              <a:chOff x="2128" y="3492"/>
              <a:chExt cx="532" cy="412"/>
            </a:xfrm>
          </p:grpSpPr>
          <p:sp>
            <p:nvSpPr>
              <p:cNvPr id="70" name="Rectangle 28"/>
              <p:cNvSpPr>
                <a:spLocks noChangeArrowheads="1"/>
              </p:cNvSpPr>
              <p:nvPr/>
            </p:nvSpPr>
            <p:spPr bwMode="gray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  <p:sp>
            <p:nvSpPr>
              <p:cNvPr id="71" name="Oval 29"/>
              <p:cNvSpPr>
                <a:spLocks noChangeArrowheads="1"/>
              </p:cNvSpPr>
              <p:nvPr/>
            </p:nvSpPr>
            <p:spPr bwMode="gray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  <p:sp>
            <p:nvSpPr>
              <p:cNvPr id="72" name="Oval 30"/>
              <p:cNvSpPr>
                <a:spLocks noChangeArrowheads="1"/>
              </p:cNvSpPr>
              <p:nvPr/>
            </p:nvSpPr>
            <p:spPr bwMode="gray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</p:grpSp>
        <p:grpSp>
          <p:nvGrpSpPr>
            <p:cNvPr id="66" name="Group 31"/>
            <p:cNvGrpSpPr>
              <a:grpSpLocks/>
            </p:cNvGrpSpPr>
            <p:nvPr/>
          </p:nvGrpSpPr>
          <p:grpSpPr bwMode="auto">
            <a:xfrm>
              <a:off x="2593" y="2912"/>
              <a:ext cx="436" cy="338"/>
              <a:chOff x="2128" y="2685"/>
              <a:chExt cx="532" cy="412"/>
            </a:xfrm>
          </p:grpSpPr>
          <p:sp>
            <p:nvSpPr>
              <p:cNvPr id="67" name="Rectangle 32"/>
              <p:cNvSpPr>
                <a:spLocks noChangeArrowheads="1"/>
              </p:cNvSpPr>
              <p:nvPr/>
            </p:nvSpPr>
            <p:spPr bwMode="gray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  <p:sp>
            <p:nvSpPr>
              <p:cNvPr id="68" name="Oval 33"/>
              <p:cNvSpPr>
                <a:spLocks noChangeArrowheads="1"/>
              </p:cNvSpPr>
              <p:nvPr/>
            </p:nvSpPr>
            <p:spPr bwMode="gray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  <p:sp>
            <p:nvSpPr>
              <p:cNvPr id="69" name="Oval 34"/>
              <p:cNvSpPr>
                <a:spLocks noChangeArrowheads="1"/>
              </p:cNvSpPr>
              <p:nvPr/>
            </p:nvSpPr>
            <p:spPr bwMode="gray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</p:grpSp>
      </p:grpSp>
      <p:sp>
        <p:nvSpPr>
          <p:cNvPr id="73" name="Rectangle 35"/>
          <p:cNvSpPr>
            <a:spLocks noChangeArrowheads="1"/>
          </p:cNvSpPr>
          <p:nvPr/>
        </p:nvSpPr>
        <p:spPr bwMode="gray">
          <a:xfrm>
            <a:off x="7925121" y="5004074"/>
            <a:ext cx="1158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Grupo</a:t>
            </a:r>
          </a:p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 redo</a:t>
            </a:r>
            <a:b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</a:b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log 3</a:t>
            </a:r>
          </a:p>
        </p:txBody>
      </p:sp>
      <p:grpSp>
        <p:nvGrpSpPr>
          <p:cNvPr id="74" name="Group 38"/>
          <p:cNvGrpSpPr>
            <a:grpSpLocks/>
          </p:cNvGrpSpPr>
          <p:nvPr/>
        </p:nvGrpSpPr>
        <p:grpSpPr bwMode="auto">
          <a:xfrm>
            <a:off x="6694808" y="4695974"/>
            <a:ext cx="909638" cy="958850"/>
            <a:chOff x="2593" y="2912"/>
            <a:chExt cx="436" cy="604"/>
          </a:xfrm>
        </p:grpSpPr>
        <p:grpSp>
          <p:nvGrpSpPr>
            <p:cNvPr id="75" name="Group 39"/>
            <p:cNvGrpSpPr>
              <a:grpSpLocks/>
            </p:cNvGrpSpPr>
            <p:nvPr/>
          </p:nvGrpSpPr>
          <p:grpSpPr bwMode="auto">
            <a:xfrm>
              <a:off x="2593" y="3178"/>
              <a:ext cx="436" cy="338"/>
              <a:chOff x="2128" y="3492"/>
              <a:chExt cx="532" cy="412"/>
            </a:xfrm>
          </p:grpSpPr>
          <p:sp>
            <p:nvSpPr>
              <p:cNvPr id="80" name="Rectangle 40"/>
              <p:cNvSpPr>
                <a:spLocks noChangeArrowheads="1"/>
              </p:cNvSpPr>
              <p:nvPr/>
            </p:nvSpPr>
            <p:spPr bwMode="gray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  <p:sp>
            <p:nvSpPr>
              <p:cNvPr id="81" name="Oval 41"/>
              <p:cNvSpPr>
                <a:spLocks noChangeArrowheads="1"/>
              </p:cNvSpPr>
              <p:nvPr/>
            </p:nvSpPr>
            <p:spPr bwMode="gray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  <p:sp>
            <p:nvSpPr>
              <p:cNvPr id="82" name="Oval 42"/>
              <p:cNvSpPr>
                <a:spLocks noChangeArrowheads="1"/>
              </p:cNvSpPr>
              <p:nvPr/>
            </p:nvSpPr>
            <p:spPr bwMode="gray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</p:grpSp>
        <p:grpSp>
          <p:nvGrpSpPr>
            <p:cNvPr id="76" name="Group 43"/>
            <p:cNvGrpSpPr>
              <a:grpSpLocks/>
            </p:cNvGrpSpPr>
            <p:nvPr/>
          </p:nvGrpSpPr>
          <p:grpSpPr bwMode="auto">
            <a:xfrm>
              <a:off x="2593" y="2912"/>
              <a:ext cx="436" cy="338"/>
              <a:chOff x="2128" y="2685"/>
              <a:chExt cx="532" cy="412"/>
            </a:xfrm>
          </p:grpSpPr>
          <p:sp>
            <p:nvSpPr>
              <p:cNvPr id="77" name="Rectangle 44"/>
              <p:cNvSpPr>
                <a:spLocks noChangeArrowheads="1"/>
              </p:cNvSpPr>
              <p:nvPr/>
            </p:nvSpPr>
            <p:spPr bwMode="gray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  <p:sp>
            <p:nvSpPr>
              <p:cNvPr id="78" name="Oval 45"/>
              <p:cNvSpPr>
                <a:spLocks noChangeArrowheads="1"/>
              </p:cNvSpPr>
              <p:nvPr/>
            </p:nvSpPr>
            <p:spPr bwMode="gray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  <p:sp>
            <p:nvSpPr>
              <p:cNvPr id="79" name="Oval 46"/>
              <p:cNvSpPr>
                <a:spLocks noChangeArrowheads="1"/>
              </p:cNvSpPr>
              <p:nvPr/>
            </p:nvSpPr>
            <p:spPr bwMode="gray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 sz="1500" b="1"/>
              </a:p>
            </p:txBody>
          </p:sp>
        </p:grpSp>
      </p:grpSp>
      <p:sp>
        <p:nvSpPr>
          <p:cNvPr id="83" name="Rectangle 47"/>
          <p:cNvSpPr>
            <a:spLocks noChangeArrowheads="1"/>
          </p:cNvSpPr>
          <p:nvPr/>
        </p:nvSpPr>
        <p:spPr bwMode="gray">
          <a:xfrm>
            <a:off x="6563046" y="5007249"/>
            <a:ext cx="1158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Grupo</a:t>
            </a:r>
          </a:p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 redo</a:t>
            </a:r>
            <a:b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</a:b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log 2</a:t>
            </a:r>
          </a:p>
        </p:txBody>
      </p:sp>
      <p:sp>
        <p:nvSpPr>
          <p:cNvPr id="84" name="Line 48"/>
          <p:cNvSpPr>
            <a:spLocks noChangeShapeType="1"/>
          </p:cNvSpPr>
          <p:nvPr/>
        </p:nvSpPr>
        <p:spPr bwMode="gray">
          <a:xfrm>
            <a:off x="7142483" y="4361012"/>
            <a:ext cx="0" cy="3492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/>
          </a:p>
        </p:txBody>
      </p:sp>
      <p:grpSp>
        <p:nvGrpSpPr>
          <p:cNvPr id="85" name="Group 49"/>
          <p:cNvGrpSpPr>
            <a:grpSpLocks/>
          </p:cNvGrpSpPr>
          <p:nvPr/>
        </p:nvGrpSpPr>
        <p:grpSpPr bwMode="auto">
          <a:xfrm>
            <a:off x="5840734" y="1844824"/>
            <a:ext cx="2695576" cy="1285875"/>
            <a:chOff x="826" y="1194"/>
            <a:chExt cx="1698" cy="810"/>
          </a:xfrm>
        </p:grpSpPr>
        <p:sp>
          <p:nvSpPr>
            <p:cNvPr id="86" name="AutoShape 50"/>
            <p:cNvSpPr>
              <a:spLocks noChangeArrowheads="1"/>
            </p:cNvSpPr>
            <p:nvPr/>
          </p:nvSpPr>
          <p:spPr bwMode="blackWhite">
            <a:xfrm>
              <a:off x="826" y="1194"/>
              <a:ext cx="1698" cy="797"/>
            </a:xfrm>
            <a:prstGeom prst="roundRect">
              <a:avLst>
                <a:gd name="adj" fmla="val 12495"/>
              </a:avLst>
            </a:prstGeom>
            <a:solidFill>
              <a:srgbClr val="99CC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endParaRPr lang="es-ES" altLang="es-CL" sz="1500" b="1"/>
            </a:p>
          </p:txBody>
        </p:sp>
        <p:sp>
          <p:nvSpPr>
            <p:cNvPr id="87" name="Text Box 51"/>
            <p:cNvSpPr txBox="1">
              <a:spLocks noChangeArrowheads="1"/>
            </p:cNvSpPr>
            <p:nvPr/>
          </p:nvSpPr>
          <p:spPr bwMode="auto">
            <a:xfrm>
              <a:off x="851" y="1268"/>
              <a:ext cx="37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2286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4572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6858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9144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3716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18288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2860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27432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Tx/>
                <a:buSzPct val="100000"/>
                <a:buFontTx/>
                <a:buNone/>
              </a:pPr>
              <a:r>
                <a:rPr lang="en-US" altLang="es-CL" sz="15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SGA</a:t>
              </a:r>
            </a:p>
          </p:txBody>
        </p:sp>
        <p:grpSp>
          <p:nvGrpSpPr>
            <p:cNvPr id="88" name="Group 52"/>
            <p:cNvGrpSpPr>
              <a:grpSpLocks/>
            </p:cNvGrpSpPr>
            <p:nvPr/>
          </p:nvGrpSpPr>
          <p:grpSpPr bwMode="auto">
            <a:xfrm>
              <a:off x="1153" y="1283"/>
              <a:ext cx="1010" cy="721"/>
              <a:chOff x="-9" y="1591"/>
              <a:chExt cx="1010" cy="721"/>
            </a:xfrm>
          </p:grpSpPr>
          <p:grpSp>
            <p:nvGrpSpPr>
              <p:cNvPr id="89" name="Group 53"/>
              <p:cNvGrpSpPr>
                <a:grpSpLocks/>
              </p:cNvGrpSpPr>
              <p:nvPr/>
            </p:nvGrpSpPr>
            <p:grpSpPr bwMode="auto">
              <a:xfrm>
                <a:off x="100" y="1591"/>
                <a:ext cx="791" cy="530"/>
                <a:chOff x="38" y="1591"/>
                <a:chExt cx="791" cy="530"/>
              </a:xfrm>
            </p:grpSpPr>
            <p:sp>
              <p:nvSpPr>
                <p:cNvPr id="91" name="Rectangle 54"/>
                <p:cNvSpPr>
                  <a:spLocks noChangeArrowheads="1"/>
                </p:cNvSpPr>
                <p:nvPr/>
              </p:nvSpPr>
              <p:spPr bwMode="blackWhite">
                <a:xfrm>
                  <a:off x="38" y="1591"/>
                  <a:ext cx="780" cy="526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99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s-CL" sz="1500" b="1"/>
                </a:p>
              </p:txBody>
            </p:sp>
            <p:grpSp>
              <p:nvGrpSpPr>
                <p:cNvPr id="92" name="Group 55"/>
                <p:cNvGrpSpPr>
                  <a:grpSpLocks/>
                </p:cNvGrpSpPr>
                <p:nvPr/>
              </p:nvGrpSpPr>
              <p:grpSpPr bwMode="auto">
                <a:xfrm>
                  <a:off x="197" y="1602"/>
                  <a:ext cx="453" cy="519"/>
                  <a:chOff x="2184" y="2016"/>
                  <a:chExt cx="288" cy="672"/>
                </a:xfrm>
              </p:grpSpPr>
              <p:sp>
                <p:nvSpPr>
                  <p:cNvPr id="95" name="Line 56"/>
                  <p:cNvSpPr>
                    <a:spLocks noChangeShapeType="1"/>
                  </p:cNvSpPr>
                  <p:nvPr/>
                </p:nvSpPr>
                <p:spPr bwMode="blackWhite">
                  <a:xfrm>
                    <a:off x="2184" y="20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 anchor="ctr"/>
                  <a:lstStyle/>
                  <a:p>
                    <a:endParaRPr lang="es-CL" sz="1500" b="1"/>
                  </a:p>
                </p:txBody>
              </p:sp>
              <p:sp>
                <p:nvSpPr>
                  <p:cNvPr id="96" name="Line 57"/>
                  <p:cNvSpPr>
                    <a:spLocks noChangeShapeType="1"/>
                  </p:cNvSpPr>
                  <p:nvPr/>
                </p:nvSpPr>
                <p:spPr bwMode="blackWhite">
                  <a:xfrm>
                    <a:off x="2280" y="20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 anchor="ctr"/>
                  <a:lstStyle/>
                  <a:p>
                    <a:endParaRPr lang="es-CL" sz="1500" b="1"/>
                  </a:p>
                </p:txBody>
              </p:sp>
              <p:sp>
                <p:nvSpPr>
                  <p:cNvPr id="97" name="Line 58"/>
                  <p:cNvSpPr>
                    <a:spLocks noChangeShapeType="1"/>
                  </p:cNvSpPr>
                  <p:nvPr/>
                </p:nvSpPr>
                <p:spPr bwMode="blackWhite">
                  <a:xfrm>
                    <a:off x="2376" y="20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 anchor="ctr"/>
                  <a:lstStyle/>
                  <a:p>
                    <a:endParaRPr lang="es-CL" sz="1500" b="1"/>
                  </a:p>
                </p:txBody>
              </p:sp>
              <p:sp>
                <p:nvSpPr>
                  <p:cNvPr id="98" name="Line 59"/>
                  <p:cNvSpPr>
                    <a:spLocks noChangeShapeType="1"/>
                  </p:cNvSpPr>
                  <p:nvPr/>
                </p:nvSpPr>
                <p:spPr bwMode="blackWhite">
                  <a:xfrm>
                    <a:off x="2472" y="2016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 anchor="ctr"/>
                  <a:lstStyle/>
                  <a:p>
                    <a:endParaRPr lang="es-CL" sz="1500" b="1"/>
                  </a:p>
                </p:txBody>
              </p:sp>
            </p:grpSp>
            <p:sp>
              <p:nvSpPr>
                <p:cNvPr id="93" name="Line 60"/>
                <p:cNvSpPr>
                  <a:spLocks noChangeShapeType="1"/>
                </p:cNvSpPr>
                <p:nvPr/>
              </p:nvSpPr>
              <p:spPr bwMode="blackWhite">
                <a:xfrm>
                  <a:off x="38" y="1782"/>
                  <a:ext cx="79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s-CL" sz="1500" b="1"/>
                </a:p>
              </p:txBody>
            </p:sp>
            <p:sp>
              <p:nvSpPr>
                <p:cNvPr id="94" name="Line 61"/>
                <p:cNvSpPr>
                  <a:spLocks noChangeShapeType="1"/>
                </p:cNvSpPr>
                <p:nvPr/>
              </p:nvSpPr>
              <p:spPr bwMode="blackWhite">
                <a:xfrm flipV="1">
                  <a:off x="38" y="1946"/>
                  <a:ext cx="79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s-CL" sz="1500" b="1"/>
                </a:p>
              </p:txBody>
            </p:sp>
          </p:grpSp>
          <p:sp>
            <p:nvSpPr>
              <p:cNvPr id="90" name="Text Box 62"/>
              <p:cNvSpPr txBox="1">
                <a:spLocks noChangeArrowheads="1"/>
              </p:cNvSpPr>
              <p:nvPr/>
            </p:nvSpPr>
            <p:spPr bwMode="auto">
              <a:xfrm>
                <a:off x="-9" y="2108"/>
                <a:ext cx="1010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228600" algn="l" defTabSz="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457200" algn="l" defTabSz="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685800" algn="l" defTabSz="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914400" algn="l" defTabSz="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1371600" defTabSz="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1828800" defTabSz="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2286000" defTabSz="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2743200" defTabSz="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ClrTx/>
                  <a:buSzPct val="100000"/>
                  <a:buFontTx/>
                  <a:buNone/>
                </a:pPr>
                <a:r>
                  <a:rPr lang="en-US" altLang="es-CL" sz="1500" b="1" dirty="0" smtClean="0">
                    <a:solidFill>
                      <a:srgbClr val="000000"/>
                    </a:solidFill>
                    <a:latin typeface="Arial" charset="0"/>
                    <a:sym typeface="Times New Roman" pitchFamily="18" charset="0"/>
                  </a:rPr>
                  <a:t>Redo log buffer</a:t>
                </a:r>
                <a:endParaRPr lang="en-US" altLang="es-CL" sz="15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endParaRPr>
              </a:p>
            </p:txBody>
          </p:sp>
        </p:grpSp>
      </p:grpSp>
      <p:sp>
        <p:nvSpPr>
          <p:cNvPr id="99" name="Line 64"/>
          <p:cNvSpPr>
            <a:spLocks noChangeShapeType="1"/>
          </p:cNvSpPr>
          <p:nvPr/>
        </p:nvSpPr>
        <p:spPr bwMode="auto">
          <a:xfrm>
            <a:off x="7145658" y="4078437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/>
          </a:p>
        </p:txBody>
      </p:sp>
      <p:sp>
        <p:nvSpPr>
          <p:cNvPr id="100" name="Text Box 65"/>
          <p:cNvSpPr txBox="1">
            <a:spLocks noChangeArrowheads="1"/>
          </p:cNvSpPr>
          <p:nvPr/>
        </p:nvSpPr>
        <p:spPr bwMode="auto">
          <a:xfrm>
            <a:off x="7427812" y="3933056"/>
            <a:ext cx="161607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Log Writer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101" name="Oval 66"/>
          <p:cNvSpPr>
            <a:spLocks noChangeArrowheads="1"/>
          </p:cNvSpPr>
          <p:nvPr/>
        </p:nvSpPr>
        <p:spPr bwMode="blackWhite">
          <a:xfrm>
            <a:off x="6169346" y="3418037"/>
            <a:ext cx="1946275" cy="620712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LGWR</a:t>
            </a:r>
          </a:p>
        </p:txBody>
      </p:sp>
    </p:spTree>
    <p:extLst>
      <p:ext uri="{BB962C8B-B14F-4D97-AF65-F5344CB8AC3E}">
        <p14:creationId xmlns:p14="http://schemas.microsoft.com/office/powerpoint/2010/main" val="6694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Recuperación de Instancia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395536" y="1460500"/>
            <a:ext cx="8424936" cy="448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La </a:t>
            </a: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recuperación </a:t>
            </a: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automática de fallos </a:t>
            </a: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instancias</a:t>
            </a: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produce por intentos de apertura de una base de datos cuyos archivos no se sincronizan al </a:t>
            </a: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cerrar.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Utiliza </a:t>
            </a: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información almacenada en los grupos de redo </a:t>
            </a:r>
            <a:r>
              <a:rPr lang="es-CL" sz="1800" dirty="0" err="1">
                <a:solidFill>
                  <a:srgbClr val="000000"/>
                </a:solidFill>
                <a:sym typeface="Times New Roman" pitchFamily="18" charset="0"/>
              </a:rPr>
              <a:t>logs</a:t>
            </a: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 para sincronizar los </a:t>
            </a: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archivos.</a:t>
            </a:r>
          </a:p>
          <a:p>
            <a:pPr lvl="1"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Implica </a:t>
            </a: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dos operaciones distintas</a:t>
            </a: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524000" lvl="2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Aplicar las transacciones </a:t>
            </a: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pendientes: se aplican los cambios de redo log (tanto confirmados como no confirmados) a los </a:t>
            </a: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data files.</a:t>
            </a:r>
          </a:p>
          <a:p>
            <a:pPr marL="1524000" lvl="2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Realizar </a:t>
            </a:r>
            <a:r>
              <a:rPr 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rollback</a:t>
            </a: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: los cambios realizados pero no confirmados vuelven a su estado original.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Fases de la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Recuperación de 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Instancias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251521" y="1409700"/>
            <a:ext cx="5484562" cy="284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indent="-465138" algn="just">
              <a:lnSpc>
                <a:spcPct val="150000"/>
              </a:lnSpc>
              <a:spcBef>
                <a:spcPct val="10000"/>
              </a:spcBef>
              <a:buClrTx/>
              <a:buFont typeface="+mj-lt"/>
              <a:buAutoNum type="arabicPeriod"/>
            </a:pP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Inicio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instancia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(data files no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sincronizados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)</a:t>
            </a:r>
          </a:p>
          <a:p>
            <a:pPr marL="465138" indent="-465138" algn="just">
              <a:lnSpc>
                <a:spcPct val="150000"/>
              </a:lnSpc>
              <a:spcBef>
                <a:spcPct val="10000"/>
              </a:spcBef>
              <a:buClrTx/>
              <a:buFont typeface="Times New Roman" pitchFamily="18" charset="0"/>
              <a:buNone/>
            </a:pP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2.	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Aplicación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transacciones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pendientes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(redo)</a:t>
            </a:r>
          </a:p>
          <a:p>
            <a:pPr marL="465138" indent="-465138" algn="just">
              <a:lnSpc>
                <a:spcPct val="150000"/>
              </a:lnSpc>
              <a:spcBef>
                <a:spcPct val="10000"/>
              </a:spcBef>
              <a:buClrTx/>
              <a:buFont typeface="Times New Roman" pitchFamily="18" charset="0"/>
              <a:buNone/>
            </a:pP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3.	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confirmados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y sin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confirmar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en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archivos</a:t>
            </a: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  <a:spcBef>
                <a:spcPct val="10000"/>
              </a:spcBef>
              <a:buClrTx/>
              <a:buFont typeface="Times New Roman" pitchFamily="18" charset="0"/>
              <a:buNone/>
            </a:pP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4.	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Apertura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 la base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  <a:spcBef>
                <a:spcPct val="10000"/>
              </a:spcBef>
              <a:buClrTx/>
              <a:buFont typeface="Times New Roman" pitchFamily="18" charset="0"/>
              <a:buNone/>
            </a:pP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5.	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Realización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 rollback 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(undo)</a:t>
            </a: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  <a:spcBef>
                <a:spcPct val="10000"/>
              </a:spcBef>
              <a:buClrTx/>
              <a:buFont typeface="Times New Roman" pitchFamily="18" charset="0"/>
              <a:buNone/>
            </a:pP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6.	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Confirmación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(commit) de los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en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los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archivos</a:t>
            </a: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800100" lvl="1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grpSp>
        <p:nvGrpSpPr>
          <p:cNvPr id="102" name="Group 84"/>
          <p:cNvGrpSpPr>
            <a:grpSpLocks/>
          </p:cNvGrpSpPr>
          <p:nvPr/>
        </p:nvGrpSpPr>
        <p:grpSpPr bwMode="auto">
          <a:xfrm>
            <a:off x="2307083" y="4699000"/>
            <a:ext cx="1676400" cy="1470025"/>
            <a:chOff x="1126" y="2960"/>
            <a:chExt cx="1056" cy="926"/>
          </a:xfrm>
        </p:grpSpPr>
        <p:sp>
          <p:nvSpPr>
            <p:cNvPr id="103" name="Freeform 5"/>
            <p:cNvSpPr>
              <a:spLocks/>
            </p:cNvSpPr>
            <p:nvPr/>
          </p:nvSpPr>
          <p:spPr bwMode="gray">
            <a:xfrm>
              <a:off x="1126" y="3196"/>
              <a:ext cx="336" cy="454"/>
            </a:xfrm>
            <a:custGeom>
              <a:avLst/>
              <a:gdLst>
                <a:gd name="T0" fmla="*/ 277 w 278"/>
                <a:gd name="T1" fmla="*/ 124 h 430"/>
                <a:gd name="T2" fmla="*/ 270 w 278"/>
                <a:gd name="T3" fmla="*/ 133 h 430"/>
                <a:gd name="T4" fmla="*/ 265 w 278"/>
                <a:gd name="T5" fmla="*/ 144 h 430"/>
                <a:gd name="T6" fmla="*/ 261 w 278"/>
                <a:gd name="T7" fmla="*/ 155 h 430"/>
                <a:gd name="T8" fmla="*/ 257 w 278"/>
                <a:gd name="T9" fmla="*/ 166 h 430"/>
                <a:gd name="T10" fmla="*/ 254 w 278"/>
                <a:gd name="T11" fmla="*/ 177 h 430"/>
                <a:gd name="T12" fmla="*/ 252 w 278"/>
                <a:gd name="T13" fmla="*/ 190 h 430"/>
                <a:gd name="T14" fmla="*/ 250 w 278"/>
                <a:gd name="T15" fmla="*/ 201 h 430"/>
                <a:gd name="T16" fmla="*/ 250 w 278"/>
                <a:gd name="T17" fmla="*/ 214 h 430"/>
                <a:gd name="T18" fmla="*/ 250 w 278"/>
                <a:gd name="T19" fmla="*/ 225 h 430"/>
                <a:gd name="T20" fmla="*/ 252 w 278"/>
                <a:gd name="T21" fmla="*/ 238 h 430"/>
                <a:gd name="T22" fmla="*/ 256 w 278"/>
                <a:gd name="T23" fmla="*/ 260 h 430"/>
                <a:gd name="T24" fmla="*/ 263 w 278"/>
                <a:gd name="T25" fmla="*/ 281 h 430"/>
                <a:gd name="T26" fmla="*/ 272 w 278"/>
                <a:gd name="T27" fmla="*/ 301 h 430"/>
                <a:gd name="T28" fmla="*/ 57 w 278"/>
                <a:gd name="T29" fmla="*/ 429 h 430"/>
                <a:gd name="T30" fmla="*/ 44 w 278"/>
                <a:gd name="T31" fmla="*/ 403 h 430"/>
                <a:gd name="T32" fmla="*/ 33 w 278"/>
                <a:gd name="T33" fmla="*/ 379 h 430"/>
                <a:gd name="T34" fmla="*/ 22 w 278"/>
                <a:gd name="T35" fmla="*/ 353 h 430"/>
                <a:gd name="T36" fmla="*/ 15 w 278"/>
                <a:gd name="T37" fmla="*/ 327 h 430"/>
                <a:gd name="T38" fmla="*/ 7 w 278"/>
                <a:gd name="T39" fmla="*/ 299 h 430"/>
                <a:gd name="T40" fmla="*/ 3 w 278"/>
                <a:gd name="T41" fmla="*/ 272 h 430"/>
                <a:gd name="T42" fmla="*/ 0 w 278"/>
                <a:gd name="T43" fmla="*/ 244 h 430"/>
                <a:gd name="T44" fmla="*/ 0 w 278"/>
                <a:gd name="T45" fmla="*/ 214 h 430"/>
                <a:gd name="T46" fmla="*/ 0 w 278"/>
                <a:gd name="T47" fmla="*/ 185 h 430"/>
                <a:gd name="T48" fmla="*/ 3 w 278"/>
                <a:gd name="T49" fmla="*/ 157 h 430"/>
                <a:gd name="T50" fmla="*/ 7 w 278"/>
                <a:gd name="T51" fmla="*/ 127 h 430"/>
                <a:gd name="T52" fmla="*/ 15 w 278"/>
                <a:gd name="T53" fmla="*/ 101 h 430"/>
                <a:gd name="T54" fmla="*/ 24 w 278"/>
                <a:gd name="T55" fmla="*/ 74 h 430"/>
                <a:gd name="T56" fmla="*/ 33 w 278"/>
                <a:gd name="T57" fmla="*/ 48 h 430"/>
                <a:gd name="T58" fmla="*/ 44 w 278"/>
                <a:gd name="T59" fmla="*/ 24 h 430"/>
                <a:gd name="T60" fmla="*/ 57 w 278"/>
                <a:gd name="T61" fmla="*/ 0 h 430"/>
                <a:gd name="T62" fmla="*/ 277 w 278"/>
                <a:gd name="T63" fmla="*/ 1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8" h="430">
                  <a:moveTo>
                    <a:pt x="277" y="124"/>
                  </a:moveTo>
                  <a:lnTo>
                    <a:pt x="270" y="133"/>
                  </a:lnTo>
                  <a:lnTo>
                    <a:pt x="265" y="144"/>
                  </a:lnTo>
                  <a:lnTo>
                    <a:pt x="261" y="155"/>
                  </a:lnTo>
                  <a:lnTo>
                    <a:pt x="257" y="166"/>
                  </a:lnTo>
                  <a:lnTo>
                    <a:pt x="254" y="177"/>
                  </a:lnTo>
                  <a:lnTo>
                    <a:pt x="252" y="190"/>
                  </a:lnTo>
                  <a:lnTo>
                    <a:pt x="250" y="201"/>
                  </a:lnTo>
                  <a:lnTo>
                    <a:pt x="250" y="214"/>
                  </a:lnTo>
                  <a:lnTo>
                    <a:pt x="250" y="225"/>
                  </a:lnTo>
                  <a:lnTo>
                    <a:pt x="252" y="238"/>
                  </a:lnTo>
                  <a:lnTo>
                    <a:pt x="256" y="260"/>
                  </a:lnTo>
                  <a:lnTo>
                    <a:pt x="263" y="281"/>
                  </a:lnTo>
                  <a:lnTo>
                    <a:pt x="272" y="301"/>
                  </a:lnTo>
                  <a:lnTo>
                    <a:pt x="57" y="429"/>
                  </a:lnTo>
                  <a:lnTo>
                    <a:pt x="44" y="403"/>
                  </a:lnTo>
                  <a:lnTo>
                    <a:pt x="33" y="379"/>
                  </a:lnTo>
                  <a:lnTo>
                    <a:pt x="22" y="353"/>
                  </a:lnTo>
                  <a:lnTo>
                    <a:pt x="15" y="327"/>
                  </a:lnTo>
                  <a:lnTo>
                    <a:pt x="7" y="299"/>
                  </a:lnTo>
                  <a:lnTo>
                    <a:pt x="3" y="272"/>
                  </a:lnTo>
                  <a:lnTo>
                    <a:pt x="0" y="244"/>
                  </a:lnTo>
                  <a:lnTo>
                    <a:pt x="0" y="214"/>
                  </a:lnTo>
                  <a:lnTo>
                    <a:pt x="0" y="185"/>
                  </a:lnTo>
                  <a:lnTo>
                    <a:pt x="3" y="157"/>
                  </a:lnTo>
                  <a:lnTo>
                    <a:pt x="7" y="127"/>
                  </a:lnTo>
                  <a:lnTo>
                    <a:pt x="15" y="101"/>
                  </a:lnTo>
                  <a:lnTo>
                    <a:pt x="24" y="74"/>
                  </a:lnTo>
                  <a:lnTo>
                    <a:pt x="33" y="48"/>
                  </a:lnTo>
                  <a:lnTo>
                    <a:pt x="44" y="24"/>
                  </a:lnTo>
                  <a:lnTo>
                    <a:pt x="57" y="0"/>
                  </a:lnTo>
                  <a:lnTo>
                    <a:pt x="277" y="124"/>
                  </a:lnTo>
                </a:path>
              </a:pathLst>
            </a:custGeom>
            <a:solidFill>
              <a:srgbClr val="99CC99"/>
            </a:solidFill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gray">
            <a:xfrm>
              <a:off x="1196" y="3524"/>
              <a:ext cx="450" cy="362"/>
            </a:xfrm>
            <a:custGeom>
              <a:avLst/>
              <a:gdLst>
                <a:gd name="T0" fmla="*/ 215 w 372"/>
                <a:gd name="T1" fmla="*/ 0 h 343"/>
                <a:gd name="T2" fmla="*/ 222 w 372"/>
                <a:gd name="T3" fmla="*/ 11 h 343"/>
                <a:gd name="T4" fmla="*/ 228 w 372"/>
                <a:gd name="T5" fmla="*/ 20 h 343"/>
                <a:gd name="T6" fmla="*/ 235 w 372"/>
                <a:gd name="T7" fmla="*/ 27 h 343"/>
                <a:gd name="T8" fmla="*/ 243 w 372"/>
                <a:gd name="T9" fmla="*/ 37 h 343"/>
                <a:gd name="T10" fmla="*/ 252 w 372"/>
                <a:gd name="T11" fmla="*/ 44 h 343"/>
                <a:gd name="T12" fmla="*/ 261 w 372"/>
                <a:gd name="T13" fmla="*/ 53 h 343"/>
                <a:gd name="T14" fmla="*/ 270 w 372"/>
                <a:gd name="T15" fmla="*/ 59 h 343"/>
                <a:gd name="T16" fmla="*/ 280 w 372"/>
                <a:gd name="T17" fmla="*/ 66 h 343"/>
                <a:gd name="T18" fmla="*/ 291 w 372"/>
                <a:gd name="T19" fmla="*/ 72 h 343"/>
                <a:gd name="T20" fmla="*/ 300 w 372"/>
                <a:gd name="T21" fmla="*/ 77 h 343"/>
                <a:gd name="T22" fmla="*/ 311 w 372"/>
                <a:gd name="T23" fmla="*/ 81 h 343"/>
                <a:gd name="T24" fmla="*/ 324 w 372"/>
                <a:gd name="T25" fmla="*/ 85 h 343"/>
                <a:gd name="T26" fmla="*/ 335 w 372"/>
                <a:gd name="T27" fmla="*/ 87 h 343"/>
                <a:gd name="T28" fmla="*/ 346 w 372"/>
                <a:gd name="T29" fmla="*/ 88 h 343"/>
                <a:gd name="T30" fmla="*/ 359 w 372"/>
                <a:gd name="T31" fmla="*/ 90 h 343"/>
                <a:gd name="T32" fmla="*/ 371 w 372"/>
                <a:gd name="T33" fmla="*/ 90 h 343"/>
                <a:gd name="T34" fmla="*/ 371 w 372"/>
                <a:gd name="T35" fmla="*/ 342 h 343"/>
                <a:gd name="T36" fmla="*/ 341 w 372"/>
                <a:gd name="T37" fmla="*/ 340 h 343"/>
                <a:gd name="T38" fmla="*/ 313 w 372"/>
                <a:gd name="T39" fmla="*/ 338 h 343"/>
                <a:gd name="T40" fmla="*/ 283 w 372"/>
                <a:gd name="T41" fmla="*/ 333 h 343"/>
                <a:gd name="T42" fmla="*/ 256 w 372"/>
                <a:gd name="T43" fmla="*/ 327 h 343"/>
                <a:gd name="T44" fmla="*/ 230 w 372"/>
                <a:gd name="T45" fmla="*/ 318 h 343"/>
                <a:gd name="T46" fmla="*/ 204 w 372"/>
                <a:gd name="T47" fmla="*/ 307 h 343"/>
                <a:gd name="T48" fmla="*/ 178 w 372"/>
                <a:gd name="T49" fmla="*/ 296 h 343"/>
                <a:gd name="T50" fmla="*/ 154 w 372"/>
                <a:gd name="T51" fmla="*/ 283 h 343"/>
                <a:gd name="T52" fmla="*/ 130 w 372"/>
                <a:gd name="T53" fmla="*/ 268 h 343"/>
                <a:gd name="T54" fmla="*/ 107 w 372"/>
                <a:gd name="T55" fmla="*/ 251 h 343"/>
                <a:gd name="T56" fmla="*/ 87 w 372"/>
                <a:gd name="T57" fmla="*/ 233 h 343"/>
                <a:gd name="T58" fmla="*/ 66 w 372"/>
                <a:gd name="T59" fmla="*/ 214 h 343"/>
                <a:gd name="T60" fmla="*/ 48 w 372"/>
                <a:gd name="T61" fmla="*/ 194 h 343"/>
                <a:gd name="T62" fmla="*/ 29 w 372"/>
                <a:gd name="T63" fmla="*/ 172 h 343"/>
                <a:gd name="T64" fmla="*/ 15 w 372"/>
                <a:gd name="T65" fmla="*/ 149 h 343"/>
                <a:gd name="T66" fmla="*/ 0 w 372"/>
                <a:gd name="T67" fmla="*/ 127 h 343"/>
                <a:gd name="T68" fmla="*/ 215 w 372"/>
                <a:gd name="T6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43">
                  <a:moveTo>
                    <a:pt x="215" y="0"/>
                  </a:moveTo>
                  <a:lnTo>
                    <a:pt x="222" y="11"/>
                  </a:lnTo>
                  <a:lnTo>
                    <a:pt x="228" y="20"/>
                  </a:lnTo>
                  <a:lnTo>
                    <a:pt x="235" y="27"/>
                  </a:lnTo>
                  <a:lnTo>
                    <a:pt x="243" y="37"/>
                  </a:lnTo>
                  <a:lnTo>
                    <a:pt x="252" y="44"/>
                  </a:lnTo>
                  <a:lnTo>
                    <a:pt x="261" y="53"/>
                  </a:lnTo>
                  <a:lnTo>
                    <a:pt x="270" y="59"/>
                  </a:lnTo>
                  <a:lnTo>
                    <a:pt x="280" y="66"/>
                  </a:lnTo>
                  <a:lnTo>
                    <a:pt x="291" y="72"/>
                  </a:lnTo>
                  <a:lnTo>
                    <a:pt x="300" y="77"/>
                  </a:lnTo>
                  <a:lnTo>
                    <a:pt x="311" y="81"/>
                  </a:lnTo>
                  <a:lnTo>
                    <a:pt x="324" y="85"/>
                  </a:lnTo>
                  <a:lnTo>
                    <a:pt x="335" y="87"/>
                  </a:lnTo>
                  <a:lnTo>
                    <a:pt x="346" y="88"/>
                  </a:lnTo>
                  <a:lnTo>
                    <a:pt x="359" y="90"/>
                  </a:lnTo>
                  <a:lnTo>
                    <a:pt x="371" y="90"/>
                  </a:lnTo>
                  <a:lnTo>
                    <a:pt x="371" y="342"/>
                  </a:lnTo>
                  <a:lnTo>
                    <a:pt x="341" y="340"/>
                  </a:lnTo>
                  <a:lnTo>
                    <a:pt x="313" y="338"/>
                  </a:lnTo>
                  <a:lnTo>
                    <a:pt x="283" y="333"/>
                  </a:lnTo>
                  <a:lnTo>
                    <a:pt x="256" y="327"/>
                  </a:lnTo>
                  <a:lnTo>
                    <a:pt x="230" y="318"/>
                  </a:lnTo>
                  <a:lnTo>
                    <a:pt x="204" y="307"/>
                  </a:lnTo>
                  <a:lnTo>
                    <a:pt x="178" y="296"/>
                  </a:lnTo>
                  <a:lnTo>
                    <a:pt x="154" y="283"/>
                  </a:lnTo>
                  <a:lnTo>
                    <a:pt x="130" y="268"/>
                  </a:lnTo>
                  <a:lnTo>
                    <a:pt x="107" y="251"/>
                  </a:lnTo>
                  <a:lnTo>
                    <a:pt x="87" y="233"/>
                  </a:lnTo>
                  <a:lnTo>
                    <a:pt x="66" y="214"/>
                  </a:lnTo>
                  <a:lnTo>
                    <a:pt x="48" y="194"/>
                  </a:lnTo>
                  <a:lnTo>
                    <a:pt x="29" y="172"/>
                  </a:lnTo>
                  <a:lnTo>
                    <a:pt x="15" y="149"/>
                  </a:lnTo>
                  <a:lnTo>
                    <a:pt x="0" y="127"/>
                  </a:lnTo>
                  <a:lnTo>
                    <a:pt x="215" y="0"/>
                  </a:lnTo>
                </a:path>
              </a:pathLst>
            </a:custGeom>
            <a:solidFill>
              <a:srgbClr val="99CC99"/>
            </a:solidFill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05" name="Freeform 7"/>
            <p:cNvSpPr>
              <a:spLocks/>
            </p:cNvSpPr>
            <p:nvPr/>
          </p:nvSpPr>
          <p:spPr bwMode="gray">
            <a:xfrm>
              <a:off x="1655" y="3526"/>
              <a:ext cx="453" cy="360"/>
            </a:xfrm>
            <a:custGeom>
              <a:avLst/>
              <a:gdLst>
                <a:gd name="T0" fmla="*/ 0 w 375"/>
                <a:gd name="T1" fmla="*/ 88 h 341"/>
                <a:gd name="T2" fmla="*/ 12 w 375"/>
                <a:gd name="T3" fmla="*/ 88 h 341"/>
                <a:gd name="T4" fmla="*/ 25 w 375"/>
                <a:gd name="T5" fmla="*/ 86 h 341"/>
                <a:gd name="T6" fmla="*/ 36 w 375"/>
                <a:gd name="T7" fmla="*/ 85 h 341"/>
                <a:gd name="T8" fmla="*/ 47 w 375"/>
                <a:gd name="T9" fmla="*/ 83 h 341"/>
                <a:gd name="T10" fmla="*/ 58 w 375"/>
                <a:gd name="T11" fmla="*/ 79 h 341"/>
                <a:gd name="T12" fmla="*/ 70 w 375"/>
                <a:gd name="T13" fmla="*/ 75 h 341"/>
                <a:gd name="T14" fmla="*/ 81 w 375"/>
                <a:gd name="T15" fmla="*/ 70 h 341"/>
                <a:gd name="T16" fmla="*/ 90 w 375"/>
                <a:gd name="T17" fmla="*/ 64 h 341"/>
                <a:gd name="T18" fmla="*/ 101 w 375"/>
                <a:gd name="T19" fmla="*/ 59 h 341"/>
                <a:gd name="T20" fmla="*/ 110 w 375"/>
                <a:gd name="T21" fmla="*/ 51 h 341"/>
                <a:gd name="T22" fmla="*/ 118 w 375"/>
                <a:gd name="T23" fmla="*/ 44 h 341"/>
                <a:gd name="T24" fmla="*/ 127 w 375"/>
                <a:gd name="T25" fmla="*/ 36 h 341"/>
                <a:gd name="T26" fmla="*/ 134 w 375"/>
                <a:gd name="T27" fmla="*/ 27 h 341"/>
                <a:gd name="T28" fmla="*/ 142 w 375"/>
                <a:gd name="T29" fmla="*/ 18 h 341"/>
                <a:gd name="T30" fmla="*/ 149 w 375"/>
                <a:gd name="T31" fmla="*/ 9 h 341"/>
                <a:gd name="T32" fmla="*/ 155 w 375"/>
                <a:gd name="T33" fmla="*/ 0 h 341"/>
                <a:gd name="T34" fmla="*/ 374 w 375"/>
                <a:gd name="T35" fmla="*/ 123 h 341"/>
                <a:gd name="T36" fmla="*/ 359 w 375"/>
                <a:gd name="T37" fmla="*/ 146 h 341"/>
                <a:gd name="T38" fmla="*/ 342 w 375"/>
                <a:gd name="T39" fmla="*/ 170 h 341"/>
                <a:gd name="T40" fmla="*/ 325 w 375"/>
                <a:gd name="T41" fmla="*/ 190 h 341"/>
                <a:gd name="T42" fmla="*/ 307 w 375"/>
                <a:gd name="T43" fmla="*/ 210 h 341"/>
                <a:gd name="T44" fmla="*/ 286 w 375"/>
                <a:gd name="T45" fmla="*/ 231 h 341"/>
                <a:gd name="T46" fmla="*/ 264 w 375"/>
                <a:gd name="T47" fmla="*/ 247 h 341"/>
                <a:gd name="T48" fmla="*/ 242 w 375"/>
                <a:gd name="T49" fmla="*/ 264 h 341"/>
                <a:gd name="T50" fmla="*/ 218 w 375"/>
                <a:gd name="T51" fmla="*/ 281 h 341"/>
                <a:gd name="T52" fmla="*/ 194 w 375"/>
                <a:gd name="T53" fmla="*/ 294 h 341"/>
                <a:gd name="T54" fmla="*/ 168 w 375"/>
                <a:gd name="T55" fmla="*/ 305 h 341"/>
                <a:gd name="T56" fmla="*/ 142 w 375"/>
                <a:gd name="T57" fmla="*/ 316 h 341"/>
                <a:gd name="T58" fmla="*/ 116 w 375"/>
                <a:gd name="T59" fmla="*/ 323 h 341"/>
                <a:gd name="T60" fmla="*/ 88 w 375"/>
                <a:gd name="T61" fmla="*/ 331 h 341"/>
                <a:gd name="T62" fmla="*/ 58 w 375"/>
                <a:gd name="T63" fmla="*/ 336 h 341"/>
                <a:gd name="T64" fmla="*/ 31 w 375"/>
                <a:gd name="T65" fmla="*/ 338 h 341"/>
                <a:gd name="T66" fmla="*/ 0 w 375"/>
                <a:gd name="T67" fmla="*/ 340 h 341"/>
                <a:gd name="T68" fmla="*/ 0 w 375"/>
                <a:gd name="T69" fmla="*/ 88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5" h="341">
                  <a:moveTo>
                    <a:pt x="0" y="88"/>
                  </a:moveTo>
                  <a:lnTo>
                    <a:pt x="12" y="88"/>
                  </a:lnTo>
                  <a:lnTo>
                    <a:pt x="25" y="86"/>
                  </a:lnTo>
                  <a:lnTo>
                    <a:pt x="36" y="85"/>
                  </a:lnTo>
                  <a:lnTo>
                    <a:pt x="47" y="83"/>
                  </a:lnTo>
                  <a:lnTo>
                    <a:pt x="58" y="79"/>
                  </a:lnTo>
                  <a:lnTo>
                    <a:pt x="70" y="75"/>
                  </a:lnTo>
                  <a:lnTo>
                    <a:pt x="81" y="70"/>
                  </a:lnTo>
                  <a:lnTo>
                    <a:pt x="90" y="64"/>
                  </a:lnTo>
                  <a:lnTo>
                    <a:pt x="101" y="59"/>
                  </a:lnTo>
                  <a:lnTo>
                    <a:pt x="110" y="51"/>
                  </a:lnTo>
                  <a:lnTo>
                    <a:pt x="118" y="44"/>
                  </a:lnTo>
                  <a:lnTo>
                    <a:pt x="127" y="36"/>
                  </a:lnTo>
                  <a:lnTo>
                    <a:pt x="134" y="27"/>
                  </a:lnTo>
                  <a:lnTo>
                    <a:pt x="142" y="18"/>
                  </a:lnTo>
                  <a:lnTo>
                    <a:pt x="149" y="9"/>
                  </a:lnTo>
                  <a:lnTo>
                    <a:pt x="155" y="0"/>
                  </a:lnTo>
                  <a:lnTo>
                    <a:pt x="374" y="123"/>
                  </a:lnTo>
                  <a:lnTo>
                    <a:pt x="359" y="146"/>
                  </a:lnTo>
                  <a:lnTo>
                    <a:pt x="342" y="170"/>
                  </a:lnTo>
                  <a:lnTo>
                    <a:pt x="325" y="190"/>
                  </a:lnTo>
                  <a:lnTo>
                    <a:pt x="307" y="210"/>
                  </a:lnTo>
                  <a:lnTo>
                    <a:pt x="286" y="231"/>
                  </a:lnTo>
                  <a:lnTo>
                    <a:pt x="264" y="247"/>
                  </a:lnTo>
                  <a:lnTo>
                    <a:pt x="242" y="264"/>
                  </a:lnTo>
                  <a:lnTo>
                    <a:pt x="218" y="281"/>
                  </a:lnTo>
                  <a:lnTo>
                    <a:pt x="194" y="294"/>
                  </a:lnTo>
                  <a:lnTo>
                    <a:pt x="168" y="305"/>
                  </a:lnTo>
                  <a:lnTo>
                    <a:pt x="142" y="316"/>
                  </a:lnTo>
                  <a:lnTo>
                    <a:pt x="116" y="323"/>
                  </a:lnTo>
                  <a:lnTo>
                    <a:pt x="88" y="331"/>
                  </a:lnTo>
                  <a:lnTo>
                    <a:pt x="58" y="336"/>
                  </a:lnTo>
                  <a:lnTo>
                    <a:pt x="31" y="338"/>
                  </a:lnTo>
                  <a:lnTo>
                    <a:pt x="0" y="340"/>
                  </a:lnTo>
                  <a:lnTo>
                    <a:pt x="0" y="88"/>
                  </a:lnTo>
                </a:path>
              </a:pathLst>
            </a:custGeom>
            <a:solidFill>
              <a:srgbClr val="99CC99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06" name="Freeform 8"/>
            <p:cNvSpPr>
              <a:spLocks/>
            </p:cNvSpPr>
            <p:nvPr/>
          </p:nvSpPr>
          <p:spPr bwMode="gray">
            <a:xfrm>
              <a:off x="1834" y="3196"/>
              <a:ext cx="338" cy="452"/>
            </a:xfrm>
            <a:custGeom>
              <a:avLst/>
              <a:gdLst>
                <a:gd name="T0" fmla="*/ 3 w 279"/>
                <a:gd name="T1" fmla="*/ 303 h 428"/>
                <a:gd name="T2" fmla="*/ 9 w 279"/>
                <a:gd name="T3" fmla="*/ 292 h 428"/>
                <a:gd name="T4" fmla="*/ 13 w 279"/>
                <a:gd name="T5" fmla="*/ 283 h 428"/>
                <a:gd name="T6" fmla="*/ 16 w 279"/>
                <a:gd name="T7" fmla="*/ 272 h 428"/>
                <a:gd name="T8" fmla="*/ 20 w 279"/>
                <a:gd name="T9" fmla="*/ 260 h 428"/>
                <a:gd name="T10" fmla="*/ 24 w 279"/>
                <a:gd name="T11" fmla="*/ 249 h 428"/>
                <a:gd name="T12" fmla="*/ 26 w 279"/>
                <a:gd name="T13" fmla="*/ 238 h 428"/>
                <a:gd name="T14" fmla="*/ 26 w 279"/>
                <a:gd name="T15" fmla="*/ 227 h 428"/>
                <a:gd name="T16" fmla="*/ 27 w 279"/>
                <a:gd name="T17" fmla="*/ 214 h 428"/>
                <a:gd name="T18" fmla="*/ 26 w 279"/>
                <a:gd name="T19" fmla="*/ 201 h 428"/>
                <a:gd name="T20" fmla="*/ 26 w 279"/>
                <a:gd name="T21" fmla="*/ 188 h 428"/>
                <a:gd name="T22" fmla="*/ 22 w 279"/>
                <a:gd name="T23" fmla="*/ 177 h 428"/>
                <a:gd name="T24" fmla="*/ 20 w 279"/>
                <a:gd name="T25" fmla="*/ 166 h 428"/>
                <a:gd name="T26" fmla="*/ 16 w 279"/>
                <a:gd name="T27" fmla="*/ 153 h 428"/>
                <a:gd name="T28" fmla="*/ 11 w 279"/>
                <a:gd name="T29" fmla="*/ 142 h 428"/>
                <a:gd name="T30" fmla="*/ 7 w 279"/>
                <a:gd name="T31" fmla="*/ 133 h 428"/>
                <a:gd name="T32" fmla="*/ 0 w 279"/>
                <a:gd name="T33" fmla="*/ 122 h 428"/>
                <a:gd name="T34" fmla="*/ 220 w 279"/>
                <a:gd name="T35" fmla="*/ 0 h 428"/>
                <a:gd name="T36" fmla="*/ 233 w 279"/>
                <a:gd name="T37" fmla="*/ 26 h 428"/>
                <a:gd name="T38" fmla="*/ 244 w 279"/>
                <a:gd name="T39" fmla="*/ 50 h 428"/>
                <a:gd name="T40" fmla="*/ 255 w 279"/>
                <a:gd name="T41" fmla="*/ 76 h 428"/>
                <a:gd name="T42" fmla="*/ 263 w 279"/>
                <a:gd name="T43" fmla="*/ 101 h 428"/>
                <a:gd name="T44" fmla="*/ 270 w 279"/>
                <a:gd name="T45" fmla="*/ 129 h 428"/>
                <a:gd name="T46" fmla="*/ 274 w 279"/>
                <a:gd name="T47" fmla="*/ 157 h 428"/>
                <a:gd name="T48" fmla="*/ 276 w 279"/>
                <a:gd name="T49" fmla="*/ 185 h 428"/>
                <a:gd name="T50" fmla="*/ 278 w 279"/>
                <a:gd name="T51" fmla="*/ 214 h 428"/>
                <a:gd name="T52" fmla="*/ 276 w 279"/>
                <a:gd name="T53" fmla="*/ 244 h 428"/>
                <a:gd name="T54" fmla="*/ 274 w 279"/>
                <a:gd name="T55" fmla="*/ 272 h 428"/>
                <a:gd name="T56" fmla="*/ 270 w 279"/>
                <a:gd name="T57" fmla="*/ 299 h 428"/>
                <a:gd name="T58" fmla="*/ 263 w 279"/>
                <a:gd name="T59" fmla="*/ 325 h 428"/>
                <a:gd name="T60" fmla="*/ 255 w 279"/>
                <a:gd name="T61" fmla="*/ 351 h 428"/>
                <a:gd name="T62" fmla="*/ 246 w 279"/>
                <a:gd name="T63" fmla="*/ 377 h 428"/>
                <a:gd name="T64" fmla="*/ 235 w 279"/>
                <a:gd name="T65" fmla="*/ 403 h 428"/>
                <a:gd name="T66" fmla="*/ 222 w 279"/>
                <a:gd name="T67" fmla="*/ 427 h 428"/>
                <a:gd name="T68" fmla="*/ 3 w 279"/>
                <a:gd name="T69" fmla="*/ 30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9" h="428">
                  <a:moveTo>
                    <a:pt x="3" y="303"/>
                  </a:moveTo>
                  <a:lnTo>
                    <a:pt x="9" y="292"/>
                  </a:lnTo>
                  <a:lnTo>
                    <a:pt x="13" y="283"/>
                  </a:lnTo>
                  <a:lnTo>
                    <a:pt x="16" y="272"/>
                  </a:lnTo>
                  <a:lnTo>
                    <a:pt x="20" y="260"/>
                  </a:lnTo>
                  <a:lnTo>
                    <a:pt x="24" y="249"/>
                  </a:lnTo>
                  <a:lnTo>
                    <a:pt x="26" y="238"/>
                  </a:lnTo>
                  <a:lnTo>
                    <a:pt x="26" y="227"/>
                  </a:lnTo>
                  <a:lnTo>
                    <a:pt x="27" y="214"/>
                  </a:lnTo>
                  <a:lnTo>
                    <a:pt x="26" y="201"/>
                  </a:lnTo>
                  <a:lnTo>
                    <a:pt x="26" y="188"/>
                  </a:lnTo>
                  <a:lnTo>
                    <a:pt x="22" y="177"/>
                  </a:lnTo>
                  <a:lnTo>
                    <a:pt x="20" y="166"/>
                  </a:lnTo>
                  <a:lnTo>
                    <a:pt x="16" y="153"/>
                  </a:lnTo>
                  <a:lnTo>
                    <a:pt x="11" y="142"/>
                  </a:lnTo>
                  <a:lnTo>
                    <a:pt x="7" y="133"/>
                  </a:lnTo>
                  <a:lnTo>
                    <a:pt x="0" y="122"/>
                  </a:lnTo>
                  <a:lnTo>
                    <a:pt x="220" y="0"/>
                  </a:lnTo>
                  <a:lnTo>
                    <a:pt x="233" y="26"/>
                  </a:lnTo>
                  <a:lnTo>
                    <a:pt x="244" y="50"/>
                  </a:lnTo>
                  <a:lnTo>
                    <a:pt x="255" y="76"/>
                  </a:lnTo>
                  <a:lnTo>
                    <a:pt x="263" y="101"/>
                  </a:lnTo>
                  <a:lnTo>
                    <a:pt x="270" y="129"/>
                  </a:lnTo>
                  <a:lnTo>
                    <a:pt x="274" y="157"/>
                  </a:lnTo>
                  <a:lnTo>
                    <a:pt x="276" y="185"/>
                  </a:lnTo>
                  <a:lnTo>
                    <a:pt x="278" y="214"/>
                  </a:lnTo>
                  <a:lnTo>
                    <a:pt x="276" y="244"/>
                  </a:lnTo>
                  <a:lnTo>
                    <a:pt x="274" y="272"/>
                  </a:lnTo>
                  <a:lnTo>
                    <a:pt x="270" y="299"/>
                  </a:lnTo>
                  <a:lnTo>
                    <a:pt x="263" y="325"/>
                  </a:lnTo>
                  <a:lnTo>
                    <a:pt x="255" y="351"/>
                  </a:lnTo>
                  <a:lnTo>
                    <a:pt x="246" y="377"/>
                  </a:lnTo>
                  <a:lnTo>
                    <a:pt x="235" y="403"/>
                  </a:lnTo>
                  <a:lnTo>
                    <a:pt x="222" y="427"/>
                  </a:lnTo>
                  <a:lnTo>
                    <a:pt x="3" y="303"/>
                  </a:lnTo>
                </a:path>
              </a:pathLst>
            </a:custGeom>
            <a:solidFill>
              <a:srgbClr val="99CC99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07" name="Freeform 9"/>
            <p:cNvSpPr>
              <a:spLocks/>
            </p:cNvSpPr>
            <p:nvPr/>
          </p:nvSpPr>
          <p:spPr bwMode="gray">
            <a:xfrm>
              <a:off x="1659" y="2963"/>
              <a:ext cx="452" cy="356"/>
            </a:xfrm>
            <a:custGeom>
              <a:avLst/>
              <a:gdLst>
                <a:gd name="T0" fmla="*/ 151 w 373"/>
                <a:gd name="T1" fmla="*/ 336 h 337"/>
                <a:gd name="T2" fmla="*/ 140 w 373"/>
                <a:gd name="T3" fmla="*/ 317 h 337"/>
                <a:gd name="T4" fmla="*/ 133 w 373"/>
                <a:gd name="T5" fmla="*/ 308 h 337"/>
                <a:gd name="T6" fmla="*/ 123 w 373"/>
                <a:gd name="T7" fmla="*/ 301 h 337"/>
                <a:gd name="T8" fmla="*/ 116 w 373"/>
                <a:gd name="T9" fmla="*/ 293 h 337"/>
                <a:gd name="T10" fmla="*/ 107 w 373"/>
                <a:gd name="T11" fmla="*/ 286 h 337"/>
                <a:gd name="T12" fmla="*/ 97 w 373"/>
                <a:gd name="T13" fmla="*/ 280 h 337"/>
                <a:gd name="T14" fmla="*/ 88 w 373"/>
                <a:gd name="T15" fmla="*/ 273 h 337"/>
                <a:gd name="T16" fmla="*/ 79 w 373"/>
                <a:gd name="T17" fmla="*/ 269 h 337"/>
                <a:gd name="T18" fmla="*/ 68 w 373"/>
                <a:gd name="T19" fmla="*/ 264 h 337"/>
                <a:gd name="T20" fmla="*/ 58 w 373"/>
                <a:gd name="T21" fmla="*/ 260 h 337"/>
                <a:gd name="T22" fmla="*/ 47 w 373"/>
                <a:gd name="T23" fmla="*/ 256 h 337"/>
                <a:gd name="T24" fmla="*/ 36 w 373"/>
                <a:gd name="T25" fmla="*/ 253 h 337"/>
                <a:gd name="T26" fmla="*/ 23 w 373"/>
                <a:gd name="T27" fmla="*/ 253 h 337"/>
                <a:gd name="T28" fmla="*/ 12 w 373"/>
                <a:gd name="T29" fmla="*/ 251 h 337"/>
                <a:gd name="T30" fmla="*/ 0 w 373"/>
                <a:gd name="T31" fmla="*/ 251 h 337"/>
                <a:gd name="T32" fmla="*/ 0 w 373"/>
                <a:gd name="T33" fmla="*/ 0 h 337"/>
                <a:gd name="T34" fmla="*/ 31 w 373"/>
                <a:gd name="T35" fmla="*/ 1 h 337"/>
                <a:gd name="T36" fmla="*/ 58 w 373"/>
                <a:gd name="T37" fmla="*/ 3 h 337"/>
                <a:gd name="T38" fmla="*/ 86 w 373"/>
                <a:gd name="T39" fmla="*/ 8 h 337"/>
                <a:gd name="T40" fmla="*/ 114 w 373"/>
                <a:gd name="T41" fmla="*/ 14 h 337"/>
                <a:gd name="T42" fmla="*/ 142 w 373"/>
                <a:gd name="T43" fmla="*/ 23 h 337"/>
                <a:gd name="T44" fmla="*/ 168 w 373"/>
                <a:gd name="T45" fmla="*/ 34 h 337"/>
                <a:gd name="T46" fmla="*/ 194 w 373"/>
                <a:gd name="T47" fmla="*/ 45 h 337"/>
                <a:gd name="T48" fmla="*/ 218 w 373"/>
                <a:gd name="T49" fmla="*/ 58 h 337"/>
                <a:gd name="T50" fmla="*/ 242 w 373"/>
                <a:gd name="T51" fmla="*/ 73 h 337"/>
                <a:gd name="T52" fmla="*/ 264 w 373"/>
                <a:gd name="T53" fmla="*/ 90 h 337"/>
                <a:gd name="T54" fmla="*/ 285 w 373"/>
                <a:gd name="T55" fmla="*/ 108 h 337"/>
                <a:gd name="T56" fmla="*/ 305 w 373"/>
                <a:gd name="T57" fmla="*/ 127 h 337"/>
                <a:gd name="T58" fmla="*/ 324 w 373"/>
                <a:gd name="T59" fmla="*/ 147 h 337"/>
                <a:gd name="T60" fmla="*/ 342 w 373"/>
                <a:gd name="T61" fmla="*/ 169 h 337"/>
                <a:gd name="T62" fmla="*/ 357 w 373"/>
                <a:gd name="T63" fmla="*/ 192 h 337"/>
                <a:gd name="T64" fmla="*/ 372 w 373"/>
                <a:gd name="T65" fmla="*/ 214 h 337"/>
                <a:gd name="T66" fmla="*/ 151 w 373"/>
                <a:gd name="T67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337">
                  <a:moveTo>
                    <a:pt x="151" y="336"/>
                  </a:moveTo>
                  <a:lnTo>
                    <a:pt x="140" y="317"/>
                  </a:lnTo>
                  <a:lnTo>
                    <a:pt x="133" y="308"/>
                  </a:lnTo>
                  <a:lnTo>
                    <a:pt x="123" y="301"/>
                  </a:lnTo>
                  <a:lnTo>
                    <a:pt x="116" y="293"/>
                  </a:lnTo>
                  <a:lnTo>
                    <a:pt x="107" y="286"/>
                  </a:lnTo>
                  <a:lnTo>
                    <a:pt x="97" y="280"/>
                  </a:lnTo>
                  <a:lnTo>
                    <a:pt x="88" y="273"/>
                  </a:lnTo>
                  <a:lnTo>
                    <a:pt x="79" y="269"/>
                  </a:lnTo>
                  <a:lnTo>
                    <a:pt x="68" y="264"/>
                  </a:lnTo>
                  <a:lnTo>
                    <a:pt x="58" y="260"/>
                  </a:lnTo>
                  <a:lnTo>
                    <a:pt x="47" y="256"/>
                  </a:lnTo>
                  <a:lnTo>
                    <a:pt x="36" y="253"/>
                  </a:lnTo>
                  <a:lnTo>
                    <a:pt x="23" y="253"/>
                  </a:lnTo>
                  <a:lnTo>
                    <a:pt x="12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1" y="1"/>
                  </a:lnTo>
                  <a:lnTo>
                    <a:pt x="58" y="3"/>
                  </a:lnTo>
                  <a:lnTo>
                    <a:pt x="86" y="8"/>
                  </a:lnTo>
                  <a:lnTo>
                    <a:pt x="114" y="14"/>
                  </a:lnTo>
                  <a:lnTo>
                    <a:pt x="142" y="23"/>
                  </a:lnTo>
                  <a:lnTo>
                    <a:pt x="168" y="34"/>
                  </a:lnTo>
                  <a:lnTo>
                    <a:pt x="194" y="45"/>
                  </a:lnTo>
                  <a:lnTo>
                    <a:pt x="218" y="58"/>
                  </a:lnTo>
                  <a:lnTo>
                    <a:pt x="242" y="73"/>
                  </a:lnTo>
                  <a:lnTo>
                    <a:pt x="264" y="90"/>
                  </a:lnTo>
                  <a:lnTo>
                    <a:pt x="285" y="108"/>
                  </a:lnTo>
                  <a:lnTo>
                    <a:pt x="305" y="127"/>
                  </a:lnTo>
                  <a:lnTo>
                    <a:pt x="324" y="147"/>
                  </a:lnTo>
                  <a:lnTo>
                    <a:pt x="342" y="169"/>
                  </a:lnTo>
                  <a:lnTo>
                    <a:pt x="357" y="192"/>
                  </a:lnTo>
                  <a:lnTo>
                    <a:pt x="372" y="214"/>
                  </a:lnTo>
                  <a:lnTo>
                    <a:pt x="151" y="336"/>
                  </a:lnTo>
                </a:path>
              </a:pathLst>
            </a:custGeom>
            <a:gradFill rotWithShape="0">
              <a:gsLst>
                <a:gs pos="0">
                  <a:srgbClr val="CCFFCC">
                    <a:gamma/>
                    <a:shade val="89804"/>
                    <a:invGamma/>
                  </a:srgbClr>
                </a:gs>
                <a:gs pos="100000">
                  <a:srgbClr val="CCFFCC"/>
                </a:gs>
              </a:gsLst>
              <a:lin ang="2700000" scaled="1"/>
            </a:gra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08" name="Freeform 10"/>
            <p:cNvSpPr>
              <a:spLocks/>
            </p:cNvSpPr>
            <p:nvPr/>
          </p:nvSpPr>
          <p:spPr bwMode="gray">
            <a:xfrm>
              <a:off x="1206" y="2967"/>
              <a:ext cx="450" cy="358"/>
            </a:xfrm>
            <a:custGeom>
              <a:avLst/>
              <a:gdLst>
                <a:gd name="T0" fmla="*/ 371 w 372"/>
                <a:gd name="T1" fmla="*/ 251 h 339"/>
                <a:gd name="T2" fmla="*/ 359 w 372"/>
                <a:gd name="T3" fmla="*/ 251 h 339"/>
                <a:gd name="T4" fmla="*/ 346 w 372"/>
                <a:gd name="T5" fmla="*/ 253 h 339"/>
                <a:gd name="T6" fmla="*/ 335 w 372"/>
                <a:gd name="T7" fmla="*/ 254 h 339"/>
                <a:gd name="T8" fmla="*/ 324 w 372"/>
                <a:gd name="T9" fmla="*/ 256 h 339"/>
                <a:gd name="T10" fmla="*/ 313 w 372"/>
                <a:gd name="T11" fmla="*/ 260 h 339"/>
                <a:gd name="T12" fmla="*/ 302 w 372"/>
                <a:gd name="T13" fmla="*/ 264 h 339"/>
                <a:gd name="T14" fmla="*/ 282 w 372"/>
                <a:gd name="T15" fmla="*/ 275 h 339"/>
                <a:gd name="T16" fmla="*/ 263 w 372"/>
                <a:gd name="T17" fmla="*/ 286 h 339"/>
                <a:gd name="T18" fmla="*/ 254 w 372"/>
                <a:gd name="T19" fmla="*/ 293 h 339"/>
                <a:gd name="T20" fmla="*/ 246 w 372"/>
                <a:gd name="T21" fmla="*/ 303 h 339"/>
                <a:gd name="T22" fmla="*/ 237 w 372"/>
                <a:gd name="T23" fmla="*/ 310 h 339"/>
                <a:gd name="T24" fmla="*/ 232 w 372"/>
                <a:gd name="T25" fmla="*/ 319 h 339"/>
                <a:gd name="T26" fmla="*/ 224 w 372"/>
                <a:gd name="T27" fmla="*/ 328 h 339"/>
                <a:gd name="T28" fmla="*/ 219 w 372"/>
                <a:gd name="T29" fmla="*/ 338 h 339"/>
                <a:gd name="T30" fmla="*/ 0 w 372"/>
                <a:gd name="T31" fmla="*/ 214 h 339"/>
                <a:gd name="T32" fmla="*/ 15 w 372"/>
                <a:gd name="T33" fmla="*/ 190 h 339"/>
                <a:gd name="T34" fmla="*/ 31 w 372"/>
                <a:gd name="T35" fmla="*/ 168 h 339"/>
                <a:gd name="T36" fmla="*/ 48 w 372"/>
                <a:gd name="T37" fmla="*/ 147 h 339"/>
                <a:gd name="T38" fmla="*/ 66 w 372"/>
                <a:gd name="T39" fmla="*/ 125 h 339"/>
                <a:gd name="T40" fmla="*/ 87 w 372"/>
                <a:gd name="T41" fmla="*/ 107 h 339"/>
                <a:gd name="T42" fmla="*/ 109 w 372"/>
                <a:gd name="T43" fmla="*/ 90 h 339"/>
                <a:gd name="T44" fmla="*/ 131 w 372"/>
                <a:gd name="T45" fmla="*/ 73 h 339"/>
                <a:gd name="T46" fmla="*/ 154 w 372"/>
                <a:gd name="T47" fmla="*/ 58 h 339"/>
                <a:gd name="T48" fmla="*/ 178 w 372"/>
                <a:gd name="T49" fmla="*/ 45 h 339"/>
                <a:gd name="T50" fmla="*/ 204 w 372"/>
                <a:gd name="T51" fmla="*/ 34 h 339"/>
                <a:gd name="T52" fmla="*/ 230 w 372"/>
                <a:gd name="T53" fmla="*/ 23 h 339"/>
                <a:gd name="T54" fmla="*/ 257 w 372"/>
                <a:gd name="T55" fmla="*/ 14 h 339"/>
                <a:gd name="T56" fmla="*/ 285 w 372"/>
                <a:gd name="T57" fmla="*/ 8 h 339"/>
                <a:gd name="T58" fmla="*/ 313 w 372"/>
                <a:gd name="T59" fmla="*/ 3 h 339"/>
                <a:gd name="T60" fmla="*/ 341 w 372"/>
                <a:gd name="T61" fmla="*/ 1 h 339"/>
                <a:gd name="T62" fmla="*/ 371 w 372"/>
                <a:gd name="T63" fmla="*/ 0 h 339"/>
                <a:gd name="T64" fmla="*/ 371 w 372"/>
                <a:gd name="T65" fmla="*/ 25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2" h="339">
                  <a:moveTo>
                    <a:pt x="371" y="251"/>
                  </a:moveTo>
                  <a:lnTo>
                    <a:pt x="359" y="251"/>
                  </a:lnTo>
                  <a:lnTo>
                    <a:pt x="346" y="253"/>
                  </a:lnTo>
                  <a:lnTo>
                    <a:pt x="335" y="254"/>
                  </a:lnTo>
                  <a:lnTo>
                    <a:pt x="324" y="256"/>
                  </a:lnTo>
                  <a:lnTo>
                    <a:pt x="313" y="260"/>
                  </a:lnTo>
                  <a:lnTo>
                    <a:pt x="302" y="264"/>
                  </a:lnTo>
                  <a:lnTo>
                    <a:pt x="282" y="275"/>
                  </a:lnTo>
                  <a:lnTo>
                    <a:pt x="263" y="286"/>
                  </a:lnTo>
                  <a:lnTo>
                    <a:pt x="254" y="293"/>
                  </a:lnTo>
                  <a:lnTo>
                    <a:pt x="246" y="303"/>
                  </a:lnTo>
                  <a:lnTo>
                    <a:pt x="237" y="310"/>
                  </a:lnTo>
                  <a:lnTo>
                    <a:pt x="232" y="319"/>
                  </a:lnTo>
                  <a:lnTo>
                    <a:pt x="224" y="328"/>
                  </a:lnTo>
                  <a:lnTo>
                    <a:pt x="219" y="338"/>
                  </a:lnTo>
                  <a:lnTo>
                    <a:pt x="0" y="214"/>
                  </a:lnTo>
                  <a:lnTo>
                    <a:pt x="15" y="190"/>
                  </a:lnTo>
                  <a:lnTo>
                    <a:pt x="31" y="168"/>
                  </a:lnTo>
                  <a:lnTo>
                    <a:pt x="48" y="147"/>
                  </a:lnTo>
                  <a:lnTo>
                    <a:pt x="66" y="125"/>
                  </a:lnTo>
                  <a:lnTo>
                    <a:pt x="87" y="107"/>
                  </a:lnTo>
                  <a:lnTo>
                    <a:pt x="109" y="90"/>
                  </a:lnTo>
                  <a:lnTo>
                    <a:pt x="131" y="73"/>
                  </a:lnTo>
                  <a:lnTo>
                    <a:pt x="154" y="58"/>
                  </a:lnTo>
                  <a:lnTo>
                    <a:pt x="178" y="45"/>
                  </a:lnTo>
                  <a:lnTo>
                    <a:pt x="204" y="34"/>
                  </a:lnTo>
                  <a:lnTo>
                    <a:pt x="230" y="23"/>
                  </a:lnTo>
                  <a:lnTo>
                    <a:pt x="257" y="14"/>
                  </a:lnTo>
                  <a:lnTo>
                    <a:pt x="285" y="8"/>
                  </a:lnTo>
                  <a:lnTo>
                    <a:pt x="313" y="3"/>
                  </a:lnTo>
                  <a:lnTo>
                    <a:pt x="341" y="1"/>
                  </a:lnTo>
                  <a:lnTo>
                    <a:pt x="371" y="0"/>
                  </a:lnTo>
                  <a:lnTo>
                    <a:pt x="371" y="251"/>
                  </a:lnTo>
                </a:path>
              </a:pathLst>
            </a:custGeom>
            <a:solidFill>
              <a:srgbClr val="99CC99"/>
            </a:solidFill>
            <a:ln w="9525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09" name="Freeform 11"/>
            <p:cNvSpPr>
              <a:spLocks/>
            </p:cNvSpPr>
            <p:nvPr/>
          </p:nvSpPr>
          <p:spPr bwMode="gray">
            <a:xfrm>
              <a:off x="1640" y="2963"/>
              <a:ext cx="77" cy="267"/>
            </a:xfrm>
            <a:custGeom>
              <a:avLst/>
              <a:gdLst>
                <a:gd name="T0" fmla="*/ 0 w 34"/>
                <a:gd name="T1" fmla="*/ 0 h 253"/>
                <a:gd name="T2" fmla="*/ 0 w 34"/>
                <a:gd name="T3" fmla="*/ 246 h 253"/>
                <a:gd name="T4" fmla="*/ 33 w 34"/>
                <a:gd name="T5" fmla="*/ 252 h 253"/>
                <a:gd name="T6" fmla="*/ 33 w 34"/>
                <a:gd name="T7" fmla="*/ 1 h 253"/>
                <a:gd name="T8" fmla="*/ 0 w 34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53">
                  <a:moveTo>
                    <a:pt x="0" y="0"/>
                  </a:moveTo>
                  <a:lnTo>
                    <a:pt x="0" y="246"/>
                  </a:lnTo>
                  <a:lnTo>
                    <a:pt x="33" y="252"/>
                  </a:lnTo>
                  <a:lnTo>
                    <a:pt x="33" y="1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10" name="Freeform 12"/>
            <p:cNvSpPr>
              <a:spLocks/>
            </p:cNvSpPr>
            <p:nvPr/>
          </p:nvSpPr>
          <p:spPr bwMode="gray">
            <a:xfrm>
              <a:off x="1860" y="3324"/>
              <a:ext cx="318" cy="114"/>
            </a:xfrm>
            <a:custGeom>
              <a:avLst/>
              <a:gdLst>
                <a:gd name="T0" fmla="*/ 253 w 263"/>
                <a:gd name="T1" fmla="*/ 0 h 108"/>
                <a:gd name="T2" fmla="*/ 0 w 263"/>
                <a:gd name="T3" fmla="*/ 52 h 108"/>
                <a:gd name="T4" fmla="*/ 5 w 263"/>
                <a:gd name="T5" fmla="*/ 91 h 108"/>
                <a:gd name="T6" fmla="*/ 262 w 263"/>
                <a:gd name="T7" fmla="*/ 107 h 108"/>
                <a:gd name="T8" fmla="*/ 253 w 263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08">
                  <a:moveTo>
                    <a:pt x="253" y="0"/>
                  </a:moveTo>
                  <a:lnTo>
                    <a:pt x="0" y="52"/>
                  </a:lnTo>
                  <a:lnTo>
                    <a:pt x="5" y="91"/>
                  </a:lnTo>
                  <a:lnTo>
                    <a:pt x="262" y="107"/>
                  </a:lnTo>
                  <a:lnTo>
                    <a:pt x="253" y="0"/>
                  </a:lnTo>
                </a:path>
              </a:pathLst>
            </a:custGeom>
            <a:gradFill rotWithShape="0">
              <a:gsLst>
                <a:gs pos="0">
                  <a:srgbClr val="D3EAF8">
                    <a:gamma/>
                    <a:shade val="89804"/>
                    <a:invGamma/>
                  </a:srgbClr>
                </a:gs>
                <a:gs pos="50000">
                  <a:srgbClr val="D3EAF8"/>
                </a:gs>
                <a:gs pos="100000">
                  <a:srgbClr val="D3EAF8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Ctr="1"/>
            <a:lstStyle/>
            <a:p>
              <a:endParaRPr lang="es-CL"/>
            </a:p>
          </p:txBody>
        </p:sp>
        <p:sp>
          <p:nvSpPr>
            <p:cNvPr id="111" name="Freeform 13"/>
            <p:cNvSpPr>
              <a:spLocks/>
            </p:cNvSpPr>
            <p:nvPr/>
          </p:nvSpPr>
          <p:spPr bwMode="gray">
            <a:xfrm>
              <a:off x="1857" y="3423"/>
              <a:ext cx="325" cy="131"/>
            </a:xfrm>
            <a:custGeom>
              <a:avLst/>
              <a:gdLst>
                <a:gd name="T0" fmla="*/ 268 w 269"/>
                <a:gd name="T1" fmla="*/ 19 h 124"/>
                <a:gd name="T2" fmla="*/ 4 w 269"/>
                <a:gd name="T3" fmla="*/ 0 h 124"/>
                <a:gd name="T4" fmla="*/ 0 w 269"/>
                <a:gd name="T5" fmla="*/ 42 h 124"/>
                <a:gd name="T6" fmla="*/ 253 w 269"/>
                <a:gd name="T7" fmla="*/ 123 h 124"/>
                <a:gd name="T8" fmla="*/ 268 w 269"/>
                <a:gd name="T9" fmla="*/ 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124">
                  <a:moveTo>
                    <a:pt x="268" y="19"/>
                  </a:moveTo>
                  <a:lnTo>
                    <a:pt x="4" y="0"/>
                  </a:lnTo>
                  <a:lnTo>
                    <a:pt x="0" y="42"/>
                  </a:lnTo>
                  <a:lnTo>
                    <a:pt x="253" y="123"/>
                  </a:lnTo>
                  <a:lnTo>
                    <a:pt x="268" y="19"/>
                  </a:lnTo>
                </a:path>
              </a:pathLst>
            </a:custGeom>
            <a:solidFill>
              <a:srgbClr val="D3EAF8"/>
            </a:solidFill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12" name="Freeform 14"/>
            <p:cNvSpPr>
              <a:spLocks/>
            </p:cNvSpPr>
            <p:nvPr/>
          </p:nvSpPr>
          <p:spPr bwMode="gray">
            <a:xfrm>
              <a:off x="1786" y="3524"/>
              <a:ext cx="333" cy="225"/>
            </a:xfrm>
            <a:custGeom>
              <a:avLst/>
              <a:gdLst>
                <a:gd name="T0" fmla="*/ 294 w 303"/>
                <a:gd name="T1" fmla="*/ 117 h 225"/>
                <a:gd name="T2" fmla="*/ 297 w 303"/>
                <a:gd name="T3" fmla="*/ 114 h 225"/>
                <a:gd name="T4" fmla="*/ 36 w 303"/>
                <a:gd name="T5" fmla="*/ 0 h 225"/>
                <a:gd name="T6" fmla="*/ 0 w 303"/>
                <a:gd name="T7" fmla="*/ 48 h 225"/>
                <a:gd name="T8" fmla="*/ 213 w 303"/>
                <a:gd name="T9" fmla="*/ 225 h 225"/>
                <a:gd name="T10" fmla="*/ 303 w 303"/>
                <a:gd name="T11" fmla="*/ 12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225">
                  <a:moveTo>
                    <a:pt x="294" y="117"/>
                  </a:moveTo>
                  <a:lnTo>
                    <a:pt x="297" y="114"/>
                  </a:lnTo>
                  <a:lnTo>
                    <a:pt x="36" y="0"/>
                  </a:lnTo>
                  <a:lnTo>
                    <a:pt x="0" y="48"/>
                  </a:lnTo>
                  <a:lnTo>
                    <a:pt x="213" y="225"/>
                  </a:lnTo>
                  <a:lnTo>
                    <a:pt x="303" y="120"/>
                  </a:lnTo>
                </a:path>
              </a:pathLst>
            </a:custGeom>
            <a:solidFill>
              <a:srgbClr val="D3EAF8"/>
            </a:solidFill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13" name="Freeform 15"/>
            <p:cNvSpPr>
              <a:spLocks/>
            </p:cNvSpPr>
            <p:nvPr/>
          </p:nvSpPr>
          <p:spPr bwMode="gray">
            <a:xfrm>
              <a:off x="1759" y="3578"/>
              <a:ext cx="243" cy="249"/>
            </a:xfrm>
            <a:custGeom>
              <a:avLst/>
              <a:gdLst>
                <a:gd name="T0" fmla="*/ 240 w 243"/>
                <a:gd name="T1" fmla="*/ 177 h 249"/>
                <a:gd name="T2" fmla="*/ 36 w 243"/>
                <a:gd name="T3" fmla="*/ 0 h 249"/>
                <a:gd name="T4" fmla="*/ 0 w 243"/>
                <a:gd name="T5" fmla="*/ 21 h 249"/>
                <a:gd name="T6" fmla="*/ 138 w 243"/>
                <a:gd name="T7" fmla="*/ 249 h 249"/>
                <a:gd name="T8" fmla="*/ 243 w 243"/>
                <a:gd name="T9" fmla="*/ 18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9">
                  <a:moveTo>
                    <a:pt x="240" y="177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138" y="249"/>
                  </a:lnTo>
                  <a:lnTo>
                    <a:pt x="243" y="180"/>
                  </a:lnTo>
                </a:path>
              </a:pathLst>
            </a:custGeom>
            <a:solidFill>
              <a:srgbClr val="D3EAF8"/>
            </a:solidFill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14" name="Freeform 16"/>
            <p:cNvSpPr>
              <a:spLocks/>
            </p:cNvSpPr>
            <p:nvPr/>
          </p:nvSpPr>
          <p:spPr bwMode="gray">
            <a:xfrm>
              <a:off x="1711" y="3602"/>
              <a:ext cx="180" cy="270"/>
            </a:xfrm>
            <a:custGeom>
              <a:avLst/>
              <a:gdLst>
                <a:gd name="T0" fmla="*/ 180 w 180"/>
                <a:gd name="T1" fmla="*/ 228 h 270"/>
                <a:gd name="T2" fmla="*/ 48 w 180"/>
                <a:gd name="T3" fmla="*/ 0 h 270"/>
                <a:gd name="T4" fmla="*/ 0 w 180"/>
                <a:gd name="T5" fmla="*/ 18 h 270"/>
                <a:gd name="T6" fmla="*/ 66 w 180"/>
                <a:gd name="T7" fmla="*/ 270 h 270"/>
                <a:gd name="T8" fmla="*/ 177 w 180"/>
                <a:gd name="T9" fmla="*/ 22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270">
                  <a:moveTo>
                    <a:pt x="180" y="228"/>
                  </a:moveTo>
                  <a:lnTo>
                    <a:pt x="48" y="0"/>
                  </a:lnTo>
                  <a:lnTo>
                    <a:pt x="0" y="18"/>
                  </a:lnTo>
                  <a:lnTo>
                    <a:pt x="66" y="270"/>
                  </a:lnTo>
                  <a:lnTo>
                    <a:pt x="177" y="228"/>
                  </a:lnTo>
                </a:path>
              </a:pathLst>
            </a:custGeom>
            <a:solidFill>
              <a:srgbClr val="D3EAF8"/>
            </a:solidFill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15" name="Freeform 17"/>
            <p:cNvSpPr>
              <a:spLocks/>
            </p:cNvSpPr>
            <p:nvPr/>
          </p:nvSpPr>
          <p:spPr bwMode="gray">
            <a:xfrm>
              <a:off x="1734" y="2984"/>
              <a:ext cx="205" cy="273"/>
            </a:xfrm>
            <a:custGeom>
              <a:avLst/>
              <a:gdLst>
                <a:gd name="T0" fmla="*/ 83 w 169"/>
                <a:gd name="T1" fmla="*/ 0 h 259"/>
                <a:gd name="T2" fmla="*/ 0 w 169"/>
                <a:gd name="T3" fmla="*/ 241 h 259"/>
                <a:gd name="T4" fmla="*/ 32 w 169"/>
                <a:gd name="T5" fmla="*/ 258 h 259"/>
                <a:gd name="T6" fmla="*/ 168 w 169"/>
                <a:gd name="T7" fmla="*/ 47 h 259"/>
                <a:gd name="T8" fmla="*/ 83 w 169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59">
                  <a:moveTo>
                    <a:pt x="83" y="0"/>
                  </a:moveTo>
                  <a:lnTo>
                    <a:pt x="0" y="241"/>
                  </a:lnTo>
                  <a:lnTo>
                    <a:pt x="32" y="258"/>
                  </a:lnTo>
                  <a:lnTo>
                    <a:pt x="168" y="47"/>
                  </a:lnTo>
                  <a:lnTo>
                    <a:pt x="83" y="0"/>
                  </a:lnTo>
                </a:path>
              </a:pathLst>
            </a:custGeom>
            <a:solidFill>
              <a:srgbClr val="D3EAF8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Ctr="1"/>
            <a:lstStyle/>
            <a:p>
              <a:endParaRPr lang="es-CL"/>
            </a:p>
          </p:txBody>
        </p:sp>
        <p:sp>
          <p:nvSpPr>
            <p:cNvPr id="116" name="Freeform 18"/>
            <p:cNvSpPr>
              <a:spLocks/>
            </p:cNvSpPr>
            <p:nvPr/>
          </p:nvSpPr>
          <p:spPr bwMode="gray">
            <a:xfrm>
              <a:off x="1777" y="3034"/>
              <a:ext cx="256" cy="252"/>
            </a:xfrm>
            <a:custGeom>
              <a:avLst/>
              <a:gdLst>
                <a:gd name="T0" fmla="*/ 139 w 212"/>
                <a:gd name="T1" fmla="*/ 0 h 239"/>
                <a:gd name="T2" fmla="*/ 0 w 212"/>
                <a:gd name="T3" fmla="*/ 215 h 239"/>
                <a:gd name="T4" fmla="*/ 28 w 212"/>
                <a:gd name="T5" fmla="*/ 238 h 239"/>
                <a:gd name="T6" fmla="*/ 211 w 212"/>
                <a:gd name="T7" fmla="*/ 65 h 239"/>
                <a:gd name="T8" fmla="*/ 139 w 212"/>
                <a:gd name="T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39">
                  <a:moveTo>
                    <a:pt x="139" y="0"/>
                  </a:moveTo>
                  <a:lnTo>
                    <a:pt x="0" y="215"/>
                  </a:lnTo>
                  <a:lnTo>
                    <a:pt x="28" y="238"/>
                  </a:lnTo>
                  <a:lnTo>
                    <a:pt x="211" y="65"/>
                  </a:lnTo>
                  <a:lnTo>
                    <a:pt x="139" y="0"/>
                  </a:lnTo>
                </a:path>
              </a:pathLst>
            </a:custGeom>
            <a:solidFill>
              <a:srgbClr val="D3EAF8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Ctr="1"/>
            <a:lstStyle/>
            <a:p>
              <a:endParaRPr lang="es-CL"/>
            </a:p>
          </p:txBody>
        </p:sp>
        <p:sp>
          <p:nvSpPr>
            <p:cNvPr id="117" name="Freeform 19"/>
            <p:cNvSpPr>
              <a:spLocks/>
            </p:cNvSpPr>
            <p:nvPr/>
          </p:nvSpPr>
          <p:spPr bwMode="gray">
            <a:xfrm>
              <a:off x="1812" y="3104"/>
              <a:ext cx="293" cy="217"/>
            </a:xfrm>
            <a:custGeom>
              <a:avLst/>
              <a:gdLst>
                <a:gd name="T0" fmla="*/ 186 w 242"/>
                <a:gd name="T1" fmla="*/ 0 h 205"/>
                <a:gd name="T2" fmla="*/ 0 w 242"/>
                <a:gd name="T3" fmla="*/ 175 h 205"/>
                <a:gd name="T4" fmla="*/ 21 w 242"/>
                <a:gd name="T5" fmla="*/ 204 h 205"/>
                <a:gd name="T6" fmla="*/ 241 w 242"/>
                <a:gd name="T7" fmla="*/ 80 h 205"/>
                <a:gd name="T8" fmla="*/ 186 w 242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5">
                  <a:moveTo>
                    <a:pt x="186" y="0"/>
                  </a:moveTo>
                  <a:lnTo>
                    <a:pt x="0" y="175"/>
                  </a:lnTo>
                  <a:lnTo>
                    <a:pt x="21" y="204"/>
                  </a:lnTo>
                  <a:lnTo>
                    <a:pt x="241" y="80"/>
                  </a:lnTo>
                  <a:lnTo>
                    <a:pt x="186" y="0"/>
                  </a:lnTo>
                </a:path>
              </a:pathLst>
            </a:custGeom>
            <a:solidFill>
              <a:srgbClr val="D3EAF8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Ctr="1"/>
            <a:lstStyle/>
            <a:p>
              <a:endParaRPr lang="es-CL"/>
            </a:p>
          </p:txBody>
        </p:sp>
        <p:sp>
          <p:nvSpPr>
            <p:cNvPr id="118" name="Freeform 20"/>
            <p:cNvSpPr>
              <a:spLocks/>
            </p:cNvSpPr>
            <p:nvPr/>
          </p:nvSpPr>
          <p:spPr bwMode="gray">
            <a:xfrm>
              <a:off x="1845" y="3204"/>
              <a:ext cx="319" cy="175"/>
            </a:xfrm>
            <a:custGeom>
              <a:avLst/>
              <a:gdLst>
                <a:gd name="T0" fmla="*/ 224 w 264"/>
                <a:gd name="T1" fmla="*/ 0 h 166"/>
                <a:gd name="T2" fmla="*/ 0 w 264"/>
                <a:gd name="T3" fmla="*/ 125 h 166"/>
                <a:gd name="T4" fmla="*/ 15 w 264"/>
                <a:gd name="T5" fmla="*/ 165 h 166"/>
                <a:gd name="T6" fmla="*/ 263 w 264"/>
                <a:gd name="T7" fmla="*/ 103 h 166"/>
                <a:gd name="T8" fmla="*/ 224 w 264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66">
                  <a:moveTo>
                    <a:pt x="224" y="0"/>
                  </a:moveTo>
                  <a:lnTo>
                    <a:pt x="0" y="125"/>
                  </a:lnTo>
                  <a:lnTo>
                    <a:pt x="15" y="165"/>
                  </a:lnTo>
                  <a:lnTo>
                    <a:pt x="263" y="103"/>
                  </a:lnTo>
                  <a:lnTo>
                    <a:pt x="224" y="0"/>
                  </a:lnTo>
                </a:path>
              </a:pathLst>
            </a:custGeom>
            <a:solidFill>
              <a:srgbClr val="D3EAF8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Ctr="1"/>
            <a:lstStyle/>
            <a:p>
              <a:endParaRPr lang="es-CL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gray">
            <a:xfrm>
              <a:off x="1688" y="2960"/>
              <a:ext cx="138" cy="277"/>
            </a:xfrm>
            <a:custGeom>
              <a:avLst/>
              <a:gdLst>
                <a:gd name="T0" fmla="*/ 18 w 114"/>
                <a:gd name="T1" fmla="*/ 0 h 263"/>
                <a:gd name="T2" fmla="*/ 0 w 114"/>
                <a:gd name="T3" fmla="*/ 255 h 263"/>
                <a:gd name="T4" fmla="*/ 36 w 114"/>
                <a:gd name="T5" fmla="*/ 262 h 263"/>
                <a:gd name="T6" fmla="*/ 113 w 114"/>
                <a:gd name="T7" fmla="*/ 22 h 263"/>
                <a:gd name="T8" fmla="*/ 18 w 11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63">
                  <a:moveTo>
                    <a:pt x="18" y="0"/>
                  </a:moveTo>
                  <a:lnTo>
                    <a:pt x="0" y="255"/>
                  </a:lnTo>
                  <a:lnTo>
                    <a:pt x="36" y="262"/>
                  </a:lnTo>
                  <a:lnTo>
                    <a:pt x="113" y="22"/>
                  </a:lnTo>
                  <a:lnTo>
                    <a:pt x="18" y="0"/>
                  </a:lnTo>
                </a:path>
              </a:pathLst>
            </a:custGeom>
            <a:solidFill>
              <a:srgbClr val="D3EAF8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Ctr="1"/>
            <a:lstStyle/>
            <a:p>
              <a:endParaRPr lang="es-CL"/>
            </a:p>
          </p:txBody>
        </p:sp>
      </p:grpSp>
      <p:sp>
        <p:nvSpPr>
          <p:cNvPr id="120" name="Rectangle 22"/>
          <p:cNvSpPr>
            <a:spLocks noChangeArrowheads="1"/>
          </p:cNvSpPr>
          <p:nvPr/>
        </p:nvSpPr>
        <p:spPr bwMode="gray">
          <a:xfrm>
            <a:off x="2754082" y="5283200"/>
            <a:ext cx="765175" cy="31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Undo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121" name="Line 23"/>
          <p:cNvSpPr>
            <a:spLocks noChangeShapeType="1"/>
          </p:cNvSpPr>
          <p:nvPr/>
        </p:nvSpPr>
        <p:spPr bwMode="auto">
          <a:xfrm flipH="1" flipV="1">
            <a:off x="3988246" y="5392738"/>
            <a:ext cx="1568450" cy="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blackWhite">
          <a:xfrm>
            <a:off x="5580508" y="1409700"/>
            <a:ext cx="3454400" cy="1827213"/>
          </a:xfrm>
          <a:prstGeom prst="rect">
            <a:avLst/>
          </a:prstGeom>
          <a:solidFill>
            <a:srgbClr val="99CC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Ctr="1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6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Instancia</a:t>
            </a:r>
            <a:endParaRPr lang="en-US" altLang="es-CL" sz="16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123" name="Oval 26"/>
          <p:cNvSpPr>
            <a:spLocks noChangeArrowheads="1"/>
          </p:cNvSpPr>
          <p:nvPr/>
        </p:nvSpPr>
        <p:spPr bwMode="blackWhite">
          <a:xfrm>
            <a:off x="7307708" y="2476500"/>
            <a:ext cx="1447800" cy="685800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26988" rIns="55563" bIns="26988" anchor="ctr"/>
          <a:lstStyle>
            <a:lvl1pPr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460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9371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7413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87425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4446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9018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3590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8162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endParaRPr lang="es-ES" altLang="es-C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4" name="Oval 27"/>
          <p:cNvSpPr>
            <a:spLocks noChangeArrowheads="1"/>
          </p:cNvSpPr>
          <p:nvPr/>
        </p:nvSpPr>
        <p:spPr bwMode="blackWhite">
          <a:xfrm>
            <a:off x="7066408" y="2476500"/>
            <a:ext cx="1447800" cy="685800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26988" rIns="55563" bIns="26988" anchor="ctr"/>
          <a:lstStyle>
            <a:lvl1pPr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460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9371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7413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87425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4446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9018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3590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8162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endParaRPr lang="es-ES" altLang="es-C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5" name="Oval 28"/>
          <p:cNvSpPr>
            <a:spLocks noChangeArrowheads="1"/>
          </p:cNvSpPr>
          <p:nvPr/>
        </p:nvSpPr>
        <p:spPr bwMode="blackWhite">
          <a:xfrm>
            <a:off x="6825108" y="2476500"/>
            <a:ext cx="1447800" cy="685800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26988" rIns="55563" bIns="26988" anchor="ctr"/>
          <a:lstStyle>
            <a:lvl1pPr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460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9371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7413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87425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4446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9018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3590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8162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endParaRPr lang="es-ES" altLang="es-C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6" name="Oval 29"/>
          <p:cNvSpPr>
            <a:spLocks noChangeArrowheads="1"/>
          </p:cNvSpPr>
          <p:nvPr/>
        </p:nvSpPr>
        <p:spPr bwMode="blackWhite">
          <a:xfrm>
            <a:off x="6583808" y="2476500"/>
            <a:ext cx="1447800" cy="685800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26988" rIns="55563" bIns="26988" anchor="ctr"/>
          <a:lstStyle>
            <a:lvl1pPr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460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9371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7413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87425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4446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9018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3590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8162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endParaRPr lang="es-ES" altLang="es-C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7" name="Oval 30"/>
          <p:cNvSpPr>
            <a:spLocks noChangeArrowheads="1"/>
          </p:cNvSpPr>
          <p:nvPr/>
        </p:nvSpPr>
        <p:spPr bwMode="blackWhite">
          <a:xfrm>
            <a:off x="6342508" y="2476500"/>
            <a:ext cx="1447800" cy="685800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26988" rIns="55563" bIns="26988" anchor="ctr"/>
          <a:lstStyle>
            <a:lvl1pPr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460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9371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7413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87425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4446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9018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3590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8162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endParaRPr lang="es-ES" altLang="es-C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8" name="Oval 31"/>
          <p:cNvSpPr>
            <a:spLocks noChangeArrowheads="1"/>
          </p:cNvSpPr>
          <p:nvPr/>
        </p:nvSpPr>
        <p:spPr bwMode="blackWhite">
          <a:xfrm>
            <a:off x="6101208" y="2476500"/>
            <a:ext cx="1447800" cy="685800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26988" rIns="55563" bIns="26988" anchor="ctr"/>
          <a:lstStyle>
            <a:lvl1pPr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460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9371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7413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87425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4446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9018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3590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8162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endParaRPr lang="es-ES" altLang="es-CL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9" name="Oval 32"/>
          <p:cNvSpPr>
            <a:spLocks noChangeArrowheads="1"/>
          </p:cNvSpPr>
          <p:nvPr/>
        </p:nvSpPr>
        <p:spPr bwMode="blackWhite">
          <a:xfrm>
            <a:off x="5859908" y="2476500"/>
            <a:ext cx="1447800" cy="685800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97200" rIns="55563" bIns="26988" anchor="b"/>
          <a:lstStyle>
            <a:lvl1pPr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460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9371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741363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87425" algn="l" defTabSz="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4446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9018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3590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816225" defTabSz="296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buClrTx/>
              <a:buSzPct val="100000"/>
              <a:buFontTx/>
              <a:buNone/>
            </a:pPr>
            <a:r>
              <a:rPr lang="en-US" altLang="es-CL" sz="1400" b="1" dirty="0" err="1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Procesos</a:t>
            </a:r>
            <a:endParaRPr lang="en-US" altLang="es-CL" sz="1400" b="1" dirty="0" smtClean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  <a:p>
            <a:pPr algn="ctr">
              <a:lnSpc>
                <a:spcPct val="80000"/>
              </a:lnSpc>
              <a:buClrTx/>
              <a:buSzPct val="100000"/>
              <a:buFontTx/>
              <a:buNone/>
            </a:pPr>
            <a:r>
              <a:rPr lang="en-US" altLang="es-CL" sz="14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Background</a:t>
            </a:r>
            <a:endParaRPr lang="en-US" altLang="es-CL" sz="14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grpSp>
        <p:nvGrpSpPr>
          <p:cNvPr id="130" name="Group 33"/>
          <p:cNvGrpSpPr>
            <a:grpSpLocks/>
          </p:cNvGrpSpPr>
          <p:nvPr/>
        </p:nvGrpSpPr>
        <p:grpSpPr bwMode="auto">
          <a:xfrm>
            <a:off x="6056758" y="1766888"/>
            <a:ext cx="2501900" cy="552450"/>
            <a:chOff x="1758" y="1340"/>
            <a:chExt cx="2255" cy="543"/>
          </a:xfrm>
        </p:grpSpPr>
        <p:sp>
          <p:nvSpPr>
            <p:cNvPr id="131" name="AutoShape 34"/>
            <p:cNvSpPr>
              <a:spLocks noChangeArrowheads="1"/>
            </p:cNvSpPr>
            <p:nvPr/>
          </p:nvSpPr>
          <p:spPr bwMode="blackWhite">
            <a:xfrm>
              <a:off x="1758" y="1340"/>
              <a:ext cx="2255" cy="543"/>
            </a:xfrm>
            <a:prstGeom prst="roundRect">
              <a:avLst>
                <a:gd name="adj" fmla="val 12495"/>
              </a:avLst>
            </a:prstGeom>
            <a:solidFill>
              <a:srgbClr val="99CC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endParaRPr lang="es-ES" altLang="es-CL"/>
            </a:p>
          </p:txBody>
        </p:sp>
        <p:sp>
          <p:nvSpPr>
            <p:cNvPr id="132" name="Text Box 35"/>
            <p:cNvSpPr txBox="1">
              <a:spLocks noChangeArrowheads="1"/>
            </p:cNvSpPr>
            <p:nvPr/>
          </p:nvSpPr>
          <p:spPr bwMode="blackWhite">
            <a:xfrm>
              <a:off x="2605" y="1388"/>
              <a:ext cx="562" cy="331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2286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4572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6858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9144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3716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18288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2860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27432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Tx/>
                <a:buSzPct val="100000"/>
                <a:buFontTx/>
                <a:buNone/>
              </a:pPr>
              <a:r>
                <a:rPr lang="en-US" altLang="es-CL" sz="16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SGA</a:t>
              </a:r>
            </a:p>
          </p:txBody>
        </p:sp>
      </p:grpSp>
      <p:grpSp>
        <p:nvGrpSpPr>
          <p:cNvPr id="133" name="Group 36"/>
          <p:cNvGrpSpPr>
            <a:grpSpLocks/>
          </p:cNvGrpSpPr>
          <p:nvPr/>
        </p:nvGrpSpPr>
        <p:grpSpPr bwMode="auto">
          <a:xfrm flipH="1">
            <a:off x="7231508" y="3232182"/>
            <a:ext cx="152400" cy="480051"/>
            <a:chOff x="3289" y="2566"/>
            <a:chExt cx="96" cy="373"/>
          </a:xfrm>
        </p:grpSpPr>
        <p:sp>
          <p:nvSpPr>
            <p:cNvPr id="134" name="Line 37"/>
            <p:cNvSpPr>
              <a:spLocks noChangeShapeType="1"/>
            </p:cNvSpPr>
            <p:nvPr/>
          </p:nvSpPr>
          <p:spPr bwMode="auto">
            <a:xfrm>
              <a:off x="3289" y="2575"/>
              <a:ext cx="0" cy="364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35" name="Line 38"/>
            <p:cNvSpPr>
              <a:spLocks noChangeShapeType="1"/>
            </p:cNvSpPr>
            <p:nvPr/>
          </p:nvSpPr>
          <p:spPr bwMode="auto">
            <a:xfrm flipV="1">
              <a:off x="3385" y="2566"/>
              <a:ext cx="0" cy="364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36" name="Rectangle 39"/>
          <p:cNvSpPr>
            <a:spLocks noChangeArrowheads="1"/>
          </p:cNvSpPr>
          <p:nvPr/>
        </p:nvSpPr>
        <p:spPr bwMode="blackWhite">
          <a:xfrm>
            <a:off x="5586858" y="3717032"/>
            <a:ext cx="3449638" cy="28803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/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Base 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 </a:t>
            </a: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Datos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137" name="Rectangle 40"/>
          <p:cNvSpPr>
            <a:spLocks noChangeArrowheads="1"/>
          </p:cNvSpPr>
          <p:nvPr/>
        </p:nvSpPr>
        <p:spPr bwMode="blackWhite">
          <a:xfrm>
            <a:off x="7847458" y="4139902"/>
            <a:ext cx="1066800" cy="2381250"/>
          </a:xfrm>
          <a:prstGeom prst="rect">
            <a:avLst/>
          </a:prstGeom>
          <a:solidFill>
            <a:srgbClr val="99CC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endParaRPr lang="es-CL"/>
          </a:p>
        </p:txBody>
      </p:sp>
      <p:sp>
        <p:nvSpPr>
          <p:cNvPr id="138" name="Rectangle 41"/>
          <p:cNvSpPr>
            <a:spLocks noChangeArrowheads="1"/>
          </p:cNvSpPr>
          <p:nvPr/>
        </p:nvSpPr>
        <p:spPr bwMode="blackWhite">
          <a:xfrm>
            <a:off x="6793358" y="4139902"/>
            <a:ext cx="914400" cy="23812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/>
          <a:lstStyle/>
          <a:p>
            <a:endParaRPr lang="es-CL"/>
          </a:p>
        </p:txBody>
      </p:sp>
      <p:sp>
        <p:nvSpPr>
          <p:cNvPr id="139" name="Rectangle 42"/>
          <p:cNvSpPr>
            <a:spLocks noChangeArrowheads="1"/>
          </p:cNvSpPr>
          <p:nvPr/>
        </p:nvSpPr>
        <p:spPr bwMode="blackWhite">
          <a:xfrm>
            <a:off x="5742433" y="4139902"/>
            <a:ext cx="914400" cy="2381250"/>
          </a:xfrm>
          <a:prstGeom prst="rect">
            <a:avLst/>
          </a:prstGeom>
          <a:solidFill>
            <a:srgbClr val="7373A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/>
          <a:lstStyle/>
          <a:p>
            <a:endParaRPr lang="es-CL"/>
          </a:p>
        </p:txBody>
      </p:sp>
      <p:grpSp>
        <p:nvGrpSpPr>
          <p:cNvPr id="140" name="Group 43"/>
          <p:cNvGrpSpPr>
            <a:grpSpLocks/>
          </p:cNvGrpSpPr>
          <p:nvPr/>
        </p:nvGrpSpPr>
        <p:grpSpPr bwMode="auto">
          <a:xfrm>
            <a:off x="5786883" y="4216102"/>
            <a:ext cx="812800" cy="1905000"/>
            <a:chOff x="1436" y="2784"/>
            <a:chExt cx="440" cy="914"/>
          </a:xfrm>
        </p:grpSpPr>
        <p:grpSp>
          <p:nvGrpSpPr>
            <p:cNvPr id="141" name="Group 44"/>
            <p:cNvGrpSpPr>
              <a:grpSpLocks/>
            </p:cNvGrpSpPr>
            <p:nvPr/>
          </p:nvGrpSpPr>
          <p:grpSpPr bwMode="auto">
            <a:xfrm>
              <a:off x="1436" y="3360"/>
              <a:ext cx="436" cy="338"/>
              <a:chOff x="2128" y="3492"/>
              <a:chExt cx="532" cy="412"/>
            </a:xfrm>
          </p:grpSpPr>
          <p:sp>
            <p:nvSpPr>
              <p:cNvPr id="150" name="Rectangle 45"/>
              <p:cNvSpPr>
                <a:spLocks noChangeArrowheads="1"/>
              </p:cNvSpPr>
              <p:nvPr/>
            </p:nvSpPr>
            <p:spPr bwMode="gray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51" name="Oval 46"/>
              <p:cNvSpPr>
                <a:spLocks noChangeArrowheads="1"/>
              </p:cNvSpPr>
              <p:nvPr/>
            </p:nvSpPr>
            <p:spPr bwMode="gray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52" name="Oval 47"/>
              <p:cNvSpPr>
                <a:spLocks noChangeArrowheads="1"/>
              </p:cNvSpPr>
              <p:nvPr/>
            </p:nvSpPr>
            <p:spPr bwMode="gray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  <p:grpSp>
          <p:nvGrpSpPr>
            <p:cNvPr id="142" name="Group 48"/>
            <p:cNvGrpSpPr>
              <a:grpSpLocks/>
            </p:cNvGrpSpPr>
            <p:nvPr/>
          </p:nvGrpSpPr>
          <p:grpSpPr bwMode="auto">
            <a:xfrm>
              <a:off x="1440" y="3080"/>
              <a:ext cx="436" cy="338"/>
              <a:chOff x="2128" y="3090"/>
              <a:chExt cx="532" cy="412"/>
            </a:xfrm>
          </p:grpSpPr>
          <p:sp>
            <p:nvSpPr>
              <p:cNvPr id="147" name="Rectangle 49"/>
              <p:cNvSpPr>
                <a:spLocks noChangeArrowheads="1"/>
              </p:cNvSpPr>
              <p:nvPr/>
            </p:nvSpPr>
            <p:spPr bwMode="gray">
              <a:xfrm>
                <a:off x="2128" y="3174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48" name="Oval 50"/>
              <p:cNvSpPr>
                <a:spLocks noChangeArrowheads="1"/>
              </p:cNvSpPr>
              <p:nvPr/>
            </p:nvSpPr>
            <p:spPr bwMode="gray">
              <a:xfrm>
                <a:off x="2128" y="3090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49" name="Oval 51"/>
              <p:cNvSpPr>
                <a:spLocks noChangeArrowheads="1"/>
              </p:cNvSpPr>
              <p:nvPr/>
            </p:nvSpPr>
            <p:spPr bwMode="gray">
              <a:xfrm>
                <a:off x="2128" y="3344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  <p:grpSp>
          <p:nvGrpSpPr>
            <p:cNvPr id="143" name="Group 52"/>
            <p:cNvGrpSpPr>
              <a:grpSpLocks/>
            </p:cNvGrpSpPr>
            <p:nvPr/>
          </p:nvGrpSpPr>
          <p:grpSpPr bwMode="auto">
            <a:xfrm>
              <a:off x="1440" y="2784"/>
              <a:ext cx="436" cy="338"/>
              <a:chOff x="2128" y="2685"/>
              <a:chExt cx="532" cy="412"/>
            </a:xfrm>
          </p:grpSpPr>
          <p:sp>
            <p:nvSpPr>
              <p:cNvPr id="144" name="Rectangle 53"/>
              <p:cNvSpPr>
                <a:spLocks noChangeArrowheads="1"/>
              </p:cNvSpPr>
              <p:nvPr/>
            </p:nvSpPr>
            <p:spPr bwMode="gray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45" name="Oval 54"/>
              <p:cNvSpPr>
                <a:spLocks noChangeArrowheads="1"/>
              </p:cNvSpPr>
              <p:nvPr/>
            </p:nvSpPr>
            <p:spPr bwMode="gray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46" name="Oval 55"/>
              <p:cNvSpPr>
                <a:spLocks noChangeArrowheads="1"/>
              </p:cNvSpPr>
              <p:nvPr/>
            </p:nvSpPr>
            <p:spPr bwMode="gray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sp>
        <p:nvSpPr>
          <p:cNvPr id="153" name="Rectangle 56"/>
          <p:cNvSpPr>
            <a:spLocks noChangeArrowheads="1"/>
          </p:cNvSpPr>
          <p:nvPr/>
        </p:nvSpPr>
        <p:spPr bwMode="auto">
          <a:xfrm>
            <a:off x="5602733" y="6202577"/>
            <a:ext cx="116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88" tIns="52388" rIns="103188" bIns="52388"/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3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Data Files</a:t>
            </a:r>
            <a:endParaRPr lang="en-US" altLang="es-CL" sz="13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154" name="Rectangle 57"/>
          <p:cNvSpPr>
            <a:spLocks noChangeArrowheads="1"/>
          </p:cNvSpPr>
          <p:nvPr/>
        </p:nvSpPr>
        <p:spPr bwMode="auto">
          <a:xfrm>
            <a:off x="7771258" y="6079827"/>
            <a:ext cx="1219200" cy="445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88" tIns="52388" rIns="103188" bIns="52388">
            <a:spAutoFit/>
          </a:bodyPr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3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Grupo</a:t>
            </a:r>
            <a:r>
              <a:rPr lang="en-US" altLang="es-CL" sz="13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3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de </a:t>
            </a:r>
            <a:r>
              <a:rPr lang="en-US" altLang="es-CL" sz="13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redo logs</a:t>
            </a:r>
          </a:p>
        </p:txBody>
      </p:sp>
      <p:sp>
        <p:nvSpPr>
          <p:cNvPr id="155" name="Rectangle 58"/>
          <p:cNvSpPr>
            <a:spLocks noChangeArrowheads="1"/>
          </p:cNvSpPr>
          <p:nvPr/>
        </p:nvSpPr>
        <p:spPr bwMode="auto">
          <a:xfrm>
            <a:off x="6739383" y="6079827"/>
            <a:ext cx="1019175" cy="445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88" tIns="52388" rIns="103188" bIns="52388">
            <a:spAutoFit/>
          </a:bodyPr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3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Control</a:t>
            </a:r>
          </a:p>
          <a:p>
            <a:pPr algn="ctr">
              <a:lnSpc>
                <a:spcPct val="85000"/>
              </a:lnSpc>
              <a:spcBef>
                <a:spcPts val="0"/>
              </a:spcBef>
              <a:buClrTx/>
              <a:buSzPct val="100000"/>
              <a:buFontTx/>
              <a:buNone/>
            </a:pPr>
            <a:r>
              <a:rPr lang="en-US" altLang="es-CL" sz="13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files</a:t>
            </a:r>
            <a:endParaRPr lang="en-US" altLang="es-CL" sz="13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grpSp>
        <p:nvGrpSpPr>
          <p:cNvPr id="156" name="Group 59"/>
          <p:cNvGrpSpPr>
            <a:grpSpLocks/>
          </p:cNvGrpSpPr>
          <p:nvPr/>
        </p:nvGrpSpPr>
        <p:grpSpPr bwMode="auto">
          <a:xfrm>
            <a:off x="6860033" y="4216102"/>
            <a:ext cx="781050" cy="1408113"/>
            <a:chOff x="2593" y="2912"/>
            <a:chExt cx="436" cy="604"/>
          </a:xfrm>
        </p:grpSpPr>
        <p:grpSp>
          <p:nvGrpSpPr>
            <p:cNvPr id="157" name="Group 60"/>
            <p:cNvGrpSpPr>
              <a:grpSpLocks/>
            </p:cNvGrpSpPr>
            <p:nvPr/>
          </p:nvGrpSpPr>
          <p:grpSpPr bwMode="auto">
            <a:xfrm>
              <a:off x="2593" y="3178"/>
              <a:ext cx="436" cy="338"/>
              <a:chOff x="2128" y="3492"/>
              <a:chExt cx="532" cy="412"/>
            </a:xfrm>
          </p:grpSpPr>
          <p:sp>
            <p:nvSpPr>
              <p:cNvPr id="162" name="Rectangle 61"/>
              <p:cNvSpPr>
                <a:spLocks noChangeArrowheads="1"/>
              </p:cNvSpPr>
              <p:nvPr/>
            </p:nvSpPr>
            <p:spPr bwMode="gray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63" name="Oval 62"/>
              <p:cNvSpPr>
                <a:spLocks noChangeArrowheads="1"/>
              </p:cNvSpPr>
              <p:nvPr/>
            </p:nvSpPr>
            <p:spPr bwMode="gray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64" name="Oval 63"/>
              <p:cNvSpPr>
                <a:spLocks noChangeArrowheads="1"/>
              </p:cNvSpPr>
              <p:nvPr/>
            </p:nvSpPr>
            <p:spPr bwMode="gray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  <p:grpSp>
          <p:nvGrpSpPr>
            <p:cNvPr id="158" name="Group 64"/>
            <p:cNvGrpSpPr>
              <a:grpSpLocks/>
            </p:cNvGrpSpPr>
            <p:nvPr/>
          </p:nvGrpSpPr>
          <p:grpSpPr bwMode="auto">
            <a:xfrm>
              <a:off x="2593" y="2912"/>
              <a:ext cx="436" cy="338"/>
              <a:chOff x="2128" y="2685"/>
              <a:chExt cx="532" cy="412"/>
            </a:xfrm>
          </p:grpSpPr>
          <p:sp>
            <p:nvSpPr>
              <p:cNvPr id="159" name="Rectangle 65"/>
              <p:cNvSpPr>
                <a:spLocks noChangeArrowheads="1"/>
              </p:cNvSpPr>
              <p:nvPr/>
            </p:nvSpPr>
            <p:spPr bwMode="gray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60" name="Oval 66"/>
              <p:cNvSpPr>
                <a:spLocks noChangeArrowheads="1"/>
              </p:cNvSpPr>
              <p:nvPr/>
            </p:nvSpPr>
            <p:spPr bwMode="gray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61" name="Oval 67"/>
              <p:cNvSpPr>
                <a:spLocks noChangeArrowheads="1"/>
              </p:cNvSpPr>
              <p:nvPr/>
            </p:nvSpPr>
            <p:spPr bwMode="gray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grpSp>
        <p:nvGrpSpPr>
          <p:cNvPr id="165" name="Group 68"/>
          <p:cNvGrpSpPr>
            <a:grpSpLocks/>
          </p:cNvGrpSpPr>
          <p:nvPr/>
        </p:nvGrpSpPr>
        <p:grpSpPr bwMode="auto">
          <a:xfrm>
            <a:off x="7945883" y="4216102"/>
            <a:ext cx="882650" cy="1408113"/>
            <a:chOff x="2593" y="2912"/>
            <a:chExt cx="436" cy="604"/>
          </a:xfrm>
        </p:grpSpPr>
        <p:grpSp>
          <p:nvGrpSpPr>
            <p:cNvPr id="166" name="Group 69"/>
            <p:cNvGrpSpPr>
              <a:grpSpLocks/>
            </p:cNvGrpSpPr>
            <p:nvPr/>
          </p:nvGrpSpPr>
          <p:grpSpPr bwMode="auto">
            <a:xfrm>
              <a:off x="2593" y="3178"/>
              <a:ext cx="436" cy="338"/>
              <a:chOff x="2128" y="3492"/>
              <a:chExt cx="532" cy="412"/>
            </a:xfrm>
          </p:grpSpPr>
          <p:sp>
            <p:nvSpPr>
              <p:cNvPr id="171" name="Rectangle 70"/>
              <p:cNvSpPr>
                <a:spLocks noChangeArrowheads="1"/>
              </p:cNvSpPr>
              <p:nvPr/>
            </p:nvSpPr>
            <p:spPr bwMode="gray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72" name="Oval 71"/>
              <p:cNvSpPr>
                <a:spLocks noChangeArrowheads="1"/>
              </p:cNvSpPr>
              <p:nvPr/>
            </p:nvSpPr>
            <p:spPr bwMode="gray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73" name="Oval 72"/>
              <p:cNvSpPr>
                <a:spLocks noChangeArrowheads="1"/>
              </p:cNvSpPr>
              <p:nvPr/>
            </p:nvSpPr>
            <p:spPr bwMode="gray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  <p:grpSp>
          <p:nvGrpSpPr>
            <p:cNvPr id="167" name="Group 73"/>
            <p:cNvGrpSpPr>
              <a:grpSpLocks/>
            </p:cNvGrpSpPr>
            <p:nvPr/>
          </p:nvGrpSpPr>
          <p:grpSpPr bwMode="auto">
            <a:xfrm>
              <a:off x="2593" y="2912"/>
              <a:ext cx="436" cy="338"/>
              <a:chOff x="2128" y="2685"/>
              <a:chExt cx="532" cy="412"/>
            </a:xfrm>
          </p:grpSpPr>
          <p:sp>
            <p:nvSpPr>
              <p:cNvPr id="168" name="Rectangle 74"/>
              <p:cNvSpPr>
                <a:spLocks noChangeArrowheads="1"/>
              </p:cNvSpPr>
              <p:nvPr/>
            </p:nvSpPr>
            <p:spPr bwMode="gray">
              <a:xfrm>
                <a:off x="2128" y="2769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69" name="Oval 75"/>
              <p:cNvSpPr>
                <a:spLocks noChangeArrowheads="1"/>
              </p:cNvSpPr>
              <p:nvPr/>
            </p:nvSpPr>
            <p:spPr bwMode="gray">
              <a:xfrm>
                <a:off x="2128" y="2685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  <p:sp>
            <p:nvSpPr>
              <p:cNvPr id="170" name="Oval 76"/>
              <p:cNvSpPr>
                <a:spLocks noChangeArrowheads="1"/>
              </p:cNvSpPr>
              <p:nvPr/>
            </p:nvSpPr>
            <p:spPr bwMode="gray">
              <a:xfrm>
                <a:off x="2128" y="2939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sp>
        <p:nvSpPr>
          <p:cNvPr id="174" name="Text Box 77"/>
          <p:cNvSpPr txBox="1">
            <a:spLocks noChangeArrowheads="1"/>
          </p:cNvSpPr>
          <p:nvPr/>
        </p:nvSpPr>
        <p:spPr bwMode="auto">
          <a:xfrm>
            <a:off x="5751550" y="5789315"/>
            <a:ext cx="8723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SCN: 99</a:t>
            </a:r>
          </a:p>
        </p:txBody>
      </p:sp>
      <p:sp>
        <p:nvSpPr>
          <p:cNvPr id="175" name="Text Box 78"/>
          <p:cNvSpPr txBox="1">
            <a:spLocks noChangeArrowheads="1"/>
          </p:cNvSpPr>
          <p:nvPr/>
        </p:nvSpPr>
        <p:spPr bwMode="auto">
          <a:xfrm>
            <a:off x="5736083" y="5214640"/>
            <a:ext cx="928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SCN:129</a:t>
            </a:r>
          </a:p>
        </p:txBody>
      </p:sp>
      <p:sp>
        <p:nvSpPr>
          <p:cNvPr id="176" name="Text Box 79"/>
          <p:cNvSpPr txBox="1">
            <a:spLocks noChangeArrowheads="1"/>
          </p:cNvSpPr>
          <p:nvPr/>
        </p:nvSpPr>
        <p:spPr bwMode="auto">
          <a:xfrm>
            <a:off x="5736083" y="4520902"/>
            <a:ext cx="928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SCN:140</a:t>
            </a:r>
          </a:p>
        </p:txBody>
      </p:sp>
      <p:sp>
        <p:nvSpPr>
          <p:cNvPr id="177" name="Text Box 80"/>
          <p:cNvSpPr txBox="1">
            <a:spLocks noChangeArrowheads="1"/>
          </p:cNvSpPr>
          <p:nvPr/>
        </p:nvSpPr>
        <p:spPr bwMode="auto">
          <a:xfrm>
            <a:off x="6764783" y="5232102"/>
            <a:ext cx="928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SCN:143</a:t>
            </a:r>
          </a:p>
        </p:txBody>
      </p:sp>
      <p:sp>
        <p:nvSpPr>
          <p:cNvPr id="178" name="Text Box 81"/>
          <p:cNvSpPr txBox="1">
            <a:spLocks noChangeArrowheads="1"/>
          </p:cNvSpPr>
          <p:nvPr/>
        </p:nvSpPr>
        <p:spPr bwMode="auto">
          <a:xfrm>
            <a:off x="7967854" y="4978102"/>
            <a:ext cx="8402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SCN:</a:t>
            </a:r>
          </a:p>
          <a:p>
            <a:pPr algn="ctr"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102-143</a:t>
            </a:r>
          </a:p>
        </p:txBody>
      </p:sp>
      <p:sp>
        <p:nvSpPr>
          <p:cNvPr id="179" name="Text Box 82"/>
          <p:cNvSpPr txBox="1">
            <a:spLocks noChangeArrowheads="1"/>
          </p:cNvSpPr>
          <p:nvPr/>
        </p:nvSpPr>
        <p:spPr bwMode="auto">
          <a:xfrm>
            <a:off x="6777483" y="4597102"/>
            <a:ext cx="928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SCN:143</a:t>
            </a:r>
          </a:p>
        </p:txBody>
      </p:sp>
      <p:sp>
        <p:nvSpPr>
          <p:cNvPr id="180" name="Text Box 83"/>
          <p:cNvSpPr txBox="1">
            <a:spLocks noChangeArrowheads="1"/>
          </p:cNvSpPr>
          <p:nvPr/>
        </p:nvSpPr>
        <p:spPr bwMode="auto">
          <a:xfrm>
            <a:off x="8004055" y="4368502"/>
            <a:ext cx="7409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SCN:</a:t>
            </a:r>
          </a:p>
          <a:p>
            <a:pPr algn="ctr">
              <a:buClrTx/>
              <a:buSzPct val="100000"/>
              <a:buFontTx/>
              <a:buNone/>
            </a:pPr>
            <a:r>
              <a:rPr lang="en-US" altLang="es-CL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74-101</a:t>
            </a:r>
          </a:p>
        </p:txBody>
      </p:sp>
    </p:spTree>
    <p:extLst>
      <p:ext uri="{BB962C8B-B14F-4D97-AF65-F5344CB8AC3E}">
        <p14:creationId xmlns:p14="http://schemas.microsoft.com/office/powerpoint/2010/main" val="42381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Ajustes de la Recuperación de Instancia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82626" y="1193860"/>
            <a:ext cx="7993062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Durante </a:t>
            </a: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la </a:t>
            </a: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recuperación de instancias, las transacciones entre la posición de </a:t>
            </a:r>
            <a:r>
              <a:rPr 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checkpoint</a:t>
            </a: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y el final de redo log se deben aplicar a </a:t>
            </a: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data files.</a:t>
            </a:r>
            <a:endParaRPr 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Para ajustar la recuperación de instancias, controle la diferencia entre la posición de </a:t>
            </a:r>
            <a:r>
              <a:rPr 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checkpoint</a:t>
            </a:r>
            <a:r>
              <a:rPr lang="es-CL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s-CL" sz="1800" dirty="0">
                <a:solidFill>
                  <a:srgbClr val="000000"/>
                </a:solidFill>
                <a:sym typeface="Times New Roman" pitchFamily="18" charset="0"/>
              </a:rPr>
              <a:t>el final de redo log.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blackWhite">
          <a:xfrm>
            <a:off x="1104900" y="3464024"/>
            <a:ext cx="6899275" cy="1981200"/>
          </a:xfrm>
          <a:prstGeom prst="rect">
            <a:avLst/>
          </a:prstGeom>
          <a:solidFill>
            <a:srgbClr val="C5C5C5"/>
          </a:solidFill>
          <a:ln w="3810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" name="Rectangle 6" descr="Wide upward diagonal"/>
          <p:cNvSpPr>
            <a:spLocks noChangeArrowheads="1"/>
          </p:cNvSpPr>
          <p:nvPr/>
        </p:nvSpPr>
        <p:spPr bwMode="auto">
          <a:xfrm>
            <a:off x="2373313" y="4343499"/>
            <a:ext cx="279400" cy="401638"/>
          </a:xfrm>
          <a:prstGeom prst="rect">
            <a:avLst/>
          </a:prstGeom>
          <a:pattFill prst="wdUpDiag">
            <a:fgClr>
              <a:srgbClr val="FF7C80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749550" y="4343499"/>
            <a:ext cx="279400" cy="401638"/>
          </a:xfrm>
          <a:prstGeom prst="rect">
            <a:avLst/>
          </a:prstGeom>
          <a:solidFill>
            <a:srgbClr val="66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" name="Rectangle 8" descr="Wide upward diagonal"/>
          <p:cNvSpPr>
            <a:spLocks noChangeArrowheads="1"/>
          </p:cNvSpPr>
          <p:nvPr/>
        </p:nvSpPr>
        <p:spPr bwMode="auto">
          <a:xfrm>
            <a:off x="3502025" y="4343499"/>
            <a:ext cx="279400" cy="401638"/>
          </a:xfrm>
          <a:prstGeom prst="rect">
            <a:avLst/>
          </a:prstGeom>
          <a:pattFill prst="wdUpDiag">
            <a:fgClr>
              <a:srgbClr val="FF7C80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3878263" y="4343499"/>
            <a:ext cx="279400" cy="401638"/>
          </a:xfrm>
          <a:prstGeom prst="rect">
            <a:avLst/>
          </a:prstGeom>
          <a:solidFill>
            <a:srgbClr val="66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gray">
          <a:xfrm>
            <a:off x="5000625" y="4343499"/>
            <a:ext cx="277813" cy="401638"/>
          </a:xfrm>
          <a:prstGeom prst="rect">
            <a:avLst/>
          </a:prstGeom>
          <a:solidFill>
            <a:srgbClr val="66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5373688" y="4343499"/>
            <a:ext cx="277812" cy="401638"/>
          </a:xfrm>
          <a:prstGeom prst="rect">
            <a:avLst/>
          </a:prstGeom>
          <a:solidFill>
            <a:srgbClr val="66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1" name="Rectangle 12" descr="Wide upward diagonal"/>
          <p:cNvSpPr>
            <a:spLocks noChangeArrowheads="1"/>
          </p:cNvSpPr>
          <p:nvPr/>
        </p:nvSpPr>
        <p:spPr bwMode="auto">
          <a:xfrm>
            <a:off x="5764213" y="4343499"/>
            <a:ext cx="277812" cy="401638"/>
          </a:xfrm>
          <a:prstGeom prst="rect">
            <a:avLst/>
          </a:prstGeom>
          <a:pattFill prst="wdUpDiag">
            <a:fgClr>
              <a:srgbClr val="FF7C80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gray">
          <a:xfrm>
            <a:off x="6142038" y="4343499"/>
            <a:ext cx="277812" cy="401638"/>
          </a:xfrm>
          <a:prstGeom prst="rect">
            <a:avLst/>
          </a:prstGeom>
          <a:solidFill>
            <a:srgbClr val="66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3" name="Rectangle 14" descr="Wide upward diagonal"/>
          <p:cNvSpPr>
            <a:spLocks noChangeArrowheads="1"/>
          </p:cNvSpPr>
          <p:nvPr/>
        </p:nvSpPr>
        <p:spPr bwMode="auto">
          <a:xfrm>
            <a:off x="6524625" y="4343499"/>
            <a:ext cx="277813" cy="401638"/>
          </a:xfrm>
          <a:prstGeom prst="rect">
            <a:avLst/>
          </a:prstGeom>
          <a:pattFill prst="wdUpDiag">
            <a:fgClr>
              <a:srgbClr val="FF7C80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gray">
          <a:xfrm>
            <a:off x="4267200" y="4343499"/>
            <a:ext cx="282575" cy="401638"/>
          </a:xfrm>
          <a:prstGeom prst="rect">
            <a:avLst/>
          </a:prstGeom>
          <a:solidFill>
            <a:srgbClr val="66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gray">
          <a:xfrm>
            <a:off x="4648200" y="4343499"/>
            <a:ext cx="280988" cy="401638"/>
          </a:xfrm>
          <a:prstGeom prst="rect">
            <a:avLst/>
          </a:prstGeom>
          <a:solidFill>
            <a:srgbClr val="66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gray">
          <a:xfrm>
            <a:off x="1620838" y="4343499"/>
            <a:ext cx="279400" cy="401638"/>
          </a:xfrm>
          <a:prstGeom prst="rect">
            <a:avLst/>
          </a:prstGeom>
          <a:solidFill>
            <a:srgbClr val="66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gray">
          <a:xfrm>
            <a:off x="1997075" y="4343499"/>
            <a:ext cx="279400" cy="401638"/>
          </a:xfrm>
          <a:prstGeom prst="rect">
            <a:avLst/>
          </a:prstGeom>
          <a:solidFill>
            <a:srgbClr val="66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gray">
          <a:xfrm>
            <a:off x="3125788" y="4343499"/>
            <a:ext cx="279400" cy="401638"/>
          </a:xfrm>
          <a:prstGeom prst="rect">
            <a:avLst/>
          </a:prstGeom>
          <a:solidFill>
            <a:srgbClr val="66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2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9" name="Freeform 20"/>
          <p:cNvSpPr>
            <a:spLocks/>
          </p:cNvSpPr>
          <p:nvPr/>
        </p:nvSpPr>
        <p:spPr bwMode="blackWhite">
          <a:xfrm>
            <a:off x="2190750" y="3864074"/>
            <a:ext cx="252413" cy="474663"/>
          </a:xfrm>
          <a:custGeom>
            <a:avLst/>
            <a:gdLst>
              <a:gd name="T0" fmla="*/ 80 w 159"/>
              <a:gd name="T1" fmla="*/ 299 h 299"/>
              <a:gd name="T2" fmla="*/ 159 w 159"/>
              <a:gd name="T3" fmla="*/ 188 h 299"/>
              <a:gd name="T4" fmla="*/ 120 w 159"/>
              <a:gd name="T5" fmla="*/ 188 h 299"/>
              <a:gd name="T6" fmla="*/ 120 w 159"/>
              <a:gd name="T7" fmla="*/ 0 h 299"/>
              <a:gd name="T8" fmla="*/ 39 w 159"/>
              <a:gd name="T9" fmla="*/ 0 h 299"/>
              <a:gd name="T10" fmla="*/ 39 w 159"/>
              <a:gd name="T11" fmla="*/ 188 h 299"/>
              <a:gd name="T12" fmla="*/ 0 w 159"/>
              <a:gd name="T13" fmla="*/ 188 h 299"/>
              <a:gd name="T14" fmla="*/ 80 w 159"/>
              <a:gd name="T15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" h="299">
                <a:moveTo>
                  <a:pt x="80" y="299"/>
                </a:moveTo>
                <a:lnTo>
                  <a:pt x="159" y="188"/>
                </a:lnTo>
                <a:lnTo>
                  <a:pt x="120" y="188"/>
                </a:lnTo>
                <a:lnTo>
                  <a:pt x="120" y="0"/>
                </a:lnTo>
                <a:lnTo>
                  <a:pt x="39" y="0"/>
                </a:lnTo>
                <a:lnTo>
                  <a:pt x="39" y="188"/>
                </a:lnTo>
                <a:lnTo>
                  <a:pt x="0" y="188"/>
                </a:lnTo>
                <a:lnTo>
                  <a:pt x="80" y="299"/>
                </a:lnTo>
                <a:close/>
              </a:path>
            </a:pathLst>
          </a:custGeom>
          <a:solidFill>
            <a:srgbClr val="969696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5727700" y="3451324"/>
            <a:ext cx="2286000" cy="32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04813" indent="-404813" algn="l" defTabSz="346075"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9163" indent="-400050" algn="l" defTabSz="346075"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19213" indent="-285750" algn="l" defTabSz="346075"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62113" indent="-228600" algn="l" defTabSz="346075"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346075"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500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Final de redo log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104900" y="3465612"/>
            <a:ext cx="25090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 err="1">
                <a:solidFill>
                  <a:srgbClr val="000000"/>
                </a:solidFill>
                <a:sym typeface="Times New Roman" pitchFamily="18" charset="0"/>
              </a:rPr>
              <a:t>Posición</a:t>
            </a:r>
            <a:r>
              <a:rPr lang="en-US" altLang="es-CL" sz="1600" b="1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600" b="1" dirty="0" smtClean="0">
                <a:solidFill>
                  <a:srgbClr val="000000"/>
                </a:solidFill>
                <a:sym typeface="Times New Roman" pitchFamily="18" charset="0"/>
              </a:rPr>
              <a:t>Checkpoint</a:t>
            </a:r>
            <a:endParaRPr lang="en-US" altLang="es-CL" sz="16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blackWhite">
          <a:xfrm>
            <a:off x="1536700" y="4784824"/>
            <a:ext cx="5334000" cy="609600"/>
          </a:xfrm>
          <a:prstGeom prst="rightArrow">
            <a:avLst>
              <a:gd name="adj1" fmla="val 50000"/>
              <a:gd name="adj2" fmla="val 218750"/>
            </a:avLst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6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Transacciones</a:t>
            </a:r>
            <a:endParaRPr lang="en-US" altLang="es-CL" sz="16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23" name="Freeform 24"/>
          <p:cNvSpPr>
            <a:spLocks/>
          </p:cNvSpPr>
          <p:nvPr/>
        </p:nvSpPr>
        <p:spPr bwMode="blackWhite">
          <a:xfrm>
            <a:off x="6718300" y="3864074"/>
            <a:ext cx="252413" cy="474663"/>
          </a:xfrm>
          <a:custGeom>
            <a:avLst/>
            <a:gdLst>
              <a:gd name="T0" fmla="*/ 80 w 159"/>
              <a:gd name="T1" fmla="*/ 299 h 299"/>
              <a:gd name="T2" fmla="*/ 159 w 159"/>
              <a:gd name="T3" fmla="*/ 188 h 299"/>
              <a:gd name="T4" fmla="*/ 120 w 159"/>
              <a:gd name="T5" fmla="*/ 188 h 299"/>
              <a:gd name="T6" fmla="*/ 120 w 159"/>
              <a:gd name="T7" fmla="*/ 0 h 299"/>
              <a:gd name="T8" fmla="*/ 39 w 159"/>
              <a:gd name="T9" fmla="*/ 0 h 299"/>
              <a:gd name="T10" fmla="*/ 39 w 159"/>
              <a:gd name="T11" fmla="*/ 188 h 299"/>
              <a:gd name="T12" fmla="*/ 0 w 159"/>
              <a:gd name="T13" fmla="*/ 188 h 299"/>
              <a:gd name="T14" fmla="*/ 80 w 159"/>
              <a:gd name="T15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" h="299">
                <a:moveTo>
                  <a:pt x="80" y="299"/>
                </a:moveTo>
                <a:lnTo>
                  <a:pt x="159" y="188"/>
                </a:lnTo>
                <a:lnTo>
                  <a:pt x="120" y="188"/>
                </a:lnTo>
                <a:lnTo>
                  <a:pt x="120" y="0"/>
                </a:lnTo>
                <a:lnTo>
                  <a:pt x="39" y="0"/>
                </a:lnTo>
                <a:lnTo>
                  <a:pt x="39" y="188"/>
                </a:lnTo>
                <a:lnTo>
                  <a:pt x="0" y="188"/>
                </a:lnTo>
                <a:lnTo>
                  <a:pt x="80" y="299"/>
                </a:lnTo>
                <a:close/>
              </a:path>
            </a:pathLst>
          </a:custGeom>
          <a:solidFill>
            <a:srgbClr val="969696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2451100" y="4073624"/>
            <a:ext cx="990600" cy="0"/>
          </a:xfrm>
          <a:prstGeom prst="line">
            <a:avLst/>
          </a:prstGeom>
          <a:noFill/>
          <a:ln w="635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5651500" y="4073624"/>
            <a:ext cx="971550" cy="0"/>
          </a:xfrm>
          <a:prstGeom prst="line">
            <a:avLst/>
          </a:prstGeom>
          <a:noFill/>
          <a:ln w="635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641725" y="3743424"/>
            <a:ext cx="1920130" cy="560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04813" indent="-404813" algn="l" defTabSz="346075"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9163" indent="-400050" algn="l" defTabSz="346075"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19213" indent="-285750" algn="l" defTabSz="346075"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62113" indent="-228600" algn="l" defTabSz="346075"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346075"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5000"/>
              </a:lnSpc>
              <a:spcBef>
                <a:spcPct val="35000"/>
              </a:spcBef>
              <a:buClrTx/>
              <a:buSzPct val="100000"/>
              <a:buFontTx/>
              <a:buNone/>
            </a:pPr>
            <a:r>
              <a:rPr lang="en-US" altLang="es-CL" sz="1600" b="1" dirty="0" err="1">
                <a:solidFill>
                  <a:srgbClr val="0000FF"/>
                </a:solidFill>
                <a:latin typeface="Arial" charset="0"/>
                <a:sym typeface="Times New Roman" pitchFamily="18" charset="0"/>
              </a:rPr>
              <a:t>Recuperación</a:t>
            </a:r>
            <a:r>
              <a:rPr lang="en-US" altLang="es-CL" sz="1600" b="1" dirty="0">
                <a:solidFill>
                  <a:srgbClr val="0000FF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600" b="1" dirty="0" smtClean="0">
                <a:solidFill>
                  <a:srgbClr val="0000FF"/>
                </a:solidFill>
                <a:latin typeface="Arial" charset="0"/>
                <a:sym typeface="Times New Roman" pitchFamily="18" charset="0"/>
              </a:rPr>
              <a:t>de </a:t>
            </a:r>
            <a:r>
              <a:rPr lang="en-US" altLang="es-CL" sz="1600" b="1" dirty="0" err="1" smtClean="0">
                <a:solidFill>
                  <a:srgbClr val="0000FF"/>
                </a:solidFill>
                <a:latin typeface="Arial" charset="0"/>
                <a:sym typeface="Times New Roman" pitchFamily="18" charset="0"/>
              </a:rPr>
              <a:t>instancias</a:t>
            </a:r>
            <a:endParaRPr lang="en-US" altLang="es-CL" sz="1600" b="1" dirty="0">
              <a:solidFill>
                <a:srgbClr val="0000FF"/>
              </a:solidFill>
              <a:latin typeface="Arial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del Asesor de MTTR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268760"/>
            <a:ext cx="7993062" cy="107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E</a:t>
            </a:r>
            <a:r>
              <a:rPr lang="es-CL" sz="2000" dirty="0" smtClean="0">
                <a:solidFill>
                  <a:srgbClr val="000000"/>
                </a:solidFill>
                <a:sym typeface="Times New Roman" pitchFamily="18" charset="0"/>
              </a:rPr>
              <a:t>specificar el </a:t>
            </a:r>
            <a:r>
              <a:rPr lang="es-CL" sz="2000" dirty="0">
                <a:solidFill>
                  <a:srgbClr val="000000"/>
                </a:solidFill>
                <a:sym typeface="Times New Roman" pitchFamily="18" charset="0"/>
              </a:rPr>
              <a:t>tiempo deseado en segundos o minutos.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>
                <a:solidFill>
                  <a:srgbClr val="000000"/>
                </a:solidFill>
                <a:sym typeface="Times New Roman" pitchFamily="18" charset="0"/>
              </a:rPr>
              <a:t>El valor por defecto es 0 (desactivado).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>
                <a:solidFill>
                  <a:srgbClr val="000000"/>
                </a:solidFill>
                <a:sym typeface="Times New Roman" pitchFamily="18" charset="0"/>
              </a:rPr>
              <a:t>El valor máximo es de 3.600 segundos (una hora).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30" name="Picture 11" descr="Snap_012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76" y="2420888"/>
            <a:ext cx="4752975" cy="2295525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6"/>
          <p:cNvSpPr>
            <a:spLocks/>
          </p:cNvSpPr>
          <p:nvPr/>
        </p:nvSpPr>
        <p:spPr bwMode="auto">
          <a:xfrm rot="16200000">
            <a:off x="1484857" y="4450507"/>
            <a:ext cx="1135063" cy="428625"/>
          </a:xfrm>
          <a:custGeom>
            <a:avLst/>
            <a:gdLst>
              <a:gd name="T0" fmla="*/ 715 w 715"/>
              <a:gd name="T1" fmla="*/ 0 h 270"/>
              <a:gd name="T2" fmla="*/ 0 w 715"/>
              <a:gd name="T3" fmla="*/ 0 h 270"/>
              <a:gd name="T4" fmla="*/ 0 w 715"/>
              <a:gd name="T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5" h="270">
                <a:moveTo>
                  <a:pt x="715" y="0"/>
                </a:moveTo>
                <a:lnTo>
                  <a:pt x="0" y="0"/>
                </a:lnTo>
                <a:lnTo>
                  <a:pt x="0" y="270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32" name="Picture 10" descr="Snap_01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276" y="4173488"/>
            <a:ext cx="6453188" cy="1947863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1228476" y="3792488"/>
            <a:ext cx="1219200" cy="3048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27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Fallo del Medio Físico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aphicFrame>
        <p:nvGraphicFramePr>
          <p:cNvPr id="1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38546"/>
              </p:ext>
            </p:extLst>
          </p:nvPr>
        </p:nvGraphicFramePr>
        <p:xfrm>
          <a:off x="467544" y="1268760"/>
          <a:ext cx="7920879" cy="4778525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tblPr>
              <a:tblGrid>
                <a:gridCol w="3456384"/>
                <a:gridCol w="4464495"/>
              </a:tblGrid>
              <a:tr h="511285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CAUSAS TÍPICAS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POSIBLES SOLUCIONES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81117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s-CL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 de la unidad de disco.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 rowSpan="4"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Reiniciar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instancia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mediante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comando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sym typeface="Times New Roman" pitchFamily="18" charset="0"/>
                        </a:rPr>
                        <a:t>STARTUP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. 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recuperación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un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instancia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automática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incluye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aplicación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transacciones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pendientes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los redo logs y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realización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un rollback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transacciones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sin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confirmar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altLang="es-C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  <a:p>
                      <a:pPr marL="285750" marR="0" lvl="0" indent="-28575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Investigar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las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causas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usando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archivo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alertas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, los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archivos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trace y Enterprise Manager</a:t>
                      </a:r>
                      <a:r>
                        <a:rPr kumimoji="0" lang="en-US" altLang="es-C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444921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controlador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disco.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 vMerge="1"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altLang="es-C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731678"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uno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los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procesos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segundo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plano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críticos</a:t>
                      </a:r>
                      <a:endParaRPr kumimoji="0" lang="en-US" altLang="es-C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altLang="es-C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1065716"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s-CL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Eliminación o corrupción de un archivo necesario para el funcionamiento de la base de datos.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altLang="es-C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2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texto"/>
          <p:cNvSpPr>
            <a:spLocks noGrp="1"/>
          </p:cNvSpPr>
          <p:nvPr>
            <p:ph type="body" idx="1"/>
          </p:nvPr>
        </p:nvSpPr>
        <p:spPr>
          <a:xfrm>
            <a:off x="168275" y="189187"/>
            <a:ext cx="8745538" cy="3576364"/>
          </a:xfrm>
        </p:spPr>
        <p:txBody>
          <a:bodyPr>
            <a:spAutoFit/>
          </a:bodyPr>
          <a:lstStyle/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Unidad de Aprendizaje N°3</a:t>
            </a:r>
          </a:p>
          <a:p>
            <a:pPr algn="ctr" eaLnBrk="1" hangingPunct="1"/>
            <a:r>
              <a:rPr lang="es-CL" sz="2800" dirty="0" smtClean="0"/>
              <a:t>Auditoría, respaldo y recuperación de la Base de Datos</a:t>
            </a:r>
          </a:p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Aprendizajes Conceptuales:</a:t>
            </a:r>
          </a:p>
          <a:p>
            <a:pPr algn="ctr"/>
            <a:r>
              <a:rPr lang="es-CL" b="1" dirty="0" smtClean="0"/>
              <a:t>Reconocer el proceso de Respaldar  la  base  de  datos  efectuando  copias  de  seguridad  para  garantizar  el funcionamiento de la Base de Datos y su  recuperación ante fallos.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Configuración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Recuperabilidad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182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Para </a:t>
            </a:r>
            <a:r>
              <a:rPr lang="es-CL" sz="2000" dirty="0" smtClean="0">
                <a:solidFill>
                  <a:srgbClr val="000000"/>
                </a:solidFill>
                <a:sym typeface="Times New Roman" pitchFamily="18" charset="0"/>
              </a:rPr>
              <a:t>configurar </a:t>
            </a:r>
            <a:r>
              <a:rPr lang="es-CL" sz="2000" dirty="0">
                <a:solidFill>
                  <a:srgbClr val="000000"/>
                </a:solidFill>
                <a:sym typeface="Times New Roman" pitchFamily="18" charset="0"/>
              </a:rPr>
              <a:t>la base de datos para una máxima </a:t>
            </a:r>
            <a:r>
              <a:rPr 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recuperabilidad</a:t>
            </a:r>
            <a:r>
              <a:rPr lang="es-CL" sz="2000" dirty="0" smtClean="0">
                <a:solidFill>
                  <a:srgbClr val="000000"/>
                </a:solidFill>
                <a:sym typeface="Times New Roman" pitchFamily="18" charset="0"/>
              </a:rPr>
              <a:t> se debe:</a:t>
            </a:r>
            <a:endParaRPr 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>
                <a:solidFill>
                  <a:srgbClr val="000000"/>
                </a:solidFill>
                <a:sym typeface="Times New Roman" pitchFamily="18" charset="0"/>
              </a:rPr>
              <a:t>Programar copias de seguridad periódicas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err="1">
                <a:solidFill>
                  <a:srgbClr val="000000"/>
                </a:solidFill>
                <a:sym typeface="Times New Roman" pitchFamily="18" charset="0"/>
              </a:rPr>
              <a:t>Multiplexar</a:t>
            </a:r>
            <a:r>
              <a:rPr lang="es-CL" sz="2000" dirty="0">
                <a:solidFill>
                  <a:srgbClr val="000000"/>
                </a:solidFill>
                <a:sym typeface="Times New Roman" pitchFamily="18" charset="0"/>
              </a:rPr>
              <a:t> los </a:t>
            </a:r>
            <a:r>
              <a:rPr lang="es-CL" sz="2000" dirty="0" smtClean="0">
                <a:solidFill>
                  <a:srgbClr val="000000"/>
                </a:solidFill>
                <a:sym typeface="Times New Roman" pitchFamily="18" charset="0"/>
              </a:rPr>
              <a:t>control files</a:t>
            </a:r>
            <a:endParaRPr 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err="1">
                <a:solidFill>
                  <a:srgbClr val="000000"/>
                </a:solidFill>
                <a:sym typeface="Times New Roman" pitchFamily="18" charset="0"/>
              </a:rPr>
              <a:t>Multiplexar</a:t>
            </a:r>
            <a:r>
              <a:rPr lang="es-CL" sz="2000" dirty="0">
                <a:solidFill>
                  <a:srgbClr val="000000"/>
                </a:solidFill>
                <a:sym typeface="Times New Roman" pitchFamily="18" charset="0"/>
              </a:rPr>
              <a:t> los grupos de redo </a:t>
            </a:r>
            <a:r>
              <a:rPr lang="es-CL" sz="2000" dirty="0" err="1">
                <a:solidFill>
                  <a:srgbClr val="000000"/>
                </a:solidFill>
                <a:sym typeface="Times New Roman" pitchFamily="18" charset="0"/>
              </a:rPr>
              <a:t>logs</a:t>
            </a:r>
            <a:endParaRPr 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>
                <a:solidFill>
                  <a:srgbClr val="000000"/>
                </a:solidFill>
                <a:sym typeface="Times New Roman" pitchFamily="18" charset="0"/>
              </a:rPr>
              <a:t>Retener copias archivadas de redo </a:t>
            </a:r>
            <a:r>
              <a:rPr lang="es-CL" sz="2000" dirty="0" err="1">
                <a:solidFill>
                  <a:srgbClr val="000000"/>
                </a:solidFill>
                <a:sym typeface="Times New Roman" pitchFamily="18" charset="0"/>
              </a:rPr>
              <a:t>logs</a:t>
            </a:r>
            <a:endParaRPr lang="es-CL" sz="20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8" name="Picture 4" descr="add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99592" y="3429000"/>
            <a:ext cx="7497763" cy="21717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115616" y="4636368"/>
            <a:ext cx="1476000" cy="216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80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238125"/>
            <a:ext cx="7793038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Configuración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Fast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3000" dirty="0" err="1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Recovery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Area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8" name="AutoShape 108"/>
          <p:cNvSpPr>
            <a:spLocks noChangeArrowheads="1"/>
          </p:cNvSpPr>
          <p:nvPr/>
        </p:nvSpPr>
        <p:spPr bwMode="blackWhite">
          <a:xfrm>
            <a:off x="395536" y="1916832"/>
            <a:ext cx="8424000" cy="3816424"/>
          </a:xfrm>
          <a:prstGeom prst="roundRect">
            <a:avLst>
              <a:gd name="adj" fmla="val 12495"/>
            </a:avLst>
          </a:prstGeom>
          <a:solidFill>
            <a:srgbClr val="99CC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endParaRPr lang="es-ES" b="1"/>
          </a:p>
        </p:txBody>
      </p:sp>
      <p:sp>
        <p:nvSpPr>
          <p:cNvPr id="61" name="Rectangle 111"/>
          <p:cNvSpPr>
            <a:spLocks noChangeArrowheads="1"/>
          </p:cNvSpPr>
          <p:nvPr/>
        </p:nvSpPr>
        <p:spPr bwMode="blackWhite">
          <a:xfrm>
            <a:off x="552185" y="2226271"/>
            <a:ext cx="2736304" cy="1008000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Recomendada para </a:t>
            </a: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simplificar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la </a:t>
            </a: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gestión del 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almacenamiento </a:t>
            </a:r>
            <a:endParaRPr lang="es-CL" b="1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algn="ctr" defTabSz="228600"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de copias 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de seguridad</a:t>
            </a:r>
            <a:endParaRPr lang="es-CL" b="1" dirty="0" smtClean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63" name="Rectangle 113"/>
          <p:cNvSpPr>
            <a:spLocks noChangeArrowheads="1"/>
          </p:cNvSpPr>
          <p:nvPr/>
        </p:nvSpPr>
        <p:spPr bwMode="blackWhite">
          <a:xfrm>
            <a:off x="3360497" y="2215208"/>
            <a:ext cx="2772000" cy="100800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Espacio de almacenamiento </a:t>
            </a:r>
            <a:endParaRPr lang="es-CL" b="1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(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independiente de </a:t>
            </a: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los archivos </a:t>
            </a: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trabajo de la base de datos)</a:t>
            </a:r>
          </a:p>
        </p:txBody>
      </p:sp>
      <p:sp>
        <p:nvSpPr>
          <p:cNvPr id="74" name="Rectangle 113"/>
          <p:cNvSpPr>
            <a:spLocks noChangeArrowheads="1"/>
          </p:cNvSpPr>
          <p:nvPr/>
        </p:nvSpPr>
        <p:spPr bwMode="blackWhite">
          <a:xfrm>
            <a:off x="546939" y="4400662"/>
            <a:ext cx="4421484" cy="10445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Debe ser lo bastante grande para las </a:t>
            </a:r>
            <a:endParaRPr lang="es-CL" b="1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copias 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de seguridad, los archive </a:t>
            </a:r>
            <a:r>
              <a:rPr lang="es-CL" b="1" dirty="0" err="1">
                <a:solidFill>
                  <a:srgbClr val="000000"/>
                </a:solidFill>
                <a:sym typeface="Times New Roman" pitchFamily="18" charset="0"/>
              </a:rPr>
              <a:t>logs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, </a:t>
            </a:r>
            <a:endParaRPr lang="es-CL" b="1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los </a:t>
            </a:r>
            <a:r>
              <a:rPr lang="es-CL" b="1" dirty="0" err="1">
                <a:solidFill>
                  <a:srgbClr val="000000"/>
                </a:solidFill>
                <a:sym typeface="Times New Roman" pitchFamily="18" charset="0"/>
              </a:rPr>
              <a:t>logs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 de flashback, control files </a:t>
            </a:r>
            <a:endParaRPr lang="es-CL" b="1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multiplexados y 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los redo </a:t>
            </a:r>
            <a:r>
              <a:rPr lang="es-CL" b="1" dirty="0" err="1">
                <a:solidFill>
                  <a:srgbClr val="000000"/>
                </a:solidFill>
                <a:sym typeface="Times New Roman" pitchFamily="18" charset="0"/>
              </a:rPr>
              <a:t>logs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 multiplexados</a:t>
            </a:r>
          </a:p>
        </p:txBody>
      </p:sp>
      <p:sp>
        <p:nvSpPr>
          <p:cNvPr id="75" name="Rectangle 114"/>
          <p:cNvSpPr>
            <a:spLocks noChangeArrowheads="1"/>
          </p:cNvSpPr>
          <p:nvPr/>
        </p:nvSpPr>
        <p:spPr bwMode="blackWhite">
          <a:xfrm>
            <a:off x="5076056" y="4401407"/>
            <a:ext cx="3634509" cy="1044575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Gestionada automáticamente de </a:t>
            </a:r>
            <a:endParaRPr lang="es-CL" b="1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acuerdo 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a la política de retención)</a:t>
            </a:r>
            <a:endParaRPr lang="en-US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76" name="Rectangle 33"/>
          <p:cNvSpPr>
            <a:spLocks noChangeArrowheads="1"/>
          </p:cNvSpPr>
          <p:nvPr/>
        </p:nvSpPr>
        <p:spPr bwMode="blackWhite">
          <a:xfrm>
            <a:off x="564060" y="3320609"/>
            <a:ext cx="4043476" cy="972487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s-C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Ubicación</a:t>
            </a:r>
            <a:r>
              <a:rPr lang="en-US" altLang="es-C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especificada</a:t>
            </a:r>
            <a:r>
              <a:rPr lang="en-US" altLang="es-C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con el </a:t>
            </a:r>
            <a:r>
              <a:rPr lang="en-US" altLang="es-C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parámetro</a:t>
            </a:r>
            <a:r>
              <a:rPr lang="en-US" altLang="es-C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endParaRPr lang="en-US" altLang="es-CL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algn="ctr" eaLnBrk="1" hangingPunct="1"/>
            <a:r>
              <a:rPr lang="en-US" altLang="es-C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DB_RECOVERY_FILE_DEST</a:t>
            </a:r>
            <a:endParaRPr lang="es-ES" alt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blackWhite">
          <a:xfrm>
            <a:off x="4697512" y="3322192"/>
            <a:ext cx="4004210" cy="972487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s-C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Tamaño</a:t>
            </a:r>
            <a:r>
              <a:rPr lang="en-US" altLang="es-C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especificado</a:t>
            </a:r>
            <a:r>
              <a:rPr lang="en-US" altLang="es-C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con el </a:t>
            </a:r>
            <a:r>
              <a:rPr lang="en-US" altLang="es-C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parámetro</a:t>
            </a:r>
            <a:r>
              <a:rPr lang="en-US" altLang="es-C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endParaRPr lang="en-US" altLang="es-CL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algn="ctr" eaLnBrk="1" hangingPunct="1"/>
            <a:r>
              <a:rPr lang="en-US" altLang="es-C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DB_RECOVERY_FILE_DEST_SIZE</a:t>
            </a:r>
            <a:endParaRPr lang="es-ES" alt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blackWhite">
          <a:xfrm>
            <a:off x="6181442" y="2215901"/>
            <a:ext cx="2520280" cy="10080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Su configuración implica </a:t>
            </a:r>
            <a:endParaRPr lang="es-CL" b="1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determinar la 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ubicación, </a:t>
            </a:r>
            <a:endParaRPr lang="es-CL" b="1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el 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tamaño y la </a:t>
            </a: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política</a:t>
            </a: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s-CL" b="1" dirty="0">
                <a:solidFill>
                  <a:srgbClr val="000000"/>
                </a:solidFill>
                <a:sym typeface="Times New Roman" pitchFamily="18" charset="0"/>
              </a:rPr>
              <a:t>de retención</a:t>
            </a:r>
            <a:endParaRPr lang="en-US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814611"/>
          </a:xfrm>
        </p:spPr>
        <p:txBody>
          <a:bodyPr/>
          <a:lstStyle/>
          <a:p>
            <a:pPr eaLnBrk="1" hangingPunct="1"/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Multiplexación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los Control Files 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395536" y="908720"/>
            <a:ext cx="7993062" cy="52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Para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protegerse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contra un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fallo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 la base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,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ésta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debe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tener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varias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copias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del 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control file.</a:t>
            </a: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graphicFrame>
        <p:nvGraphicFramePr>
          <p:cNvPr id="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6895"/>
              </p:ext>
            </p:extLst>
          </p:nvPr>
        </p:nvGraphicFramePr>
        <p:xfrm>
          <a:off x="611188" y="1772815"/>
          <a:ext cx="8072848" cy="4889072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tblPr>
              <a:tblGrid>
                <a:gridCol w="1778762"/>
                <a:gridCol w="2257662"/>
                <a:gridCol w="4036424"/>
              </a:tblGrid>
              <a:tr h="669014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anchor="ctr" anchorCtr="1" horzOverflow="overflow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00013" indent="14288" algn="l" defTabSz="22860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95300" indent="193675" algn="l" defTabSz="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7763" indent="-12700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497013" indent="-15875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9542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4114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8686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3258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Almacenamiento</a:t>
                      </a:r>
                      <a:r>
                        <a:rPr kumimoji="0" lang="en-US" altLang="es-C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de ASM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00013" indent="14288" algn="l" defTabSz="22860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95300" indent="193675" algn="l" defTabSz="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7763" indent="-12700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497013" indent="-15875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9542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4114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8686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3258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Almacenamiento</a:t>
                      </a:r>
                      <a:r>
                        <a:rPr kumimoji="0" lang="en-US" altLang="es-C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de File System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134927"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s-CL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Recomendaciones</a:t>
                      </a:r>
                    </a:p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endParaRPr kumimoji="0" lang="es-CL" altLang="es-C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Una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copia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en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cada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grupo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de discos (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como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+DATA y +FRA)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Al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menos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dos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copias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,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cada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una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en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un disco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independiente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(al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menos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una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en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un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controlador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de disco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independiente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  <a:endParaRPr kumimoji="0" lang="en-US" altLang="es-C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2516539"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s-CL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Pasos para crear control files adicionales</a:t>
                      </a:r>
                    </a:p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altLang="es-C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Ninguna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copia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adicional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necesaria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 del control file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457200" marR="0" lvl="1" indent="-34290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1.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	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Modificar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 el SPFILE con el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comando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 ALTER SYSTEM SET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control_files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.</a:t>
                      </a:r>
                    </a:p>
                    <a:p>
                      <a:pPr marL="457200" marR="0" lvl="1" indent="-34290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2.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	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Cerrar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 la base de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datos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.</a:t>
                      </a:r>
                    </a:p>
                    <a:p>
                      <a:pPr marL="457200" marR="0" lvl="1" indent="-34290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3.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	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Copiar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 el control file en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una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nueva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ubicación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.</a:t>
                      </a:r>
                    </a:p>
                    <a:p>
                      <a:pPr marL="457200" marR="0" lvl="1" indent="-34290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4.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	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Abrir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 la base de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datos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 y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verificar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que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 se ha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agregado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 el </a:t>
                      </a:r>
                      <a:r>
                        <a:rPr kumimoji="0" lang="en-US" altLang="es-C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nuevo</a:t>
                      </a: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 control file.</a:t>
                      </a:r>
                    </a:p>
                  </a:txBody>
                  <a:tcPr marT="91460" marB="91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Archivos Redo Log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107504" y="1052736"/>
            <a:ext cx="903649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Multiplexar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los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grupos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de redo logs para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protegerse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contra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fallos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del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medio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físico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y la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pérdida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.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Esto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aumenta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la E/S de la base de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. </a:t>
            </a:r>
            <a:r>
              <a:rPr lang="en-US" altLang="es-CL" sz="1800" dirty="0">
                <a:solidFill>
                  <a:srgbClr val="000000"/>
                </a:solidFill>
                <a:ea typeface="SimSun" pitchFamily="2" charset="-122"/>
                <a:sym typeface="Times New Roman" pitchFamily="18" charset="0"/>
              </a:rPr>
              <a:t>Se </a:t>
            </a:r>
            <a:r>
              <a:rPr lang="en-US" altLang="es-CL" sz="1800" dirty="0" err="1">
                <a:solidFill>
                  <a:srgbClr val="000000"/>
                </a:solidFill>
                <a:ea typeface="SimSun" pitchFamily="2" charset="-122"/>
                <a:sym typeface="Times New Roman" pitchFamily="18" charset="0"/>
              </a:rPr>
              <a:t>recomienda</a:t>
            </a:r>
            <a:r>
              <a:rPr lang="en-US" altLang="es-CL" sz="1800" dirty="0">
                <a:solidFill>
                  <a:srgbClr val="000000"/>
                </a:solidFill>
                <a:ea typeface="SimSun" pitchFamily="2" charset="-122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ea typeface="SimSun" pitchFamily="2" charset="-122"/>
                <a:sym typeface="Times New Roman" pitchFamily="18" charset="0"/>
              </a:rPr>
              <a:t>que</a:t>
            </a:r>
            <a:r>
              <a:rPr lang="en-US" altLang="es-CL" sz="1800" dirty="0">
                <a:solidFill>
                  <a:srgbClr val="000000"/>
                </a:solidFill>
                <a:ea typeface="SimSun" pitchFamily="2" charset="-122"/>
                <a:sym typeface="Times New Roman" pitchFamily="18" charset="0"/>
              </a:rPr>
              <a:t> los </a:t>
            </a:r>
            <a:r>
              <a:rPr lang="en-US" altLang="es-CL" sz="1800" dirty="0" err="1">
                <a:solidFill>
                  <a:srgbClr val="000000"/>
                </a:solidFill>
                <a:ea typeface="SimSun" pitchFamily="2" charset="-122"/>
                <a:sym typeface="Times New Roman" pitchFamily="18" charset="0"/>
              </a:rPr>
              <a:t>grupos</a:t>
            </a:r>
            <a:r>
              <a:rPr lang="en-US" altLang="es-CL" sz="1800" dirty="0">
                <a:solidFill>
                  <a:srgbClr val="000000"/>
                </a:solidFill>
                <a:ea typeface="SimSun" pitchFamily="2" charset="-122"/>
                <a:sym typeface="Times New Roman" pitchFamily="18" charset="0"/>
              </a:rPr>
              <a:t> de redo logs </a:t>
            </a:r>
            <a:r>
              <a:rPr lang="en-US" altLang="es-CL" sz="1800" dirty="0" err="1">
                <a:solidFill>
                  <a:srgbClr val="000000"/>
                </a:solidFill>
                <a:ea typeface="SimSun" pitchFamily="2" charset="-122"/>
                <a:sym typeface="Times New Roman" pitchFamily="18" charset="0"/>
              </a:rPr>
              <a:t>tengan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Al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menos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dos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miembros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)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grupo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miembro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1200150" lvl="2" indent="-285750" algn="just" defTabSz="457200">
              <a:spcBef>
                <a:spcPct val="20000"/>
              </a:spcBef>
              <a:buFontTx/>
              <a:buChar char="-"/>
            </a:pP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En un controlador o disco independiente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si se 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utiliza almacenamiento de </a:t>
            </a:r>
            <a:r>
              <a:rPr lang="es-CL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file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system.</a:t>
            </a:r>
          </a:p>
          <a:p>
            <a:pPr marL="1200150" lvl="2" indent="-285750" defTabSz="457200">
              <a:spcBef>
                <a:spcPct val="20000"/>
              </a:spcBef>
              <a:buFontTx/>
              <a:buChar char="-"/>
            </a:pP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En un grupo de discos independiente(como +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DATA y +FRA) 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si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se utiliza ASM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248025" y="3933155"/>
            <a:ext cx="3416300" cy="1943100"/>
          </a:xfrm>
          <a:prstGeom prst="rect">
            <a:avLst/>
          </a:prstGeom>
          <a:solidFill>
            <a:srgbClr val="99CC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endParaRPr lang="es-CL" sz="1500" b="1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584031" y="4104605"/>
            <a:ext cx="946150" cy="701675"/>
            <a:chOff x="2128" y="3492"/>
            <a:chExt cx="532" cy="4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gray">
            <a:xfrm>
              <a:off x="2128" y="3576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gray">
            <a:xfrm>
              <a:off x="2128" y="3492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gray">
            <a:xfrm>
              <a:off x="2128" y="374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4488656" y="4904705"/>
            <a:ext cx="946150" cy="701675"/>
            <a:chOff x="2128" y="3492"/>
            <a:chExt cx="532" cy="41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gray">
            <a:xfrm>
              <a:off x="2128" y="3576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gray">
            <a:xfrm>
              <a:off x="2128" y="3492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2128" y="374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5587206" y="4904705"/>
            <a:ext cx="946150" cy="701675"/>
            <a:chOff x="2128" y="3492"/>
            <a:chExt cx="532" cy="412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>
              <a:off x="2128" y="3576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gray">
            <a:xfrm>
              <a:off x="2128" y="3492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2128" y="374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488656" y="4104605"/>
            <a:ext cx="946150" cy="701675"/>
            <a:chOff x="2128" y="3492"/>
            <a:chExt cx="532" cy="412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gray">
            <a:xfrm>
              <a:off x="2128" y="3576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28" y="3492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2128" y="374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348831" y="4904705"/>
            <a:ext cx="946150" cy="701675"/>
            <a:chOff x="2128" y="3492"/>
            <a:chExt cx="532" cy="412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gray">
            <a:xfrm>
              <a:off x="2128" y="3576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128" y="3492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128" y="374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385344" y="4111021"/>
            <a:ext cx="946150" cy="701675"/>
            <a:chOff x="2128" y="3492"/>
            <a:chExt cx="532" cy="412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gray">
            <a:xfrm>
              <a:off x="2128" y="3576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gray">
            <a:xfrm>
              <a:off x="2128" y="3492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gray">
            <a:xfrm>
              <a:off x="2128" y="374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1500" b="1"/>
            </a:p>
          </p:txBody>
        </p:sp>
      </p:grp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320256" y="5630192"/>
            <a:ext cx="10112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Grupo 1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450556" y="5630192"/>
            <a:ext cx="10112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Grupo 2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5596731" y="5630192"/>
            <a:ext cx="91122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Grupo 3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623344" y="4845967"/>
            <a:ext cx="4252912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500" b="1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3320256" y="4350667"/>
            <a:ext cx="1011238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Miembro a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4450556" y="4350667"/>
            <a:ext cx="1011238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Miembro a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5547519" y="4350667"/>
            <a:ext cx="10096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Miembro a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320256" y="5147592"/>
            <a:ext cx="1011238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Miembro b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450556" y="5147592"/>
            <a:ext cx="1011238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Miembro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b</a:t>
            </a: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5547519" y="5147592"/>
            <a:ext cx="10096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150" tIns="28575" rIns="57150" bIns="28575">
            <a:spAutoFit/>
          </a:bodyPr>
          <a:lstStyle>
            <a:lvl1pPr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746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54768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20738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95375" algn="l" defTabSz="369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5525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0097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4669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924175" defTabSz="369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Miembro b</a:t>
            </a:r>
          </a:p>
        </p:txBody>
      </p:sp>
    </p:spTree>
    <p:extLst>
      <p:ext uri="{BB962C8B-B14F-4D97-AF65-F5344CB8AC3E}">
        <p14:creationId xmlns:p14="http://schemas.microsoft.com/office/powerpoint/2010/main" val="38725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Multiplexación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los Archivos Redo Log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3" name="Picture 2" descr="Snap_01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009900"/>
            <a:ext cx="5705475" cy="30861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806450" y="4899025"/>
            <a:ext cx="412750" cy="2667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1014413" y="4237038"/>
            <a:ext cx="1435100" cy="647700"/>
          </a:xfrm>
          <a:custGeom>
            <a:avLst/>
            <a:gdLst>
              <a:gd name="T0" fmla="*/ 0 w 1078"/>
              <a:gd name="T1" fmla="*/ 408 h 408"/>
              <a:gd name="T2" fmla="*/ 0 w 1078"/>
              <a:gd name="T3" fmla="*/ 0 h 408"/>
              <a:gd name="T4" fmla="*/ 1078 w 1078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8" h="408">
                <a:moveTo>
                  <a:pt x="0" y="408"/>
                </a:moveTo>
                <a:lnTo>
                  <a:pt x="0" y="0"/>
                </a:lnTo>
                <a:lnTo>
                  <a:pt x="1078" y="0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46" name="Picture 7" descr="Snap_01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2136775"/>
            <a:ext cx="4610100" cy="2543175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Snap_01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1412875"/>
            <a:ext cx="4610100" cy="2143125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657975" y="3587750"/>
            <a:ext cx="384175" cy="23653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9" name="Freeform 10"/>
          <p:cNvSpPr>
            <a:spLocks/>
          </p:cNvSpPr>
          <p:nvPr/>
        </p:nvSpPr>
        <p:spPr bwMode="auto">
          <a:xfrm>
            <a:off x="7026275" y="3543300"/>
            <a:ext cx="752475" cy="161925"/>
          </a:xfrm>
          <a:custGeom>
            <a:avLst/>
            <a:gdLst>
              <a:gd name="T0" fmla="*/ 0 w 474"/>
              <a:gd name="T1" fmla="*/ 102 h 102"/>
              <a:gd name="T2" fmla="*/ 474 w 474"/>
              <a:gd name="T3" fmla="*/ 102 h 102"/>
              <a:gd name="T4" fmla="*/ 474 w 474"/>
              <a:gd name="T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4" h="102">
                <a:moveTo>
                  <a:pt x="0" y="102"/>
                </a:moveTo>
                <a:lnTo>
                  <a:pt x="474" y="102"/>
                </a:lnTo>
                <a:lnTo>
                  <a:pt x="474" y="0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50" name="AutoShape 11"/>
          <p:cNvSpPr>
            <a:spLocks noChangeArrowheads="1"/>
          </p:cNvSpPr>
          <p:nvPr/>
        </p:nvSpPr>
        <p:spPr bwMode="auto">
          <a:xfrm>
            <a:off x="381000" y="1452220"/>
            <a:ext cx="1930400" cy="1384986"/>
          </a:xfrm>
          <a:prstGeom prst="wedgeRectCallout">
            <a:avLst>
              <a:gd name="adj1" fmla="val 150329"/>
              <a:gd name="adj2" fmla="val -7745"/>
            </a:avLst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 anchor="ctr">
            <a:spAutoFit/>
          </a:bodyPr>
          <a:lstStyle/>
          <a:p>
            <a:pPr algn="just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400" b="1" dirty="0">
                <a:solidFill>
                  <a:srgbClr val="000000"/>
                </a:solidFill>
                <a:sym typeface="Times New Roman" pitchFamily="18" charset="0"/>
              </a:rPr>
              <a:t>Si Storage Type </a:t>
            </a:r>
            <a:r>
              <a:rPr lang="en-US" altLang="es-CL" sz="1400" b="1" dirty="0" err="1">
                <a:solidFill>
                  <a:srgbClr val="000000"/>
                </a:solidFill>
                <a:sym typeface="Times New Roman" pitchFamily="18" charset="0"/>
              </a:rPr>
              <a:t>es</a:t>
            </a:r>
            <a:r>
              <a:rPr lang="en-US" altLang="es-CL" sz="1400" b="1" dirty="0">
                <a:solidFill>
                  <a:srgbClr val="000000"/>
                </a:solidFill>
                <a:sym typeface="Times New Roman" pitchFamily="18" charset="0"/>
              </a:rPr>
              <a:t> File System, se </a:t>
            </a:r>
            <a:r>
              <a:rPr lang="en-US" altLang="es-CL" sz="1400" b="1" dirty="0" err="1" smtClean="0">
                <a:solidFill>
                  <a:srgbClr val="000000"/>
                </a:solidFill>
                <a:sym typeface="Times New Roman" pitchFamily="18" charset="0"/>
              </a:rPr>
              <a:t>debe</a:t>
            </a:r>
            <a:r>
              <a:rPr lang="en-US" altLang="es-CL" sz="1400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400" b="1" dirty="0" err="1" smtClean="0">
                <a:solidFill>
                  <a:srgbClr val="000000"/>
                </a:solidFill>
                <a:sym typeface="Times New Roman" pitchFamily="18" charset="0"/>
              </a:rPr>
              <a:t>ingresar</a:t>
            </a:r>
            <a:r>
              <a:rPr lang="en-US" altLang="es-CL" sz="1400" b="1" dirty="0" smtClean="0">
                <a:solidFill>
                  <a:srgbClr val="000000"/>
                </a:solidFill>
                <a:sym typeface="Times New Roman" pitchFamily="18" charset="0"/>
              </a:rPr>
              <a:t> el  </a:t>
            </a:r>
            <a:r>
              <a:rPr lang="en-US" altLang="es-CL" sz="1400" b="1" dirty="0" err="1" smtClean="0">
                <a:solidFill>
                  <a:srgbClr val="000000"/>
                </a:solidFill>
                <a:sym typeface="Times New Roman" pitchFamily="18" charset="0"/>
              </a:rPr>
              <a:t>nombre</a:t>
            </a:r>
            <a:r>
              <a:rPr lang="en-US" altLang="es-CL" sz="1400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400" b="1" dirty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altLang="es-CL" sz="1400" b="1" dirty="0" err="1">
                <a:solidFill>
                  <a:srgbClr val="000000"/>
                </a:solidFill>
                <a:sym typeface="Times New Roman" pitchFamily="18" charset="0"/>
              </a:rPr>
              <a:t>archivo</a:t>
            </a:r>
            <a:r>
              <a:rPr lang="en-US" altLang="es-CL" sz="1400" b="1" dirty="0">
                <a:solidFill>
                  <a:srgbClr val="000000"/>
                </a:solidFill>
                <a:sym typeface="Times New Roman" pitchFamily="18" charset="0"/>
              </a:rPr>
              <a:t> y un </a:t>
            </a:r>
            <a:r>
              <a:rPr lang="en-US" altLang="es-CL" sz="1400" b="1" dirty="0" err="1">
                <a:solidFill>
                  <a:srgbClr val="000000"/>
                </a:solidFill>
                <a:sym typeface="Times New Roman" pitchFamily="18" charset="0"/>
              </a:rPr>
              <a:t>directorio</a:t>
            </a:r>
            <a:r>
              <a:rPr lang="en-US" altLang="es-CL" sz="1400" b="1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400" b="1" dirty="0" err="1">
                <a:solidFill>
                  <a:srgbClr val="000000"/>
                </a:solidFill>
                <a:sym typeface="Times New Roman" pitchFamily="18" charset="0"/>
              </a:rPr>
              <a:t>archivos</a:t>
            </a:r>
            <a:r>
              <a:rPr lang="en-US" altLang="es-CL" sz="1400" b="1" dirty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8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Archivos Archive Log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388938" y="1124138"/>
            <a:ext cx="8503542" cy="268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Para 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mantener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la información de redo, 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se deben crear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copias archivadas de los archivos redo log, realizando los siguientes pasos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1257300" lvl="2" indent="-342900" algn="just" defTabSz="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Especificar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la regla de nomenclatura de los archivos </a:t>
            </a:r>
            <a:b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</a:b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archive log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257300" lvl="2" indent="-342900" algn="just" defTabSz="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Especificar una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o más ubicaciones de los archivos archive log. </a:t>
            </a:r>
            <a:endParaRPr lang="es-CL" altLang="es-CL" sz="1800" dirty="0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1257300" lvl="2" indent="-342900" algn="just" defTabSz="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Cambiar la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base de datos al modo ARCHIVELOG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742950" y="5186363"/>
            <a:ext cx="299085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Archivos</a:t>
            </a: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redo log </a:t>
            </a:r>
            <a:r>
              <a:rPr lang="en-US" altLang="es-CL" sz="1500" b="1" dirty="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online</a:t>
            </a:r>
            <a:endParaRPr lang="en-US" altLang="es-CL" sz="15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5591175" y="5108575"/>
            <a:ext cx="2790825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Archivos archive log</a:t>
            </a: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2692400" y="4554538"/>
            <a:ext cx="3806825" cy="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500" b="1"/>
          </a:p>
        </p:txBody>
      </p:sp>
      <p:grpSp>
        <p:nvGrpSpPr>
          <p:cNvPr id="46" name="Group 7"/>
          <p:cNvGrpSpPr>
            <a:grpSpLocks/>
          </p:cNvGrpSpPr>
          <p:nvPr/>
        </p:nvGrpSpPr>
        <p:grpSpPr bwMode="auto">
          <a:xfrm>
            <a:off x="1695450" y="3760788"/>
            <a:ext cx="1066800" cy="1382712"/>
            <a:chOff x="1068" y="2369"/>
            <a:chExt cx="672" cy="871"/>
          </a:xfrm>
        </p:grpSpPr>
        <p:sp>
          <p:nvSpPr>
            <p:cNvPr id="47" name="Rectangle 8"/>
            <p:cNvSpPr>
              <a:spLocks noChangeArrowheads="1"/>
            </p:cNvSpPr>
            <p:nvPr/>
          </p:nvSpPr>
          <p:spPr bwMode="blackWhite">
            <a:xfrm>
              <a:off x="1068" y="2369"/>
              <a:ext cx="672" cy="871"/>
            </a:xfrm>
            <a:prstGeom prst="rect">
              <a:avLst/>
            </a:prstGeom>
            <a:solidFill>
              <a:srgbClr val="99CC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endParaRPr lang="es-CL" sz="1500" b="1"/>
            </a:p>
          </p:txBody>
        </p:sp>
        <p:grpSp>
          <p:nvGrpSpPr>
            <p:cNvPr id="48" name="Group 9"/>
            <p:cNvGrpSpPr>
              <a:grpSpLocks/>
            </p:cNvGrpSpPr>
            <p:nvPr/>
          </p:nvGrpSpPr>
          <p:grpSpPr bwMode="auto">
            <a:xfrm>
              <a:off x="1112" y="2760"/>
              <a:ext cx="596" cy="442"/>
              <a:chOff x="2128" y="3492"/>
              <a:chExt cx="532" cy="412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54" name="Oval 11"/>
              <p:cNvSpPr>
                <a:spLocks noChangeArrowheads="1"/>
              </p:cNvSpPr>
              <p:nvPr/>
            </p:nvSpPr>
            <p:spPr bwMode="auto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55" name="Oval 12"/>
              <p:cNvSpPr>
                <a:spLocks noChangeArrowheads="1"/>
              </p:cNvSpPr>
              <p:nvPr/>
            </p:nvSpPr>
            <p:spPr bwMode="auto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  <p:grpSp>
          <p:nvGrpSpPr>
            <p:cNvPr id="49" name="Group 13"/>
            <p:cNvGrpSpPr>
              <a:grpSpLocks/>
            </p:cNvGrpSpPr>
            <p:nvPr/>
          </p:nvGrpSpPr>
          <p:grpSpPr bwMode="auto">
            <a:xfrm>
              <a:off x="1112" y="2400"/>
              <a:ext cx="596" cy="442"/>
              <a:chOff x="2128" y="3492"/>
              <a:chExt cx="532" cy="412"/>
            </a:xfrm>
          </p:grpSpPr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51" name="Oval 15"/>
              <p:cNvSpPr>
                <a:spLocks noChangeArrowheads="1"/>
              </p:cNvSpPr>
              <p:nvPr/>
            </p:nvSpPr>
            <p:spPr bwMode="auto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52" name="Oval 16"/>
              <p:cNvSpPr>
                <a:spLocks noChangeArrowheads="1"/>
              </p:cNvSpPr>
              <p:nvPr/>
            </p:nvSpPr>
            <p:spPr bwMode="auto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</p:grpSp>
      <p:pic>
        <p:nvPicPr>
          <p:cNvPr id="56" name="Picture 17" descr="Concept: Safe, Security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3748088"/>
            <a:ext cx="1204913" cy="13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18"/>
          <p:cNvGrpSpPr>
            <a:grpSpLocks/>
          </p:cNvGrpSpPr>
          <p:nvPr/>
        </p:nvGrpSpPr>
        <p:grpSpPr bwMode="auto">
          <a:xfrm>
            <a:off x="6499225" y="4221163"/>
            <a:ext cx="498475" cy="735012"/>
            <a:chOff x="4094" y="2659"/>
            <a:chExt cx="298" cy="463"/>
          </a:xfrm>
        </p:grpSpPr>
        <p:grpSp>
          <p:nvGrpSpPr>
            <p:cNvPr id="58" name="Group 19"/>
            <p:cNvGrpSpPr>
              <a:grpSpLocks/>
            </p:cNvGrpSpPr>
            <p:nvPr/>
          </p:nvGrpSpPr>
          <p:grpSpPr bwMode="auto">
            <a:xfrm>
              <a:off x="4094" y="2867"/>
              <a:ext cx="298" cy="255"/>
              <a:chOff x="2128" y="3492"/>
              <a:chExt cx="532" cy="412"/>
            </a:xfrm>
          </p:grpSpPr>
          <p:sp>
            <p:nvSpPr>
              <p:cNvPr id="63" name="Rectangle 20"/>
              <p:cNvSpPr>
                <a:spLocks noChangeArrowheads="1"/>
              </p:cNvSpPr>
              <p:nvPr/>
            </p:nvSpPr>
            <p:spPr bwMode="auto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64" name="Oval 21"/>
              <p:cNvSpPr>
                <a:spLocks noChangeArrowheads="1"/>
              </p:cNvSpPr>
              <p:nvPr/>
            </p:nvSpPr>
            <p:spPr bwMode="auto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65" name="Oval 22"/>
              <p:cNvSpPr>
                <a:spLocks noChangeArrowheads="1"/>
              </p:cNvSpPr>
              <p:nvPr/>
            </p:nvSpPr>
            <p:spPr bwMode="auto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  <p:grpSp>
          <p:nvGrpSpPr>
            <p:cNvPr id="59" name="Group 23"/>
            <p:cNvGrpSpPr>
              <a:grpSpLocks/>
            </p:cNvGrpSpPr>
            <p:nvPr/>
          </p:nvGrpSpPr>
          <p:grpSpPr bwMode="auto">
            <a:xfrm>
              <a:off x="4094" y="2659"/>
              <a:ext cx="298" cy="255"/>
              <a:chOff x="2128" y="3492"/>
              <a:chExt cx="532" cy="412"/>
            </a:xfrm>
          </p:grpSpPr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128" y="3576"/>
                <a:ext cx="532" cy="246"/>
              </a:xfrm>
              <a:prstGeom prst="rect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61" name="Oval 25"/>
              <p:cNvSpPr>
                <a:spLocks noChangeArrowheads="1"/>
              </p:cNvSpPr>
              <p:nvPr/>
            </p:nvSpPr>
            <p:spPr bwMode="auto">
              <a:xfrm>
                <a:off x="2128" y="3492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100000">
                    <a:srgbClr val="99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  <p:sp>
            <p:nvSpPr>
              <p:cNvPr id="62" name="Oval 26"/>
              <p:cNvSpPr>
                <a:spLocks noChangeArrowheads="1"/>
              </p:cNvSpPr>
              <p:nvPr/>
            </p:nvSpPr>
            <p:spPr bwMode="auto">
              <a:xfrm>
                <a:off x="2128" y="3746"/>
                <a:ext cx="532" cy="158"/>
              </a:xfrm>
              <a:prstGeom prst="ellipse">
                <a:avLst/>
              </a:prstGeom>
              <a:gradFill rotWithShape="0">
                <a:gsLst>
                  <a:gs pos="0">
                    <a:srgbClr val="99FFFF">
                      <a:gamma/>
                      <a:shade val="89804"/>
                      <a:invGamma/>
                    </a:srgbClr>
                  </a:gs>
                  <a:gs pos="50000">
                    <a:srgbClr val="99FFFF"/>
                  </a:gs>
                  <a:gs pos="100000">
                    <a:srgbClr val="99FF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CL" sz="15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50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Proceso de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Archive (</a:t>
            </a:r>
            <a:r>
              <a:rPr lang="es-CL" sz="3000" dirty="0" err="1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ARCn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255773" y="1268760"/>
            <a:ext cx="4763527" cy="465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El proceso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ARCn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altLang="es-CL" sz="1800" dirty="0" smtClean="0">
                <a:solidFill>
                  <a:srgbClr val="000000"/>
                </a:solidFill>
                <a:latin typeface="Arial" pitchFamily="34" charset="0"/>
                <a:ea typeface="Arial Unicode MS"/>
                <a:cs typeface="Arial" pitchFamily="34" charset="0"/>
                <a:sym typeface="Times New Roman" pitchFamily="18" charset="0"/>
              </a:rPr>
              <a:t>Es 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un </a:t>
            </a:r>
            <a:r>
              <a:rPr lang="en-US" altLang="es-CL" sz="1800" dirty="0" err="1">
                <a:solidFill>
                  <a:srgbClr val="000000"/>
                </a:solidFill>
                <a:sym typeface="Times New Roman" pitchFamily="18" charset="0"/>
              </a:rPr>
              <a:t>proceso</a:t>
            </a:r>
            <a:r>
              <a:rPr lang="en-US" altLang="es-CL" sz="1800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background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opcional</a:t>
            </a: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Archiva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automáticamente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los  </a:t>
            </a:r>
            <a:r>
              <a:rPr lang="en-US" altLang="es-CL" sz="1800" dirty="0" err="1" smtClean="0">
                <a:solidFill>
                  <a:srgbClr val="000000"/>
                </a:solidFill>
                <a:sym typeface="Times New Roman" pitchFamily="18" charset="0"/>
              </a:rPr>
              <a:t>archivos</a:t>
            </a:r>
            <a:r>
              <a:rPr lang="en-US" altLang="es-CL" sz="1800" dirty="0" smtClean="0">
                <a:solidFill>
                  <a:srgbClr val="000000"/>
                </a:solidFill>
                <a:sym typeface="Times New Roman" pitchFamily="18" charset="0"/>
              </a:rPr>
              <a:t> redo log online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cuando</a:t>
            </a:r>
            <a:r>
              <a:rPr lang="en-US" altLang="es-CL" sz="18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ha </a:t>
            </a:r>
            <a:r>
              <a:rPr lang="en-US" altLang="es-CL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definido</a:t>
            </a:r>
            <a:r>
              <a:rPr lang="en-US" altLang="es-CL" sz="18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 </a:t>
            </a:r>
            <a:r>
              <a:rPr lang="en-US" altLang="es-CL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modo</a:t>
            </a:r>
            <a:r>
              <a:rPr lang="en-US" altLang="es-CL" sz="18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ARCHIVELOG para la base de </a:t>
            </a:r>
            <a:r>
              <a:rPr lang="en-US" altLang="es-CL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sz="18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Conserva</a:t>
            </a:r>
            <a:r>
              <a:rPr lang="en-US" altLang="es-CL" sz="18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cambios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realizados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datos</a:t>
            </a:r>
            <a:endParaRPr lang="en-US" altLang="es-CL" sz="1800" dirty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blackWhite">
          <a:xfrm>
            <a:off x="5802623" y="4175721"/>
            <a:ext cx="982663" cy="1047750"/>
          </a:xfrm>
          <a:prstGeom prst="rect">
            <a:avLst/>
          </a:prstGeom>
          <a:solidFill>
            <a:srgbClr val="99CC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>
            <a:lvl1pPr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19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551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54200" algn="l" defTabSz="1041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14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686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258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83000" defTabSz="1041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Tx/>
              <a:buFontTx/>
              <a:buNone/>
            </a:pPr>
            <a:endParaRPr lang="es-ES" altLang="es-CL" sz="13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6286811" y="2956521"/>
            <a:ext cx="0" cy="304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30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6259060" y="5901022"/>
            <a:ext cx="86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300"/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6278873" y="3921721"/>
            <a:ext cx="0" cy="4349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300"/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5791511" y="4336058"/>
            <a:ext cx="1006475" cy="809343"/>
            <a:chOff x="468" y="2994"/>
            <a:chExt cx="730" cy="619"/>
          </a:xfrm>
        </p:grpSpPr>
        <p:grpSp>
          <p:nvGrpSpPr>
            <p:cNvPr id="33" name="Group 10"/>
            <p:cNvGrpSpPr>
              <a:grpSpLocks/>
            </p:cNvGrpSpPr>
            <p:nvPr/>
          </p:nvGrpSpPr>
          <p:grpSpPr bwMode="auto">
            <a:xfrm>
              <a:off x="551" y="2994"/>
              <a:ext cx="573" cy="604"/>
              <a:chOff x="2593" y="2912"/>
              <a:chExt cx="436" cy="604"/>
            </a:xfrm>
          </p:grpSpPr>
          <p:grpSp>
            <p:nvGrpSpPr>
              <p:cNvPr id="35" name="Group 11"/>
              <p:cNvGrpSpPr>
                <a:grpSpLocks/>
              </p:cNvGrpSpPr>
              <p:nvPr/>
            </p:nvGrpSpPr>
            <p:grpSpPr bwMode="auto">
              <a:xfrm>
                <a:off x="2593" y="3178"/>
                <a:ext cx="436" cy="338"/>
                <a:chOff x="2128" y="3492"/>
                <a:chExt cx="532" cy="412"/>
              </a:xfrm>
            </p:grpSpPr>
            <p:sp>
              <p:nvSpPr>
                <p:cNvPr id="40" name="Rectangle 12"/>
                <p:cNvSpPr>
                  <a:spLocks noChangeArrowheads="1"/>
                </p:cNvSpPr>
                <p:nvPr/>
              </p:nvSpPr>
              <p:spPr bwMode="gray">
                <a:xfrm>
                  <a:off x="2128" y="3576"/>
                  <a:ext cx="532" cy="24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50000">
                      <a:srgbClr val="99FFFF"/>
                    </a:gs>
                    <a:gs pos="100000">
                      <a:srgbClr val="99FFFF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  <p:sp>
              <p:nvSpPr>
                <p:cNvPr id="41" name="Oval 13"/>
                <p:cNvSpPr>
                  <a:spLocks noChangeArrowheads="1"/>
                </p:cNvSpPr>
                <p:nvPr/>
              </p:nvSpPr>
              <p:spPr bwMode="gray">
                <a:xfrm>
                  <a:off x="2128" y="3492"/>
                  <a:ext cx="532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100000">
                      <a:srgbClr val="99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  <p:sp>
              <p:nvSpPr>
                <p:cNvPr id="42" name="Oval 14"/>
                <p:cNvSpPr>
                  <a:spLocks noChangeArrowheads="1"/>
                </p:cNvSpPr>
                <p:nvPr/>
              </p:nvSpPr>
              <p:spPr bwMode="gray">
                <a:xfrm>
                  <a:off x="2128" y="3746"/>
                  <a:ext cx="532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50000">
                      <a:srgbClr val="99FFFF"/>
                    </a:gs>
                    <a:gs pos="100000">
                      <a:srgbClr val="99FFFF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</p:grpSp>
          <p:grpSp>
            <p:nvGrpSpPr>
              <p:cNvPr id="36" name="Group 15"/>
              <p:cNvGrpSpPr>
                <a:grpSpLocks/>
              </p:cNvGrpSpPr>
              <p:nvPr/>
            </p:nvGrpSpPr>
            <p:grpSpPr bwMode="auto">
              <a:xfrm>
                <a:off x="2593" y="2912"/>
                <a:ext cx="436" cy="338"/>
                <a:chOff x="2128" y="2685"/>
                <a:chExt cx="532" cy="412"/>
              </a:xfrm>
            </p:grpSpPr>
            <p:sp>
              <p:nvSpPr>
                <p:cNvPr id="37" name="Rectangle 16"/>
                <p:cNvSpPr>
                  <a:spLocks noChangeArrowheads="1"/>
                </p:cNvSpPr>
                <p:nvPr/>
              </p:nvSpPr>
              <p:spPr bwMode="gray">
                <a:xfrm>
                  <a:off x="2128" y="2769"/>
                  <a:ext cx="532" cy="24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50000">
                      <a:srgbClr val="99FFFF"/>
                    </a:gs>
                    <a:gs pos="100000">
                      <a:srgbClr val="99FFFF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  <p:sp>
              <p:nvSpPr>
                <p:cNvPr id="38" name="Oval 17"/>
                <p:cNvSpPr>
                  <a:spLocks noChangeArrowheads="1"/>
                </p:cNvSpPr>
                <p:nvPr/>
              </p:nvSpPr>
              <p:spPr bwMode="gray">
                <a:xfrm>
                  <a:off x="2128" y="2685"/>
                  <a:ext cx="532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100000">
                      <a:srgbClr val="99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  <p:sp>
              <p:nvSpPr>
                <p:cNvPr id="39" name="Oval 18"/>
                <p:cNvSpPr>
                  <a:spLocks noChangeArrowheads="1"/>
                </p:cNvSpPr>
                <p:nvPr/>
              </p:nvSpPr>
              <p:spPr bwMode="gray">
                <a:xfrm>
                  <a:off x="2128" y="2939"/>
                  <a:ext cx="532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50000">
                      <a:srgbClr val="99FFFF"/>
                    </a:gs>
                    <a:gs pos="100000">
                      <a:srgbClr val="99FFFF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</p:grpSp>
        </p:grpSp>
        <p:sp>
          <p:nvSpPr>
            <p:cNvPr id="34" name="Rectangle 19"/>
            <p:cNvSpPr>
              <a:spLocks noChangeArrowheads="1"/>
            </p:cNvSpPr>
            <p:nvPr/>
          </p:nvSpPr>
          <p:spPr bwMode="gray">
            <a:xfrm>
              <a:off x="468" y="3309"/>
              <a:ext cx="73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tIns="28575" rIns="57150" bIns="28575">
              <a:spAutoFit/>
            </a:bodyPr>
            <a:lstStyle>
              <a:lvl1pPr algn="l" defTabSz="3698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274638" algn="l" defTabSz="3698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547688" algn="l" defTabSz="3698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820738" algn="l" defTabSz="3698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095375" algn="l" defTabSz="3698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552575" defTabSz="369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009775" defTabSz="369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466975" defTabSz="369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2924175" defTabSz="369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  <a:buClrTx/>
                <a:buSzPct val="100000"/>
                <a:buFontTx/>
                <a:buNone/>
              </a:pPr>
              <a:r>
                <a:rPr lang="en-US" altLang="es-CL" sz="1300" b="1" dirty="0" err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Archivos</a:t>
              </a:r>
              <a:endParaRPr lang="en-US" altLang="es-CL" sz="13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endParaRPr>
            </a:p>
            <a:p>
              <a:pPr algn="ctr">
                <a:lnSpc>
                  <a:spcPct val="85000"/>
                </a:lnSpc>
                <a:buClrTx/>
                <a:buSzPct val="100000"/>
                <a:buFontTx/>
                <a:buNone/>
              </a:pPr>
              <a:r>
                <a:rPr lang="en-US" altLang="es-CL" sz="13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redo log</a:t>
              </a:r>
            </a:p>
          </p:txBody>
        </p:sp>
      </p:grpSp>
      <p:sp>
        <p:nvSpPr>
          <p:cNvPr id="66" name="AutoShape 20"/>
          <p:cNvSpPr>
            <a:spLocks noChangeArrowheads="1"/>
          </p:cNvSpPr>
          <p:nvPr/>
        </p:nvSpPr>
        <p:spPr bwMode="blackWhite">
          <a:xfrm>
            <a:off x="4980298" y="1700808"/>
            <a:ext cx="2289175" cy="1265238"/>
          </a:xfrm>
          <a:prstGeom prst="roundRect">
            <a:avLst>
              <a:gd name="adj" fmla="val 12495"/>
            </a:avLst>
          </a:prstGeom>
          <a:solidFill>
            <a:srgbClr val="99CC00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s-ES" altLang="es-CL" sz="130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019300" y="1818283"/>
            <a:ext cx="60144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SGA</a:t>
            </a:r>
          </a:p>
        </p:txBody>
      </p:sp>
      <p:grpSp>
        <p:nvGrpSpPr>
          <p:cNvPr id="68" name="Group 22"/>
          <p:cNvGrpSpPr>
            <a:grpSpLocks/>
          </p:cNvGrpSpPr>
          <p:nvPr/>
        </p:nvGrpSpPr>
        <p:grpSpPr bwMode="auto">
          <a:xfrm>
            <a:off x="5589899" y="1854796"/>
            <a:ext cx="1422401" cy="1103455"/>
            <a:chOff x="48" y="1591"/>
            <a:chExt cx="896" cy="703"/>
          </a:xfrm>
        </p:grpSpPr>
        <p:grpSp>
          <p:nvGrpSpPr>
            <p:cNvPr id="69" name="Group 23"/>
            <p:cNvGrpSpPr>
              <a:grpSpLocks/>
            </p:cNvGrpSpPr>
            <p:nvPr/>
          </p:nvGrpSpPr>
          <p:grpSpPr bwMode="auto">
            <a:xfrm>
              <a:off x="100" y="1591"/>
              <a:ext cx="791" cy="530"/>
              <a:chOff x="38" y="1591"/>
              <a:chExt cx="791" cy="530"/>
            </a:xfrm>
          </p:grpSpPr>
          <p:sp>
            <p:nvSpPr>
              <p:cNvPr id="71" name="Rectangle 24"/>
              <p:cNvSpPr>
                <a:spLocks noChangeArrowheads="1"/>
              </p:cNvSpPr>
              <p:nvPr/>
            </p:nvSpPr>
            <p:spPr bwMode="blackWhite">
              <a:xfrm>
                <a:off x="38" y="1591"/>
                <a:ext cx="780" cy="52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9933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s-CL" sz="1300"/>
              </a:p>
            </p:txBody>
          </p:sp>
          <p:grpSp>
            <p:nvGrpSpPr>
              <p:cNvPr id="72" name="Group 25"/>
              <p:cNvGrpSpPr>
                <a:grpSpLocks/>
              </p:cNvGrpSpPr>
              <p:nvPr/>
            </p:nvGrpSpPr>
            <p:grpSpPr bwMode="auto">
              <a:xfrm>
                <a:off x="197" y="1602"/>
                <a:ext cx="453" cy="519"/>
                <a:chOff x="2184" y="2016"/>
                <a:chExt cx="288" cy="672"/>
              </a:xfrm>
            </p:grpSpPr>
            <p:sp>
              <p:nvSpPr>
                <p:cNvPr id="75" name="Line 26"/>
                <p:cNvSpPr>
                  <a:spLocks noChangeShapeType="1"/>
                </p:cNvSpPr>
                <p:nvPr/>
              </p:nvSpPr>
              <p:spPr bwMode="blackWhite">
                <a:xfrm>
                  <a:off x="2184" y="2016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s-CL" sz="1300"/>
                </a:p>
              </p:txBody>
            </p:sp>
            <p:sp>
              <p:nvSpPr>
                <p:cNvPr id="76" name="Line 27"/>
                <p:cNvSpPr>
                  <a:spLocks noChangeShapeType="1"/>
                </p:cNvSpPr>
                <p:nvPr/>
              </p:nvSpPr>
              <p:spPr bwMode="blackWhite">
                <a:xfrm>
                  <a:off x="2280" y="2016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s-CL" sz="1300"/>
                </a:p>
              </p:txBody>
            </p:sp>
            <p:sp>
              <p:nvSpPr>
                <p:cNvPr id="77" name="Line 28"/>
                <p:cNvSpPr>
                  <a:spLocks noChangeShapeType="1"/>
                </p:cNvSpPr>
                <p:nvPr/>
              </p:nvSpPr>
              <p:spPr bwMode="blackWhite">
                <a:xfrm>
                  <a:off x="2376" y="2016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s-CL" sz="1300"/>
                </a:p>
              </p:txBody>
            </p:sp>
            <p:sp>
              <p:nvSpPr>
                <p:cNvPr id="78" name="Line 29"/>
                <p:cNvSpPr>
                  <a:spLocks noChangeShapeType="1"/>
                </p:cNvSpPr>
                <p:nvPr/>
              </p:nvSpPr>
              <p:spPr bwMode="blackWhite">
                <a:xfrm>
                  <a:off x="2472" y="2016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s-CL" sz="1300"/>
                </a:p>
              </p:txBody>
            </p:sp>
          </p:grpSp>
          <p:sp>
            <p:nvSpPr>
              <p:cNvPr id="73" name="Line 30"/>
              <p:cNvSpPr>
                <a:spLocks noChangeShapeType="1"/>
              </p:cNvSpPr>
              <p:nvPr/>
            </p:nvSpPr>
            <p:spPr bwMode="blackWhite">
              <a:xfrm>
                <a:off x="38" y="1782"/>
                <a:ext cx="7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s-CL" sz="1300"/>
              </a:p>
            </p:txBody>
          </p:sp>
          <p:sp>
            <p:nvSpPr>
              <p:cNvPr id="74" name="Line 31"/>
              <p:cNvSpPr>
                <a:spLocks noChangeShapeType="1"/>
              </p:cNvSpPr>
              <p:nvPr/>
            </p:nvSpPr>
            <p:spPr bwMode="blackWhite">
              <a:xfrm flipV="1">
                <a:off x="38" y="1946"/>
                <a:ext cx="7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s-CL" sz="1300"/>
              </a:p>
            </p:txBody>
          </p:sp>
        </p:grp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48" y="2108"/>
              <a:ext cx="896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2286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4572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6858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9144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3716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18288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2860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27432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Tx/>
                <a:buSzPct val="100000"/>
                <a:buFontTx/>
                <a:buNone/>
              </a:pPr>
              <a:r>
                <a:rPr lang="en-US" altLang="es-CL" sz="1300" b="1" dirty="0" smtClean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Redo log buffer</a:t>
              </a:r>
              <a:endParaRPr lang="en-US" altLang="es-CL" sz="13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endParaRPr>
            </a:p>
          </p:txBody>
        </p:sp>
      </p:grpSp>
      <p:sp>
        <p:nvSpPr>
          <p:cNvPr id="80" name="Oval 34"/>
          <p:cNvSpPr>
            <a:spLocks noChangeArrowheads="1"/>
          </p:cNvSpPr>
          <p:nvPr/>
        </p:nvSpPr>
        <p:spPr bwMode="blackWhite">
          <a:xfrm>
            <a:off x="5323198" y="3274021"/>
            <a:ext cx="1946275" cy="620712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LGWR</a:t>
            </a:r>
          </a:p>
        </p:txBody>
      </p:sp>
      <p:grpSp>
        <p:nvGrpSpPr>
          <p:cNvPr id="81" name="Group 35"/>
          <p:cNvGrpSpPr>
            <a:grpSpLocks/>
          </p:cNvGrpSpPr>
          <p:nvPr/>
        </p:nvGrpSpPr>
        <p:grpSpPr bwMode="auto">
          <a:xfrm>
            <a:off x="7556811" y="2564906"/>
            <a:ext cx="1065212" cy="1638301"/>
            <a:chOff x="4617" y="2024"/>
            <a:chExt cx="671" cy="1032"/>
          </a:xfrm>
        </p:grpSpPr>
        <p:sp>
          <p:nvSpPr>
            <p:cNvPr id="82" name="Line 36"/>
            <p:cNvSpPr>
              <a:spLocks noChangeShapeType="1"/>
            </p:cNvSpPr>
            <p:nvPr/>
          </p:nvSpPr>
          <p:spPr bwMode="gray">
            <a:xfrm>
              <a:off x="4959" y="2716"/>
              <a:ext cx="0" cy="34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sz="1300"/>
            </a:p>
          </p:txBody>
        </p:sp>
        <p:pic>
          <p:nvPicPr>
            <p:cNvPr id="83" name="Picture 37" descr="Concept: Safe, Security 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617" y="2024"/>
              <a:ext cx="671" cy="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4" name="Group 38"/>
            <p:cNvGrpSpPr>
              <a:grpSpLocks/>
            </p:cNvGrpSpPr>
            <p:nvPr/>
          </p:nvGrpSpPr>
          <p:grpSpPr bwMode="auto">
            <a:xfrm>
              <a:off x="4848" y="2353"/>
              <a:ext cx="228" cy="324"/>
              <a:chOff x="2593" y="2912"/>
              <a:chExt cx="436" cy="604"/>
            </a:xfrm>
          </p:grpSpPr>
          <p:grpSp>
            <p:nvGrpSpPr>
              <p:cNvPr id="85" name="Group 39"/>
              <p:cNvGrpSpPr>
                <a:grpSpLocks/>
              </p:cNvGrpSpPr>
              <p:nvPr/>
            </p:nvGrpSpPr>
            <p:grpSpPr bwMode="auto">
              <a:xfrm>
                <a:off x="2593" y="3178"/>
                <a:ext cx="436" cy="338"/>
                <a:chOff x="2128" y="3492"/>
                <a:chExt cx="532" cy="412"/>
              </a:xfrm>
            </p:grpSpPr>
            <p:sp>
              <p:nvSpPr>
                <p:cNvPr id="90" name="Rectangle 40"/>
                <p:cNvSpPr>
                  <a:spLocks noChangeArrowheads="1"/>
                </p:cNvSpPr>
                <p:nvPr/>
              </p:nvSpPr>
              <p:spPr bwMode="gray">
                <a:xfrm>
                  <a:off x="2128" y="3576"/>
                  <a:ext cx="532" cy="24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50000">
                      <a:srgbClr val="99FFFF"/>
                    </a:gs>
                    <a:gs pos="100000">
                      <a:srgbClr val="99FFFF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  <p:sp>
              <p:nvSpPr>
                <p:cNvPr id="91" name="Oval 41"/>
                <p:cNvSpPr>
                  <a:spLocks noChangeArrowheads="1"/>
                </p:cNvSpPr>
                <p:nvPr/>
              </p:nvSpPr>
              <p:spPr bwMode="gray">
                <a:xfrm>
                  <a:off x="2128" y="3492"/>
                  <a:ext cx="532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100000">
                      <a:srgbClr val="99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  <p:sp>
              <p:nvSpPr>
                <p:cNvPr id="92" name="Oval 42"/>
                <p:cNvSpPr>
                  <a:spLocks noChangeArrowheads="1"/>
                </p:cNvSpPr>
                <p:nvPr/>
              </p:nvSpPr>
              <p:spPr bwMode="gray">
                <a:xfrm>
                  <a:off x="2128" y="3746"/>
                  <a:ext cx="532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50000">
                      <a:srgbClr val="99FFFF"/>
                    </a:gs>
                    <a:gs pos="100000">
                      <a:srgbClr val="99FFFF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</p:grpSp>
          <p:grpSp>
            <p:nvGrpSpPr>
              <p:cNvPr id="86" name="Group 43"/>
              <p:cNvGrpSpPr>
                <a:grpSpLocks/>
              </p:cNvGrpSpPr>
              <p:nvPr/>
            </p:nvGrpSpPr>
            <p:grpSpPr bwMode="auto">
              <a:xfrm>
                <a:off x="2593" y="2912"/>
                <a:ext cx="436" cy="338"/>
                <a:chOff x="2128" y="2685"/>
                <a:chExt cx="532" cy="412"/>
              </a:xfrm>
            </p:grpSpPr>
            <p:sp>
              <p:nvSpPr>
                <p:cNvPr id="87" name="Rectangle 44"/>
                <p:cNvSpPr>
                  <a:spLocks noChangeArrowheads="1"/>
                </p:cNvSpPr>
                <p:nvPr/>
              </p:nvSpPr>
              <p:spPr bwMode="gray">
                <a:xfrm>
                  <a:off x="2128" y="2769"/>
                  <a:ext cx="532" cy="24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50000">
                      <a:srgbClr val="99FFFF"/>
                    </a:gs>
                    <a:gs pos="100000">
                      <a:srgbClr val="99FFFF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  <p:sp>
              <p:nvSpPr>
                <p:cNvPr id="88" name="Oval 45"/>
                <p:cNvSpPr>
                  <a:spLocks noChangeArrowheads="1"/>
                </p:cNvSpPr>
                <p:nvPr/>
              </p:nvSpPr>
              <p:spPr bwMode="gray">
                <a:xfrm>
                  <a:off x="2128" y="2685"/>
                  <a:ext cx="532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100000">
                      <a:srgbClr val="99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  <p:sp>
              <p:nvSpPr>
                <p:cNvPr id="89" name="Oval 46"/>
                <p:cNvSpPr>
                  <a:spLocks noChangeArrowheads="1"/>
                </p:cNvSpPr>
                <p:nvPr/>
              </p:nvSpPr>
              <p:spPr bwMode="gray">
                <a:xfrm>
                  <a:off x="2128" y="2939"/>
                  <a:ext cx="532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50000">
                      <a:srgbClr val="99FFFF"/>
                    </a:gs>
                    <a:gs pos="100000">
                      <a:srgbClr val="99FFFF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</p:grpSp>
        </p:grpSp>
      </p:grpSp>
      <p:sp>
        <p:nvSpPr>
          <p:cNvPr id="94" name="Oval 48"/>
          <p:cNvSpPr>
            <a:spLocks noChangeArrowheads="1"/>
          </p:cNvSpPr>
          <p:nvPr/>
        </p:nvSpPr>
        <p:spPr bwMode="blackWhite">
          <a:xfrm>
            <a:off x="7121836" y="5644604"/>
            <a:ext cx="1946275" cy="5207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ARC</a:t>
            </a:r>
            <a:r>
              <a:rPr lang="en-US" altLang="es-CL" sz="1500" b="1" i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n</a:t>
            </a:r>
            <a:endParaRPr lang="en-US" altLang="es-CL" sz="1500" b="1" i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</p:txBody>
      </p:sp>
      <p:grpSp>
        <p:nvGrpSpPr>
          <p:cNvPr id="95" name="Group 49"/>
          <p:cNvGrpSpPr>
            <a:grpSpLocks/>
          </p:cNvGrpSpPr>
          <p:nvPr/>
        </p:nvGrpSpPr>
        <p:grpSpPr bwMode="auto">
          <a:xfrm>
            <a:off x="7582211" y="4183658"/>
            <a:ext cx="1006475" cy="1047750"/>
            <a:chOff x="4633" y="2758"/>
            <a:chExt cx="634" cy="660"/>
          </a:xfrm>
        </p:grpSpPr>
        <p:sp>
          <p:nvSpPr>
            <p:cNvPr id="96" name="Rectangle 50"/>
            <p:cNvSpPr>
              <a:spLocks noChangeArrowheads="1"/>
            </p:cNvSpPr>
            <p:nvPr/>
          </p:nvSpPr>
          <p:spPr bwMode="gray">
            <a:xfrm>
              <a:off x="4640" y="2758"/>
              <a:ext cx="619" cy="660"/>
            </a:xfrm>
            <a:prstGeom prst="rect">
              <a:avLst/>
            </a:prstGeom>
            <a:solidFill>
              <a:srgbClr val="99CC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>
              <a:lvl1pPr algn="l" defTabSz="10414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61963" algn="l" defTabSz="10414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25513" algn="l" defTabSz="10414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algn="l" defTabSz="10414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54200" algn="l" defTabSz="10414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311400" defTabSz="1041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68600" defTabSz="1041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25800" defTabSz="1041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83000" defTabSz="1041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endParaRPr lang="es-ES" altLang="es-CL" sz="1300">
                <a:solidFill>
                  <a:schemeClr val="bg2"/>
                </a:solidFill>
                <a:latin typeface="Arial" charset="0"/>
              </a:endParaRPr>
            </a:p>
          </p:txBody>
        </p:sp>
        <p:grpSp>
          <p:nvGrpSpPr>
            <p:cNvPr id="97" name="Group 51"/>
            <p:cNvGrpSpPr>
              <a:grpSpLocks/>
            </p:cNvGrpSpPr>
            <p:nvPr/>
          </p:nvGrpSpPr>
          <p:grpSpPr bwMode="auto">
            <a:xfrm>
              <a:off x="4705" y="2859"/>
              <a:ext cx="498" cy="498"/>
              <a:chOff x="2593" y="2912"/>
              <a:chExt cx="436" cy="604"/>
            </a:xfrm>
          </p:grpSpPr>
          <p:grpSp>
            <p:nvGrpSpPr>
              <p:cNvPr id="99" name="Group 52"/>
              <p:cNvGrpSpPr>
                <a:grpSpLocks/>
              </p:cNvGrpSpPr>
              <p:nvPr/>
            </p:nvGrpSpPr>
            <p:grpSpPr bwMode="auto">
              <a:xfrm>
                <a:off x="2593" y="3178"/>
                <a:ext cx="436" cy="338"/>
                <a:chOff x="2128" y="3492"/>
                <a:chExt cx="532" cy="412"/>
              </a:xfrm>
            </p:grpSpPr>
            <p:sp>
              <p:nvSpPr>
                <p:cNvPr id="104" name="Rectangle 53"/>
                <p:cNvSpPr>
                  <a:spLocks noChangeArrowheads="1"/>
                </p:cNvSpPr>
                <p:nvPr/>
              </p:nvSpPr>
              <p:spPr bwMode="gray">
                <a:xfrm>
                  <a:off x="2128" y="3576"/>
                  <a:ext cx="532" cy="24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50000">
                      <a:srgbClr val="99FFFF"/>
                    </a:gs>
                    <a:gs pos="100000">
                      <a:srgbClr val="99FFFF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  <p:sp>
              <p:nvSpPr>
                <p:cNvPr id="105" name="Oval 54"/>
                <p:cNvSpPr>
                  <a:spLocks noChangeArrowheads="1"/>
                </p:cNvSpPr>
                <p:nvPr/>
              </p:nvSpPr>
              <p:spPr bwMode="gray">
                <a:xfrm>
                  <a:off x="2128" y="3492"/>
                  <a:ext cx="532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100000">
                      <a:srgbClr val="99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  <p:sp>
              <p:nvSpPr>
                <p:cNvPr id="106" name="Oval 55"/>
                <p:cNvSpPr>
                  <a:spLocks noChangeArrowheads="1"/>
                </p:cNvSpPr>
                <p:nvPr/>
              </p:nvSpPr>
              <p:spPr bwMode="gray">
                <a:xfrm>
                  <a:off x="2128" y="3746"/>
                  <a:ext cx="532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50000">
                      <a:srgbClr val="99FFFF"/>
                    </a:gs>
                    <a:gs pos="100000">
                      <a:srgbClr val="99FFFF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</p:grpSp>
          <p:grpSp>
            <p:nvGrpSpPr>
              <p:cNvPr id="100" name="Group 56"/>
              <p:cNvGrpSpPr>
                <a:grpSpLocks/>
              </p:cNvGrpSpPr>
              <p:nvPr/>
            </p:nvGrpSpPr>
            <p:grpSpPr bwMode="auto">
              <a:xfrm>
                <a:off x="2593" y="2912"/>
                <a:ext cx="436" cy="338"/>
                <a:chOff x="2128" y="2685"/>
                <a:chExt cx="532" cy="412"/>
              </a:xfrm>
            </p:grpSpPr>
            <p:sp>
              <p:nvSpPr>
                <p:cNvPr id="101" name="Rectangle 57"/>
                <p:cNvSpPr>
                  <a:spLocks noChangeArrowheads="1"/>
                </p:cNvSpPr>
                <p:nvPr/>
              </p:nvSpPr>
              <p:spPr bwMode="gray">
                <a:xfrm>
                  <a:off x="2128" y="2769"/>
                  <a:ext cx="532" cy="24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50000">
                      <a:srgbClr val="99FFFF"/>
                    </a:gs>
                    <a:gs pos="100000">
                      <a:srgbClr val="99FFFF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  <p:sp>
              <p:nvSpPr>
                <p:cNvPr id="102" name="Oval 58"/>
                <p:cNvSpPr>
                  <a:spLocks noChangeArrowheads="1"/>
                </p:cNvSpPr>
                <p:nvPr/>
              </p:nvSpPr>
              <p:spPr bwMode="gray">
                <a:xfrm>
                  <a:off x="2128" y="2685"/>
                  <a:ext cx="532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100000">
                      <a:srgbClr val="99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  <p:sp>
              <p:nvSpPr>
                <p:cNvPr id="103" name="Oval 59"/>
                <p:cNvSpPr>
                  <a:spLocks noChangeArrowheads="1"/>
                </p:cNvSpPr>
                <p:nvPr/>
              </p:nvSpPr>
              <p:spPr bwMode="gray">
                <a:xfrm>
                  <a:off x="2128" y="2939"/>
                  <a:ext cx="532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FF">
                        <a:gamma/>
                        <a:shade val="89804"/>
                        <a:invGamma/>
                      </a:srgbClr>
                    </a:gs>
                    <a:gs pos="50000">
                      <a:srgbClr val="99FFFF"/>
                    </a:gs>
                    <a:gs pos="100000">
                      <a:srgbClr val="99FFFF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 sz="1300"/>
                </a:p>
              </p:txBody>
            </p:sp>
          </p:grpSp>
        </p:grpSp>
        <p:sp>
          <p:nvSpPr>
            <p:cNvPr id="98" name="Rectangle 60"/>
            <p:cNvSpPr>
              <a:spLocks noChangeArrowheads="1"/>
            </p:cNvSpPr>
            <p:nvPr/>
          </p:nvSpPr>
          <p:spPr bwMode="gray">
            <a:xfrm>
              <a:off x="4633" y="2974"/>
              <a:ext cx="634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tIns="28575" rIns="57150" bIns="28575">
              <a:spAutoFit/>
            </a:bodyPr>
            <a:lstStyle>
              <a:lvl1pPr algn="l" defTabSz="3698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274638" algn="l" defTabSz="3698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547688" algn="l" defTabSz="3698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820738" algn="l" defTabSz="3698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095375" algn="l" defTabSz="3698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552575" defTabSz="369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009775" defTabSz="369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466975" defTabSz="369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2924175" defTabSz="369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  <a:buClrTx/>
                <a:buSzPct val="100000"/>
                <a:buFontTx/>
                <a:buNone/>
              </a:pPr>
              <a:r>
                <a:rPr lang="en-US" altLang="es-CL" sz="1300" b="1" dirty="0" err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Copias</a:t>
              </a:r>
              <a:r>
                <a:rPr lang="en-US" altLang="es-CL" sz="13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 de </a:t>
              </a:r>
              <a:r>
                <a:rPr lang="en-US" altLang="es-CL" sz="1300" b="1" dirty="0" err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archivos</a:t>
              </a:r>
              <a:endParaRPr lang="en-US" altLang="es-CL" sz="13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endParaRPr>
            </a:p>
            <a:p>
              <a:pPr algn="ctr">
                <a:lnSpc>
                  <a:spcPct val="85000"/>
                </a:lnSpc>
                <a:buClrTx/>
                <a:buSzPct val="100000"/>
                <a:buFontTx/>
                <a:buNone/>
              </a:pPr>
              <a:r>
                <a:rPr lang="en-US" altLang="es-CL" sz="13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redo log</a:t>
              </a:r>
            </a:p>
          </p:txBody>
        </p:sp>
      </p:grpSp>
      <p:sp>
        <p:nvSpPr>
          <p:cNvPr id="107" name="Rectangle 61"/>
          <p:cNvSpPr>
            <a:spLocks noChangeArrowheads="1"/>
          </p:cNvSpPr>
          <p:nvPr/>
        </p:nvSpPr>
        <p:spPr bwMode="auto">
          <a:xfrm>
            <a:off x="7453623" y="4021733"/>
            <a:ext cx="1270000" cy="1346200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sz="1300"/>
          </a:p>
        </p:txBody>
      </p:sp>
      <p:sp>
        <p:nvSpPr>
          <p:cNvPr id="108" name="Line 62"/>
          <p:cNvSpPr>
            <a:spLocks noChangeShapeType="1"/>
          </p:cNvSpPr>
          <p:nvPr/>
        </p:nvSpPr>
        <p:spPr bwMode="auto">
          <a:xfrm flipV="1">
            <a:off x="8082273" y="5228233"/>
            <a:ext cx="0" cy="432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300"/>
          </a:p>
        </p:txBody>
      </p:sp>
      <p:sp>
        <p:nvSpPr>
          <p:cNvPr id="61" name="Line 8"/>
          <p:cNvSpPr>
            <a:spLocks noChangeShapeType="1"/>
          </p:cNvSpPr>
          <p:nvPr/>
        </p:nvSpPr>
        <p:spPr bwMode="auto">
          <a:xfrm>
            <a:off x="6276442" y="5241074"/>
            <a:ext cx="0" cy="684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300"/>
          </a:p>
        </p:txBody>
      </p:sp>
    </p:spTree>
    <p:extLst>
      <p:ext uri="{BB962C8B-B14F-4D97-AF65-F5344CB8AC3E}">
        <p14:creationId xmlns:p14="http://schemas.microsoft.com/office/powerpoint/2010/main" val="29797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Archivo Archive Log: Nomenclatura y Destino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495024" y="1340768"/>
            <a:ext cx="7993062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Se debe especificar la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informaci</a:t>
            </a:r>
            <a:r>
              <a:rPr lang="en-US" altLang="es-CL" sz="1800" dirty="0" err="1" smtClean="0">
                <a:solidFill>
                  <a:srgbClr val="000000"/>
                </a:solidFill>
                <a:latin typeface="Times New Roman"/>
                <a:cs typeface="Times New Roman" pitchFamily="18" charset="0"/>
                <a:sym typeface="Times New Roman" pitchFamily="18" charset="0"/>
              </a:rPr>
              <a:t>ó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n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nomenclatura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destinos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p</a:t>
            </a:r>
            <a:r>
              <a:rPr lang="en-US" altLang="es-CL" sz="1800" dirty="0" err="1">
                <a:solidFill>
                  <a:srgbClr val="000000"/>
                </a:solidFill>
                <a:latin typeface="Times New Roman"/>
                <a:cs typeface="Times New Roman" pitchFamily="18" charset="0"/>
                <a:sym typeface="Times New Roman" pitchFamily="18" charset="0"/>
              </a:rPr>
              <a:t>á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gina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Recovery Settings. </a:t>
            </a:r>
            <a:endParaRPr lang="en-US" altLang="es-CL" sz="1800" dirty="0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Si 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se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de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recomienda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agregar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varias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ubicaciones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en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distintos</a:t>
            </a:r>
            <a:r>
              <a:rPr lang="en-US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discos.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27" name="Picture 4" descr="Snap_01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496944" cy="27432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3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664961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Activación del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Modo ARCHIVELOG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395536" y="644160"/>
            <a:ext cx="7993062" cy="45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Para colocar 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la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base de datos en modo 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ARCHIVELOG utilizando Enterprise Manager se deben realizar siguientes pasos:</a:t>
            </a:r>
            <a:endParaRPr lang="es-CL" altLang="es-CL" sz="1800" dirty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1257300" lvl="2" indent="-342900" algn="just" defTabSz="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Activar la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casilla de control ARCHIVELOG </a:t>
            </a:r>
            <a:r>
              <a:rPr lang="es-CL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Mode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hacer </a:t>
            </a:r>
            <a:r>
              <a:rPr lang="es-CL" altLang="es-CL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click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en </a:t>
            </a:r>
            <a:r>
              <a:rPr lang="es-CL" altLang="es-CL" sz="1800" dirty="0" err="1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Apply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. La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base de datos sólo se puede definir en el modo ARCHIVELOG desde el estado MOUNT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257300" lvl="2" indent="-342900" algn="just" defTabSz="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Reiniciar la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base de datos (con privilegios SYSDBA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).</a:t>
            </a:r>
          </a:p>
          <a:p>
            <a:pPr marL="1257300" lvl="2" indent="-342900" algn="just" defTabSz="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(Opcional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) 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Visualizar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el estado del archivo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257300" lvl="2" indent="-342900" algn="just" defTabSz="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Crear una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copia de seguridad de la base de datos.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Para colocar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la base de datos en modo ARCHIVELOG utilizando </a:t>
            </a:r>
            <a:r>
              <a:rPr lang="en-US" altLang="es-CL" sz="1800" dirty="0">
                <a:cs typeface="Times New Roman" pitchFamily="18" charset="0"/>
                <a:sym typeface="Times New Roman" pitchFamily="18" charset="0"/>
              </a:rPr>
              <a:t>SQL*Plus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s-CL" altLang="es-CL" sz="1800" dirty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se deben realizar siguientes </a:t>
            </a:r>
            <a:r>
              <a:rPr lang="es-CL" altLang="es-CL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pasos:</a:t>
            </a:r>
            <a:endParaRPr 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5916" y="5036849"/>
            <a:ext cx="525658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s-CL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itchFamily="18" charset="0"/>
              </a:rPr>
              <a:t>sqlplus</a:t>
            </a:r>
            <a: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 / as </a:t>
            </a:r>
            <a:r>
              <a:rPr lang="en-US" altLang="es-CL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sysdba</a:t>
            </a:r>
            <a:endParaRPr lang="en-US" altLang="es-CL" sz="1600" b="1" dirty="0">
              <a:solidFill>
                <a:srgbClr val="000000"/>
              </a:solidFill>
              <a:latin typeface="Courier New" pitchFamily="49" charset="0"/>
              <a:cs typeface="Courier New" panose="02070309020205020404" pitchFamily="49" charset="0"/>
              <a:sym typeface="Times New Roman" pitchFamily="18" charset="0"/>
            </a:endParaRP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Times New Roman" pitchFamily="18" charset="0"/>
              </a:rPr>
              <a:t>SQL&gt; </a:t>
            </a:r>
            <a:r>
              <a:rPr lang="en-US" altLang="es-CL" sz="1600" b="1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shutdown </a:t>
            </a:r>
            <a: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immediate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Times New Roman" pitchFamily="18" charset="0"/>
              </a:rPr>
              <a:t>SQL&gt; </a:t>
            </a:r>
            <a:r>
              <a:rPr lang="en-US" altLang="es-CL" sz="1600" b="1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startup </a:t>
            </a:r>
            <a: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mount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>
                <a:latin typeface="Courier New" panose="02070309020205020404" pitchFamily="49" charset="0"/>
                <a:cs typeface="Courier New" panose="02070309020205020404" pitchFamily="49" charset="0"/>
                <a:sym typeface="Times New Roman" pitchFamily="18" charset="0"/>
              </a:rPr>
              <a:t>SQL&gt; </a:t>
            </a:r>
            <a:r>
              <a:rPr lang="en-US" altLang="es-CL" sz="1600" b="1" dirty="0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alter </a:t>
            </a:r>
            <a:r>
              <a:rPr lang="en-US" altLang="es-CL" sz="1600" b="1" dirty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database </a:t>
            </a:r>
            <a:r>
              <a:rPr lang="en-US" altLang="es-CL" sz="1600" b="1" dirty="0" err="1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archivelog</a:t>
            </a:r>
            <a:r>
              <a:rPr lang="en-US" altLang="es-CL" sz="1600" b="1" dirty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;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>
                <a:latin typeface="Courier New" panose="02070309020205020404" pitchFamily="49" charset="0"/>
                <a:cs typeface="Courier New" panose="02070309020205020404" pitchFamily="49" charset="0"/>
                <a:sym typeface="Times New Roman" pitchFamily="18" charset="0"/>
              </a:rPr>
              <a:t>SQL&gt; </a:t>
            </a:r>
            <a:r>
              <a:rPr lang="en-US" altLang="es-CL" sz="1600" b="1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alter </a:t>
            </a:r>
            <a: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database open;</a:t>
            </a:r>
          </a:p>
          <a:p>
            <a:pPr>
              <a:buClrTx/>
              <a:buSzPct val="100000"/>
              <a:buFontTx/>
              <a:buNone/>
            </a:pPr>
            <a:r>
              <a:rPr lang="en-US" altLang="es-CL" sz="1600" b="1" dirty="0">
                <a:latin typeface="Courier New" panose="02070309020205020404" pitchFamily="49" charset="0"/>
                <a:cs typeface="Courier New" panose="02070309020205020404" pitchFamily="49" charset="0"/>
                <a:sym typeface="Times New Roman" pitchFamily="18" charset="0"/>
              </a:rPr>
              <a:t>SQL&gt; </a:t>
            </a:r>
            <a:r>
              <a:rPr lang="en-US" altLang="es-CL" sz="1600" b="1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archive </a:t>
            </a:r>
            <a:r>
              <a:rPr lang="en-US" altLang="es-CL" sz="1600" b="1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  <a:sym typeface="Times New Roman" pitchFamily="18" charset="0"/>
              </a:rPr>
              <a:t>log list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blackWhite">
          <a:xfrm>
            <a:off x="6305092" y="5036849"/>
            <a:ext cx="288032" cy="31045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1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blackWhite">
          <a:xfrm>
            <a:off x="6794333" y="5229980"/>
            <a:ext cx="288032" cy="31045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2</a:t>
            </a:r>
            <a:endParaRPr lang="en-US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blackWhite">
          <a:xfrm>
            <a:off x="6161076" y="5504208"/>
            <a:ext cx="288032" cy="31045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3</a:t>
            </a:r>
            <a:endParaRPr lang="en-US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blackWhite">
          <a:xfrm>
            <a:off x="7759022" y="5782189"/>
            <a:ext cx="288032" cy="31045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4</a:t>
            </a:r>
            <a:endParaRPr lang="en-US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blackWhite">
          <a:xfrm>
            <a:off x="7082365" y="6021288"/>
            <a:ext cx="288032" cy="31045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5</a:t>
            </a:r>
            <a:endParaRPr lang="en-US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Resumen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196752"/>
            <a:ext cx="845978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describieron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los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tipos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fallos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producir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en Oracle Database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describieron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formas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ajustar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recuperación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instancias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describió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importancia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los checkpoints,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redo log y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archive log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explicó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cómo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s-CL" sz="2000" dirty="0" smtClean="0">
                <a:solidFill>
                  <a:srgbClr val="000000"/>
                </a:solidFill>
                <a:sym typeface="Times New Roman" pitchFamily="18" charset="0"/>
              </a:rPr>
              <a:t>configurar la base de datos para una máxima </a:t>
            </a:r>
            <a:r>
              <a:rPr 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recuperabilidad</a:t>
            </a:r>
            <a:r>
              <a:rPr lang="es-CL" sz="2000" dirty="0" smtClean="0">
                <a:solidFill>
                  <a:srgbClr val="000000"/>
                </a:solidFill>
                <a:sym typeface="Times New Roman" pitchFamily="18" charset="0"/>
              </a:rPr>
              <a:t> .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explicó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cómo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Fast Recovery Area.</a:t>
            </a:r>
          </a:p>
          <a:p>
            <a:pPr marL="609600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explicó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cómo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modo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ARCHIVELOG.</a:t>
            </a:r>
          </a:p>
        </p:txBody>
      </p:sp>
      <p:pic>
        <p:nvPicPr>
          <p:cNvPr id="5" name="Picture 2" descr="http://1.bp.blogspot.com/_RqJDNYG54ms/Sw8Xel4RxEI/AAAAAAAAAAM/YsM0M1Y291A/s320/20080616-20080614-Trab%2520cooperativ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5013176"/>
            <a:ext cx="2114228" cy="175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Objetivos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459787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los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tipos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fallos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producir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en Oracle Database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Describir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formas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ajustar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recuperación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instancias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Describir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importancia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los checkpoints,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redo log y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archive log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Explicar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cómo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s-CL" sz="2000" dirty="0" smtClean="0">
                <a:solidFill>
                  <a:srgbClr val="000000"/>
                </a:solidFill>
                <a:sym typeface="Times New Roman" pitchFamily="18" charset="0"/>
              </a:rPr>
              <a:t>configurar la base de datos para una máxima </a:t>
            </a:r>
            <a:r>
              <a:rPr lang="es-CL" sz="2000" dirty="0" err="1" smtClean="0">
                <a:solidFill>
                  <a:srgbClr val="000000"/>
                </a:solidFill>
                <a:sym typeface="Times New Roman" pitchFamily="18" charset="0"/>
              </a:rPr>
              <a:t>recuperabilidad</a:t>
            </a:r>
            <a:r>
              <a:rPr lang="es-CL" sz="2000" dirty="0" smtClean="0">
                <a:solidFill>
                  <a:srgbClr val="000000"/>
                </a:solidFill>
                <a:sym typeface="Times New Roman" pitchFamily="18" charset="0"/>
              </a:rPr>
              <a:t> .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Explicar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cómo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Fast Recovery Area.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Explicar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cómo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modo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ARCHIVELOG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435" name="Picture 7" descr="http://www.bodegasexpress.com/images/dud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238125"/>
            <a:ext cx="779303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Parte de las Labores de un Administrador de Base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8" name="AutoShape 108"/>
          <p:cNvSpPr>
            <a:spLocks noChangeArrowheads="1"/>
          </p:cNvSpPr>
          <p:nvPr/>
        </p:nvSpPr>
        <p:spPr bwMode="blackWhite">
          <a:xfrm>
            <a:off x="1475656" y="1484784"/>
            <a:ext cx="5832648" cy="4536504"/>
          </a:xfrm>
          <a:prstGeom prst="roundRect">
            <a:avLst>
              <a:gd name="adj" fmla="val 12495"/>
            </a:avLst>
          </a:prstGeom>
          <a:solidFill>
            <a:srgbClr val="99CC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endParaRPr lang="es-ES" b="1"/>
          </a:p>
        </p:txBody>
      </p:sp>
      <p:sp>
        <p:nvSpPr>
          <p:cNvPr id="61" name="Rectangle 111"/>
          <p:cNvSpPr>
            <a:spLocks noChangeArrowheads="1"/>
          </p:cNvSpPr>
          <p:nvPr/>
        </p:nvSpPr>
        <p:spPr bwMode="blackWhite">
          <a:xfrm>
            <a:off x="2321248" y="2226271"/>
            <a:ext cx="2159496" cy="930969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Proteger la base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de datos contra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fallos siempre que sea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posible</a:t>
            </a:r>
          </a:p>
        </p:txBody>
      </p:sp>
      <p:sp>
        <p:nvSpPr>
          <p:cNvPr id="63" name="Rectangle 113"/>
          <p:cNvSpPr>
            <a:spLocks noChangeArrowheads="1"/>
          </p:cNvSpPr>
          <p:nvPr/>
        </p:nvSpPr>
        <p:spPr bwMode="blackWhite">
          <a:xfrm>
            <a:off x="4566196" y="2215208"/>
            <a:ext cx="1806004" cy="92160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Aumentar el </a:t>
            </a: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tiempo entre </a:t>
            </a: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fallos (MTBF)</a:t>
            </a:r>
          </a:p>
        </p:txBody>
      </p:sp>
      <p:sp>
        <p:nvSpPr>
          <p:cNvPr id="74" name="Rectangle 113"/>
          <p:cNvSpPr>
            <a:spLocks noChangeArrowheads="1"/>
          </p:cNvSpPr>
          <p:nvPr/>
        </p:nvSpPr>
        <p:spPr bwMode="blackWhite">
          <a:xfrm>
            <a:off x="2321248" y="4365304"/>
            <a:ext cx="1806004" cy="1044574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Minimizar la </a:t>
            </a: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pérdida de datos</a:t>
            </a:r>
            <a:endParaRPr lang="es-CL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75" name="Rectangle 114"/>
          <p:cNvSpPr>
            <a:spLocks noChangeArrowheads="1"/>
          </p:cNvSpPr>
          <p:nvPr/>
        </p:nvSpPr>
        <p:spPr bwMode="blackWhite">
          <a:xfrm>
            <a:off x="4211960" y="4365302"/>
            <a:ext cx="2160240" cy="1044575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Reducir el tiempo</a:t>
            </a: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para la </a:t>
            </a: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s-CL" b="1" dirty="0" smtClean="0">
                <a:solidFill>
                  <a:srgbClr val="000000"/>
                </a:solidFill>
                <a:sym typeface="Times New Roman" pitchFamily="18" charset="0"/>
              </a:rPr>
              <a:t>recuperación (MTTR)</a:t>
            </a:r>
            <a:endParaRPr lang="en-US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76" name="Rectangle 33"/>
          <p:cNvSpPr>
            <a:spLocks noChangeArrowheads="1"/>
          </p:cNvSpPr>
          <p:nvPr/>
        </p:nvSpPr>
        <p:spPr bwMode="blackWhite">
          <a:xfrm>
            <a:off x="2321248" y="3225875"/>
            <a:ext cx="4050376" cy="106742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 err="1" smtClean="0">
                <a:solidFill>
                  <a:srgbClr val="000000"/>
                </a:solidFill>
                <a:sym typeface="Times New Roman" pitchFamily="18" charset="0"/>
              </a:rPr>
              <a:t>Proteger</a:t>
            </a:r>
            <a:r>
              <a:rPr lang="en-US" dirty="0" smtClean="0">
                <a:solidFill>
                  <a:srgbClr val="000000"/>
                </a:solidFill>
                <a:sym typeface="Times New Roman" pitchFamily="18" charset="0"/>
              </a:rPr>
              <a:t> los </a:t>
            </a:r>
            <a:r>
              <a:rPr lang="en-US" dirty="0" err="1" smtClean="0">
                <a:solidFill>
                  <a:srgbClr val="000000"/>
                </a:solidFill>
                <a:sym typeface="Times New Roman" pitchFamily="18" charset="0"/>
              </a:rPr>
              <a:t>componentes</a:t>
            </a:r>
            <a:r>
              <a:rPr lang="en-US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</a:p>
          <a:p>
            <a:pPr algn="ctr" eaLnBrk="1" hangingPunct="1"/>
            <a:r>
              <a:rPr lang="en-US" dirty="0" err="1" smtClean="0">
                <a:solidFill>
                  <a:srgbClr val="000000"/>
                </a:solidFill>
                <a:sym typeface="Times New Roman" pitchFamily="18" charset="0"/>
              </a:rPr>
              <a:t>críticos</a:t>
            </a:r>
            <a:r>
              <a:rPr lang="en-US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Times New Roman" pitchFamily="18" charset="0"/>
              </a:rPr>
              <a:t>por</a:t>
            </a:r>
            <a:r>
              <a:rPr lang="en-US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Times New Roman" pitchFamily="18" charset="0"/>
              </a:rPr>
              <a:t>redundancia</a:t>
            </a:r>
            <a:endParaRPr lang="es-ES" alt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Categorías de Fallos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27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ct val="20000"/>
              </a:spcBef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Los fallos normalmente se pueden dividir en las siguientes categorías: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solidFill>
                  <a:srgbClr val="000000"/>
                </a:solidFill>
                <a:latin typeface="Arial" pitchFamily="34" charset="0"/>
                <a:ea typeface="Arial Unicode MS"/>
                <a:cs typeface="Arial" pitchFamily="34" charset="0"/>
                <a:sym typeface="Times New Roman" pitchFamily="18" charset="0"/>
              </a:rPr>
              <a:t>Fallo </a:t>
            </a:r>
            <a:r>
              <a:rPr lang="en-US" sz="2000" dirty="0" smtClean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sz="2000" dirty="0" err="1" smtClean="0">
                <a:solidFill>
                  <a:srgbClr val="000000"/>
                </a:solidFill>
                <a:sym typeface="Times New Roman" pitchFamily="18" charset="0"/>
              </a:rPr>
              <a:t>sentencia</a:t>
            </a:r>
            <a:endParaRPr lang="en-US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sym typeface="Times New Roman" pitchFamily="18" charset="0"/>
              </a:rPr>
              <a:t>Fallo</a:t>
            </a:r>
            <a:r>
              <a:rPr lang="en-US" sz="20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  <a:sym typeface="Times New Roman" pitchFamily="18" charset="0"/>
              </a:rPr>
              <a:t>proceso</a:t>
            </a:r>
            <a:r>
              <a:rPr lang="en-US" sz="20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  <a:sym typeface="Times New Roman" pitchFamily="18" charset="0"/>
              </a:rPr>
              <a:t>usuario</a:t>
            </a:r>
            <a:endParaRPr lang="en-US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sym typeface="Times New Roman" pitchFamily="18" charset="0"/>
              </a:rPr>
              <a:t>Fallo</a:t>
            </a:r>
            <a:r>
              <a:rPr lang="en-US" sz="2000" dirty="0" smtClean="0">
                <a:solidFill>
                  <a:srgbClr val="000000"/>
                </a:solidFill>
                <a:sym typeface="Times New Roman" pitchFamily="18" charset="0"/>
              </a:rPr>
              <a:t> de red</a:t>
            </a: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sym typeface="Times New Roman" pitchFamily="18" charset="0"/>
              </a:rPr>
              <a:t>Error del </a:t>
            </a:r>
            <a:r>
              <a:rPr lang="en-US" sz="2000" dirty="0" err="1" smtClean="0">
                <a:solidFill>
                  <a:srgbClr val="000000"/>
                </a:solidFill>
                <a:sym typeface="Times New Roman" pitchFamily="18" charset="0"/>
              </a:rPr>
              <a:t>usuario</a:t>
            </a:r>
            <a:endParaRPr lang="en-US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sym typeface="Times New Roman" pitchFamily="18" charset="0"/>
              </a:rPr>
              <a:t>Fallo</a:t>
            </a:r>
            <a:r>
              <a:rPr lang="en-US" sz="2000" dirty="0" smtClean="0">
                <a:solidFill>
                  <a:srgbClr val="000000"/>
                </a:solidFill>
                <a:sym typeface="Times New Roman" pitchFamily="18" charset="0"/>
              </a:rPr>
              <a:t> de la </a:t>
            </a:r>
            <a:r>
              <a:rPr lang="en-US" sz="2000" dirty="0" err="1" smtClean="0">
                <a:solidFill>
                  <a:srgbClr val="000000"/>
                </a:solidFill>
                <a:sym typeface="Times New Roman" pitchFamily="18" charset="0"/>
              </a:rPr>
              <a:t>instancia</a:t>
            </a:r>
            <a:endParaRPr lang="en-US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sym typeface="Times New Roman" pitchFamily="18" charset="0"/>
              </a:rPr>
              <a:t>Fallo</a:t>
            </a:r>
            <a:r>
              <a:rPr lang="en-US" sz="2000" dirty="0" smtClean="0">
                <a:solidFill>
                  <a:srgbClr val="000000"/>
                </a:solidFill>
                <a:sym typeface="Times New Roman" pitchFamily="18" charset="0"/>
              </a:rPr>
              <a:t> del </a:t>
            </a:r>
            <a:r>
              <a:rPr lang="en-US" sz="2000" dirty="0" err="1" smtClean="0">
                <a:solidFill>
                  <a:srgbClr val="000000"/>
                </a:solidFill>
                <a:sym typeface="Times New Roman" pitchFamily="18" charset="0"/>
              </a:rPr>
              <a:t>medio</a:t>
            </a:r>
            <a:r>
              <a:rPr lang="en-US" sz="20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sym typeface="Times New Roman" pitchFamily="18" charset="0"/>
              </a:rPr>
              <a:t>físico</a:t>
            </a:r>
            <a:endParaRPr lang="en-US" sz="20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9" name="Picture 4" descr="datab015_fix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804248" y="4776679"/>
            <a:ext cx="1050925" cy="1246187"/>
          </a:xfrm>
          <a:prstGeom prst="rect">
            <a:avLst/>
          </a:prstGeom>
          <a:noFill/>
        </p:spPr>
      </p:pic>
      <p:pic>
        <p:nvPicPr>
          <p:cNvPr id="10" name="Picture 5" descr="datab016_brok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5148064" y="4776679"/>
            <a:ext cx="1295400" cy="1849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0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Fallo de Sentencia 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aphicFrame>
        <p:nvGraphicFramePr>
          <p:cNvPr id="1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55564"/>
              </p:ext>
            </p:extLst>
          </p:nvPr>
        </p:nvGraphicFramePr>
        <p:xfrm>
          <a:off x="323528" y="1268761"/>
          <a:ext cx="8472597" cy="4862522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tblPr>
              <a:tblGrid>
                <a:gridCol w="3528120"/>
                <a:gridCol w="4944477"/>
              </a:tblGrid>
              <a:tr h="632789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PROBLEMAS TÍPICOS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POSIBLES SOLUCIONES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829964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Intentos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ingreso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datos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no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válidos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en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una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tabla</a:t>
                      </a:r>
                      <a:endParaRPr kumimoji="0" lang="en-US" altLang="es-C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s-CL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Trabaje con los usuarios para validar y corregir los datos.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905557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Intentos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realizar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operaciones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con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privilegios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insuficientes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Proporcione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privilegios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objeto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o del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sistema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adecuados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1554254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al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intentar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asignar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espacio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112713" marR="0" lvl="0" indent="-112713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Active la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asignación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espacio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reanudable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activar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la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propiedad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Auto Extent).</a:t>
                      </a:r>
                    </a:p>
                    <a:p>
                      <a:pPr marL="112713" marR="0" lvl="0" indent="-112713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Aumente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la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cuota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del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usuario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  <a:p>
                      <a:pPr marL="112713" marR="0" lvl="0" indent="-112713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Agregue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espacio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al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tablespace</a:t>
                      </a:r>
                      <a:endParaRPr kumimoji="0" lang="en-US" altLang="es-C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829964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Errores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lógica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en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aplicaciones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Trabaje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con los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desarrolladores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para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corregir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errores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del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programa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9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Fallo en los Procesos de Usuario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aphicFrame>
        <p:nvGraphicFramePr>
          <p:cNvPr id="1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70406"/>
              </p:ext>
            </p:extLst>
          </p:nvPr>
        </p:nvGraphicFramePr>
        <p:xfrm>
          <a:off x="275867" y="1412776"/>
          <a:ext cx="8472597" cy="3744416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tblPr>
              <a:tblGrid>
                <a:gridCol w="3528120"/>
                <a:gridCol w="4944477"/>
              </a:tblGrid>
              <a:tr h="599460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PROBLEMAS TÍPICOS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POSIBLES SOLUCIONES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929197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Un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usuario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realiza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una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desconexión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anormal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  <a:endParaRPr kumimoji="0" lang="en-US" altLang="es-C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 rowSpan="3"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Normalmente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no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necesario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que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un DBA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realice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una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acción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para resolver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proceso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usuario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 Los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procesos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background de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instancia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realizan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un rollback de los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cambios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sin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confirmar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y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liberan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los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bloqueos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929197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sesión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un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usuario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se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termina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forma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anormal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 vMerge="1"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1286562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Un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usuario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sufre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un error del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programa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que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termina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sesión</a:t>
                      </a:r>
                      <a:endParaRPr kumimoji="0" lang="en-US" altLang="es-C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 vMerge="1"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112713" marR="0" lvl="0" indent="-112713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es-C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16" descr="elect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76256" y="5095056"/>
            <a:ext cx="1077913" cy="99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156176" y="6087689"/>
            <a:ext cx="2191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228600">
              <a:spcBef>
                <a:spcPct val="20000"/>
              </a:spcBef>
            </a:pPr>
            <a: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  <a:t>Observe lo </a:t>
            </a:r>
            <a:r>
              <a:rPr lang="en-US" altLang="es-CL" b="1" dirty="0" err="1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altLang="es-CL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es-CL" b="1" dirty="0" err="1" smtClean="0">
                <a:solidFill>
                  <a:srgbClr val="000000"/>
                </a:solidFill>
                <a:sym typeface="Times New Roman" pitchFamily="18" charset="0"/>
              </a:rPr>
              <a:t>sucede</a:t>
            </a:r>
            <a:endParaRPr lang="en-US" altLang="es-CL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Fallo de Red 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aphicFrame>
        <p:nvGraphicFramePr>
          <p:cNvPr id="1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74488"/>
              </p:ext>
            </p:extLst>
          </p:nvPr>
        </p:nvGraphicFramePr>
        <p:xfrm>
          <a:off x="611561" y="1700808"/>
          <a:ext cx="7920879" cy="3193645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tblPr>
              <a:tblGrid>
                <a:gridCol w="3456384"/>
                <a:gridCol w="4464495"/>
              </a:tblGrid>
              <a:tr h="511285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PROBLEMAS TÍPICOS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POSIBLES SOLUCIONES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81117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del listener.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Configure un listener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copia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seguridad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y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operaciones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failover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tiempo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conexión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731678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tarjeta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interfaz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red (NIC).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Configure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varias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tarjetas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red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731678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Fallo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conexión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red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Configure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una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conexión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red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copia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seguridad</a:t>
                      </a:r>
                      <a:endParaRPr kumimoji="0" lang="en-US" altLang="es-C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0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Error del Usuario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aphicFrame>
        <p:nvGraphicFramePr>
          <p:cNvPr id="1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03120"/>
              </p:ext>
            </p:extLst>
          </p:nvPr>
        </p:nvGraphicFramePr>
        <p:xfrm>
          <a:off x="611561" y="1412777"/>
          <a:ext cx="7920879" cy="3054447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tblPr>
              <a:tblGrid>
                <a:gridCol w="3456384"/>
                <a:gridCol w="4464495"/>
              </a:tblGrid>
              <a:tr h="723876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PROBLEMAS TÍPICOS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Times New Roman" pitchFamily="18" charset="0"/>
                        </a:rPr>
                        <a:t>POSIBLES SOLUCIONES</a:t>
                      </a:r>
                    </a:p>
                  </a:txBody>
                  <a:tcPr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294662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usuario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elimina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o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modifica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datos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involuntariamente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Realice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el rollback de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transacción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y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las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transacciones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dependientes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o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deje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tabla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en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su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estado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anterior.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  <a:tr h="1035909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El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usuario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elimina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una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tabla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</a:txBody>
                  <a:tcPr marT="91460" marB="9146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E2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Recupere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tabla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la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papelera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altLang="es-C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reciclaje</a:t>
                      </a:r>
                      <a:r>
                        <a:rPr kumimoji="0" lang="en-US" altLang="es-C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.</a:t>
                      </a:r>
                    </a:p>
                  </a:txBody>
                  <a:tcPr marT="91460" marB="9146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A5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707904" y="5229200"/>
            <a:ext cx="1789113" cy="1260475"/>
            <a:chOff x="2296" y="2814"/>
            <a:chExt cx="1127" cy="794"/>
          </a:xfrm>
        </p:grpSpPr>
        <p:pic>
          <p:nvPicPr>
            <p:cNvPr id="5" name="Picture 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529" y="2814"/>
              <a:ext cx="663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 Box 21"/>
            <p:cNvSpPr txBox="1">
              <a:spLocks noChangeArrowheads="1"/>
            </p:cNvSpPr>
            <p:nvPr/>
          </p:nvSpPr>
          <p:spPr bwMode="gray">
            <a:xfrm>
              <a:off x="2296" y="3396"/>
              <a:ext cx="11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2286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4572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6858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914400" algn="l" defTabSz="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3716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18288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2860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2743200"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Tx/>
                <a:buSzPct val="100000"/>
                <a:buFontTx/>
                <a:buNone/>
              </a:pPr>
              <a:r>
                <a:rPr lang="en-US" altLang="es-CL" sz="1600" b="1" dirty="0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Oracle </a:t>
              </a:r>
              <a:r>
                <a:rPr lang="en-US" altLang="es-CL" sz="1600" b="1" dirty="0" err="1">
                  <a:solidFill>
                    <a:srgbClr val="000000"/>
                  </a:solidFill>
                  <a:latin typeface="Arial" charset="0"/>
                  <a:sym typeface="Times New Roman" pitchFamily="18" charset="0"/>
                </a:rPr>
                <a:t>LogMiner</a:t>
              </a:r>
              <a:endParaRPr lang="en-US" altLang="es-CL" sz="16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1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solidFill>
          <a:srgbClr val="FFCC99"/>
        </a:solidFill>
        <a:ln w="28575" algn="ctr">
          <a:solidFill>
            <a:schemeClr val="tx1"/>
          </a:solidFill>
          <a:miter lim="800000"/>
          <a:headEnd/>
          <a:tailEnd/>
        </a:ln>
      </a:spPr>
      <a:bodyPr>
        <a:spAutoFit/>
      </a:bodyPr>
      <a:lstStyle>
        <a:defPPr algn="ctr" defTabSz="228600">
          <a:spcBef>
            <a:spcPct val="50000"/>
          </a:spcBef>
          <a:buClrTx/>
          <a:buSzPct val="100000"/>
          <a:buFontTx/>
          <a:buNone/>
          <a:defRPr sz="1200" b="1" dirty="0" smtClean="0">
            <a:solidFill>
              <a:srgbClr val="000000"/>
            </a:solidFill>
            <a:sym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13788</TotalTime>
  <Words>7165</Words>
  <Application>Microsoft Office PowerPoint</Application>
  <PresentationFormat>Presentación en pantalla (4:3)</PresentationFormat>
  <Paragraphs>568</Paragraphs>
  <Slides>29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 Unicode MS</vt:lpstr>
      <vt:lpstr>ＭＳ Ｐゴシック</vt:lpstr>
      <vt:lpstr>SimSun</vt:lpstr>
      <vt:lpstr>Arial</vt:lpstr>
      <vt:lpstr>Calibri</vt:lpstr>
      <vt:lpstr>Courier New</vt:lpstr>
      <vt:lpstr>Times New Roman</vt:lpstr>
      <vt:lpstr>Tema DuocUC 2012</vt:lpstr>
      <vt:lpstr>Presentación de PowerPoint</vt:lpstr>
      <vt:lpstr>Presentación de PowerPoint</vt:lpstr>
      <vt:lpstr>Objetivos de la Clase</vt:lpstr>
      <vt:lpstr>Parte de las Labores de un Administrador de Base de Datos</vt:lpstr>
      <vt:lpstr>Categorías de Fallos</vt:lpstr>
      <vt:lpstr>Fallo de Sentencia </vt:lpstr>
      <vt:lpstr>Fallo en los Procesos de Usuario</vt:lpstr>
      <vt:lpstr>Fallo de Red </vt:lpstr>
      <vt:lpstr>Error del Usuario</vt:lpstr>
      <vt:lpstr>Error del Usuario</vt:lpstr>
      <vt:lpstr>Tecnología de Flashback</vt:lpstr>
      <vt:lpstr>Fallo de la Instancia</vt:lpstr>
      <vt:lpstr>Descripción de Recuperación de Instancias:  Proceso Checkpoint (CKPT)</vt:lpstr>
      <vt:lpstr>Descripción de Recuperación de Instancias:  Redo Log Files y Proceso Log Writer</vt:lpstr>
      <vt:lpstr>Recuperación de Instancia</vt:lpstr>
      <vt:lpstr>Fases de la Recuperación de Instancias</vt:lpstr>
      <vt:lpstr>Ajustes de la Recuperación de Instancia</vt:lpstr>
      <vt:lpstr>Uso del Asesor de MTTR</vt:lpstr>
      <vt:lpstr>Fallo del Medio Físico</vt:lpstr>
      <vt:lpstr>Configuración de Recuperabilidad</vt:lpstr>
      <vt:lpstr>Configuración de Fast Recovery Area</vt:lpstr>
      <vt:lpstr>Multiplexación de los Control Files </vt:lpstr>
      <vt:lpstr>Archivos Redo Log</vt:lpstr>
      <vt:lpstr>Multiplexación de los Archivos Redo Log</vt:lpstr>
      <vt:lpstr>Archivos Archive Log</vt:lpstr>
      <vt:lpstr>Proceso de Archive (ARCn)</vt:lpstr>
      <vt:lpstr>Archivo Archive Log: Nomenclatura y Destino</vt:lpstr>
      <vt:lpstr>Activación del Modo ARCHIVELOG</vt:lpstr>
      <vt:lpstr>Resumen de la Clase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Paloma Pou M.</cp:lastModifiedBy>
  <cp:revision>1754</cp:revision>
  <dcterms:created xsi:type="dcterms:W3CDTF">2013-06-28T16:52:03Z</dcterms:created>
  <dcterms:modified xsi:type="dcterms:W3CDTF">2015-05-13T18:39:27Z</dcterms:modified>
</cp:coreProperties>
</file>