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5"/>
  </p:notesMasterIdLst>
  <p:sldIdLst>
    <p:sldId id="260" r:id="rId2"/>
    <p:sldId id="259" r:id="rId3"/>
    <p:sldId id="258" r:id="rId4"/>
    <p:sldId id="411" r:id="rId5"/>
    <p:sldId id="445" r:id="rId6"/>
    <p:sldId id="446" r:id="rId7"/>
    <p:sldId id="374" r:id="rId8"/>
    <p:sldId id="447" r:id="rId9"/>
    <p:sldId id="375" r:id="rId10"/>
    <p:sldId id="448" r:id="rId11"/>
    <p:sldId id="449" r:id="rId12"/>
    <p:sldId id="412" r:id="rId13"/>
    <p:sldId id="413" r:id="rId14"/>
    <p:sldId id="414" r:id="rId15"/>
    <p:sldId id="415" r:id="rId16"/>
    <p:sldId id="416" r:id="rId17"/>
    <p:sldId id="450" r:id="rId18"/>
    <p:sldId id="451" r:id="rId19"/>
    <p:sldId id="452" r:id="rId20"/>
    <p:sldId id="453" r:id="rId21"/>
    <p:sldId id="454" r:id="rId22"/>
    <p:sldId id="417" r:id="rId23"/>
    <p:sldId id="456" r:id="rId24"/>
    <p:sldId id="455" r:id="rId25"/>
    <p:sldId id="457" r:id="rId26"/>
    <p:sldId id="458" r:id="rId27"/>
    <p:sldId id="459" r:id="rId28"/>
    <p:sldId id="419" r:id="rId29"/>
    <p:sldId id="460" r:id="rId30"/>
    <p:sldId id="420" r:id="rId31"/>
    <p:sldId id="461" r:id="rId32"/>
    <p:sldId id="421" r:id="rId33"/>
    <p:sldId id="369" r:id="rId34"/>
  </p:sldIdLst>
  <p:sldSz cx="9144000" cy="6858000" type="screen4x3"/>
  <p:notesSz cx="6858000" cy="9144000"/>
  <p:custDataLst>
    <p:tags r:id="rId36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FFF00"/>
    <a:srgbClr val="0000FF"/>
    <a:srgbClr val="99CC00"/>
    <a:srgbClr val="9ED561"/>
    <a:srgbClr val="9BB7D9"/>
    <a:srgbClr val="7CA1CE"/>
    <a:srgbClr val="6B95C7"/>
    <a:srgbClr val="D3A7FF"/>
    <a:srgbClr val="00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8100" autoAdjust="0"/>
  </p:normalViewPr>
  <p:slideViewPr>
    <p:cSldViewPr>
      <p:cViewPr>
        <p:scale>
          <a:sx n="80" d="100"/>
          <a:sy n="80" d="100"/>
        </p:scale>
        <p:origin x="-1002" y="14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Utilitario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baseline="0" dirty="0" err="1" smtClean="0">
                <a:latin typeface="Arial" pitchFamily="34" charset="0"/>
                <a:cs typeface="Arial" pitchFamily="34" charset="0"/>
              </a:rPr>
              <a:t>Listener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Control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lsnrctl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emitir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recuadro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primer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recuadro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$ lsnrctl start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utititario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>
              <a:buFont typeface="Arial" pitchFamily="34" charset="0"/>
              <a:buNone/>
            </a:pP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$ lsnrctl</a:t>
            </a:r>
          </a:p>
          <a:p>
            <a:pPr lvl="1"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LSNRCTL for Linux: Version 11.2.0.1.0 - Production on 30-JUN-2009 01:00:01</a:t>
            </a:r>
          </a:p>
          <a:p>
            <a:pPr lvl="1"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Copyright (c) 1991, 2009, Oracle.  All rights reserved.</a:t>
            </a:r>
          </a:p>
          <a:p>
            <a:pPr lvl="1"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Welcome to LSNRCTL, type "help" for information.</a:t>
            </a:r>
          </a:p>
          <a:p>
            <a:pPr lvl="1"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LSNRCTL&gt; start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individual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script. Si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lsnrctl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consecutivos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eficaz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los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ha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omitido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argumento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listener_name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afectaría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LISTENER.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protegido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Si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distinto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SET CURRENT_LISTENER.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se llama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custom_lis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A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, de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dan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dos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ejemplos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cómo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detiene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un listener con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custom_lis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LSNRCTL&gt; stop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custom_lis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Connecting to (DESCRIPTION=(ADDRESS=(PROTOCOL=TCP)(HOST=host01)(PORT=5521)))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The command completed successfully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sería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del siguiente: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LSNRCTL&gt; set cur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custom_lis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Current Listener is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custom_lis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LSNRCTL&gt; stop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Connecting to (DESCRIPTION=(ADDRESS=(PROTOCOL=TCP)(HOST=host01)(PORT=5521)))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The command completed successfully</a:t>
            </a:r>
          </a:p>
          <a:p>
            <a:pPr lvl="1"/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$ lsnrctl stop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custom_lis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/>
            </a:r>
            <a:b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LSNRCTL for Linux: Version 11.2.0.1.0 - Production on 30-JUN-2009 01:01:53</a:t>
            </a:r>
            <a:b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Copyright (c) 1991, 2009, Oracle.  All rights reserved.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Connecting to (DESCRIPTION=(ADDRESS=(PROTOCOL=TCP)(HOST=host01)(PORT=5521)))</a:t>
            </a:r>
          </a:p>
          <a:p>
            <a:pPr lvl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The command completed successfully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Página Inicial del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Listener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Para acceder a la página inicial del </a:t>
            </a:r>
            <a:r>
              <a:rPr lang="es-CL" sz="1200" b="0" baseline="0" dirty="0" err="1" smtClean="0">
                <a:latin typeface="Arial" pitchFamily="34" charset="0"/>
                <a:cs typeface="Arial" pitchFamily="34" charset="0"/>
              </a:rPr>
              <a:t>listener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se debe hacer </a:t>
            </a:r>
            <a:r>
              <a:rPr lang="es-CL" sz="1200" b="0" baseline="0" dirty="0" err="1" smtClean="0">
                <a:latin typeface="Arial" pitchFamily="34" charset="0"/>
                <a:cs typeface="Arial" pitchFamily="34" charset="0"/>
              </a:rPr>
              <a:t>cliclk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en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link Listener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disponibilidad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últimas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24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horas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y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raíz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recepción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hora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y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host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Restart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listener, se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abrir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Stop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en Start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host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listener.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Net Services Administration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Net Services Administration 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Home.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comunes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listeners.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Net Services Administration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siguiente: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Listeners: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eliminar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listener,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así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características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trace y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control de un listener.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Directory Naming: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simples 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identificadores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descriptores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red y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guarde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y alias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en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centralizado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 Naming: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guardan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tnsnames.ora.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Network Profile: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sqlnet.ora.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File Location: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Creación de un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Listener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listener de Red de Oracle,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Net Services Administration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Related Links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propiedades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listener.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Listeners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desplegable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Administer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Go.</a:t>
            </a:r>
          </a:p>
          <a:p>
            <a:pPr marL="685800" lvl="1" indent="-228600" eaLnBrk="1" hangingPunct="1">
              <a:buFont typeface="Arial" pitchFamily="34" charset="0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 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ingresado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credenciales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preferidas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host,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Host Login.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Login.</a:t>
            </a:r>
          </a:p>
          <a:p>
            <a:pPr marL="685800" lvl="1" indent="-228600" eaLnBrk="1" hangingPunct="1"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Create.</a:t>
            </a:r>
          </a:p>
          <a:p>
            <a:pPr marL="685800" lvl="1" indent="-228600" eaLnBrk="1" hangingPunct="1">
              <a:buFont typeface="Arial" pitchFamily="34" charset="0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Add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Creación de un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Listener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La creación de un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continúa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listener:</a:t>
            </a:r>
          </a:p>
          <a:p>
            <a:pPr marL="628650" lvl="1" indent="-171450" eaLnBrk="1" hangingPunct="1"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5.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red. TCP/IP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Comunicación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Interna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(IPC),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locales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residen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bibliotecas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(EXTPROC) y TCP/IP con SSL.</a:t>
            </a:r>
          </a:p>
          <a:p>
            <a:pPr marL="628650" lvl="1" indent="-171450" eaLnBrk="1" hangingPunct="1"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6. 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supervise el listener.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es el 1521.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sea el 1521,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adicional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o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AutoNum type="arabicPeriod" startAt="7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IP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listener.</a:t>
            </a:r>
          </a:p>
          <a:p>
            <a:pPr marL="685800" lvl="1" indent="-228600" eaLnBrk="1" hangingPunct="1">
              <a:buFont typeface="Arial" pitchFamily="34" charset="0"/>
              <a:buAutoNum type="arabicPeriod" startAt="7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OK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guardar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recepción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685800" lvl="1" indent="-228600" eaLnBrk="1" hangingPunct="1">
              <a:buFont typeface="Arial" pitchFamily="34" charset="0"/>
              <a:buAutoNum type="arabicPeriod" startAt="7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Listener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revisar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acaba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OK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guardar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85800" lvl="1" indent="-228600" eaLnBrk="1" hangingPunct="1">
              <a:buFont typeface="Arial" pitchFamily="34" charset="0"/>
              <a:buAutoNum type="arabicPeriod" startAt="7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Start/Stop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desplegable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Actions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Go.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Registro de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Servicio de Base de Datos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Para</a:t>
            </a:r>
            <a:r>
              <a:rPr lang="es-CL" sz="12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reenvíe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conocer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donde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ORACLE_HOME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buscar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buFont typeface="Arial" pitchFamily="34" charset="0"/>
              <a:buChar char="•"/>
            </a:pP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dinámico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Oracle8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posteriores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adicional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buFont typeface="Arial" pitchFamily="34" charset="0"/>
              <a:buChar char="•"/>
            </a:pP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estático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listener y,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ocupará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estático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85850" lvl="2" indent="-171450" eaLnBrk="1" hangingPunct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listener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1521 y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085850" lvl="2" indent="-171450" eaLnBrk="1" hangingPunct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estático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estático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Static Database Registration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 Listener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Add. 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global &lt;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DB_NAME&gt;.&lt;DB_DOMAIN&gt;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ruta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ORACLE_HOME y el SID (el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Posteriormente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click en OK. 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apliquen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volver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(con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RELOAD)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listener.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SERVICE_NAMES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listener.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ofrecen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dirige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distinguir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85850" lvl="2" indent="-171450" eaLnBrk="1" hangingPunct="1"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SERVICE_NAMES = sales.example.com, eurosales.example.com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dos bases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diferentes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replicación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Si no se 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dominio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valor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DB_DOMAIN. Si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DB_DOMAIN,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aplicará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dominio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SERVICE_NAMES.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solicitud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coincidir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valor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SERVICE_NAME en el descriptor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descriptor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SID, el listener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valor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combinación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DB_NAME y DB_DOMAIN (DB_NAME.DB_DOMAIN)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valor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válido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Métodos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de Nomenclatura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  La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conectarse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TCP/IP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host,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siguiente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CONNECT  username/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password@host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[:port][/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service_name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]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exige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descriptores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en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tnsnames.ora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identificadores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centralizado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compatible con Lightweight Directory Access Protocol (LDAP).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en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 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racle.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terceros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(NIS)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Celdas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(CDS)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Distributed Computing Environment (DCE)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Conexión Sencilla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Con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parte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siguiente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&lt;username&gt;/&lt;password&gt;@&lt;hostname&gt;:&lt;listener port&gt;/&lt;service name&gt;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dirty="0" smtClean="0">
                <a:latin typeface="Arial" pitchFamily="34" charset="0"/>
                <a:cs typeface="Arial" pitchFamily="34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y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listener,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asume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1521. Si no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asume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host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idénticos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Asumiendo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TCP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escuchar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1521 y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SERVICE_NAMES=db y DB_DOMAIN=us.oracle.com,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podría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reducir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a: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connect hr/hr@db.us.oracle.com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SERVICE_NAMES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aceptar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separados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comas.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</a:t>
            </a:r>
            <a:r>
              <a:rPr lang="en-US" sz="1200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Nomenclatura Local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Con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alias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Oracle.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alias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conocidos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encuentra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coincidencia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convierte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alias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host,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ventaja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recordar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alias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conocidos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siguiente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texto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oracle_home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&gt;/network/admin/tnsnames.ora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tnsnames.ora,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variable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TNS_ADMIN.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organizaciones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frecuencia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Nomenclatura de Directorios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Con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alias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Oracle.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alias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conocidos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encuentra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coincidencia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convierte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alias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host,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igual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local,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recordar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alias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ventaja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LDAP. Con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(DBA)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tnsnames.ora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actualizados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contengan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organizaciones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frecuencia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Nomenclatura Externa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terceros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(NIS)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Celdas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(CDS)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Distributed Computing Environment (DCE)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Conceptualmente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parecida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Configuración de Alias de Servicios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alias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local,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Naming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desplegable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Administer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Net Services Administration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Go.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Create.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alias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Directory Naming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Local Naming. Si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Directory Naming.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Net Service Name,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campo Net Service Name. (Es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quieren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alias.)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(SID)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Add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introducir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host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Opciones de Conexión Avanzada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baseline="0" dirty="0" err="1" smtClean="0">
                <a:latin typeface="Arial" pitchFamily="34" charset="0"/>
                <a:cs typeface="Arial" pitchFamily="34" charset="0"/>
              </a:rPr>
              <a:t>Cua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aleatoria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secuencia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Real Application Clusters (RAC),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aprovechar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failover al listener y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balanceo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así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direccionamiento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origen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Connection Manager.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Con la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failover de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200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alias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dos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listener. Si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seguirá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probando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llegue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listener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funcionamiento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probado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Failover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Transparente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(TAF)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volver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supervivientes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notificaciones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disparar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TAF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Con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balanceo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aleatoria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balanceo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mejora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rendimiento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equilibrar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RAC,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balanceo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pool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capacidad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equilibrar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b="0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Direccionamiento</a:t>
            </a:r>
            <a:r>
              <a:rPr lang="en-US" sz="1200" b="0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="0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origen</a:t>
            </a:r>
            <a:r>
              <a:rPr lang="en-US" sz="1200" b="0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Oracle Connection Manager,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sirve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proxy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tráfico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Oracle,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tráfico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firewall. La Red de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transmisiones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alcance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destino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failover o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balanceo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Prueba de la Conectividad de Red de Oracle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t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nsping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equivalente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Red de Oracle del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ping de TCP/IP.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Ofrece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prueba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rápida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ruta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destino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host,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llegan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listener.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maneja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tnsping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indica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ORACLE_HOME,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útil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Sesiones de Usuario: Proceso de Servidor Dedicado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relación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ciclos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intensiva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CPU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extremadamente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altos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afectar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negativamente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escalabilidad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sufre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impacto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negativo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demandas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arquitectura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Aumentar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capacidad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adicional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CPU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arquitectura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Sesiones de Usuario: Proceso de Servidor Compartido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Cada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participe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arquitectura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solicitud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origina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junto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simultáneas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 solicitudes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direccionan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permanecen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cientos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manejan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trabajo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solicitudes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transfieren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solicitudes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situada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shared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pool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la SGA.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asumen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mayor parte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trabajo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obteniendo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solicitudes de la cola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procesándolas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solicitudes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mayor parte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PGA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localizadas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 la shared pool). Sin embargo,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large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pool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Automatic Memory Management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SGA_TARGET,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estructuras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large pool de la SGA.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SGA y PGA de un Servidor Compartido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En contenido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la SGA y PGA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varía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texto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analizados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(parsed)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SGA.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cursor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stack space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variables locales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cambio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la 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 y PGA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transparente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; sin embargo,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múltiples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aumentar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LARGE_POOL_SIZE.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manejar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solicitudes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SGA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limitar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recurso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PRIVATE_SGA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Database Services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General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Pool de Conexiones  de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un Servidor Compartido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pool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agotar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timeout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lógica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abierta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física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restablece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siguiente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solicitud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proviene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mayores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simultáneos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hardware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pool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255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Oracle. Uno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sobrepasado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inactividad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pool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esté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decir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256.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inactivo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restablece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CL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Cuando No se debe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Utilizar un Servidor Compartido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b="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arquitectura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modelo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eficaz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cola de solicitudes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cola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respuesta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distribuidor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sets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date warehouse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batch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copia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Recovery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juegos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(y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compartido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cierre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mantenimiento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índices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análisis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estadísticas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DBA.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DBA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CL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Configuración de la Comunicación entre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Bases de Datos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enlace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(database link) es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esquema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es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Oracle. Sin embargo,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son Oracle,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Heterogéneos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database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link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DATABASE LINK. 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database link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público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PUBLIC DATABASE LINK.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privilegio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 SESSION en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database link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Oracle Database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solicitud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local.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CONNECT TO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database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link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forma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database link es: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CREATE DATABASE LINK &lt;</a:t>
            </a:r>
            <a:r>
              <a:rPr lang="en-US" sz="12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remote_global_name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&gt;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CONNECT TO &lt;user&gt; IDENTIFIED BY &lt;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pwd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&gt;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USING </a:t>
            </a:r>
            <a:r>
              <a:rPr lang="en-US" sz="12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'&lt;</a:t>
            </a:r>
            <a:r>
              <a:rPr lang="en-US" sz="12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connect_string_for_remote_db</a:t>
            </a:r>
            <a:r>
              <a:rPr lang="en-US" sz="12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&gt;‘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;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database link,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vistas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vista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agregando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@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dblink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vista.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vista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INSERT, UPDATE, DELETE o LOCK TABLE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Servicios de Red de Oracle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Oracle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activan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de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medio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Oracle.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ha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establecido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red, 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Red de Oracle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actúa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mensajería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tanto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para la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para el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altLang="es-CL" b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altLang="es-CL" b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responsable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mantener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así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intercambiar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mensajes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ambos. La Red de Oracle, o lo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simule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Red de Oracle,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Java Database Connectivity,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ubicada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computador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“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conversar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” con el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</a:t>
            </a:r>
            <a:r>
              <a:rPr lang="en-US" altLang="es-CL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altLang="es-CL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omputador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Red de Oracle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componente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plano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base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bases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Red de Oracle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Listener de Red de Oracle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responsable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coordinar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entre la base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</a:t>
            </a:r>
            <a:r>
              <a:rPr lang="en-US" altLang="es-CL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común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entrantes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adicionales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bibliotecas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externo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(EXTPROC) y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orígenes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sean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Sybase, Informix, DB2 y SQL Server,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Heterogéneos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Oracle.</a:t>
            </a:r>
            <a:endParaRPr lang="en-US" altLang="es-CL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Configuración de la Comunicación entre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Bases de Datos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latin typeface="Arial" pitchFamily="34" charset="0"/>
                <a:cs typeface="Arial" pitchFamily="34" charset="0"/>
              </a:rPr>
              <a:t>En la presentación,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REMOTE_ORCL en el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nsnames.ora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enlace de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ha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configurado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tnsnames.ora se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database link con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utlizando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REMOTE_ORCL.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database link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referencia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vistas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 la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referencia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employees de la base de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remota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obtener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database link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creados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vista DBA_DB_LINKS: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QL&gt; DESC DBA_DB_LINKS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Name                  Null?    Type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-------------------- -------- ----------------------------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OWNER                NOT NULL VARCHAR2(30)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DB_LINK              NOT NULL VARCHAR2(128)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USERNAME             VARCHAR2(30)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HOST                 VARCHAR2(2000)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CREATED              NOT NULL DATE 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select owner,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db_link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username from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dba_db_links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;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OWNER        DB_LINK            USERNAME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-------------------------------------------------------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HR          REMOTE.EXAMPLE.COM  HR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Uso de SQL*Plus</a:t>
            </a: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 para Visualizar Parámetros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latin typeface="Arial" pitchFamily="34" charset="0"/>
                <a:cs typeface="Arial" pitchFamily="34" charset="0"/>
              </a:rPr>
              <a:t>En la presentación</a:t>
            </a: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se muestra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SQL*Plus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visualizar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vista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diccionario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V$PARAMETER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buscar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diversos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V$PARAMETER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actual.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SHOW PARAMETER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string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string.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siguiente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parámetros.Se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cláusula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WHERE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	SQL&gt; SELECT name, value FROM V$PARAMETER WHERE name LIKE '%pool%';</a:t>
            </a:r>
          </a:p>
          <a:p>
            <a:pPr lvl="4" eaLnBrk="1" hangingPunct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NAME                      VALUE</a:t>
            </a:r>
          </a:p>
          <a:p>
            <a:pPr lvl="4" eaLnBrk="1" hangingPunct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------------------------- ----------</a:t>
            </a:r>
          </a:p>
          <a:p>
            <a:pPr lvl="4" eaLnBrk="1" hangingPunct="1"/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shared_pool_size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0</a:t>
            </a:r>
          </a:p>
          <a:p>
            <a:pPr lvl="4" eaLnBrk="1" hangingPunct="1"/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large_pool_size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0</a:t>
            </a:r>
          </a:p>
          <a:p>
            <a:pPr lvl="4" eaLnBrk="1" hangingPunct="1"/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java_pool_size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 0</a:t>
            </a:r>
          </a:p>
          <a:p>
            <a:pPr lvl="4" eaLnBrk="1" hangingPunct="1"/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streams_pool_size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0</a:t>
            </a:r>
          </a:p>
          <a:p>
            <a:pPr lvl="4" eaLnBrk="1" hangingPunct="1"/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shared_pool_reserved_size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8808038</a:t>
            </a:r>
          </a:p>
          <a:p>
            <a:pPr lvl="4" eaLnBrk="1" hangingPunct="1"/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buffer_pool_keep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</a:t>
            </a:r>
          </a:p>
          <a:p>
            <a:pPr lvl="4" eaLnBrk="1" hangingPunct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…</a:t>
            </a:r>
          </a:p>
          <a:p>
            <a:pPr lvl="4" eaLnBrk="1" hangingPunct="1"/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4" eaLnBrk="1" hangingPunct="1"/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9 rows selected.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Para obtener</a:t>
            </a: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 la descripción de la vista: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V$parameter</a:t>
            </a:r>
            <a:endParaRPr lang="en-US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Name                                      Null?  Type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---------------------------------------- ------- -------------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NUM                                              NUMBER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NAME                                             VARCHAR2(80)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TYPE                                             NUMBER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VALUE                                            VARCHAR2(4000)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DISPLAY_VALUE                                    VARCHAR2(4000)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ISDEFAULT                                        VARCHAR2(9)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ISSES_MODIFIABLE                                 VARCHAR2(5)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ISSYS_MODIFIABLE                                 VARCHAR2(9)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ISINSTANCE_MODIFIABLE                            VARCHAR2(5)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ISMODIFIED                                       VARCHAR2(10)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ISADJUSTED                                       VARCHAR2(5)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ISDEPRECATED                                     VARCHAR2(5)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ISBASIC                                          VARCHAR2(5)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DESCRIPTION                                      VARCHAR2(255)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UPDATE_COMMENT                                   VARCHAR2(255)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HASH                                             NUMBER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1200" b="0" baseline="0" dirty="0" smtClean="0">
                <a:latin typeface="Arial" pitchFamily="34" charset="0"/>
                <a:cs typeface="Arial" pitchFamily="34" charset="0"/>
              </a:rPr>
              <a:t>En el segundo ejemplo, 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SHOW PARAMETER de SQL*Plus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visualizar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buscar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texto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buscar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string db con el siguiente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show parameter db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NAME                                 TYPE        VALUE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------------------------------------ ----------- --------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…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db_8k_cache_size                     big integer 0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db_block_buffers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          integer     0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db_block_checking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         string      FALSE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db_block_checksum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         string      TYPICAL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db_block_size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             integer     8192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db_cache_advice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           string      ON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db_cache_size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                      big integer 0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…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vistas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V$SPPARAMETER: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se ha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vista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contendrán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FALSE en la columna ISSPECIFIED.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V$PARAMETER2: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; el valor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ellos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vista. 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V$SYSTEM_PARAMETER: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actualmente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err="1" smtClean="0">
                <a:latin typeface="Arial" pitchFamily="34" charset="0"/>
                <a:cs typeface="Arial" pitchFamily="34" charset="0"/>
              </a:rPr>
              <a:t>Listener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de Red de Oracle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listener de Red de Oracle (o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simplemente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listener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gateway a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para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locales. Un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único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ocuparse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miles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acceder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listener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Enterprise Manager. Se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real,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así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generales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protección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log.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administradores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avanzados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editando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manualmente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un editor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texto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estándar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vi o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gedit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instalación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normal de Oracle</a:t>
            </a:r>
            <a:r>
              <a:rPr lang="en-US" altLang="es-CL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Database, los </a:t>
            </a:r>
            <a:r>
              <a:rPr lang="en-US" altLang="es-CL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altLang="es-CL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se </a:t>
            </a:r>
            <a:r>
              <a:rPr lang="en-US" altLang="es-CL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encuentran</a:t>
            </a:r>
            <a:r>
              <a:rPr lang="en-US" altLang="es-CL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$ORACLE_HOME/</a:t>
            </a:r>
            <a:r>
              <a:rPr lang="en-US" altLang="es-CL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network/admin.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altLang="es-CL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infraestructura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grid para un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autónomo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de Red de Oracle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instalación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software,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conocido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&lt;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Grid_home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&gt;. Se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listener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instalación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software para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ASM.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para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recibir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instaladas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mismo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altLang="es-CL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n-US" altLang="es-CL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Establecimiento de Conexiones de Red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Para</a:t>
            </a:r>
            <a:r>
              <a:rPr lang="es-CL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listener de Red de Oracle,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el host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donde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reside el listener,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acepta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y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puerto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supervisa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localizado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listener, la parte final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conectarse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resolución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 de Oracle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Establecimiento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de una Conexión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Una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resolución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transfiere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solicitud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listener.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CONNECT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dicho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CONNECT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válido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solicitud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tnsping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reconoce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solicitud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nada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válido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código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error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Sesiones de Usuario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Si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paquete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CONNECT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válido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origina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Este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conoce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conecta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transfiere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ocupa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transfiere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credenciales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autenticación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y,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credenciales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válidas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actúa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ahora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agente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responsable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emitidas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database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buffer cache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llevar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data files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en la database buffer cache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Área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Global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(SGA),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SGA.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sort.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área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sort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área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parte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asociada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Área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Global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Programa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(PGA).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Retornar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auditoría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destino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auditoria.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Herramientas para Configurar y Gestionar la Red de Oracle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gestionar</a:t>
            </a:r>
            <a:r>
              <a:rPr lang="es-CL" sz="1200" b="0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las configuración de Red de Oracle se pueden utilizar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herramientas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Enterprise Manager: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integrado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Enterprise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Home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Oracle Net Manager: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ofrece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interfaz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gráfica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(GUI)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raíz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Oracle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local o en un host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Net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componentes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red: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simples 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identificadores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descriptores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ubicación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red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Oracle Net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descriptores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tnsnames.ora locales o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centralizado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Métodos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diferentes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resuelven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identificadores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descriptores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Perfiles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preferencias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Listeners: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recibir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Universal Installer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software de Oracle.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recepción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servicios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Oracle. Durante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típica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 TCP/IP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personalizada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configure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red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instalación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Después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 Enterprise Manager y Oracle Net Manager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visualizar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detiene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listener. Si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listener,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Enterprise Manager.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Utilitario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baseline="0" dirty="0" err="1" smtClean="0">
                <a:latin typeface="Arial" pitchFamily="34" charset="0"/>
                <a:cs typeface="Arial" pitchFamily="34" charset="0"/>
              </a:rPr>
              <a:t>Listener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Control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Cuando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establece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comunicación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Oracle.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aceptar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solicitudes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 Control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controlar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listener. Con lsnrctl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través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Enterprise Manager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Comprobar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Reinicializar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dinámicamente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muchos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contraseña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básica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es:</a:t>
            </a:r>
          </a:p>
          <a:p>
            <a:pPr marL="457200" marR="0" lvl="2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LSNRCTL&gt; 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[</a:t>
            </a:r>
            <a:r>
              <a:rPr lang="en-US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nombre_listener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lsnrctl,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actúa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LISTENER)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listener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distinto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SET CURRENT_LISTENER. Si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listener es LISTENER,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argumento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="1" i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nombre_listener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omitir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válidos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lsnrctl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utilitario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lsnrctl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raíz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infraestructura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grid y en el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Oracle.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importante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variables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directorio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raíz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19-02-2015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7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57772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Configuración del Entorno de Red</a:t>
            </a:r>
          </a:p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de Oracle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Utilitario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Listener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Control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Gray">
          <a:xfrm>
            <a:off x="595064" y="1844824"/>
            <a:ext cx="8153400" cy="3240360"/>
          </a:xfrm>
          <a:prstGeom prst="rect">
            <a:avLst/>
          </a:prstGeom>
          <a:solidFill>
            <a:srgbClr val="DADADA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$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lsnrctl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LSNRCTL for Linux: Version 11.2.0.1.0 - Production on 30-JUN-2009 00:47:01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Copyright (c) 1991, 2009, Oracle.  All rights reserved.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Welcome to LSNRCTL, type "help" for information.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sym typeface="Times New Roman" pitchFamily="18" charset="0"/>
            </a:endParaRP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LSNRCTL&gt; help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The following operations are available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An asterisk (*) denotes a modifier or extended command: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start               stop                status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services            version             reload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save_config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  trace               spawn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change_password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quit                exit</a:t>
            </a:r>
          </a:p>
          <a:p>
            <a:pPr algn="l" defTabSz="400050"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set*                show*</a:t>
            </a:r>
          </a:p>
        </p:txBody>
      </p:sp>
    </p:spTree>
    <p:extLst>
      <p:ext uri="{BB962C8B-B14F-4D97-AF65-F5344CB8AC3E}">
        <p14:creationId xmlns="" xmlns:p14="http://schemas.microsoft.com/office/powerpoint/2010/main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Utilitario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Listener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Control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blackGray">
          <a:xfrm>
            <a:off x="3347864" y="2204864"/>
            <a:ext cx="5258544" cy="1149350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600" b="1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$ lsnrctl &lt;command name&gt;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600" b="1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$ lsnrctl start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600" b="1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$ lsnrctl status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Gray">
          <a:xfrm>
            <a:off x="3347864" y="4005064"/>
            <a:ext cx="5258544" cy="1149350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600" b="1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LSNRCTL&gt; &lt;command name&gt;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600" b="1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LSNRCTL&gt; start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85800" algn="l"/>
              </a:tabLst>
            </a:pPr>
            <a:r>
              <a:rPr lang="en-US" sz="1600" b="1">
                <a:solidFill>
                  <a:srgbClr val="000102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LSNRCTL&gt; status</a:t>
            </a:r>
          </a:p>
        </p:txBody>
      </p:sp>
    </p:spTree>
    <p:extLst>
      <p:ext uri="{BB962C8B-B14F-4D97-AF65-F5344CB8AC3E}">
        <p14:creationId xmlns="" xmlns:p14="http://schemas.microsoft.com/office/powerpoint/2010/main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Página Inicial del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Listener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8" descr="less6-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54621"/>
            <a:ext cx="3114675" cy="202882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752475" y="5107459"/>
            <a:ext cx="729932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1593573" y="2779838"/>
            <a:ext cx="1908000" cy="228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505200" y="2870671"/>
            <a:ext cx="1524000" cy="641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0" y="0"/>
              </a:cxn>
              <a:cxn ang="0">
                <a:pos x="960" y="192"/>
              </a:cxn>
            </a:cxnLst>
            <a:rect l="0" t="0" r="r" b="b"/>
            <a:pathLst>
              <a:path w="960" h="192">
                <a:moveTo>
                  <a:pt x="0" y="0"/>
                </a:move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6350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9" name="Picture 9" descr="less6-13-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588221"/>
            <a:ext cx="7305675" cy="25050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Página Net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Services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Administration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 bwMode="gray">
          <a:xfrm>
            <a:off x="727526" y="3711902"/>
            <a:ext cx="2268000" cy="276999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endParaRPr lang="es-CL" sz="1200" b="1" dirty="0" smtClean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6" name="Picture 6" descr="less6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00808"/>
            <a:ext cx="7849426" cy="34004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un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Listener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15" descr="less6-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6524625" cy="21907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1295400" y="2686878"/>
            <a:ext cx="1600200" cy="2921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pic>
        <p:nvPicPr>
          <p:cNvPr id="7" name="Picture 16" descr="less6-15-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447800"/>
            <a:ext cx="5715000" cy="134302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17" descr="less6-15-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429000"/>
            <a:ext cx="6324600" cy="18192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18" descr="less6-15-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7381875" cy="20383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685800" y="4953000"/>
            <a:ext cx="3276600" cy="381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gray">
          <a:xfrm>
            <a:off x="8077200" y="4572000"/>
            <a:ext cx="609600" cy="381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gray">
          <a:xfrm>
            <a:off x="7467600" y="5638800"/>
            <a:ext cx="609600" cy="381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blackWhite">
          <a:xfrm>
            <a:off x="457200" y="1905000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>
                <a:solidFill>
                  <a:srgbClr val="000000"/>
                </a:solidFill>
                <a:sym typeface="Times New Roman" pitchFamily="18" charset="0"/>
              </a:rPr>
              <a:t>1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blackWhite">
          <a:xfrm>
            <a:off x="8077200" y="1905000"/>
            <a:ext cx="411163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>
                <a:solidFill>
                  <a:srgbClr val="000000"/>
                </a:solidFill>
                <a:sym typeface="Times New Roman" pitchFamily="18" charset="0"/>
              </a:rPr>
              <a:t>2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blackWhite">
          <a:xfrm>
            <a:off x="8305800" y="4114800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>
                <a:solidFill>
                  <a:srgbClr val="000000"/>
                </a:solidFill>
                <a:sym typeface="Times New Roman" pitchFamily="18" charset="0"/>
              </a:rPr>
              <a:t>3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blackWhite">
          <a:xfrm>
            <a:off x="5029200" y="4953000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>
                <a:solidFill>
                  <a:srgbClr val="000000"/>
                </a:solidFill>
                <a:sym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Creación de un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Listener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04664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  <a:sym typeface="Times New Roman" pitchFamily="18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181600" y="1787227"/>
            <a:ext cx="3810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576"/>
              </a:cxn>
            </a:cxnLst>
            <a:rect l="0" t="0" r="r" b="b"/>
            <a:pathLst>
              <a:path w="240" h="576">
                <a:moveTo>
                  <a:pt x="0" y="0"/>
                </a:moveTo>
                <a:lnTo>
                  <a:pt x="240" y="0"/>
                </a:lnTo>
                <a:lnTo>
                  <a:pt x="240" y="576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2000" b="1"/>
          </a:p>
        </p:txBody>
      </p:sp>
      <p:pic>
        <p:nvPicPr>
          <p:cNvPr id="14" name="Picture 16" descr="less6-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82427"/>
            <a:ext cx="4514850" cy="25431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5" name="Picture 18" descr="less6-16-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692227"/>
            <a:ext cx="7620000" cy="290512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6" name="Picture 17" descr="less6-16-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244427"/>
            <a:ext cx="5562600" cy="240982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7" name="Oval 19"/>
          <p:cNvSpPr>
            <a:spLocks noChangeArrowheads="1"/>
          </p:cNvSpPr>
          <p:nvPr/>
        </p:nvSpPr>
        <p:spPr bwMode="blackWhite">
          <a:xfrm>
            <a:off x="2057400" y="1482427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>
                <a:solidFill>
                  <a:srgbClr val="000000"/>
                </a:solidFill>
                <a:sym typeface="Times New Roman" pitchFamily="18" charset="0"/>
              </a:rPr>
              <a:t>5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blackWhite">
          <a:xfrm>
            <a:off x="381000" y="1939627"/>
            <a:ext cx="411163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sym typeface="Times New Roman" pitchFamily="18" charset="0"/>
              </a:rPr>
              <a:t>6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blackWhite">
          <a:xfrm>
            <a:off x="2743200" y="2121844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>
                <a:solidFill>
                  <a:srgbClr val="000000"/>
                </a:solidFill>
                <a:sym typeface="Times New Roman" pitchFamily="18" charset="0"/>
              </a:rPr>
              <a:t>7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blackWhite">
          <a:xfrm>
            <a:off x="4724400" y="1177627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>
                <a:solidFill>
                  <a:srgbClr val="000000"/>
                </a:solidFill>
                <a:sym typeface="Times New Roman" pitchFamily="18" charset="0"/>
              </a:rPr>
              <a:t>8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gray">
          <a:xfrm>
            <a:off x="4724400" y="1634827"/>
            <a:ext cx="428625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s-CL" sz="2000" b="1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gray">
          <a:xfrm>
            <a:off x="2438400" y="5597227"/>
            <a:ext cx="2362200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s-CL" sz="2000" b="1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 rot="5400000">
            <a:off x="5143500" y="2282527"/>
            <a:ext cx="3124200" cy="38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576"/>
              </a:cxn>
            </a:cxnLst>
            <a:rect l="0" t="0" r="r" b="b"/>
            <a:pathLst>
              <a:path w="240" h="576">
                <a:moveTo>
                  <a:pt x="0" y="0"/>
                </a:moveTo>
                <a:lnTo>
                  <a:pt x="240" y="0"/>
                </a:lnTo>
                <a:lnTo>
                  <a:pt x="240" y="576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2000" b="1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8305800" y="2396827"/>
            <a:ext cx="428625" cy="2286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s-CL" sz="2000" b="1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blackWhite">
          <a:xfrm>
            <a:off x="8229600" y="1863427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sym typeface="Times New Roman" pitchFamily="18" charset="0"/>
              </a:rPr>
              <a:t>9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blackWhite">
          <a:xfrm>
            <a:off x="3962400" y="5140027"/>
            <a:ext cx="414338" cy="41433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sym typeface="Times New Roman" pitchFamily="18" charset="0"/>
              </a:rPr>
              <a:t>10</a:t>
            </a: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Registro del Servicio de Base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  <a:sym typeface="Times New Roman" pitchFamily="18" charset="0"/>
            </a:endParaRPr>
          </a:p>
        </p:txBody>
      </p:sp>
      <p:pic>
        <p:nvPicPr>
          <p:cNvPr id="10" name="Picture 11" descr="less6-17-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90428"/>
            <a:ext cx="7162800" cy="17716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1" name="Picture 10" descr="less6-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618828"/>
            <a:ext cx="6267450" cy="9715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038600" y="1999828"/>
            <a:ext cx="1752600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424738" y="4100091"/>
            <a:ext cx="504825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pic>
        <p:nvPicPr>
          <p:cNvPr id="14" name="Picture 12" descr="less6-17-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5124028"/>
            <a:ext cx="4219575" cy="1257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</p:pic>
      <p:cxnSp>
        <p:nvCxnSpPr>
          <p:cNvPr id="15" name="AutoShape 13"/>
          <p:cNvCxnSpPr>
            <a:cxnSpLocks noChangeShapeType="1"/>
            <a:stCxn id="12" idx="2"/>
            <a:endCxn id="13" idx="1"/>
          </p:cNvCxnSpPr>
          <p:nvPr/>
        </p:nvCxnSpPr>
        <p:spPr bwMode="auto">
          <a:xfrm rot="16200000" flipH="1">
            <a:off x="5195887" y="2037929"/>
            <a:ext cx="1933575" cy="2495550"/>
          </a:xfrm>
          <a:prstGeom prst="bentConnector2">
            <a:avLst/>
          </a:prstGeom>
          <a:noFill/>
          <a:ln w="63500">
            <a:solidFill>
              <a:schemeClr val="accent2"/>
            </a:solidFill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696200" y="4404891"/>
            <a:ext cx="0" cy="838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04" y="4237952"/>
            <a:ext cx="1451609" cy="120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Métodos de Nomenclatura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 Red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de Oracle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varios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métodos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resolver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sencilla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cadena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TCP/IP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local: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archivo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configuración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local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directorios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servidor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directorios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compatible con LDAP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centralizado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externa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servicio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soportado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no es de Oracle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31" name="Line 1028"/>
          <p:cNvSpPr>
            <a:spLocks noChangeShapeType="1"/>
          </p:cNvSpPr>
          <p:nvPr/>
        </p:nvSpPr>
        <p:spPr bwMode="auto">
          <a:xfrm>
            <a:off x="2699792" y="4842988"/>
            <a:ext cx="471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33" name="Text Box 1030"/>
          <p:cNvSpPr txBox="1">
            <a:spLocks noChangeArrowheads="1"/>
          </p:cNvSpPr>
          <p:nvPr/>
        </p:nvSpPr>
        <p:spPr bwMode="auto">
          <a:xfrm>
            <a:off x="4340820" y="4842988"/>
            <a:ext cx="15648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22325">
              <a:spcBef>
                <a:spcPct val="50000"/>
              </a:spcBef>
              <a:buSzPct val="100000"/>
            </a:pPr>
            <a:r>
              <a:rPr lang="en-US" sz="1600" dirty="0" smtClean="0">
                <a:sym typeface="Times New Roman" pitchFamily="18" charset="0"/>
              </a:rPr>
              <a:t>Red de Oracle</a:t>
            </a:r>
            <a:endParaRPr lang="en-US" sz="1600" dirty="0">
              <a:sym typeface="Times New Roman" pitchFamily="18" charset="0"/>
            </a:endParaRPr>
          </a:p>
        </p:txBody>
      </p:sp>
      <p:pic>
        <p:nvPicPr>
          <p:cNvPr id="11" name="Picture 7" descr="fi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83568" y="4283742"/>
            <a:ext cx="533400" cy="1066800"/>
          </a:xfrm>
          <a:prstGeom prst="rect">
            <a:avLst/>
          </a:prstGeom>
          <a:noFill/>
        </p:spPr>
      </p:pic>
      <p:pic>
        <p:nvPicPr>
          <p:cNvPr id="12" name="Picture 9" descr="datab004_gre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403603" y="4283742"/>
            <a:ext cx="912813" cy="1082675"/>
          </a:xfrm>
          <a:prstGeom prst="rect">
            <a:avLst/>
          </a:prstGeom>
          <a:noFill/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47864" y="4493094"/>
            <a:ext cx="306013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 dirty="0" err="1" smtClean="0">
                <a:sym typeface="Times New Roman" pitchFamily="18" charset="0"/>
              </a:rPr>
              <a:t>Aplicaciones</a:t>
            </a:r>
            <a:r>
              <a:rPr lang="en-US" sz="1600" b="1" dirty="0" smtClean="0">
                <a:sym typeface="Times New Roman" pitchFamily="18" charset="0"/>
              </a:rPr>
              <a:t> </a:t>
            </a:r>
            <a:r>
              <a:rPr lang="en-US" sz="1600" b="1" dirty="0" err="1" smtClean="0">
                <a:sym typeface="Times New Roman" pitchFamily="18" charset="0"/>
              </a:rPr>
              <a:t>Cliente</a:t>
            </a:r>
            <a:r>
              <a:rPr lang="en-US" sz="1600" b="1" dirty="0" smtClean="0">
                <a:sym typeface="Times New Roman" pitchFamily="18" charset="0"/>
              </a:rPr>
              <a:t>/</a:t>
            </a:r>
            <a:r>
              <a:rPr lang="en-US" sz="1600" b="1" dirty="0" err="1" smtClean="0">
                <a:sym typeface="Times New Roman" pitchFamily="18" charset="0"/>
              </a:rPr>
              <a:t>servidor</a:t>
            </a:r>
            <a:endParaRPr lang="en-US" sz="1600" b="1" dirty="0">
              <a:sym typeface="Times New Roman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16632" y="5435870"/>
            <a:ext cx="275922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ym typeface="Times New Roman" pitchFamily="18" charset="0"/>
              </a:rPr>
              <a:t>Archivos</a:t>
            </a:r>
            <a:r>
              <a:rPr lang="en-US" sz="1600" b="1" dirty="0">
                <a:sym typeface="Times New Roman" pitchFamily="18" charset="0"/>
              </a:rPr>
              <a:t> de </a:t>
            </a:r>
            <a:r>
              <a:rPr lang="en-US" sz="1600" b="1" dirty="0" err="1">
                <a:sym typeface="Times New Roman" pitchFamily="18" charset="0"/>
              </a:rPr>
              <a:t>configuración</a:t>
            </a:r>
            <a:r>
              <a:rPr lang="en-US" sz="1600" b="1" dirty="0">
                <a:sym typeface="Times New Roman" pitchFamily="18" charset="0"/>
              </a:rPr>
              <a:t> </a:t>
            </a:r>
            <a:endParaRPr lang="en-US" sz="1600" b="1" dirty="0" smtClean="0">
              <a:sym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smtClean="0">
                <a:sym typeface="Times New Roman" pitchFamily="18" charset="0"/>
              </a:rPr>
              <a:t>de </a:t>
            </a:r>
            <a:r>
              <a:rPr lang="en-US" sz="1600" b="1" dirty="0">
                <a:sym typeface="Times New Roman" pitchFamily="18" charset="0"/>
              </a:rPr>
              <a:t>Red de Oracle</a:t>
            </a: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04" y="4237952"/>
            <a:ext cx="1451609" cy="120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Conexión Sencilla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18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Activada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defecto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No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necesita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configuración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cliente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sólo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TCP/IP (no SSL).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No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ofrece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avanzadas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Operación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failover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tiempo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Direccionamiento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origen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Equilibrio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carga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31" name="Line 1028"/>
          <p:cNvSpPr>
            <a:spLocks noChangeShapeType="1"/>
          </p:cNvSpPr>
          <p:nvPr/>
        </p:nvSpPr>
        <p:spPr bwMode="auto">
          <a:xfrm>
            <a:off x="2699792" y="4842988"/>
            <a:ext cx="471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pic>
        <p:nvPicPr>
          <p:cNvPr id="11" name="Picture 7" descr="fi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83568" y="4283742"/>
            <a:ext cx="533400" cy="1066800"/>
          </a:xfrm>
          <a:prstGeom prst="rect">
            <a:avLst/>
          </a:prstGeom>
          <a:noFill/>
        </p:spPr>
      </p:pic>
      <p:pic>
        <p:nvPicPr>
          <p:cNvPr id="12" name="Picture 9" descr="datab004_gre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403603" y="4283742"/>
            <a:ext cx="912813" cy="1082675"/>
          </a:xfrm>
          <a:prstGeom prst="rect">
            <a:avLst/>
          </a:prstGeom>
          <a:noFill/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16632" y="5435870"/>
            <a:ext cx="340729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ym typeface="Times New Roman" pitchFamily="18" charset="0"/>
              </a:rPr>
              <a:t>Archivos</a:t>
            </a:r>
            <a:r>
              <a:rPr lang="en-US" sz="1600" b="1" dirty="0">
                <a:sym typeface="Times New Roman" pitchFamily="18" charset="0"/>
              </a:rPr>
              <a:t> de </a:t>
            </a:r>
            <a:r>
              <a:rPr lang="en-US" sz="1600" b="1" dirty="0" err="1">
                <a:sym typeface="Times New Roman" pitchFamily="18" charset="0"/>
              </a:rPr>
              <a:t>configuración</a:t>
            </a:r>
            <a:r>
              <a:rPr lang="en-US" sz="1600" b="1" dirty="0">
                <a:sym typeface="Times New Roman" pitchFamily="18" charset="0"/>
              </a:rPr>
              <a:t> </a:t>
            </a:r>
            <a:endParaRPr lang="en-US" sz="1600" b="1" dirty="0" smtClean="0">
              <a:sym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 smtClean="0">
                <a:sym typeface="Times New Roman" pitchFamily="18" charset="0"/>
              </a:rPr>
              <a:t>que</a:t>
            </a:r>
            <a:r>
              <a:rPr lang="en-US" sz="1600" b="1" dirty="0" smtClean="0">
                <a:sym typeface="Times New Roman" pitchFamily="18" charset="0"/>
              </a:rPr>
              <a:t> no son de </a:t>
            </a:r>
            <a:r>
              <a:rPr lang="en-US" sz="1600" b="1" dirty="0">
                <a:sym typeface="Times New Roman" pitchFamily="18" charset="0"/>
              </a:rPr>
              <a:t>Red de Oracle</a:t>
            </a:r>
          </a:p>
        </p:txBody>
      </p:sp>
      <p:pic>
        <p:nvPicPr>
          <p:cNvPr id="15" name="Picture 8" descr="Symbols: Red Xmark, No, Cance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767768" y="4640944"/>
            <a:ext cx="390525" cy="447675"/>
          </a:xfrm>
          <a:prstGeom prst="rect">
            <a:avLst/>
          </a:prstGeom>
          <a:noFill/>
        </p:spPr>
      </p:pic>
      <p:sp>
        <p:nvSpPr>
          <p:cNvPr id="16" name="Rectangle 4"/>
          <p:cNvSpPr>
            <a:spLocks noChangeArrowheads="1"/>
          </p:cNvSpPr>
          <p:nvPr/>
        </p:nvSpPr>
        <p:spPr bwMode="blackGray">
          <a:xfrm>
            <a:off x="1944336" y="3897280"/>
            <a:ext cx="5652000" cy="3238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l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SQL&gt; CONNECT hr/hr@db.us.oracle.com:1521/dba11g</a:t>
            </a: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04" y="3589880"/>
            <a:ext cx="1451609" cy="120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Nomenclatura Local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68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Necesita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archivo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resolución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nombres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cliente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todos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protocolos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Red de Oracle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avanzada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Operación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failover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tiempo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Direccionamiento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origen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Balanceo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carga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31" name="Line 1028"/>
          <p:cNvSpPr>
            <a:spLocks noChangeShapeType="1"/>
          </p:cNvSpPr>
          <p:nvPr/>
        </p:nvSpPr>
        <p:spPr bwMode="auto">
          <a:xfrm>
            <a:off x="2699792" y="4194916"/>
            <a:ext cx="471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pic>
        <p:nvPicPr>
          <p:cNvPr id="11" name="Picture 7" descr="fi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83568" y="3635670"/>
            <a:ext cx="533400" cy="1066800"/>
          </a:xfrm>
          <a:prstGeom prst="rect">
            <a:avLst/>
          </a:prstGeom>
          <a:noFill/>
        </p:spPr>
      </p:pic>
      <p:pic>
        <p:nvPicPr>
          <p:cNvPr id="12" name="Picture 9" descr="datab004_gre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403603" y="3635670"/>
            <a:ext cx="912813" cy="1082675"/>
          </a:xfrm>
          <a:prstGeom prst="rect">
            <a:avLst/>
          </a:prstGeom>
          <a:noFill/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16632" y="4787798"/>
            <a:ext cx="340729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ym typeface="Times New Roman" pitchFamily="18" charset="0"/>
              </a:rPr>
              <a:t>Archivos</a:t>
            </a:r>
            <a:r>
              <a:rPr lang="en-US" sz="1600" b="1" dirty="0">
                <a:sym typeface="Times New Roman" pitchFamily="18" charset="0"/>
              </a:rPr>
              <a:t> de </a:t>
            </a:r>
            <a:r>
              <a:rPr lang="en-US" sz="1600" b="1" dirty="0" err="1">
                <a:sym typeface="Times New Roman" pitchFamily="18" charset="0"/>
              </a:rPr>
              <a:t>configuración</a:t>
            </a:r>
            <a:r>
              <a:rPr lang="en-US" sz="1600" b="1" dirty="0">
                <a:sym typeface="Times New Roman" pitchFamily="18" charset="0"/>
              </a:rPr>
              <a:t> </a:t>
            </a:r>
            <a:endParaRPr lang="en-US" sz="1600" b="1" dirty="0" smtClean="0">
              <a:sym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smtClean="0">
                <a:sym typeface="Times New Roman" pitchFamily="18" charset="0"/>
              </a:rPr>
              <a:t>de </a:t>
            </a:r>
            <a:r>
              <a:rPr lang="en-US" sz="1600" b="1" dirty="0">
                <a:sym typeface="Times New Roman" pitchFamily="18" charset="0"/>
              </a:rPr>
              <a:t>Red de Oracle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Gray">
          <a:xfrm>
            <a:off x="3273896" y="3789040"/>
            <a:ext cx="3530352" cy="3238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822325">
              <a:spcBef>
                <a:spcPct val="50000"/>
              </a:spcBef>
              <a:buSzPct val="100000"/>
            </a:pPr>
            <a:r>
              <a:rPr lang="en-US" sz="1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SQL&gt; CONNECT hr/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hr@orcl</a:t>
            </a:r>
            <a:endParaRPr lang="en-US" sz="15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66077"/>
            <a:ext cx="8745538" cy="3699474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Unidad de </a:t>
            </a:r>
            <a:r>
              <a:rPr lang="es-CL" sz="2800" smtClean="0">
                <a:ea typeface="ＭＳ Ｐゴシック" pitchFamily="34" charset="-128"/>
              </a:rPr>
              <a:t>Aprendizaje N°2</a:t>
            </a:r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ES" sz="2800" dirty="0"/>
              <a:t>Configuración de la Base de Datos para ser utilizada por diferentes </a:t>
            </a:r>
            <a:r>
              <a:rPr lang="es-ES" sz="2800" dirty="0" smtClean="0"/>
              <a:t>aplicaciones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Aprendizajes Conceptuales:</a:t>
            </a:r>
          </a:p>
          <a:p>
            <a:pPr algn="ctr"/>
            <a:r>
              <a:rPr lang="es-ES" b="1" dirty="0"/>
              <a:t>Reconocer los principales procesos de la administración de la Base de Datos para ser utilizada por diferentes aplicaciones</a:t>
            </a:r>
            <a:endParaRPr lang="es-C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04" y="3877912"/>
            <a:ext cx="1451609" cy="120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Nomenclatura de Directorios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68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Neces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tener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cargado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LDAP con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resolución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nombres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Red de Oracle: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Oracle Internet Directory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Servicios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Active Directory de Microsoft</a:t>
            </a: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Soporta todos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los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protocolos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Red de Oracle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avanzada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31" name="Line 1028"/>
          <p:cNvSpPr>
            <a:spLocks noChangeShapeType="1"/>
          </p:cNvSpPr>
          <p:nvPr/>
        </p:nvSpPr>
        <p:spPr bwMode="auto">
          <a:xfrm>
            <a:off x="2699792" y="4482948"/>
            <a:ext cx="471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pic>
        <p:nvPicPr>
          <p:cNvPr id="11" name="Picture 7" descr="fi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83568" y="3923702"/>
            <a:ext cx="533400" cy="1066800"/>
          </a:xfrm>
          <a:prstGeom prst="rect">
            <a:avLst/>
          </a:prstGeom>
          <a:noFill/>
        </p:spPr>
      </p:pic>
      <p:pic>
        <p:nvPicPr>
          <p:cNvPr id="12" name="Picture 9" descr="datab004_gre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403603" y="3923702"/>
            <a:ext cx="912813" cy="1082675"/>
          </a:xfrm>
          <a:prstGeom prst="rect">
            <a:avLst/>
          </a:prstGeom>
          <a:noFill/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07504" y="5075830"/>
            <a:ext cx="340729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ym typeface="Times New Roman" pitchFamily="18" charset="0"/>
              </a:rPr>
              <a:t>Archivos</a:t>
            </a:r>
            <a:r>
              <a:rPr lang="en-US" sz="1600" b="1" dirty="0">
                <a:sym typeface="Times New Roman" pitchFamily="18" charset="0"/>
              </a:rPr>
              <a:t> de </a:t>
            </a:r>
            <a:r>
              <a:rPr lang="en-US" sz="1600" b="1" dirty="0" err="1">
                <a:sym typeface="Times New Roman" pitchFamily="18" charset="0"/>
              </a:rPr>
              <a:t>configuración</a:t>
            </a:r>
            <a:r>
              <a:rPr lang="en-US" sz="1600" b="1" dirty="0">
                <a:sym typeface="Times New Roman" pitchFamily="18" charset="0"/>
              </a:rPr>
              <a:t> </a:t>
            </a:r>
            <a:endParaRPr lang="en-US" sz="1600" b="1" dirty="0" smtClean="0">
              <a:sym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smtClean="0">
                <a:sym typeface="Times New Roman" pitchFamily="18" charset="0"/>
              </a:rPr>
              <a:t>de </a:t>
            </a:r>
            <a:r>
              <a:rPr lang="en-US" sz="1600" b="1" dirty="0">
                <a:sym typeface="Times New Roman" pitchFamily="18" charset="0"/>
              </a:rPr>
              <a:t>Red de Oracle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Gray">
          <a:xfrm>
            <a:off x="3273896" y="4665992"/>
            <a:ext cx="3530352" cy="3238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822325">
              <a:spcBef>
                <a:spcPct val="50000"/>
              </a:spcBef>
              <a:buSzPct val="100000"/>
            </a:pPr>
            <a:r>
              <a:rPr lang="en-US" sz="1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SQL&gt; CONNECT hr/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hr@orcl</a:t>
            </a:r>
            <a:endParaRPr lang="en-US" sz="15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Times New Roman" pitchFamily="18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flipH="1">
            <a:off x="2569840" y="3763963"/>
            <a:ext cx="949325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598" y="382"/>
              </a:cxn>
            </a:cxnLst>
            <a:rect l="0" t="0" r="r" b="b"/>
            <a:pathLst>
              <a:path w="598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98" y="382"/>
                </a:lnTo>
              </a:path>
            </a:pathLst>
          </a:custGeom>
          <a:noFill/>
          <a:ln w="63500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es-CL" sz="1600" b="1"/>
          </a:p>
        </p:txBody>
      </p:sp>
      <p:pic>
        <p:nvPicPr>
          <p:cNvPr id="15" name="Picture 6" descr="Book: Upright Labeled Volume, 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3528690" y="3429000"/>
            <a:ext cx="409575" cy="762000"/>
          </a:xfrm>
          <a:prstGeom prst="rect">
            <a:avLst/>
          </a:prstGeom>
          <a:noFill/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874640" y="4128008"/>
            <a:ext cx="205740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Directorio</a:t>
            </a: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 LDAP</a:t>
            </a: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04" y="3877912"/>
            <a:ext cx="1451609" cy="120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Nomenclatura Externa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68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Utiliza 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un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servicio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soportado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no es de Oracle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Inncluye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N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omenclatura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Externa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Servicios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Información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Red (NIS)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ervicios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Directorios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Celdas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(CDS) del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entorno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Distributed Computing Environment (DCE)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31" name="Line 1028"/>
          <p:cNvSpPr>
            <a:spLocks noChangeShapeType="1"/>
          </p:cNvSpPr>
          <p:nvPr/>
        </p:nvSpPr>
        <p:spPr bwMode="auto">
          <a:xfrm>
            <a:off x="2699792" y="4482948"/>
            <a:ext cx="471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CL"/>
          </a:p>
        </p:txBody>
      </p:sp>
      <p:pic>
        <p:nvPicPr>
          <p:cNvPr id="11" name="Picture 7" descr="fi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83568" y="3923702"/>
            <a:ext cx="533400" cy="1066800"/>
          </a:xfrm>
          <a:prstGeom prst="rect">
            <a:avLst/>
          </a:prstGeom>
          <a:noFill/>
        </p:spPr>
      </p:pic>
      <p:pic>
        <p:nvPicPr>
          <p:cNvPr id="12" name="Picture 9" descr="datab004_gre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403603" y="3923702"/>
            <a:ext cx="912813" cy="1082675"/>
          </a:xfrm>
          <a:prstGeom prst="rect">
            <a:avLst/>
          </a:prstGeom>
          <a:noFill/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131840" y="4581128"/>
            <a:ext cx="340729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smtClean="0">
                <a:sym typeface="Times New Roman" pitchFamily="18" charset="0"/>
              </a:rPr>
              <a:t>Red </a:t>
            </a:r>
            <a:r>
              <a:rPr lang="en-US" sz="1600" b="1" dirty="0">
                <a:sym typeface="Times New Roman" pitchFamily="18" charset="0"/>
              </a:rPr>
              <a:t>de Oracle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flipH="1">
            <a:off x="2569840" y="3763963"/>
            <a:ext cx="949325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598" y="382"/>
              </a:cxn>
            </a:cxnLst>
            <a:rect l="0" t="0" r="r" b="b"/>
            <a:pathLst>
              <a:path w="598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98" y="382"/>
                </a:lnTo>
              </a:path>
            </a:pathLst>
          </a:custGeom>
          <a:noFill/>
          <a:ln w="63500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es-CL" sz="1600" b="1"/>
          </a:p>
        </p:txBody>
      </p:sp>
      <p:pic>
        <p:nvPicPr>
          <p:cNvPr id="15" name="Picture 6" descr="Book: Upright Labeled Volume, 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3528690" y="3429000"/>
            <a:ext cx="409575" cy="762000"/>
          </a:xfrm>
          <a:prstGeom prst="rect">
            <a:avLst/>
          </a:prstGeom>
          <a:noFill/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810744" y="3284984"/>
            <a:ext cx="2057400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 dirty="0" err="1" smtClean="0">
                <a:solidFill>
                  <a:srgbClr val="000000"/>
                </a:solidFill>
                <a:sym typeface="Times New Roman" pitchFamily="18" charset="0"/>
              </a:rPr>
              <a:t>Servicio</a:t>
            </a:r>
            <a:r>
              <a:rPr lang="en-US" sz="1600" b="1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600" b="1" dirty="0" err="1" smtClean="0">
                <a:solidFill>
                  <a:srgbClr val="000000"/>
                </a:solidFill>
                <a:sym typeface="Times New Roman" pitchFamily="18" charset="0"/>
              </a:rPr>
              <a:t>nomenclatura</a:t>
            </a:r>
            <a:r>
              <a:rPr lang="en-US" sz="1600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</a:p>
          <a:p>
            <a:pPr algn="ctr" defTabSz="822325"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sz="1600" b="1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sz="1600" b="1" dirty="0" smtClean="0">
                <a:solidFill>
                  <a:srgbClr val="000000"/>
                </a:solidFill>
                <a:sym typeface="Times New Roman" pitchFamily="18" charset="0"/>
              </a:rPr>
              <a:t> no es de Oracle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Alias de Servicios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3" descr="less6-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424" y="1268760"/>
            <a:ext cx="6753225" cy="1895475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</p:spPr>
      </p:pic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21024" y="5231160"/>
            <a:ext cx="55563" cy="219075"/>
            <a:chOff x="4628" y="3293"/>
            <a:chExt cx="88" cy="34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628" y="3293"/>
              <a:ext cx="88" cy="88"/>
            </a:xfrm>
            <a:prstGeom prst="ellipse">
              <a:avLst/>
            </a:prstGeom>
            <a:solidFill>
              <a:schemeClr val="tx2"/>
            </a:solidFill>
            <a:ln w="2857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628" y="3422"/>
              <a:ext cx="88" cy="88"/>
            </a:xfrm>
            <a:prstGeom prst="ellipse">
              <a:avLst/>
            </a:prstGeom>
            <a:solidFill>
              <a:schemeClr val="tx2"/>
            </a:solidFill>
            <a:ln w="2857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628" y="3551"/>
              <a:ext cx="88" cy="88"/>
            </a:xfrm>
            <a:prstGeom prst="ellipse">
              <a:avLst/>
            </a:prstGeom>
            <a:solidFill>
              <a:schemeClr val="tx2"/>
            </a:solidFill>
            <a:ln w="2857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CL"/>
            </a:p>
          </p:txBody>
        </p:sp>
      </p:grpSp>
      <p:pic>
        <p:nvPicPr>
          <p:cNvPr id="14" name="Picture 14" descr="less6-24-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424" y="2335560"/>
            <a:ext cx="4314825" cy="2838450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5" name="Picture 15" descr="less6-24-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8424" y="5535960"/>
            <a:ext cx="4324350" cy="847725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16" name="Picture 16" descr="less6-24-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2624" y="4392960"/>
            <a:ext cx="4467225" cy="1190625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864424" y="2259360"/>
            <a:ext cx="6858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578424" y="5688360"/>
            <a:ext cx="4572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931224" y="4545360"/>
            <a:ext cx="4572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 rot="5400000">
            <a:off x="5641256" y="2034728"/>
            <a:ext cx="1066800" cy="2125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576"/>
              </a:cxn>
            </a:cxnLst>
            <a:rect l="0" t="0" r="r" b="b"/>
            <a:pathLst>
              <a:path w="240" h="576">
                <a:moveTo>
                  <a:pt x="0" y="0"/>
                </a:moveTo>
                <a:lnTo>
                  <a:pt x="240" y="0"/>
                </a:lnTo>
                <a:lnTo>
                  <a:pt x="240" y="576"/>
                </a:lnTo>
              </a:path>
            </a:pathLst>
          </a:custGeom>
          <a:noFill/>
          <a:ln w="6350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cxnSp>
        <p:nvCxnSpPr>
          <p:cNvPr id="21" name="AutoShape 20"/>
          <p:cNvCxnSpPr>
            <a:cxnSpLocks noChangeShapeType="1"/>
            <a:stCxn id="18" idx="3"/>
            <a:endCxn id="19" idx="2"/>
          </p:cNvCxnSpPr>
          <p:nvPr/>
        </p:nvCxnSpPr>
        <p:spPr bwMode="auto">
          <a:xfrm flipV="1">
            <a:off x="5049912" y="4864448"/>
            <a:ext cx="3109912" cy="976312"/>
          </a:xfrm>
          <a:prstGeom prst="bentConnector2">
            <a:avLst/>
          </a:prstGeom>
          <a:noFill/>
          <a:ln w="63500">
            <a:solidFill>
              <a:schemeClr val="accent2"/>
            </a:solidFill>
            <a:miter lim="800000"/>
            <a:headEnd type="none" w="sm" len="sm"/>
            <a:tailEnd type="triangle" w="sm" len="sm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515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Opciones de Conexión Avanzada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68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Red de Oracle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las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siguientes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avanzada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local y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directorios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Operación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def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ailover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tiempo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Balanceo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carga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Direccionamiento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origen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6" name="Picture 6" descr="less6-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52936"/>
            <a:ext cx="7743825" cy="3219450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Prueba de la Conectividad de Red de Oracle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68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El utilitario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tnsping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comprueba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los alias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Red de Oracle: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Garantiza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conectividad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entre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el listener de Red de Oracle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verifica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solicitado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esté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disponible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resolución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sencilla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Soporta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nomenclatura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local y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directorios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Gray">
          <a:xfrm>
            <a:off x="1763688" y="3068960"/>
            <a:ext cx="5328000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 anchorCtr="0">
            <a:spAutoFit/>
          </a:bodyPr>
          <a:lstStyle/>
          <a:p>
            <a:pPr algn="l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tnsping host01.example.com:1521/orcl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blackGray">
          <a:xfrm>
            <a:off x="1764280" y="3861048"/>
            <a:ext cx="5328000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 anchorCtr="0">
            <a:spAutoFit/>
          </a:bodyPr>
          <a:lstStyle/>
          <a:p>
            <a:pPr algn="l" defTabSz="822325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tnsping host01.example.com:1521/orcl</a:t>
            </a: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38125"/>
            <a:ext cx="792011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Sesiones de Usuario: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Proceso de Servidor Dedicado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blackWhite">
          <a:xfrm>
            <a:off x="3960504" y="3685629"/>
            <a:ext cx="2448000" cy="396000"/>
          </a:xfrm>
          <a:prstGeom prst="rect">
            <a:avLst/>
          </a:prstGeom>
          <a:solidFill>
            <a:srgbClr val="FFCC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Proceso de servidor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blackWhite">
          <a:xfrm>
            <a:off x="3927808" y="2364829"/>
            <a:ext cx="2448000" cy="396000"/>
          </a:xfrm>
          <a:prstGeom prst="rect">
            <a:avLst/>
          </a:prstGeom>
          <a:solidFill>
            <a:srgbClr val="FFCC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Proceso de servidor</a:t>
            </a:r>
          </a:p>
        </p:txBody>
      </p:sp>
      <p:pic>
        <p:nvPicPr>
          <p:cNvPr id="19" name="Picture 5" descr="Diagram: Detailed S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804025" y="1772816"/>
            <a:ext cx="1063304" cy="1375544"/>
          </a:xfrm>
          <a:prstGeom prst="rect">
            <a:avLst/>
          </a:prstGeom>
          <a:noFill/>
        </p:spPr>
      </p:pic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27584" y="1412776"/>
            <a:ext cx="29416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sym typeface="Times New Roman" pitchFamily="18" charset="0"/>
              </a:rPr>
              <a:t>Sesiones</a:t>
            </a:r>
            <a:r>
              <a:rPr lang="en-US" sz="1800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18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23" name="Picture 9" descr="Database: Database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858001" y="3284984"/>
            <a:ext cx="1098376" cy="1301674"/>
          </a:xfrm>
          <a:prstGeom prst="rect">
            <a:avLst/>
          </a:prstGeom>
          <a:noFill/>
        </p:spPr>
      </p:pic>
      <p:sp>
        <p:nvSpPr>
          <p:cNvPr id="26" name="Text Box 12"/>
          <p:cNvSpPr txBox="1">
            <a:spLocks noChangeArrowheads="1"/>
          </p:cNvSpPr>
          <p:nvPr/>
        </p:nvSpPr>
        <p:spPr bwMode="blackWhite">
          <a:xfrm>
            <a:off x="3984016" y="5157192"/>
            <a:ext cx="2448000" cy="396000"/>
          </a:xfrm>
          <a:prstGeom prst="rect">
            <a:avLst/>
          </a:prstGeom>
          <a:solidFill>
            <a:srgbClr val="FFCC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Proceso de servidor</a:t>
            </a:r>
          </a:p>
        </p:txBody>
      </p:sp>
      <p:pic>
        <p:nvPicPr>
          <p:cNvPr id="29" name="Picture 17" descr="elect0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1204" y="5454228"/>
            <a:ext cx="927100" cy="927100"/>
          </a:xfrm>
          <a:prstGeom prst="rect">
            <a:avLst/>
          </a:prstGeom>
          <a:noFill/>
        </p:spPr>
      </p:pic>
      <p:pic>
        <p:nvPicPr>
          <p:cNvPr id="31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314096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50912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ine 8"/>
          <p:cNvSpPr>
            <a:spLocks noChangeShapeType="1"/>
          </p:cNvSpPr>
          <p:nvPr/>
        </p:nvSpPr>
        <p:spPr bwMode="auto">
          <a:xfrm flipH="1">
            <a:off x="2411760" y="2520404"/>
            <a:ext cx="147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2430810" y="3882479"/>
            <a:ext cx="147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2430711" y="5354042"/>
            <a:ext cx="147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6732240" y="6158632"/>
            <a:ext cx="98424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Listener</a:t>
            </a:r>
          </a:p>
        </p:txBody>
      </p:sp>
    </p:spTree>
    <p:extLst>
      <p:ext uri="{BB962C8B-B14F-4D97-AF65-F5344CB8AC3E}">
        <p14:creationId xmlns="" xmlns:p14="http://schemas.microsoft.com/office/powerpoint/2010/main" val="12988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38125"/>
            <a:ext cx="792011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Sesiones de Usuario: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Proceso de Servidor Compartido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" name="Picture 2" descr="Database: Database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026920" y="4869457"/>
            <a:ext cx="1028700" cy="1219200"/>
          </a:xfrm>
          <a:prstGeom prst="rect">
            <a:avLst/>
          </a:prstGeom>
          <a:noFill/>
        </p:spPr>
      </p:pic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586682" y="5942607"/>
            <a:ext cx="107315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Listener</a:t>
            </a:r>
          </a:p>
        </p:txBody>
      </p:sp>
      <p:pic>
        <p:nvPicPr>
          <p:cNvPr id="27" name="Picture 5" descr="Diagram: Detailed S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417320" y="3650257"/>
            <a:ext cx="1200150" cy="1552575"/>
          </a:xfrm>
          <a:prstGeom prst="rect">
            <a:avLst/>
          </a:prstGeom>
          <a:noFill/>
        </p:spPr>
      </p:pic>
      <p:sp>
        <p:nvSpPr>
          <p:cNvPr id="30" name="Line 6"/>
          <p:cNvSpPr>
            <a:spLocks noChangeShapeType="1"/>
          </p:cNvSpPr>
          <p:nvPr/>
        </p:nvSpPr>
        <p:spPr bwMode="auto">
          <a:xfrm flipH="1">
            <a:off x="2364432" y="4190007"/>
            <a:ext cx="1600200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blackWhite">
          <a:xfrm>
            <a:off x="3635896" y="4958356"/>
            <a:ext cx="2232000" cy="432000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Distribuidores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7012632" y="2985095"/>
            <a:ext cx="0" cy="8651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blackWhite">
          <a:xfrm>
            <a:off x="5142557" y="1757563"/>
            <a:ext cx="3013075" cy="432000"/>
          </a:xfrm>
          <a:prstGeom prst="rect">
            <a:avLst/>
          </a:prstGeom>
          <a:solidFill>
            <a:srgbClr val="FFCC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Proceso de servidor</a:t>
            </a: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blackWhite">
          <a:xfrm>
            <a:off x="5294957" y="2179330"/>
            <a:ext cx="3013075" cy="432000"/>
          </a:xfrm>
          <a:prstGeom prst="rect">
            <a:avLst/>
          </a:prstGeom>
          <a:solidFill>
            <a:srgbClr val="FFCC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Proceso de servidor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blackWhite">
          <a:xfrm>
            <a:off x="5447357" y="2588905"/>
            <a:ext cx="3013075" cy="432000"/>
          </a:xfrm>
          <a:prstGeom prst="rect">
            <a:avLst/>
          </a:prstGeom>
          <a:solidFill>
            <a:srgbClr val="FFCC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Proceso de servidor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539552" y="4875807"/>
            <a:ext cx="2147888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Sesiones</a:t>
            </a: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41" name="Picture 13" descr="offic0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4040832" y="3656607"/>
            <a:ext cx="1100138" cy="1246188"/>
          </a:xfrm>
          <a:prstGeom prst="rect">
            <a:avLst/>
          </a:prstGeom>
          <a:noFill/>
        </p:spPr>
      </p:pic>
      <p:pic>
        <p:nvPicPr>
          <p:cNvPr id="42" name="Picture 14" descr="peop03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1907232" y="3809007"/>
            <a:ext cx="392113" cy="933450"/>
          </a:xfrm>
          <a:prstGeom prst="rect">
            <a:avLst/>
          </a:prstGeom>
          <a:noFill/>
        </p:spPr>
      </p:pic>
      <p:pic>
        <p:nvPicPr>
          <p:cNvPr id="43" name="Picture 15" descr="peop04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1602432" y="3809007"/>
            <a:ext cx="392113" cy="933450"/>
          </a:xfrm>
          <a:prstGeom prst="rect">
            <a:avLst/>
          </a:prstGeom>
          <a:noFill/>
        </p:spPr>
      </p:pic>
      <p:pic>
        <p:nvPicPr>
          <p:cNvPr id="44" name="Picture 16" descr="peop04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764232" y="3809007"/>
            <a:ext cx="392113" cy="933450"/>
          </a:xfrm>
          <a:prstGeom prst="rect">
            <a:avLst/>
          </a:prstGeom>
          <a:noFill/>
        </p:spPr>
      </p:pic>
      <p:pic>
        <p:nvPicPr>
          <p:cNvPr id="45" name="Picture 17" descr="peop04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gray">
          <a:xfrm>
            <a:off x="1069032" y="3809007"/>
            <a:ext cx="392113" cy="933450"/>
          </a:xfrm>
          <a:prstGeom prst="rect">
            <a:avLst/>
          </a:prstGeom>
          <a:noFill/>
        </p:spPr>
      </p:pic>
      <p:pic>
        <p:nvPicPr>
          <p:cNvPr id="46" name="Picture 18" descr="peop04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gray">
          <a:xfrm>
            <a:off x="1297632" y="3809007"/>
            <a:ext cx="392113" cy="933450"/>
          </a:xfrm>
          <a:prstGeom prst="rect">
            <a:avLst/>
          </a:prstGeom>
          <a:noFill/>
        </p:spPr>
      </p:pic>
      <p:sp>
        <p:nvSpPr>
          <p:cNvPr id="47" name="Line 19"/>
          <p:cNvSpPr>
            <a:spLocks noChangeShapeType="1"/>
          </p:cNvSpPr>
          <p:nvPr/>
        </p:nvSpPr>
        <p:spPr bwMode="auto">
          <a:xfrm rot="5400000" flipH="1" flipV="1">
            <a:off x="843607" y="3740745"/>
            <a:ext cx="4402137" cy="1588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48" name="Picture 21" descr="offic0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4040832" y="2513607"/>
            <a:ext cx="1100138" cy="1246188"/>
          </a:xfrm>
          <a:prstGeom prst="rect">
            <a:avLst/>
          </a:prstGeom>
          <a:noFill/>
        </p:spPr>
      </p:pic>
      <p:sp>
        <p:nvSpPr>
          <p:cNvPr id="49" name="Line 22"/>
          <p:cNvSpPr>
            <a:spLocks noChangeShapeType="1"/>
          </p:cNvSpPr>
          <p:nvPr/>
        </p:nvSpPr>
        <p:spPr bwMode="auto">
          <a:xfrm flipH="1">
            <a:off x="4990157" y="4418607"/>
            <a:ext cx="1371600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0" name="Picture 23" descr="elect0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80332" y="4863107"/>
            <a:ext cx="927100" cy="92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88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SGA y PGA de un Servidor Compartido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168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En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Servidor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compartido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Oracle los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sesión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almacenan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en la SGA.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debe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considerar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requisitos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memoria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servidor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compartido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cuando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modifique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tamaño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la SGA 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blackWhite">
          <a:xfrm>
            <a:off x="885577" y="2060848"/>
            <a:ext cx="5472608" cy="3048546"/>
          </a:xfrm>
          <a:prstGeom prst="roundRect">
            <a:avLst>
              <a:gd name="adj" fmla="val 0"/>
            </a:avLst>
          </a:prstGeom>
          <a:solidFill>
            <a:srgbClr val="99CC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CL" sz="1600" b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7348041" y="2768874"/>
            <a:ext cx="968375" cy="1143000"/>
          </a:xfrm>
          <a:prstGeom prst="roundRect">
            <a:avLst>
              <a:gd name="adj" fmla="val 0"/>
            </a:avLst>
          </a:prstGeom>
          <a:solidFill>
            <a:srgbClr val="99CC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CL" sz="1600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7424241" y="2868886"/>
            <a:ext cx="825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sym typeface="Times New Roman" pitchFamily="18" charset="0"/>
              </a:rPr>
              <a:t>Stack </a:t>
            </a: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sym typeface="Times New Roman" pitchFamily="18" charset="0"/>
              </a:rPr>
              <a:t>space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424241" y="2398986"/>
            <a:ext cx="68768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Char char=" "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PGA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blackWhite">
          <a:xfrm>
            <a:off x="1328241" y="2594249"/>
            <a:ext cx="4597896" cy="2011089"/>
          </a:xfrm>
          <a:prstGeom prst="roundRect">
            <a:avLst>
              <a:gd name="adj" fmla="val 12495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endParaRPr lang="es-ES" sz="1500" b="1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gray">
          <a:xfrm>
            <a:off x="1496643" y="3621610"/>
            <a:ext cx="1657350" cy="7920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User Session</a:t>
            </a:r>
          </a:p>
          <a:p>
            <a:pPr algn="ctr" defTabSz="228600"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Data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gray">
          <a:xfrm>
            <a:off x="1484451" y="2733130"/>
            <a:ext cx="1657350" cy="7920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Cursor</a:t>
            </a:r>
          </a:p>
          <a:p>
            <a:pPr algn="ctr" defTabSz="228600"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State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3241179" y="2749887"/>
            <a:ext cx="1147762" cy="553998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rIns="36000" anchor="ctr" anchorCtr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Sort</a:t>
            </a:r>
          </a:p>
          <a:p>
            <a:pPr algn="ctr" defTabSz="228600"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Area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4484191" y="2749887"/>
            <a:ext cx="1187450" cy="553998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Hash</a:t>
            </a:r>
          </a:p>
          <a:p>
            <a:pPr algn="ctr" defTabSz="228600">
              <a:spcBef>
                <a:spcPts val="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Area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gray">
          <a:xfrm>
            <a:off x="3241179" y="3389393"/>
            <a:ext cx="2430462" cy="4680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Create Bitmap  Area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gray">
          <a:xfrm>
            <a:off x="3241179" y="3944554"/>
            <a:ext cx="2430462" cy="4680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Bitmap Merge Area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027021" y="4677346"/>
            <a:ext cx="666849" cy="32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Char char=" "/>
            </a:pPr>
            <a:r>
              <a:rPr lang="en-US" sz="1500" b="1" dirty="0">
                <a:solidFill>
                  <a:srgbClr val="000000"/>
                </a:solidFill>
                <a:sym typeface="Times New Roman" pitchFamily="18" charset="0"/>
              </a:rPr>
              <a:t>UGA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538044" y="2157066"/>
            <a:ext cx="281525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Char char=" "/>
            </a:pPr>
            <a:r>
              <a:rPr lang="en-US" sz="1600" b="1" dirty="0" smtClean="0">
                <a:solidFill>
                  <a:srgbClr val="000000"/>
                </a:solidFill>
                <a:sym typeface="Times New Roman" pitchFamily="18" charset="0"/>
              </a:rPr>
              <a:t>System Global Area </a:t>
            </a: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(SGA)</a:t>
            </a:r>
          </a:p>
        </p:txBody>
      </p:sp>
    </p:spTree>
    <p:extLst>
      <p:ext uri="{BB962C8B-B14F-4D97-AF65-F5344CB8AC3E}">
        <p14:creationId xmlns="" xmlns:p14="http://schemas.microsoft.com/office/powerpoint/2010/main" val="3609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Pool de Conexiones de un Servidor Compartido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771800" y="1412776"/>
            <a:ext cx="4176464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La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aplicación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del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cliente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ha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sobrepasado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el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tiempo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de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inactividad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especificado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y un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nuevo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cliente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solicita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una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conexión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Arial" pitchFamily="34" charset="0"/>
                <a:sym typeface="Times New Roman" pitchFamily="18" charset="0"/>
              </a:rPr>
              <a:t>.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228184" y="4205634"/>
            <a:ext cx="2362200" cy="715581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lnSpc>
                <a:spcPct val="90000"/>
              </a:lnSpc>
              <a:buClrTx/>
              <a:buSzPct val="100000"/>
              <a:buFontTx/>
              <a:buNone/>
            </a:pP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 ha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configurado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máximo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255.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5496" y="5305707"/>
            <a:ext cx="4800600" cy="715581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lnSpc>
                <a:spcPct val="90000"/>
              </a:lnSpc>
              <a:buClrTx/>
              <a:buSzPct val="100000"/>
              <a:buFontTx/>
              <a:buNone/>
            </a:pP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es la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50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256 en el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 Se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pool de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conexiones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pueda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aceptar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5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grpSp>
        <p:nvGrpSpPr>
          <p:cNvPr id="37" name="Group 10"/>
          <p:cNvGrpSpPr>
            <a:grpSpLocks/>
          </p:cNvGrpSpPr>
          <p:nvPr/>
        </p:nvGrpSpPr>
        <p:grpSpPr bwMode="auto">
          <a:xfrm rot="1416197">
            <a:off x="2571750" y="2694334"/>
            <a:ext cx="1600200" cy="152400"/>
            <a:chOff x="1104" y="2256"/>
            <a:chExt cx="1008" cy="96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104" y="2256"/>
              <a:ext cx="7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1488" y="23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1488" y="2256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029200" y="3837334"/>
            <a:ext cx="180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CL" sz="15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029074" y="4302970"/>
            <a:ext cx="1454646" cy="55399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500" b="1" dirty="0" err="1">
                <a:latin typeface="Arial" pitchFamily="34" charset="0"/>
                <a:cs typeface="Arial" pitchFamily="34" charset="0"/>
                <a:sym typeface="Times New Roman" pitchFamily="18" charset="0"/>
              </a:rPr>
              <a:t>Servidor</a:t>
            </a:r>
            <a:r>
              <a:rPr lang="en-US" sz="1500" b="1" dirty="0">
                <a:latin typeface="Arial" pitchFamily="34" charset="0"/>
                <a:cs typeface="Arial" pitchFamily="34" charset="0"/>
                <a:sym typeface="Times New Roman" pitchFamily="18" charset="0"/>
              </a:rPr>
              <a:t> de</a:t>
            </a:r>
            <a:br>
              <a:rPr lang="en-US" sz="1500" b="1" dirty="0"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lang="en-US" sz="1500" b="1" dirty="0">
                <a:latin typeface="Arial" pitchFamily="34" charset="0"/>
                <a:cs typeface="Arial" pitchFamily="34" charset="0"/>
                <a:sym typeface="Times New Roman" pitchFamily="18" charset="0"/>
              </a:rPr>
              <a:t>base de </a:t>
            </a:r>
            <a:r>
              <a:rPr lang="en-US" sz="1500" b="1" dirty="0" err="1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endParaRPr lang="en-US" sz="1500" b="1" dirty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graphicFrame>
        <p:nvGraphicFramePr>
          <p:cNvPr id="47" name="Object 17"/>
          <p:cNvGraphicFramePr>
            <a:graphicFrameLocks noChangeAspect="1"/>
          </p:cNvGraphicFramePr>
          <p:nvPr/>
        </p:nvGraphicFramePr>
        <p:xfrm>
          <a:off x="6855668" y="2999134"/>
          <a:ext cx="1028700" cy="1219200"/>
        </p:xfrm>
        <a:graphic>
          <a:graphicData uri="http://schemas.openxmlformats.org/presentationml/2006/ole">
            <p:oleObj spid="_x0000_s1026" name="Photo Editor Photo" r:id="rId4" imgW="1028844" imgH="1219370" progId="">
              <p:embed/>
            </p:oleObj>
          </a:graphicData>
        </a:graphic>
      </p:graphicFrame>
      <p:sp>
        <p:nvSpPr>
          <p:cNvPr id="49" name="Text Box 19"/>
          <p:cNvSpPr txBox="1">
            <a:spLocks noChangeArrowheads="1"/>
          </p:cNvSpPr>
          <p:nvPr/>
        </p:nvSpPr>
        <p:spPr bwMode="gray">
          <a:xfrm>
            <a:off x="402382" y="2132359"/>
            <a:ext cx="1001266" cy="55399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inactivo</a:t>
            </a:r>
            <a:endParaRPr lang="en-US" sz="15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pic>
        <p:nvPicPr>
          <p:cNvPr id="61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1224136" cy="10201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16774"/>
            <a:ext cx="1224136" cy="10201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C:\Users\cincomardba1\Documents\DonationCoder\ScreenshotCaptor\Screenshots\Screenshot - 20-01-2015 , 14_39_0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58" y="2852936"/>
            <a:ext cx="937598" cy="1494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63 CuadroTexto"/>
          <p:cNvSpPr txBox="1"/>
          <p:nvPr/>
        </p:nvSpPr>
        <p:spPr>
          <a:xfrm>
            <a:off x="4257247" y="3434596"/>
            <a:ext cx="161144" cy="307777"/>
          </a:xfrm>
          <a:prstGeom prst="rect">
            <a:avLst/>
          </a:prstGeom>
          <a:solidFill>
            <a:srgbClr val="626262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65" name="Picture 2" descr="iasicon0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896759">
            <a:off x="1569301" y="3157283"/>
            <a:ext cx="567001" cy="648072"/>
          </a:xfrm>
          <a:prstGeom prst="rect">
            <a:avLst/>
          </a:prstGeom>
          <a:noFill/>
          <a:ln>
            <a:noFill/>
          </a:ln>
          <a:scene3d>
            <a:camera prst="isometricLeftDown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03422"/>
            <a:ext cx="1224136" cy="10201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asicon0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896759">
            <a:off x="1569301" y="4343931"/>
            <a:ext cx="567001" cy="648072"/>
          </a:xfrm>
          <a:prstGeom prst="rect">
            <a:avLst/>
          </a:prstGeom>
          <a:noFill/>
          <a:ln>
            <a:noFill/>
          </a:ln>
          <a:scene3d>
            <a:camera prst="isometricLeftDown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6"/>
          <p:cNvGrpSpPr>
            <a:grpSpLocks/>
          </p:cNvGrpSpPr>
          <p:nvPr/>
        </p:nvGrpSpPr>
        <p:grpSpPr bwMode="auto">
          <a:xfrm rot="19451841">
            <a:off x="2571750" y="4294534"/>
            <a:ext cx="1600200" cy="152400"/>
            <a:chOff x="1104" y="2256"/>
            <a:chExt cx="1008" cy="96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1104" y="2256"/>
              <a:ext cx="727" cy="0"/>
            </a:xfrm>
            <a:prstGeom prst="line">
              <a:avLst/>
            </a:prstGeom>
            <a:noFill/>
            <a:ln w="38100" cap="rnd">
              <a:solidFill>
                <a:srgbClr val="00808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1488" y="2352"/>
              <a:ext cx="624" cy="0"/>
            </a:xfrm>
            <a:prstGeom prst="line">
              <a:avLst/>
            </a:prstGeom>
            <a:noFill/>
            <a:ln w="38100" cap="rnd">
              <a:solidFill>
                <a:srgbClr val="00808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>
              <a:off x="1488" y="2256"/>
              <a:ext cx="336" cy="96"/>
            </a:xfrm>
            <a:prstGeom prst="line">
              <a:avLst/>
            </a:prstGeom>
            <a:noFill/>
            <a:ln w="38100" cap="rnd">
              <a:solidFill>
                <a:srgbClr val="008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24"/>
          <p:cNvGrpSpPr>
            <a:grpSpLocks/>
          </p:cNvGrpSpPr>
          <p:nvPr/>
        </p:nvGrpSpPr>
        <p:grpSpPr bwMode="auto">
          <a:xfrm>
            <a:off x="2667000" y="3456334"/>
            <a:ext cx="1447800" cy="152400"/>
            <a:chOff x="1680" y="2256"/>
            <a:chExt cx="912" cy="96"/>
          </a:xfrm>
        </p:grpSpPr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2004" y="2352"/>
              <a:ext cx="5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H="1">
              <a:off x="2004" y="2256"/>
              <a:ext cx="336" cy="9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>
              <a:off x="1680" y="2256"/>
              <a:ext cx="66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CL" sz="1500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ext Box 19"/>
          <p:cNvSpPr txBox="1">
            <a:spLocks noChangeArrowheads="1"/>
          </p:cNvSpPr>
          <p:nvPr/>
        </p:nvSpPr>
        <p:spPr bwMode="gray">
          <a:xfrm>
            <a:off x="546398" y="3271515"/>
            <a:ext cx="857250" cy="55399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sym typeface="Times New Roman" pitchFamily="18" charset="0"/>
              </a:rPr>
              <a:t>Cliente</a:t>
            </a:r>
            <a:r>
              <a:rPr lang="en-US" sz="15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sym typeface="Times New Roman" pitchFamily="18" charset="0"/>
              </a:rPr>
              <a:t>activo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gray">
          <a:xfrm>
            <a:off x="539552" y="4459178"/>
            <a:ext cx="857250" cy="55399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sym typeface="Times New Roman" pitchFamily="18" charset="0"/>
              </a:rPr>
              <a:t>Cliente</a:t>
            </a:r>
            <a:r>
              <a:rPr lang="en-US" sz="15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sym typeface="Times New Roman" pitchFamily="18" charset="0"/>
              </a:rPr>
              <a:t>Nuevo</a:t>
            </a:r>
            <a:endParaRPr lang="en-US" sz="15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7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Cuando No Utilizar un Servidor Compartido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1" name="30 Llamada rectangular redondeada"/>
          <p:cNvSpPr/>
          <p:nvPr/>
        </p:nvSpPr>
        <p:spPr>
          <a:xfrm>
            <a:off x="2483768" y="1916832"/>
            <a:ext cx="4968552" cy="2016224"/>
          </a:xfrm>
          <a:prstGeom prst="wedgeRoundRectCallout">
            <a:avLst/>
          </a:prstGeom>
          <a:solidFill>
            <a:srgbClr val="99CC0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432000" rtlCol="0" anchor="ctr"/>
          <a:lstStyle/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En muchas </a:t>
            </a:r>
            <a:r>
              <a:rPr lang="es-C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taareas</a:t>
            </a:r>
            <a:r>
              <a:rPr lang="es-C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Administración de la base de datos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Operaciones de copia de seguridad y recuperación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Procesamiento </a:t>
            </a:r>
            <a:r>
              <a:rPr lang="es-C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batch</a:t>
            </a:r>
            <a:r>
              <a:rPr lang="es-C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operaciones de carga en bloque</a:t>
            </a: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Operaciones de Data </a:t>
            </a:r>
            <a:r>
              <a:rPr lang="es-C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Warehouse</a:t>
            </a:r>
            <a:endParaRPr lang="es-CL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7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u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tilizar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Enterprise Manager para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Crear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listeners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adicionales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Crear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alias de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Servicio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 Red de Oracle.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Configurar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operaciones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failover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tiempo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conexión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Controlar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listener de Red de 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Oracle.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utilizar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tnsping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realizar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pruebas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conectividad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Red de 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Oracle.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Explicar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cómo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identificar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cuándo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utilizar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servidores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compartidos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cuándo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utilizar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servidores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dedicados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Explicar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establecer la comunicación entre bases de datos.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la Comunicación entre Bases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0" name="Picture 5" descr="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98943" y="3209450"/>
            <a:ext cx="892265" cy="10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 descr="C:\Users\cincomardba1\Documents\DonationCoder\ScreenshotCaptor\Screenshots\Screenshot - 20-01-2015 , 14_39_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6" y="2654606"/>
            <a:ext cx="1073126" cy="17104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32 CuadroTexto"/>
          <p:cNvSpPr txBox="1"/>
          <p:nvPr/>
        </p:nvSpPr>
        <p:spPr>
          <a:xfrm>
            <a:off x="893544" y="3413420"/>
            <a:ext cx="184731" cy="307777"/>
          </a:xfrm>
          <a:prstGeom prst="rect">
            <a:avLst/>
          </a:prstGeom>
          <a:solidFill>
            <a:srgbClr val="626262"/>
          </a:solidFill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34" name="Picture 5" descr="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40175" y="3209450"/>
            <a:ext cx="892265" cy="10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 descr="C:\Users\cincomardba1\Documents\DonationCoder\ScreenshotCaptor\Screenshots\Screenshot - 20-01-2015 , 14_39_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88" y="2654606"/>
            <a:ext cx="1073126" cy="17104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CuadroTexto"/>
          <p:cNvSpPr txBox="1"/>
          <p:nvPr/>
        </p:nvSpPr>
        <p:spPr>
          <a:xfrm>
            <a:off x="6834776" y="3413420"/>
            <a:ext cx="184731" cy="307777"/>
          </a:xfrm>
          <a:prstGeom prst="rect">
            <a:avLst/>
          </a:prstGeom>
          <a:solidFill>
            <a:srgbClr val="626262"/>
          </a:solidFill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2594006" y="3495771"/>
            <a:ext cx="4104000" cy="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41" name="40 Rectángulo"/>
          <p:cNvSpPr/>
          <p:nvPr/>
        </p:nvSpPr>
        <p:spPr>
          <a:xfrm>
            <a:off x="2814954" y="2900560"/>
            <a:ext cx="3424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Conectividad</a:t>
            </a:r>
            <a:r>
              <a:rPr lang="en-US" sz="1600" b="1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de red, </a:t>
            </a:r>
            <a:r>
              <a:rPr lang="en-US" sz="1600" b="1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por</a:t>
            </a:r>
            <a:r>
              <a:rPr lang="en-US" sz="1600" b="1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ejemplo</a:t>
            </a:r>
            <a:endParaRPr lang="en-US" sz="1600" b="1" dirty="0" smtClean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TNSNAMES.ora</a:t>
            </a:r>
            <a:endParaRPr lang="es-CL" sz="1600" b="1" dirty="0"/>
          </a:p>
        </p:txBody>
      </p:sp>
      <p:sp>
        <p:nvSpPr>
          <p:cNvPr id="42" name="41 Rectángulo"/>
          <p:cNvSpPr/>
          <p:nvPr/>
        </p:nvSpPr>
        <p:spPr>
          <a:xfrm>
            <a:off x="2408288" y="3524248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en-US" sz="1600" b="1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Enlaces de base de </a:t>
            </a:r>
            <a:r>
              <a:rPr lang="en-US" sz="1600" b="1" dirty="0" err="1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datos</a:t>
            </a:r>
            <a:r>
              <a:rPr lang="en-US" sz="1600" b="1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 </a:t>
            </a:r>
          </a:p>
          <a:p>
            <a:pPr lvl="2" algn="ctr"/>
            <a:r>
              <a:rPr lang="en-US" sz="1600" b="1" dirty="0" smtClean="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t>(Database Link)</a:t>
            </a:r>
            <a:endParaRPr lang="en-US" sz="1600" b="1" dirty="0">
              <a:solidFill>
                <a:srgbClr val="000000"/>
              </a:solidFill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7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la Comunicación entre Bases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2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2411760" cy="2411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blackGray">
          <a:xfrm>
            <a:off x="2769840" y="3789040"/>
            <a:ext cx="6122640" cy="19594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46038" tIns="46038" rIns="46038" bIns="46038" anchor="ctr"/>
          <a:lstStyle/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CONNECT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hr/hr;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Times New Roman" pitchFamily="18" charset="0"/>
            </a:endParaRP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Times New Roman" pitchFamily="18" charset="0"/>
            </a:endParaRP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CREATE DATABASE LINK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remote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CONNECT TO HR IDENTIFIED BY HR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USING '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REMOTE_ORCL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';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Times New Roman" pitchFamily="18" charset="0"/>
            </a:endParaRP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SELECT * FROM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employees@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remote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Gray">
          <a:xfrm>
            <a:off x="2769840" y="1016000"/>
            <a:ext cx="6122640" cy="262902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46038" tIns="46038" rIns="46038" bIns="46038" anchor="ctr"/>
          <a:lstStyle/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REMOTE_ORCL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=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 (DESCRIPTION =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   (ADDRESS = (PROTOCOL = TCP)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(HOST = host02.example.com)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(PORT = 1521))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   (CONNECT_DATA =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     (SERVER = DEDICATED)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     (SERVICE_NAME = orcl.example.com)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   )</a:t>
            </a:r>
          </a:p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  )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934200" y="1101725"/>
            <a:ext cx="1676400" cy="338554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tnsnames.ora </a:t>
            </a:r>
          </a:p>
        </p:txBody>
      </p:sp>
    </p:spTree>
    <p:extLst>
      <p:ext uri="{BB962C8B-B14F-4D97-AF65-F5344CB8AC3E}">
        <p14:creationId xmlns="" xmlns:p14="http://schemas.microsoft.com/office/powerpoint/2010/main" val="24027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SQL*Plus para Visualizar Parámetros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0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12976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>
            <a:spLocks noChangeArrowheads="1"/>
          </p:cNvSpPr>
          <p:nvPr/>
        </p:nvSpPr>
        <p:spPr bwMode="blackGray">
          <a:xfrm>
            <a:off x="2337792" y="1628800"/>
            <a:ext cx="6698704" cy="46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SQL&gt; SELECT name , value FROM V$PARAMETER;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NAME                   VALUE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------------          ----------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lock_name_space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 2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processes              150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sessions               247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timed_statistics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TRUE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timed_os_statistics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0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…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sym typeface="Times New Roman" pitchFamily="18" charset="0"/>
            </a:endParaRP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SQL&gt;SHOW PARAMETER SHARED_POOL_SIZE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NAME                                 TYPE        VALUE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------------------------------------ ----------- ---------------------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shared_pool_size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              big integer 0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sym typeface="Times New Roman" pitchFamily="18" charset="0"/>
            </a:endParaRP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SQL&gt; show parameter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sym typeface="Times New Roman" pitchFamily="18" charset="0"/>
              </a:rPr>
              <a:t>para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sym typeface="Times New Roman" pitchFamily="18" charset="0"/>
            </a:endParaRP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NAME                                 TYPE        VALUE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------------------------------------ ----------- ---------------------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fast_start_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sym typeface="Times New Roman" pitchFamily="18" charset="0"/>
              </a:rPr>
              <a:t>para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llel_rollback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  string      LOW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sym typeface="Times New Roman" pitchFamily="18" charset="0"/>
              </a:rPr>
              <a:t>para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llel_adaptive_multi_user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TRUE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sym typeface="Times New Roman" pitchFamily="18" charset="0"/>
              </a:rPr>
              <a:t>para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llel_automatic_tuning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FALSE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sym typeface="Times New Roman" pitchFamily="18" charset="0"/>
              </a:rPr>
              <a:t>para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llel_execution_message_size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integer     16384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sym typeface="Times New Roman" pitchFamily="18" charset="0"/>
              </a:rPr>
              <a:t>para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llel_instance_group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              string</a:t>
            </a:r>
          </a:p>
          <a:p>
            <a:pPr algn="l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sym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24027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tilizar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Enterprise Manager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para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Crear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listeners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adicionales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Crear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alias de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servicio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Red de Oracle.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Configurar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operaciones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failover de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tiempo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conexión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Controlar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listener de Red de Oracle.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utilizar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tnsping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para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realizar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pruebas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conectividad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Red de Oracle.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explicó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cómo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identificar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cuándo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utilizar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servidores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compartidos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cuándo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utilizar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servidores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dedicados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establecer la comunicación entre bases de datos.</a:t>
            </a: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Servicios de Red de Oracle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" name="Picture 3" descr="datab011_b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223820" y="1720048"/>
            <a:ext cx="732556" cy="1007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"/>
          <p:cNvSpPr>
            <a:spLocks noChangeArrowheads="1"/>
          </p:cNvSpPr>
          <p:nvPr/>
        </p:nvSpPr>
        <p:spPr bwMode="blackWhite">
          <a:xfrm>
            <a:off x="990600" y="2823337"/>
            <a:ext cx="2014538" cy="1028700"/>
          </a:xfrm>
          <a:prstGeom prst="rect">
            <a:avLst/>
          </a:prstGeom>
          <a:solidFill>
            <a:srgbClr val="9ED56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Aplicación</a:t>
            </a:r>
            <a:endParaRPr lang="en-US" altLang="es-CL" sz="16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endParaRPr lang="en-US" altLang="es-CL" sz="16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Red de Oracle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blackWhite">
          <a:xfrm>
            <a:off x="6061075" y="2823337"/>
            <a:ext cx="2244725" cy="1028700"/>
          </a:xfrm>
          <a:prstGeom prst="rect">
            <a:avLst/>
          </a:prstGeom>
          <a:solidFill>
            <a:srgbClr val="D3A7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RDBMS</a:t>
            </a:r>
          </a:p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endParaRPr lang="en-US" altLang="es-CL" sz="1600" b="1" dirty="0">
              <a:solidFill>
                <a:srgbClr val="000000"/>
              </a:solidFill>
              <a:latin typeface="Arial" charset="0"/>
              <a:sym typeface="Times New Roman" pitchFamily="18" charset="0"/>
            </a:endParaRPr>
          </a:p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Red de Oracle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023392" y="3888613"/>
            <a:ext cx="1676400" cy="57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Cliente</a:t>
            </a:r>
            <a:r>
              <a:rPr lang="en-US" altLang="es-CL" sz="16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o </a:t>
            </a:r>
            <a:r>
              <a:rPr lang="en-US" altLang="es-CL" sz="16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nivel</a:t>
            </a:r>
            <a:r>
              <a:rPr lang="en-US" altLang="es-CL" sz="16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</a:t>
            </a:r>
            <a:r>
              <a:rPr lang="en-US" altLang="es-CL" sz="16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medio</a:t>
            </a:r>
            <a:endParaRPr lang="en-US" altLang="es-CL" sz="1600" b="1" dirty="0">
              <a:solidFill>
                <a:srgbClr val="C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119813" y="3894773"/>
            <a:ext cx="2185987" cy="57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Servidor</a:t>
            </a:r>
            <a:r>
              <a:rPr lang="en-US" altLang="es-CL" sz="16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de base de </a:t>
            </a:r>
            <a:r>
              <a:rPr lang="en-US" altLang="es-CL" sz="16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datos</a:t>
            </a:r>
            <a:endParaRPr lang="en-US" altLang="es-CL" sz="1600" b="1" dirty="0">
              <a:solidFill>
                <a:srgbClr val="C00000"/>
              </a:solidFill>
              <a:latin typeface="Arial" charset="0"/>
              <a:sym typeface="Times New Roman" pitchFamily="18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990600" y="3372612"/>
            <a:ext cx="2014538" cy="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6064250" y="3366262"/>
            <a:ext cx="224155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3017838" y="3204337"/>
            <a:ext cx="1154112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743325" y="3509137"/>
            <a:ext cx="752475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3733800" y="3204337"/>
            <a:ext cx="457200" cy="30480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971800" y="3523488"/>
            <a:ext cx="1300163" cy="3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Red TCP/IP</a:t>
            </a: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257800" y="3509137"/>
            <a:ext cx="776288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229211" y="4004501"/>
            <a:ext cx="1482725" cy="3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Listener</a:t>
            </a:r>
          </a:p>
        </p:txBody>
      </p:sp>
      <p:pic>
        <p:nvPicPr>
          <p:cNvPr id="35" name="Picture 18" descr="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84240" y="4571224"/>
            <a:ext cx="5334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5557520" y="5567144"/>
            <a:ext cx="283090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Archivos</a:t>
            </a:r>
            <a:r>
              <a:rPr lang="en-US" altLang="es-CL" sz="16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de </a:t>
            </a:r>
            <a:r>
              <a:rPr lang="en-US" altLang="es-CL" sz="1600" b="1" dirty="0" err="1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configuración</a:t>
            </a:r>
            <a:r>
              <a:rPr lang="en-US" altLang="es-CL" sz="16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 </a:t>
            </a: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C00000"/>
                </a:solidFill>
                <a:latin typeface="Arial" charset="0"/>
                <a:sym typeface="Times New Roman" pitchFamily="18" charset="0"/>
              </a:rPr>
              <a:t>de Red de Oracle</a:t>
            </a:r>
          </a:p>
        </p:txBody>
      </p:sp>
      <p:pic>
        <p:nvPicPr>
          <p:cNvPr id="37" name="Picture 20" descr="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94475" y="4572064"/>
            <a:ext cx="5349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384488" y="5567144"/>
            <a:ext cx="30797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C00000"/>
                </a:solidFill>
                <a:sym typeface="Times New Roman" pitchFamily="18" charset="0"/>
              </a:rPr>
              <a:t>Archivos</a:t>
            </a:r>
            <a:r>
              <a:rPr lang="en-US" altLang="es-CL" sz="1600" b="1" dirty="0">
                <a:solidFill>
                  <a:srgbClr val="C00000"/>
                </a:solidFill>
                <a:sym typeface="Times New Roman" pitchFamily="18" charset="0"/>
              </a:rPr>
              <a:t> de </a:t>
            </a:r>
            <a:r>
              <a:rPr lang="en-US" altLang="es-CL" sz="1600" b="1" dirty="0" err="1">
                <a:solidFill>
                  <a:srgbClr val="C00000"/>
                </a:solidFill>
                <a:sym typeface="Times New Roman" pitchFamily="18" charset="0"/>
              </a:rPr>
              <a:t>configuración</a:t>
            </a:r>
            <a:r>
              <a:rPr lang="en-US" altLang="es-CL" sz="1600" b="1" dirty="0">
                <a:solidFill>
                  <a:srgbClr val="C00000"/>
                </a:solidFill>
                <a:sym typeface="Times New Roman" pitchFamily="18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C00000"/>
                </a:solidFill>
                <a:sym typeface="Times New Roman" pitchFamily="18" charset="0"/>
              </a:rPr>
              <a:t>de Red de Oracle</a:t>
            </a: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>
            <a:off x="2895600" y="2999240"/>
            <a:ext cx="0" cy="75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41" name="Picture 26" descr="elect0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3131312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1" descr="https://encrypted-tbn0.gstatic.com/images?q=tbn:ANd9GcQi3ljqakAhxfhINF5y8AfwapLLxUB7AlcJeja8XQR8iREDf_Kz0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13270"/>
            <a:ext cx="1491952" cy="1243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C:\Users\cincomardba1\Documents\DonationCoder\ScreenshotCaptor\Screenshots\Screenshot - 20-01-2015 , 14_39_0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010" y="1474880"/>
            <a:ext cx="809982" cy="1291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6228184" y="2998096"/>
            <a:ext cx="0" cy="75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6522254" y="1954552"/>
            <a:ext cx="126174" cy="307777"/>
          </a:xfrm>
          <a:prstGeom prst="rect">
            <a:avLst/>
          </a:prstGeom>
          <a:solidFill>
            <a:srgbClr val="626262"/>
          </a:solidFill>
        </p:spPr>
        <p:txBody>
          <a:bodyPr wrap="non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Listener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Red de Oracle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783743" y="2878609"/>
            <a:ext cx="98424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Listener</a:t>
            </a: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467544" y="5770758"/>
            <a:ext cx="7620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&lt;</a:t>
            </a:r>
            <a:r>
              <a:rPr lang="en-US" altLang="es-CL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oracle_home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&gt;/network/admin/</a:t>
            </a: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listener.ora</a:t>
            </a:r>
            <a:endParaRPr lang="en-US" altLang="es-CL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algn="ctr"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                  </a:t>
            </a:r>
            <a:r>
              <a:rPr lang="en-US" altLang="es-CL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                            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./</a:t>
            </a: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sqlnet.ora</a:t>
            </a:r>
            <a:endParaRPr lang="en-US" altLang="es-CL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705536" y="3573016"/>
            <a:ext cx="24384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Oracle Database</a:t>
            </a:r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4852130" y="2483321"/>
            <a:ext cx="2304000" cy="0"/>
          </a:xfrm>
          <a:prstGeom prst="line">
            <a:avLst/>
          </a:prstGeom>
          <a:noFill/>
          <a:ln w="63500" cap="rnd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>
            <a:off x="2261965" y="2483321"/>
            <a:ext cx="1600200" cy="0"/>
          </a:xfrm>
          <a:prstGeom prst="line">
            <a:avLst/>
          </a:prstGeom>
          <a:noFill/>
          <a:ln w="63500" cap="rnd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4356830" y="3140968"/>
            <a:ext cx="0" cy="1219200"/>
          </a:xfrm>
          <a:prstGeom prst="line">
            <a:avLst/>
          </a:prstGeom>
          <a:noFill/>
          <a:ln w="63500" cap="rnd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2375630" y="5192514"/>
            <a:ext cx="3962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Archivos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configuración</a:t>
            </a: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 Red de Oracle</a:t>
            </a:r>
          </a:p>
        </p:txBody>
      </p:sp>
      <p:pic>
        <p:nvPicPr>
          <p:cNvPr id="70" name="Picture 10" descr="datab011_b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34161" y="1484784"/>
            <a:ext cx="827088" cy="1231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1" descr="datab011_b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12036" y="1580034"/>
            <a:ext cx="825500" cy="1231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datab011_b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73849" y="1949921"/>
            <a:ext cx="827087" cy="1231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datab011_b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10449" y="2013421"/>
            <a:ext cx="827087" cy="1231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28230" y="4005064"/>
            <a:ext cx="6096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 16"/>
          <p:cNvSpPr>
            <a:spLocks/>
          </p:cNvSpPr>
          <p:nvPr/>
        </p:nvSpPr>
        <p:spPr bwMode="auto">
          <a:xfrm>
            <a:off x="1248336" y="3956296"/>
            <a:ext cx="2916000" cy="756000"/>
          </a:xfrm>
          <a:custGeom>
            <a:avLst/>
            <a:gdLst>
              <a:gd name="T0" fmla="*/ 0 w 1184"/>
              <a:gd name="T1" fmla="*/ 0 h 1168"/>
              <a:gd name="T2" fmla="*/ 0 w 1184"/>
              <a:gd name="T3" fmla="*/ 1168 h 1168"/>
              <a:gd name="T4" fmla="*/ 1184 w 1184"/>
              <a:gd name="T5" fmla="*/ 1168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1168">
                <a:moveTo>
                  <a:pt x="0" y="0"/>
                </a:moveTo>
                <a:lnTo>
                  <a:pt x="0" y="1168"/>
                </a:lnTo>
                <a:lnTo>
                  <a:pt x="1184" y="1168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17"/>
          <p:cNvSpPr>
            <a:spLocks/>
          </p:cNvSpPr>
          <p:nvPr/>
        </p:nvSpPr>
        <p:spPr bwMode="auto">
          <a:xfrm>
            <a:off x="4814030" y="2688109"/>
            <a:ext cx="2448000" cy="376237"/>
          </a:xfrm>
          <a:custGeom>
            <a:avLst/>
            <a:gdLst>
              <a:gd name="T0" fmla="*/ 579 w 579"/>
              <a:gd name="T1" fmla="*/ 380 h 380"/>
              <a:gd name="T2" fmla="*/ 270 w 579"/>
              <a:gd name="T3" fmla="*/ 380 h 380"/>
              <a:gd name="T4" fmla="*/ 270 w 579"/>
              <a:gd name="T5" fmla="*/ 0 h 380"/>
              <a:gd name="T6" fmla="*/ 0 w 579"/>
              <a:gd name="T7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9" h="380">
                <a:moveTo>
                  <a:pt x="579" y="380"/>
                </a:moveTo>
                <a:lnTo>
                  <a:pt x="270" y="380"/>
                </a:ln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triangle" w="sm" len="sm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18"/>
          <p:cNvSpPr>
            <a:spLocks/>
          </p:cNvSpPr>
          <p:nvPr/>
        </p:nvSpPr>
        <p:spPr bwMode="auto">
          <a:xfrm flipV="1">
            <a:off x="4737830" y="1894359"/>
            <a:ext cx="2412000" cy="376237"/>
          </a:xfrm>
          <a:custGeom>
            <a:avLst/>
            <a:gdLst>
              <a:gd name="T0" fmla="*/ 579 w 579"/>
              <a:gd name="T1" fmla="*/ 380 h 380"/>
              <a:gd name="T2" fmla="*/ 270 w 579"/>
              <a:gd name="T3" fmla="*/ 380 h 380"/>
              <a:gd name="T4" fmla="*/ 270 w 579"/>
              <a:gd name="T5" fmla="*/ 0 h 380"/>
              <a:gd name="T6" fmla="*/ 0 w 579"/>
              <a:gd name="T7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9" h="380">
                <a:moveTo>
                  <a:pt x="579" y="380"/>
                </a:moveTo>
                <a:lnTo>
                  <a:pt x="270" y="380"/>
                </a:ln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triangle" w="sm" len="sm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L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707952" y="2940521"/>
            <a:ext cx="1258358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Enterprise </a:t>
            </a: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Manager</a:t>
            </a: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Database</a:t>
            </a:r>
          </a:p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Control</a:t>
            </a:r>
          </a:p>
        </p:txBody>
      </p:sp>
      <p:pic>
        <p:nvPicPr>
          <p:cNvPr id="80" name="Picture 20" descr="datab004_gre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238936" y="2483321"/>
            <a:ext cx="912813" cy="1082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elect0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44" y="1894359"/>
            <a:ext cx="1058862" cy="1058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9" descr="less4-7_10percent_scale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5302" y="1843432"/>
            <a:ext cx="1790231" cy="11214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114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Establecimiento de Conexiones de Red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Para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conexión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nivel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medio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, la Red de Oracle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conozca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lo siguiente: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Host  en 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ejecuta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Puerto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supervisa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Protocolo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Nombre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servicio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maneja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el listener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1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81808" y="4862488"/>
            <a:ext cx="29718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es-CL" sz="1600" b="1" dirty="0" err="1">
                <a:solidFill>
                  <a:srgbClr val="000000"/>
                </a:solidFill>
                <a:sym typeface="Times New Roman" pitchFamily="18" charset="0"/>
              </a:rPr>
              <a:t>Resolución</a:t>
            </a:r>
            <a:r>
              <a:rPr lang="en-US" altLang="es-CL" sz="1600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altLang="es-CL" sz="1600" b="1" dirty="0" err="1">
                <a:solidFill>
                  <a:srgbClr val="000000"/>
                </a:solidFill>
                <a:sym typeface="Times New Roman" pitchFamily="18" charset="0"/>
              </a:rPr>
              <a:t>nombres</a:t>
            </a:r>
            <a:endParaRPr lang="en-US" altLang="es-CL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555776" y="4392588"/>
            <a:ext cx="4464000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14" name="Picture 6" descr="datab0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9333" y="3689325"/>
            <a:ext cx="1235075" cy="1463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elect0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08" y="3933800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Establecimiento de una Conexión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8904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1955800" y="5272088"/>
            <a:ext cx="3352800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29200" y="5881688"/>
            <a:ext cx="98424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Listener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90800" y="5267325"/>
            <a:ext cx="2438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Solicitud</a:t>
            </a: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conexión</a:t>
            </a: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entrante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pic>
        <p:nvPicPr>
          <p:cNvPr id="13" name="Picture 6" descr="Diagram: Detailed S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804025" y="1738313"/>
            <a:ext cx="1200150" cy="1552575"/>
          </a:xfrm>
          <a:prstGeom prst="rect">
            <a:avLst/>
          </a:prstGeom>
          <a:noFill/>
        </p:spPr>
      </p:pic>
      <p:pic>
        <p:nvPicPr>
          <p:cNvPr id="17" name="Picture 8" descr="Database: Database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858000" y="3276600"/>
            <a:ext cx="1235075" cy="1463675"/>
          </a:xfrm>
          <a:prstGeom prst="rect">
            <a:avLst/>
          </a:prstGeom>
          <a:noFill/>
        </p:spPr>
      </p:pic>
      <p:pic>
        <p:nvPicPr>
          <p:cNvPr id="18" name="Picture 10" descr="elect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572000"/>
            <a:ext cx="927100" cy="92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33308" y="238125"/>
            <a:ext cx="7915156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Sesiones de Usuario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3576141" y="2341463"/>
            <a:ext cx="2530475" cy="1371600"/>
          </a:xfrm>
          <a:prstGeom prst="rect">
            <a:avLst/>
          </a:prstGeom>
          <a:solidFill>
            <a:srgbClr val="FFCC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defTabSz="228600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Proceso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  <a:p>
            <a:pPr algn="ctr" defTabSz="228600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 smtClean="0">
                <a:solidFill>
                  <a:srgbClr val="000000"/>
                </a:solidFill>
                <a:sym typeface="Times New Roman" pitchFamily="18" charset="0"/>
              </a:rPr>
              <a:t>Servidor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blackWhite">
          <a:xfrm>
            <a:off x="4307979" y="3033008"/>
            <a:ext cx="1066800" cy="468000"/>
          </a:xfrm>
          <a:prstGeom prst="rect">
            <a:avLst/>
          </a:prstGeom>
          <a:solidFill>
            <a:srgbClr val="9BB7D9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PGA</a:t>
            </a:r>
          </a:p>
        </p:txBody>
      </p:sp>
      <p:pic>
        <p:nvPicPr>
          <p:cNvPr id="16" name="Picture 6" descr="Diagram: Detailed S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027366" y="1412776"/>
            <a:ext cx="1200150" cy="1552575"/>
          </a:xfrm>
          <a:prstGeom prst="rect">
            <a:avLst/>
          </a:prstGeom>
          <a:noFill/>
        </p:spPr>
      </p:pic>
      <p:sp>
        <p:nvSpPr>
          <p:cNvPr id="19" name="Line 7"/>
          <p:cNvSpPr>
            <a:spLocks noChangeShapeType="1"/>
          </p:cNvSpPr>
          <p:nvPr/>
        </p:nvSpPr>
        <p:spPr bwMode="auto">
          <a:xfrm flipH="1">
            <a:off x="6112966" y="2736751"/>
            <a:ext cx="960438" cy="0"/>
          </a:xfrm>
          <a:prstGeom prst="line">
            <a:avLst/>
          </a:prstGeom>
          <a:noFill/>
          <a:ln w="63500" cap="rnd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6112966" y="3193951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696256" y="3089804"/>
            <a:ext cx="209629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822325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Sesión</a:t>
            </a: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1823541" y="3441601"/>
            <a:ext cx="173672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823541" y="3430488"/>
            <a:ext cx="0" cy="6953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26" name="Picture 14" descr="Database: Database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081341" y="2951063"/>
            <a:ext cx="1235075" cy="1463675"/>
          </a:xfrm>
          <a:prstGeom prst="rect">
            <a:avLst/>
          </a:prstGeom>
          <a:noFill/>
        </p:spPr>
      </p:pic>
      <p:pic>
        <p:nvPicPr>
          <p:cNvPr id="28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458112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elect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16041" y="4551263"/>
            <a:ext cx="927100" cy="927100"/>
          </a:xfrm>
          <a:prstGeom prst="rect">
            <a:avLst/>
          </a:prstGeom>
          <a:noFill/>
        </p:spPr>
      </p:pic>
      <p:sp>
        <p:nvSpPr>
          <p:cNvPr id="23" name="Text Box 11"/>
          <p:cNvSpPr txBox="1">
            <a:spLocks noChangeArrowheads="1"/>
          </p:cNvSpPr>
          <p:nvPr/>
        </p:nvSpPr>
        <p:spPr bwMode="blackWhite">
          <a:xfrm>
            <a:off x="395536" y="4244998"/>
            <a:ext cx="2895600" cy="326243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 anchorCtr="0">
            <a:spAutoFit/>
          </a:bodyPr>
          <a:lstStyle/>
          <a:p>
            <a:pPr algn="ctr" defTabSz="228600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Proceso</a:t>
            </a:r>
            <a:r>
              <a:rPr lang="en-US" sz="1600" b="1" dirty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9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Herramientas para Configurar y Gestionar la Red de Oracle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502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Llamada rectangular redondeada"/>
          <p:cNvSpPr/>
          <p:nvPr/>
        </p:nvSpPr>
        <p:spPr>
          <a:xfrm>
            <a:off x="2483768" y="1916832"/>
            <a:ext cx="5040560" cy="1800200"/>
          </a:xfrm>
          <a:prstGeom prst="wedgeRoundRectCallout">
            <a:avLst/>
          </a:prstGeom>
          <a:solidFill>
            <a:srgbClr val="99CC0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432000" rtlCol="0" anchor="ctr"/>
          <a:lstStyle/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Página </a:t>
            </a:r>
            <a:r>
              <a:rPr lang="fr-FR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Net Services Administration de Enterprise Manager.</a:t>
            </a:r>
            <a:endParaRPr lang="es-CL" sz="13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28650" lvl="1" indent="-360363" algn="just" eaLnBrk="1" hangingPunct="1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Oracle Net Manager.</a:t>
            </a:r>
          </a:p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Asistente </a:t>
            </a:r>
            <a:r>
              <a:rPr lang="es-CL" sz="13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Asistente</a:t>
            </a: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Configuración de Red de Oracle.</a:t>
            </a:r>
          </a:p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r>
              <a:rPr lang="es-CL" sz="13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Línea de Comandos.</a:t>
            </a:r>
          </a:p>
          <a:p>
            <a:pPr marL="628650" lvl="1" indent="-360363" algn="just">
              <a:buClr>
                <a:srgbClr val="FF0000"/>
              </a:buClr>
              <a:buSzPct val="130000"/>
              <a:buFont typeface="Arial" pitchFamily="34" charset="0"/>
              <a:buChar char="•"/>
            </a:pPr>
            <a:endParaRPr lang="en-US" sz="13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3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11587</TotalTime>
  <Words>7420</Words>
  <Application>Microsoft Office PowerPoint</Application>
  <PresentationFormat>Presentación en pantalla (4:3)</PresentationFormat>
  <Paragraphs>621</Paragraphs>
  <Slides>33</Slides>
  <Notes>31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5" baseType="lpstr">
      <vt:lpstr>Tema DuocUC 2012</vt:lpstr>
      <vt:lpstr>Photo Editor Photo</vt:lpstr>
      <vt:lpstr>Diapositiva 1</vt:lpstr>
      <vt:lpstr>Diapositiva 2</vt:lpstr>
      <vt:lpstr>Objetivos de la Clase</vt:lpstr>
      <vt:lpstr>Servicios de Red de Oracle</vt:lpstr>
      <vt:lpstr>Listener de Red de Oracle</vt:lpstr>
      <vt:lpstr>Establecimiento de Conexiones de Red</vt:lpstr>
      <vt:lpstr>Establecimiento de una Conexión</vt:lpstr>
      <vt:lpstr>Sesiones de Usuario</vt:lpstr>
      <vt:lpstr>Herramientas para Configurar y Gestionar la Red de Oracle</vt:lpstr>
      <vt:lpstr>Utilitario Listener Control</vt:lpstr>
      <vt:lpstr>Utilitario Listener Control</vt:lpstr>
      <vt:lpstr>Página Inicial del Listener</vt:lpstr>
      <vt:lpstr>Página Net Services Administration</vt:lpstr>
      <vt:lpstr>Creación de un Listener</vt:lpstr>
      <vt:lpstr>Creación de un Listener</vt:lpstr>
      <vt:lpstr>Registro del Servicio de Base de Datos</vt:lpstr>
      <vt:lpstr>Métodos de Nomenclatura</vt:lpstr>
      <vt:lpstr>Conexión Sencilla</vt:lpstr>
      <vt:lpstr>Nomenclatura Local</vt:lpstr>
      <vt:lpstr>Nomenclatura de Directorios</vt:lpstr>
      <vt:lpstr>Nomenclatura Externa</vt:lpstr>
      <vt:lpstr>Configuración de Alias de Servicios</vt:lpstr>
      <vt:lpstr>Opciones de Conexión Avanzada</vt:lpstr>
      <vt:lpstr>Prueba de la Conectividad de Red de Oracle</vt:lpstr>
      <vt:lpstr>Sesiones de Usuario:  Proceso de Servidor Dedicado</vt:lpstr>
      <vt:lpstr>Sesiones de Usuario:  Proceso de Servidor Compartido</vt:lpstr>
      <vt:lpstr>SGA y PGA de un Servidor Compartido</vt:lpstr>
      <vt:lpstr>Pool de Conexiones de un Servidor Compartido</vt:lpstr>
      <vt:lpstr>Cuando No Utilizar un Servidor Compartido</vt:lpstr>
      <vt:lpstr>Configuración de la Comunicación entre Bases de Datos</vt:lpstr>
      <vt:lpstr>Configuración de la Comunicación entre Bases de Datos</vt:lpstr>
      <vt:lpstr>Uso de SQL*Plus para Visualizar Parámetros</vt:lpstr>
      <vt:lpstr>Resumen de la Clase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 San Martin</cp:lastModifiedBy>
  <cp:revision>1520</cp:revision>
  <dcterms:created xsi:type="dcterms:W3CDTF">2013-06-28T16:52:03Z</dcterms:created>
  <dcterms:modified xsi:type="dcterms:W3CDTF">2015-02-20T00:12:35Z</dcterms:modified>
</cp:coreProperties>
</file>