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7"/>
  </p:notesMasterIdLst>
  <p:sldIdLst>
    <p:sldId id="260" r:id="rId2"/>
    <p:sldId id="259" r:id="rId3"/>
    <p:sldId id="258" r:id="rId4"/>
    <p:sldId id="446" r:id="rId5"/>
    <p:sldId id="447" r:id="rId6"/>
    <p:sldId id="448" r:id="rId7"/>
    <p:sldId id="451" r:id="rId8"/>
    <p:sldId id="452" r:id="rId9"/>
    <p:sldId id="454" r:id="rId10"/>
    <p:sldId id="455" r:id="rId11"/>
    <p:sldId id="456" r:id="rId12"/>
    <p:sldId id="457" r:id="rId13"/>
    <p:sldId id="458" r:id="rId14"/>
    <p:sldId id="459" r:id="rId15"/>
    <p:sldId id="369" r:id="rId16"/>
  </p:sldIdLst>
  <p:sldSz cx="9144000" cy="6858000" type="screen4x3"/>
  <p:notesSz cx="6858000" cy="9144000"/>
  <p:custDataLst>
    <p:tags r:id="rId18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FFFF00"/>
    <a:srgbClr val="BEE395"/>
    <a:srgbClr val="0000FF"/>
    <a:srgbClr val="0066FF"/>
    <a:srgbClr val="C081FF"/>
    <a:srgbClr val="D3A7FF"/>
    <a:srgbClr val="FFD833"/>
    <a:srgbClr val="FFCC00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1147" autoAdjust="0"/>
  </p:normalViewPr>
  <p:slideViewPr>
    <p:cSldViewPr>
      <p:cViewPr>
        <p:scale>
          <a:sx n="78" d="100"/>
          <a:sy n="78" d="100"/>
        </p:scale>
        <p:origin x="-1062" y="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3F98AE-BA61-4112-AB0B-2D0F5F092EB4}" type="datetimeFigureOut">
              <a:rPr lang="es-CL"/>
              <a:pPr>
                <a:defRPr/>
              </a:pPr>
              <a:t>01-03-2015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C9EC14-D1B3-4DE6-8438-EEEFFF9D3C7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385190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0A53BD-DDD4-4182-93D9-DF2CA9ECC077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Cambio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un Tablespace de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a Uno de Tamaño Fijo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CL" dirty="0" smtClean="0">
                <a:latin typeface="Arial" pitchFamily="34" charset="0"/>
                <a:cs typeface="Arial" pitchFamily="34" charset="0"/>
              </a:rPr>
              <a:t>Puede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haber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motivos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flashback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donde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undo)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evitar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crezca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demasiado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se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decide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bastante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grande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evitar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errores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DML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hay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suficiente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Errores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“Snapshot too old”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hay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suficientes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Oracle re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comienda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trabajo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regular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completa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crezca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mínimo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r>
              <a:rPr lang="en-US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estadísticas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recopiladas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incluyen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ratio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generación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aconsejable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calcular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mínimo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basado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estadísticas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flashback,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así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esperan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largas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futuro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buFont typeface="Arial" panose="020B0604020202020204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	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Undo Advisor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ingresar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flashback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largas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Cambio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un Tablespace de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a Uno de Tamaño Fijo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CL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Enterprise Manager,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Server &gt; Automatic Undo Management.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 dos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General y System Activity. En la parte superior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General,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aparecen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1200" b="1" baseline="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Advisor</a:t>
            </a:r>
            <a:endParaRPr lang="es-CL" sz="1200" b="1" baseline="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CL" dirty="0" smtClean="0">
                <a:latin typeface="Arial" pitchFamily="34" charset="0"/>
                <a:cs typeface="Arial" pitchFamily="34" charset="0"/>
              </a:rPr>
              <a:t>La parte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central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General de undo es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Undo Advisor.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Ofrece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estimación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resulta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satisfacer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análisis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asesor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posibilidad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gráfico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requerido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elegido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botón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Edit Undo Tablespace y,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continuación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click en Edit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Datafile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Visualización</a:t>
            </a:r>
            <a:r>
              <a:rPr lang="es-CL" sz="1200" b="1" baseline="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 Actividad del Sistema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CL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parte superior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página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durante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Debajo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hay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gráficos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685800" lvl="1" indent="-228600" eaLnBrk="1" hangingPunct="1">
              <a:buFont typeface="Arial" panose="020B0604020202020204" pitchFamily="34" charset="0"/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Undo Tablespace Usage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(en MB)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días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mes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85800" lvl="1" indent="-228600" eaLnBrk="1" hangingPunct="1">
              <a:buFont typeface="Arial" panose="020B0604020202020204" pitchFamily="34" charset="0"/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Undo Retention Auto-Tuning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ajustada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minutos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días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mes</a:t>
            </a:r>
            <a:endParaRPr lang="en-US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85800" lvl="1" indent="-228600" eaLnBrk="1" hangingPunct="1">
              <a:buFont typeface="Arial" panose="020B0604020202020204" pitchFamily="34" charset="0"/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Undo Generation Rate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muestra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generación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(en KB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segundos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días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mes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sz="1200" b="1" baseline="0" dirty="0" smtClean="0">
                <a:latin typeface="Arial" pitchFamily="34" charset="0"/>
                <a:cs typeface="Arial" pitchFamily="34" charset="0"/>
              </a:rPr>
              <a:t>Datos de </a:t>
            </a:r>
            <a:r>
              <a:rPr lang="es-MX" sz="1200" b="1" baseline="0" dirty="0" err="1" smtClean="0">
                <a:latin typeface="Arial" pitchFamily="34" charset="0"/>
                <a:cs typeface="Arial" pitchFamily="34" charset="0"/>
              </a:rPr>
              <a:t>Undo</a:t>
            </a:r>
            <a:endParaRPr lang="es-MX" sz="1200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baseline="0" dirty="0" smtClean="0">
                <a:latin typeface="Arial" pitchFamily="34" charset="0"/>
                <a:cs typeface="Arial" pitchFamily="34" charset="0"/>
              </a:rPr>
              <a:t>  Ora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Database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guarda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valor anterior (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undo)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cambia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antes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modificaciones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captura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le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rollback en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flashback y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consistente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“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rebobinar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” (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flashback)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consistente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resultados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consistentes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momento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Para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consistente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realice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correctamente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original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aún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 Si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disponibles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originales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recibe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error “Snapshot too old” (ORA-01555).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Mientras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retenga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undo, Oracle Database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reconstruir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cumplan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consistente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propósito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Flashback Query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preguntar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vsersión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punto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Siempre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del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pasado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flashback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terminar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correctamente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Oracle Flashback Transaction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compensación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deshacer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dependientes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Con Oracle Flashback Table,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Los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fallida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produce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termina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anormal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posiblemente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errores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 o a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computador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cliente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antes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decida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rollback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misma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fallidas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producir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SHUTDOWN ABORT.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fallida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selecciona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comportamiento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Oracle Database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deshace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realizados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restaurando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originales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termine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debido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siguientes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motivos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deshace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(se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realiza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el rollback de la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).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baseline="0" dirty="0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termina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(la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DDL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CREATE, DROP, RENAME o ALTER. Si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actual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contiene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DML,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primero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luego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DDL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termina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anormal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rollback de la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termina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normal con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salida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(la </a:t>
            </a:r>
            <a:r>
              <a:rPr lang="en-US" sz="1200" dirty="0" err="1" smtClean="0">
                <a:latin typeface="Arial" pitchFamily="34" charset="0"/>
                <a:ea typeface="SimSun" pitchFamily="2" charset="-122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).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cantidad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retienen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dependen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cantidad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actividad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Oracle Flashback Transaction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aprovecha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redo logs en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extraer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SQL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deshacer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adecuado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deshacer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límite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artificial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determinar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hora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minería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redo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destino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ha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proporcionado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hora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inicio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llamada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sz="120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sz="120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flashback.</a:t>
            </a:r>
            <a:endParaRPr lang="en-US" altLang="es-CL" sz="1200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Transacciones y Datos de </a:t>
            </a:r>
            <a:r>
              <a:rPr lang="es-MX" b="1" baseline="0" dirty="0" err="1" smtClean="0">
                <a:latin typeface="Arial" pitchFamily="34" charset="0"/>
                <a:cs typeface="Arial" pitchFamily="34" charset="0"/>
              </a:rPr>
              <a:t>Undo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ésta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 A lo largo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modifiquen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valores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originales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(antes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copiarán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qué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distintos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vista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rendimiento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dinámico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V$TRANSACTION.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especializados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igual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formados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vez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constan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crecen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reducen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buffer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circular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rellenan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termina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se consume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llena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completamente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adquiere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siguiente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volverá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encapsular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primera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solicitará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DML y DDL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paralelo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 </a:t>
            </a:r>
            <a:endParaRPr lang="en-US" altLang="es-CL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Almacenamiento de Información de </a:t>
            </a:r>
            <a:r>
              <a:rPr lang="es-MX" b="1" baseline="0" dirty="0" err="1" smtClean="0">
                <a:latin typeface="Arial" pitchFamily="34" charset="0"/>
                <a:cs typeface="Arial" pitchFamily="34" charset="0"/>
              </a:rPr>
              <a:t>Undo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existir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especializado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i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(No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tipos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DBCA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pequeños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grandes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Sin embargo,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entornos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procesamiento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línea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(OLTP)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gran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volumen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numerosas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breves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simultáneas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producir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cabecera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resolver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problema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Aunnque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numerosos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designar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ellos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actual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crean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siempre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propiedad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SYS.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actúan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buffer circular,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mínimo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número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máximo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depende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permanentes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localmente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asignación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extensiones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fallidas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producir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),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recuperar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mientras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instancia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MOUNT. </a:t>
            </a:r>
            <a:endParaRPr lang="en-US" altLang="es-CL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Datos de </a:t>
            </a:r>
            <a:r>
              <a:rPr lang="es-MX" sz="1200" b="1" dirty="0" err="1" smtClean="0">
                <a:latin typeface="Arial" pitchFamily="34" charset="0"/>
                <a:cs typeface="Arial" pitchFamily="34" charset="0"/>
              </a:rPr>
              <a:t>Undo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 Versus Datos de Redo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CL" sz="1200" b="0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 principio,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y de redo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parecen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bastante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aunque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sirven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obtener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resultados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diferentes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hay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ocurre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lectura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de rollback.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redo son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hay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nuevo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perdido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algún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motivo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escriben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redo log.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implica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verificación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redo log,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encuentra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persistente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disco,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memoria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Además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normalmente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redo log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multiplexado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Como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resultado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hay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varias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copias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redo en el disco.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Aunque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todavía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almacenados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bloques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escritura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redo log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persistente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suficiente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garantizar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consistencia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ejemplo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suministro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eléctrico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justo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antes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hayan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reflejado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causa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ningún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problema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ha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vuelva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podrán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registros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redo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llegaron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reflejar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corte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electricidad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MX" sz="12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Gestión de </a:t>
            </a:r>
            <a:r>
              <a:rPr lang="es-MX" b="1" baseline="0" dirty="0" err="1" smtClean="0">
                <a:latin typeface="Arial" pitchFamily="34" charset="0"/>
                <a:cs typeface="Arial" pitchFamily="34" charset="0"/>
              </a:rPr>
              <a:t>Undo</a:t>
            </a:r>
            <a:endParaRPr lang="es-MX" b="0" baseline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 Oracle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Database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i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i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i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mecanismo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totalmente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automatizado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dedicado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ajusta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forma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proporcionar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mejor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concreto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ampliación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ajusta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sea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poco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prolongado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ajusta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dinámica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conseguir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mejor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es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Oracle Database 11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posteriores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manual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compatibilidad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Oracle8</a:t>
            </a:r>
            <a:r>
              <a:rPr lang="en-US" i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versiones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anteriores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manual de undo,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segmentos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rollback (no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mediante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undo).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 Oracle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recomienda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Aunque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Oracle Database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gestiona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algunas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tareas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base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flashback.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administración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proceso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evitar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errores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demasiado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errores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“Snapshot too old”.</a:t>
            </a:r>
            <a:endParaRPr lang="en-US" altLang="es-CL" dirty="0" smtClean="0"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Configuración de Retención de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CL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inicialización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UNDO_RETENTION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segundos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 el valor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umbral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inferior de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definir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mínimo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ampliación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sea tan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prolongado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flashback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larga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prevista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ampliación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durante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especificado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y,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manera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ajusta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cumplir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requisitos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consultas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No obstante,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ajustado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insuficiente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flashback.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En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fijo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sistema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ajusta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automáticamente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mejor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período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función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historial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undo;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ignora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UNDO_RETENTION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menos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esté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garantía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forma,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undo,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UNDO_RETENTION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explican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presentación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los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cualquier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otros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casos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</a:t>
            </a:r>
            <a:r>
              <a:rPr lang="en-US" baseline="0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arámetro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ignora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deshacer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dividida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categorías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sin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confirmar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ejecutando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momento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y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usuario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realizar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rollback 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sin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nunca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sobrescribe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confirmada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(no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caducada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cumplir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intervalo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También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denomina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“no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vencida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”.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posible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sin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caducada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(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caducada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):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necesaria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soporte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caducada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sobrescribe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necesita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CL" sz="1200" b="1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Garantía de Retención de </a:t>
            </a:r>
            <a:r>
              <a:rPr lang="es-CL" sz="1200" b="1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CL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comportamiento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defecto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es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sobrescribir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confirmadas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aún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han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caducado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lugar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permitir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activa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falle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debido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falta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Este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comportamiento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al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garantizar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Con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garantizada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, 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aunque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provoque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transacciones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fallen.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RETENTION GUARANTEE es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atributo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inicialización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. Este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atributo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puede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sentencias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SQL: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sintaxis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cambiar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garantía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es la siguiente:</a:t>
            </a:r>
          </a:p>
          <a:p>
            <a:pPr marL="1085850" lvl="2" indent="-171450" eaLnBrk="1" hangingPunct="1">
              <a:buFont typeface="Arial" panose="020B0604020202020204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SQL&gt; ALTER TABLESPACE undotbs1 RETENTION GUARANTEE;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Para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devolver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garantizado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su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valor normal,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utilice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siguiente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comando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1085850" lvl="2" indent="-171450" eaLnBrk="1" hangingPunct="1">
              <a:buFont typeface="Arial" panose="020B0604020202020204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SQL&gt; ALTER TABLESPACE undotbs1 RETENTION NOGUARANTEE;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garantía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aplica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a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undo. Los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intentos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definirla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en un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no sea de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como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resultado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 el siguiente error:</a:t>
            </a:r>
          </a:p>
          <a:p>
            <a:pPr marL="1085850" lvl="2" indent="-171450" eaLnBrk="1" hangingPunct="1">
              <a:buFont typeface="Arial" panose="020B0604020202020204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SQL&gt; ALTER TABLESPACE example RETENTION GUARANTEE;</a:t>
            </a:r>
          </a:p>
          <a:p>
            <a:pPr marL="1085850" lvl="2" indent="-171450" eaLnBrk="1" hangingPunct="1">
              <a:buFont typeface="Arial" panose="020B0604020202020204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ERROR at line 1:</a:t>
            </a:r>
          </a:p>
          <a:p>
            <a:pPr marL="1085850" lvl="2" indent="-171450" eaLnBrk="1" hangingPunct="1">
              <a:buFont typeface="Arial" panose="020B0604020202020204" pitchFamily="34" charset="0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ORA-30044: 'Retention' can only specified for undo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295E5-5E00-452F-93FC-F77462A9D26E}" type="datetimeFigureOut">
              <a:rPr lang="es-CL"/>
              <a:pPr>
                <a:defRPr/>
              </a:pPr>
              <a:t>01-03-2015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F1EDD-D43F-4C0E-B9D6-B19936C7702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BA83-CF37-49AE-9224-AFBC429E4525}" type="datetimeFigureOut">
              <a:rPr lang="es-CL"/>
              <a:pPr>
                <a:defRPr/>
              </a:pPr>
              <a:t>01-03-2015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3F94-0C70-4E2F-AEFF-1AC1F4DA3E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7865D-71E1-414A-9D2B-720ED574EA6E}" type="datetimeFigureOut">
              <a:rPr lang="es-CL"/>
              <a:pPr>
                <a:defRPr/>
              </a:pPr>
              <a:t>01-03-2015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0EDD-5DC1-404B-8E78-11EDA86B77E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C09-30B2-473B-8115-A93623239D3C}" type="datetimeFigureOut">
              <a:rPr lang="es-CL"/>
              <a:pPr>
                <a:defRPr/>
              </a:pPr>
              <a:t>01-03-2015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3429-B4C5-4A98-AF33-9247262462B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0164-DD9F-4167-BB9A-487842892595}" type="datetimeFigureOut">
              <a:rPr lang="es-CL"/>
              <a:pPr>
                <a:defRPr/>
              </a:pPr>
              <a:t>01-03-2015</a:t>
            </a:fld>
            <a:endParaRPr lang="es-CL"/>
          </a:p>
        </p:txBody>
      </p:sp>
      <p:sp>
        <p:nvSpPr>
          <p:cNvPr id="8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C45A-EE72-4CA3-8607-3FE46E09449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sp>
        <p:nvSpPr>
          <p:cNvPr id="9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1549-4160-41E2-8232-8E2744E1856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ADA1-C2C6-4FA5-B5A7-1449193527F0}" type="datetimeFigureOut">
              <a:rPr lang="es-CL"/>
              <a:pPr>
                <a:defRPr/>
              </a:pPr>
              <a:t>01-03-2015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93FE-E409-425E-81F8-662CA32A9A13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D62CF-FE8D-49C8-A82D-807D4A56790C}" type="datetimeFigureOut">
              <a:rPr lang="es-CL"/>
              <a:pPr>
                <a:defRPr/>
              </a:pPr>
              <a:t>01-03-2015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3F9B-C017-4E9A-AEEB-C5DA829F91D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B3D7-E72D-4241-AA2E-87BD1A9C09B9}" type="datetimeFigureOut">
              <a:rPr lang="es-CL"/>
              <a:pPr>
                <a:defRPr/>
              </a:pPr>
              <a:t>01-03-2015</a:t>
            </a:fld>
            <a:endParaRPr lang="es-C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010E-576E-4E53-B994-DFF2C997A10B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0C13C-97BC-4221-BBDF-3A75522C5100}" type="datetimeFigureOut">
              <a:rPr lang="es-CL"/>
              <a:pPr>
                <a:defRPr/>
              </a:pPr>
              <a:t>01-03-2015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0008-951C-47B1-9AE8-2ECF11FD006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C835-EC26-433D-B615-C0FFDE379F1F}" type="datetimeFigureOut">
              <a:rPr lang="es-CL"/>
              <a:pPr>
                <a:defRPr/>
              </a:pPr>
              <a:t>01-03-2015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674C-449C-4D4B-A91A-94B8DC55ABF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3B30-D31F-4334-A5B5-73C1319E0212}" type="datetimeFigureOut">
              <a:rPr lang="es-CL"/>
              <a:pPr>
                <a:defRPr/>
              </a:pPr>
              <a:t>01-03-2015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0865-109D-411D-807F-C3FF8AEFB8A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CBDBEE2-6F40-44BF-AF15-FBADE7781B27}" type="datetimeFigureOut">
              <a:rPr lang="es-CL"/>
              <a:pPr>
                <a:defRPr/>
              </a:pPr>
              <a:t>01-03-2015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25E12DB-7247-45F6-B03A-61F9F87D4E0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3" r:id="rId4"/>
    <p:sldLayoutId id="2147483732" r:id="rId5"/>
    <p:sldLayoutId id="2147483737" r:id="rId6"/>
    <p:sldLayoutId id="2147483731" r:id="rId7"/>
    <p:sldLayoutId id="2147483730" r:id="rId8"/>
    <p:sldLayoutId id="2147483729" r:id="rId9"/>
    <p:sldLayoutId id="2147483728" r:id="rId10"/>
    <p:sldLayoutId id="2147483727" r:id="rId11"/>
    <p:sldLayoutId id="214748372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google.cl/url?sa=i&amp;source=images&amp;cd=&amp;docid=A8BHM-idfwnSZM&amp;tbnid=HAJBKiSFWsIibM:&amp;ved=0CAgQjRwwADjHAQ&amp;url=http://tipsdeaprendizaje.blogspot.com/2009/11/estrategias-de-aprendizaje.html&amp;ei=K76wUcLsE7CO0QGDtYCoCQ&amp;psig=AFQjCNFG0X-D8yVJV96nLgCfkND5EHi3SQ&amp;ust=13706239153664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l/url?sa=i&amp;rct=j&amp;q=&amp;esrc=s&amp;frm=1&amp;source=images&amp;cd=&amp;cad=rja&amp;docid=y7hx9d2JDl1omM&amp;tbnid=lHGVJWsthtHtqM:&amp;ved=0CAUQjRw&amp;url=http://www.bodegasexpress.com/dudas.html&amp;ei=-pesUe-AI43W9QSAoYC4CQ&amp;bvm=bv.47244034,d.eWU&amp;psig=AFQjCNFLm-EGV9s1Atpy26mxvK0PkyEDLQ&amp;ust=13703518945379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45171"/>
            <a:ext cx="8071184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3200" dirty="0" smtClean="0">
                <a:latin typeface="Calibri" pitchFamily="34" charset="0"/>
              </a:rPr>
              <a:t>ABD5502 ADMINISTRACIÓN </a:t>
            </a:r>
            <a:r>
              <a:rPr lang="es-CL" sz="3200" dirty="0">
                <a:latin typeface="Calibri" pitchFamily="34" charset="0"/>
              </a:rPr>
              <a:t>DE BASE DE DATOS</a:t>
            </a:r>
          </a:p>
        </p:txBody>
      </p:sp>
      <p:sp>
        <p:nvSpPr>
          <p:cNvPr id="15364" name="6 Rectángulo"/>
          <p:cNvSpPr>
            <a:spLocks noChangeArrowheads="1"/>
          </p:cNvSpPr>
          <p:nvPr/>
        </p:nvSpPr>
        <p:spPr bwMode="auto">
          <a:xfrm>
            <a:off x="250825" y="4362450"/>
            <a:ext cx="45500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Gestión de Datos de </a:t>
            </a:r>
            <a:r>
              <a:rPr lang="es-CL" sz="3200" dirty="0" err="1" smtClean="0">
                <a:solidFill>
                  <a:schemeClr val="bg1"/>
                </a:solidFill>
                <a:latin typeface="Calibri" pitchFamily="34" charset="0"/>
              </a:rPr>
              <a:t>Undo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Garantía de Retención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gray">
          <a:xfrm>
            <a:off x="1475656" y="1556792"/>
            <a:ext cx="6262464" cy="577850"/>
          </a:xfrm>
          <a:prstGeom prst="rect">
            <a:avLst/>
          </a:prstGeom>
          <a:solidFill>
            <a:srgbClr val="CCCCCC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92075" tIns="9144" rIns="92075" bIns="9144" anchor="ctr"/>
          <a:lstStyle/>
          <a:p>
            <a:pPr marL="457200" indent="-457200" algn="ctr" defTabSz="400050">
              <a:spcBef>
                <a:spcPct val="0"/>
              </a:spcBef>
              <a:buClrTx/>
              <a:buSzPct val="100000"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Times New Roman" pitchFamily="18" charset="0"/>
              </a:rPr>
              <a:t>SQL&gt; ALTER TABLESPACE undotbs1 RETENTION GUARANTEE;</a:t>
            </a:r>
          </a:p>
        </p:txBody>
      </p:sp>
      <p:sp>
        <p:nvSpPr>
          <p:cNvPr id="76" name="Rectangle 23"/>
          <p:cNvSpPr>
            <a:spLocks noChangeArrowheads="1"/>
          </p:cNvSpPr>
          <p:nvPr/>
        </p:nvSpPr>
        <p:spPr bwMode="auto">
          <a:xfrm>
            <a:off x="2128838" y="3027363"/>
            <a:ext cx="23717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571500" algn="l"/>
              </a:tabLst>
              <a:defRPr/>
            </a:pP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Garantía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  <a:b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15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minutos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77" name="Line 2"/>
          <p:cNvSpPr>
            <a:spLocks noChangeShapeType="1"/>
          </p:cNvSpPr>
          <p:nvPr/>
        </p:nvSpPr>
        <p:spPr bwMode="auto">
          <a:xfrm>
            <a:off x="3744913" y="2852738"/>
            <a:ext cx="731837" cy="0"/>
          </a:xfrm>
          <a:prstGeom prst="line">
            <a:avLst/>
          </a:prstGeom>
          <a:noFill/>
          <a:ln w="63500">
            <a:solidFill>
              <a:srgbClr val="0000C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Line 3"/>
          <p:cNvSpPr>
            <a:spLocks noChangeShapeType="1"/>
          </p:cNvSpPr>
          <p:nvPr/>
        </p:nvSpPr>
        <p:spPr bwMode="auto">
          <a:xfrm>
            <a:off x="3744913" y="3613150"/>
            <a:ext cx="731837" cy="0"/>
          </a:xfrm>
          <a:prstGeom prst="line">
            <a:avLst/>
          </a:prstGeom>
          <a:noFill/>
          <a:ln w="63500">
            <a:solidFill>
              <a:srgbClr val="0000C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gray">
          <a:xfrm>
            <a:off x="5702300" y="4572000"/>
            <a:ext cx="3136900" cy="7386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transacción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fallará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b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si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genera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más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de undo</a:t>
            </a:r>
          </a:p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que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el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existente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.</a:t>
            </a: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317500" y="4587875"/>
            <a:ext cx="3304110" cy="7386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Las sentencias</a:t>
            </a: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SELECT</a:t>
            </a:r>
            <a:b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de 15 minutos o menos de ejecución</a:t>
            </a:r>
            <a:b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siempre se ejecutan correctamente.</a:t>
            </a:r>
          </a:p>
        </p:txBody>
      </p: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4452938" y="2436813"/>
            <a:ext cx="1133475" cy="1420812"/>
            <a:chOff x="960" y="684"/>
            <a:chExt cx="532" cy="412"/>
          </a:xfrm>
        </p:grpSpPr>
        <p:sp>
          <p:nvSpPr>
            <p:cNvPr id="82" name="Rectangle 8"/>
            <p:cNvSpPr>
              <a:spLocks noChangeArrowheads="1"/>
            </p:cNvSpPr>
            <p:nvPr/>
          </p:nvSpPr>
          <p:spPr bwMode="gray">
            <a:xfrm>
              <a:off x="960" y="768"/>
              <a:ext cx="532" cy="246"/>
            </a:xfrm>
            <a:prstGeom prst="rect">
              <a:avLst/>
            </a:prstGeom>
            <a:solidFill>
              <a:srgbClr val="999999"/>
            </a:solidFill>
            <a:ln w="3175">
              <a:solidFill>
                <a:srgbClr val="99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Oval 9"/>
            <p:cNvSpPr>
              <a:spLocks noChangeArrowheads="1"/>
            </p:cNvSpPr>
            <p:nvPr/>
          </p:nvSpPr>
          <p:spPr bwMode="gray">
            <a:xfrm>
              <a:off x="960" y="684"/>
              <a:ext cx="532" cy="158"/>
            </a:xfrm>
            <a:prstGeom prst="ellipse">
              <a:avLst/>
            </a:prstGeom>
            <a:solidFill>
              <a:srgbClr val="CCCCCC"/>
            </a:solidFill>
            <a:ln w="3175">
              <a:solidFill>
                <a:srgbClr val="99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Oval 10"/>
            <p:cNvSpPr>
              <a:spLocks noChangeArrowheads="1"/>
            </p:cNvSpPr>
            <p:nvPr/>
          </p:nvSpPr>
          <p:spPr bwMode="gray">
            <a:xfrm>
              <a:off x="960" y="938"/>
              <a:ext cx="532" cy="158"/>
            </a:xfrm>
            <a:prstGeom prst="ellipse">
              <a:avLst/>
            </a:prstGeom>
            <a:solidFill>
              <a:srgbClr val="999999"/>
            </a:solidFill>
            <a:ln w="3175">
              <a:solidFill>
                <a:srgbClr val="99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3638550" y="3933825"/>
            <a:ext cx="27622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571500" algn="l"/>
              </a:tabLst>
              <a:defRPr/>
            </a:pP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de undo en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571500" algn="l"/>
              </a:tabLst>
              <a:defRPr/>
            </a:pP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de undo</a:t>
            </a:r>
          </a:p>
        </p:txBody>
      </p:sp>
      <p:sp>
        <p:nvSpPr>
          <p:cNvPr id="86" name="Oval 12"/>
          <p:cNvSpPr>
            <a:spLocks noChangeArrowheads="1"/>
          </p:cNvSpPr>
          <p:nvPr/>
        </p:nvSpPr>
        <p:spPr bwMode="gray">
          <a:xfrm>
            <a:off x="4641850" y="2997200"/>
            <a:ext cx="754063" cy="754063"/>
          </a:xfrm>
          <a:prstGeom prst="ellipse">
            <a:avLst/>
          </a:prstGeom>
          <a:solidFill>
            <a:srgbClr val="CCCCCC"/>
          </a:solidFill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AutoShape 13"/>
          <p:cNvSpPr>
            <a:spLocks noChangeArrowheads="1"/>
          </p:cNvSpPr>
          <p:nvPr/>
        </p:nvSpPr>
        <p:spPr bwMode="gray">
          <a:xfrm rot="5400000">
            <a:off x="4641850" y="2962275"/>
            <a:ext cx="755650" cy="8255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CC00"/>
          </a:solidFill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Line 14"/>
          <p:cNvSpPr>
            <a:spLocks noChangeShapeType="1"/>
          </p:cNvSpPr>
          <p:nvPr/>
        </p:nvSpPr>
        <p:spPr bwMode="auto">
          <a:xfrm>
            <a:off x="4919663" y="3417888"/>
            <a:ext cx="200025" cy="428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4665663" y="3416300"/>
            <a:ext cx="749300" cy="334963"/>
          </a:xfrm>
          <a:custGeom>
            <a:avLst/>
            <a:gdLst/>
            <a:ahLst/>
            <a:cxnLst>
              <a:cxn ang="0">
                <a:pos x="109" y="13"/>
              </a:cxn>
              <a:cxn ang="0">
                <a:pos x="0" y="52"/>
              </a:cxn>
              <a:cxn ang="0">
                <a:pos x="12" y="88"/>
              </a:cxn>
              <a:cxn ang="0">
                <a:pos x="37" y="124"/>
              </a:cxn>
              <a:cxn ang="0">
                <a:pos x="70" y="154"/>
              </a:cxn>
              <a:cxn ang="0">
                <a:pos x="109" y="181"/>
              </a:cxn>
              <a:cxn ang="0">
                <a:pos x="153" y="202"/>
              </a:cxn>
              <a:cxn ang="0">
                <a:pos x="208" y="211"/>
              </a:cxn>
              <a:cxn ang="0">
                <a:pos x="268" y="209"/>
              </a:cxn>
              <a:cxn ang="0">
                <a:pos x="312" y="199"/>
              </a:cxn>
              <a:cxn ang="0">
                <a:pos x="357" y="179"/>
              </a:cxn>
              <a:cxn ang="0">
                <a:pos x="389" y="156"/>
              </a:cxn>
              <a:cxn ang="0">
                <a:pos x="416" y="129"/>
              </a:cxn>
              <a:cxn ang="0">
                <a:pos x="442" y="91"/>
              </a:cxn>
              <a:cxn ang="0">
                <a:pos x="460" y="60"/>
              </a:cxn>
              <a:cxn ang="0">
                <a:pos x="472" y="25"/>
              </a:cxn>
              <a:cxn ang="0">
                <a:pos x="469" y="24"/>
              </a:cxn>
              <a:cxn ang="0">
                <a:pos x="346" y="0"/>
              </a:cxn>
              <a:cxn ang="0">
                <a:pos x="316" y="46"/>
              </a:cxn>
              <a:cxn ang="0">
                <a:pos x="233" y="87"/>
              </a:cxn>
              <a:cxn ang="0">
                <a:pos x="146" y="61"/>
              </a:cxn>
              <a:cxn ang="0">
                <a:pos x="109" y="13"/>
              </a:cxn>
            </a:cxnLst>
            <a:rect l="0" t="0" r="r" b="b"/>
            <a:pathLst>
              <a:path w="472" h="211">
                <a:moveTo>
                  <a:pt x="109" y="13"/>
                </a:moveTo>
                <a:lnTo>
                  <a:pt x="0" y="52"/>
                </a:lnTo>
                <a:lnTo>
                  <a:pt x="12" y="88"/>
                </a:lnTo>
                <a:lnTo>
                  <a:pt x="37" y="124"/>
                </a:lnTo>
                <a:lnTo>
                  <a:pt x="70" y="154"/>
                </a:lnTo>
                <a:lnTo>
                  <a:pt x="109" y="181"/>
                </a:lnTo>
                <a:lnTo>
                  <a:pt x="153" y="202"/>
                </a:lnTo>
                <a:lnTo>
                  <a:pt x="208" y="211"/>
                </a:lnTo>
                <a:lnTo>
                  <a:pt x="268" y="209"/>
                </a:lnTo>
                <a:lnTo>
                  <a:pt x="312" y="199"/>
                </a:lnTo>
                <a:lnTo>
                  <a:pt x="357" y="179"/>
                </a:lnTo>
                <a:lnTo>
                  <a:pt x="389" y="156"/>
                </a:lnTo>
                <a:lnTo>
                  <a:pt x="416" y="129"/>
                </a:lnTo>
                <a:lnTo>
                  <a:pt x="442" y="91"/>
                </a:lnTo>
                <a:lnTo>
                  <a:pt x="460" y="60"/>
                </a:lnTo>
                <a:lnTo>
                  <a:pt x="472" y="25"/>
                </a:lnTo>
                <a:lnTo>
                  <a:pt x="469" y="24"/>
                </a:lnTo>
                <a:lnTo>
                  <a:pt x="346" y="0"/>
                </a:lnTo>
                <a:lnTo>
                  <a:pt x="316" y="46"/>
                </a:lnTo>
                <a:lnTo>
                  <a:pt x="233" y="87"/>
                </a:lnTo>
                <a:lnTo>
                  <a:pt x="146" y="61"/>
                </a:lnTo>
                <a:lnTo>
                  <a:pt x="109" y="13"/>
                </a:lnTo>
                <a:close/>
              </a:path>
            </a:pathLst>
          </a:custGeom>
          <a:solidFill>
            <a:srgbClr val="FF00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Oval 16"/>
          <p:cNvSpPr>
            <a:spLocks noChangeArrowheads="1"/>
          </p:cNvSpPr>
          <p:nvPr/>
        </p:nvSpPr>
        <p:spPr bwMode="auto">
          <a:xfrm>
            <a:off x="4830763" y="3181350"/>
            <a:ext cx="377825" cy="37623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Line 17"/>
          <p:cNvSpPr>
            <a:spLocks noChangeShapeType="1"/>
          </p:cNvSpPr>
          <p:nvPr/>
        </p:nvSpPr>
        <p:spPr bwMode="auto">
          <a:xfrm>
            <a:off x="5580063" y="2725738"/>
            <a:ext cx="731837" cy="0"/>
          </a:xfrm>
          <a:prstGeom prst="line">
            <a:avLst/>
          </a:prstGeom>
          <a:noFill/>
          <a:ln w="63500">
            <a:solidFill>
              <a:srgbClr val="0000CC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Line 18"/>
          <p:cNvSpPr>
            <a:spLocks noChangeShapeType="1"/>
          </p:cNvSpPr>
          <p:nvPr/>
        </p:nvSpPr>
        <p:spPr bwMode="gray">
          <a:xfrm>
            <a:off x="5580063" y="3460750"/>
            <a:ext cx="731837" cy="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gray">
          <a:xfrm rot="5400000">
            <a:off x="5770562" y="3248026"/>
            <a:ext cx="396875" cy="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Line 20"/>
          <p:cNvSpPr>
            <a:spLocks noChangeShapeType="1"/>
          </p:cNvSpPr>
          <p:nvPr/>
        </p:nvSpPr>
        <p:spPr bwMode="auto">
          <a:xfrm rot="16200000" flipV="1">
            <a:off x="5779294" y="2924969"/>
            <a:ext cx="379412" cy="0"/>
          </a:xfrm>
          <a:prstGeom prst="line">
            <a:avLst/>
          </a:prstGeom>
          <a:noFill/>
          <a:ln w="63500">
            <a:solidFill>
              <a:srgbClr val="0000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Line 21"/>
          <p:cNvSpPr>
            <a:spLocks noChangeShapeType="1"/>
          </p:cNvSpPr>
          <p:nvPr/>
        </p:nvSpPr>
        <p:spPr bwMode="gray">
          <a:xfrm rot="10800000">
            <a:off x="5991225" y="3116263"/>
            <a:ext cx="1168400" cy="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Line 22"/>
          <p:cNvSpPr>
            <a:spLocks noChangeShapeType="1"/>
          </p:cNvSpPr>
          <p:nvPr/>
        </p:nvSpPr>
        <p:spPr bwMode="auto">
          <a:xfrm rot="10800000">
            <a:off x="2135188" y="3446463"/>
            <a:ext cx="608012" cy="0"/>
          </a:xfrm>
          <a:prstGeom prst="line">
            <a:avLst/>
          </a:prstGeom>
          <a:noFill/>
          <a:ln w="63500">
            <a:solidFill>
              <a:srgbClr val="0000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Line 24"/>
          <p:cNvSpPr>
            <a:spLocks noChangeShapeType="1"/>
          </p:cNvSpPr>
          <p:nvPr/>
        </p:nvSpPr>
        <p:spPr bwMode="auto">
          <a:xfrm rot="5400000">
            <a:off x="3811588" y="3478213"/>
            <a:ext cx="260350" cy="0"/>
          </a:xfrm>
          <a:prstGeom prst="line">
            <a:avLst/>
          </a:prstGeom>
          <a:noFill/>
          <a:ln w="63500">
            <a:solidFill>
              <a:srgbClr val="0000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Line 25"/>
          <p:cNvSpPr>
            <a:spLocks noChangeShapeType="1"/>
          </p:cNvSpPr>
          <p:nvPr/>
        </p:nvSpPr>
        <p:spPr bwMode="auto">
          <a:xfrm rot="16200000" flipV="1">
            <a:off x="3813969" y="2991644"/>
            <a:ext cx="255588" cy="0"/>
          </a:xfrm>
          <a:prstGeom prst="line">
            <a:avLst/>
          </a:prstGeom>
          <a:noFill/>
          <a:ln w="63500">
            <a:solidFill>
              <a:srgbClr val="0000CC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9" name="Picture 26" descr="Documents: DML C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072313" y="2286000"/>
            <a:ext cx="690562" cy="1465263"/>
          </a:xfrm>
          <a:prstGeom prst="rect">
            <a:avLst/>
          </a:prstGeom>
          <a:noFill/>
        </p:spPr>
      </p:pic>
      <p:pic>
        <p:nvPicPr>
          <p:cNvPr id="100" name="Picture 27" descr="Documents: SQL Co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362075" y="2878138"/>
            <a:ext cx="777875" cy="1622425"/>
          </a:xfrm>
          <a:prstGeom prst="rect">
            <a:avLst/>
          </a:prstGeom>
          <a:noFill/>
        </p:spPr>
      </p:pic>
      <p:sp>
        <p:nvSpPr>
          <p:cNvPr id="101" name="Text Box 29"/>
          <p:cNvSpPr txBox="1">
            <a:spLocks noChangeArrowheads="1"/>
          </p:cNvSpPr>
          <p:nvPr/>
        </p:nvSpPr>
        <p:spPr bwMode="auto">
          <a:xfrm>
            <a:off x="539552" y="5785519"/>
            <a:ext cx="8280920" cy="30777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Times New Roman" pitchFamily="18" charset="0"/>
              </a:rPr>
              <a:t>El 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Times New Roman" pitchFamily="18" charset="0"/>
              </a:rPr>
              <a:t>ejemplo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Times New Roman" pitchFamily="18" charset="0"/>
              </a:rPr>
              <a:t> se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Times New Roman" pitchFamily="18" charset="0"/>
              </a:rPr>
              <a:t>basa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Times New Roman" pitchFamily="18" charset="0"/>
              </a:rPr>
              <a:t> en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Times New Roman" pitchFamily="18" charset="0"/>
              </a:rPr>
              <a:t>una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Times New Roman" pitchFamily="18" charset="0"/>
              </a:rPr>
              <a:t>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Times New Roman" pitchFamily="18" charset="0"/>
              </a:rPr>
              <a:t>configuración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Times New Roman" pitchFamily="18" charset="0"/>
              </a:rPr>
              <a:t> de UNDO_RETENTION de 900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Times New Roman" pitchFamily="18" charset="0"/>
              </a:rPr>
              <a:t>segundos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Times New Roman" pitchFamily="18" charset="0"/>
              </a:rPr>
              <a:t> (15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Times New Roman" pitchFamily="18" charset="0"/>
              </a:rPr>
              <a:t>minutos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1570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Cambio de un Tablespace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a </a:t>
            </a:r>
            <a:b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Uno de Tamaño Fijo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652860"/>
            <a:ext cx="7993062" cy="357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Motivos: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Soportar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operaciones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flashback 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Limitar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crecimiento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tablespace</a:t>
            </a:r>
            <a:endParaRPr lang="es-CL" sz="1800" dirty="0" smtClean="0">
              <a:solidFill>
                <a:srgbClr val="000000"/>
              </a:solidFill>
              <a:latin typeface="Arial" pitchFamily="34" charset="0"/>
              <a:ea typeface="Arial Unicode MS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ea typeface="Arial Unicode MS"/>
                <a:cs typeface="Arial" pitchFamily="34" charset="0"/>
                <a:sym typeface="Times New Roman" pitchFamily="18" charset="0"/>
              </a:rPr>
              <a:t>Trabajo: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AutoNum type="arabicPeriod"/>
            </a:pPr>
            <a:r>
              <a:rPr lang="es-CL" sz="1800" dirty="0" smtClean="0">
                <a:solidFill>
                  <a:srgbClr val="000000"/>
                </a:solidFill>
                <a:latin typeface="Arial" pitchFamily="34" charset="0"/>
                <a:ea typeface="Arial Unicode MS"/>
                <a:cs typeface="Arial" pitchFamily="34" charset="0"/>
                <a:sym typeface="Times New Roman" pitchFamily="18" charset="0"/>
              </a:rPr>
              <a:t>Ejecutar 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la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carga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trabajo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regular.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mecanismo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ajuste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automático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establece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tamaño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mínimo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necesario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AutoNum type="arabicPeriod" startAt="3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Utilizar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Undo Advisor,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calcula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tamaño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necesario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futuro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crecimiento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opcional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).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4.	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Cambiar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tablespace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smtClean="0">
                <a:solidFill>
                  <a:srgbClr val="000000"/>
                </a:solidFill>
                <a:sym typeface="Times New Roman" pitchFamily="18" charset="0"/>
              </a:rPr>
              <a:t>de </a:t>
            </a:r>
            <a:r>
              <a:rPr lang="en-US" sz="1800" smtClean="0">
                <a:solidFill>
                  <a:srgbClr val="000000"/>
                </a:solidFill>
                <a:sym typeface="Times New Roman" pitchFamily="18" charset="0"/>
              </a:rPr>
              <a:t>undo 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uno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tamaño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fijo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opcional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).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AutoNum type="arabicPeriod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6" name="Picture 2" descr="Snap_264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437112"/>
            <a:ext cx="2806700" cy="1890712"/>
          </a:xfrm>
          <a:prstGeom prst="rect">
            <a:avLst/>
          </a:prstGeom>
          <a:noFill/>
          <a:ln w="29210">
            <a:solidFill>
              <a:srgbClr val="0000CC"/>
            </a:solidFill>
          </a:ln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60503" y="5547008"/>
            <a:ext cx="1980000" cy="216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570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Información General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8" name="Picture 6" descr="Snap_01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09800"/>
            <a:ext cx="7134225" cy="2219325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553200" y="4876800"/>
            <a:ext cx="1676400" cy="527050"/>
          </a:xfrm>
          <a:prstGeom prst="wedgeRectCallout">
            <a:avLst>
              <a:gd name="adj1" fmla="val -67329"/>
              <a:gd name="adj2" fmla="val -214759"/>
            </a:avLst>
          </a:prstGeom>
          <a:solidFill>
            <a:srgbClr val="BEE395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2" tIns="45716" rIns="91432" bIns="45716" anchor="ctr">
            <a:spAutoFit/>
          </a:bodyPr>
          <a:lstStyle/>
          <a:p>
            <a:pPr algn="ctr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400" b="1">
                <a:solidFill>
                  <a:srgbClr val="000000"/>
                </a:solidFill>
                <a:sym typeface="Times New Roman" pitchFamily="18" charset="0"/>
              </a:rPr>
              <a:t>Tamaño actual del tablespace</a:t>
            </a:r>
          </a:p>
        </p:txBody>
      </p:sp>
    </p:spTree>
    <p:extLst>
      <p:ext uri="{BB962C8B-B14F-4D97-AF65-F5344CB8AC3E}">
        <p14:creationId xmlns="" xmlns:p14="http://schemas.microsoft.com/office/powerpoint/2010/main" val="1570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Advisor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6" descr="Snap_01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5791"/>
            <a:ext cx="6627813" cy="4186237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6" name="Freeform 5"/>
          <p:cNvSpPr>
            <a:spLocks/>
          </p:cNvSpPr>
          <p:nvPr/>
        </p:nvSpPr>
        <p:spPr bwMode="auto">
          <a:xfrm>
            <a:off x="1371600" y="5581228"/>
            <a:ext cx="44958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  <a:cxn ang="0">
                <a:pos x="2880" y="384"/>
              </a:cxn>
            </a:cxnLst>
            <a:rect l="0" t="0" r="r" b="b"/>
            <a:pathLst>
              <a:path w="2880" h="384">
                <a:moveTo>
                  <a:pt x="0" y="0"/>
                </a:moveTo>
                <a:lnTo>
                  <a:pt x="0" y="384"/>
                </a:lnTo>
                <a:lnTo>
                  <a:pt x="2880" y="384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7" name="Picture 8" descr="Snap_01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606378"/>
            <a:ext cx="2660650" cy="277495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419600" y="3828628"/>
            <a:ext cx="1371600" cy="3048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057400" y="5047828"/>
            <a:ext cx="2438400" cy="4572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570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Visualización de Actividad del Sistema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8" name="Picture 14" descr="Snap_01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1490663"/>
            <a:ext cx="7431088" cy="1709737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pic>
        <p:nvPicPr>
          <p:cNvPr id="9" name="Picture 15" descr="Snap_01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1064" y="2133600"/>
            <a:ext cx="4597400" cy="1808163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pic>
        <p:nvPicPr>
          <p:cNvPr id="12" name="Picture 16" descr="Snap_013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097338"/>
            <a:ext cx="4835525" cy="1846262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pic>
        <p:nvPicPr>
          <p:cNvPr id="13" name="Picture 17" descr="Snap_013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4832" y="3946525"/>
            <a:ext cx="2870200" cy="1946275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</p:pic>
      <p:sp>
        <p:nvSpPr>
          <p:cNvPr id="14" name="Oval 7"/>
          <p:cNvSpPr>
            <a:spLocks noChangeArrowheads="1"/>
          </p:cNvSpPr>
          <p:nvPr/>
        </p:nvSpPr>
        <p:spPr bwMode="blackWhite">
          <a:xfrm>
            <a:off x="3118295" y="4108450"/>
            <a:ext cx="414337" cy="414338"/>
          </a:xfrm>
          <a:prstGeom prst="ellipse">
            <a:avLst/>
          </a:prstGeom>
          <a:solidFill>
            <a:srgbClr val="FFFF00"/>
          </a:solidFill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3</a:t>
            </a: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blackWhite">
          <a:xfrm>
            <a:off x="8180139" y="2362200"/>
            <a:ext cx="414338" cy="414338"/>
          </a:xfrm>
          <a:prstGeom prst="ellipse">
            <a:avLst/>
          </a:prstGeom>
          <a:solidFill>
            <a:srgbClr val="FFFF00"/>
          </a:solidFill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1</a:t>
            </a: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blackWhite">
          <a:xfrm>
            <a:off x="8067675" y="4267200"/>
            <a:ext cx="414338" cy="414338"/>
          </a:xfrm>
          <a:prstGeom prst="ellipse">
            <a:avLst/>
          </a:prstGeom>
          <a:solidFill>
            <a:srgbClr val="FFFF00"/>
          </a:solidFill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defTabSz="822325"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sz="1600" b="1">
                <a:solidFill>
                  <a:srgbClr val="000000"/>
                </a:solidFill>
                <a:sym typeface="Times New Roman" pitchFamily="18" charset="0"/>
              </a:rPr>
              <a:t>2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1066800" y="3168650"/>
            <a:ext cx="0" cy="776288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1066800" y="3429000"/>
            <a:ext cx="3060000" cy="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1066800" y="3657600"/>
            <a:ext cx="28956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4" y="0"/>
              </a:cxn>
              <a:cxn ang="0">
                <a:pos x="1824" y="336"/>
              </a:cxn>
            </a:cxnLst>
            <a:rect l="0" t="0" r="r" b="b"/>
            <a:pathLst>
              <a:path w="1824" h="336">
                <a:moveTo>
                  <a:pt x="0" y="0"/>
                </a:moveTo>
                <a:lnTo>
                  <a:pt x="1824" y="0"/>
                </a:lnTo>
                <a:lnTo>
                  <a:pt x="1824" y="336"/>
                </a:lnTo>
              </a:path>
            </a:pathLst>
          </a:cu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algn="ctr"/>
            <a:endParaRPr lang="es-CL" sz="1600" b="1"/>
          </a:p>
        </p:txBody>
      </p:sp>
    </p:spTree>
    <p:extLst>
      <p:ext uri="{BB962C8B-B14F-4D97-AF65-F5344CB8AC3E}">
        <p14:creationId xmlns="" xmlns:p14="http://schemas.microsoft.com/office/powerpoint/2010/main" val="1570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Resumen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423260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se generan los datos de </a:t>
            </a:r>
            <a:r>
              <a:rPr lang="es-CL" sz="18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endParaRPr lang="es-CL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monitorear 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administrar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Undo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describó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diferencia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entre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Undo y de Redo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explicó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configurar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retención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Undo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explicó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garantizar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retención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Undo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explicó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utilizar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Undo Advisor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2" descr="http://1.bp.blogspot.com/_RqJDNYG54ms/Sw8Xel4RxEI/AAAAAAAAAAM/YsM0M1Y291A/s320/20080616-20080614-Trab%2520cooperativ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68344" y="5373216"/>
            <a:ext cx="1394148" cy="139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texto"/>
          <p:cNvSpPr txBox="1">
            <a:spLocks/>
          </p:cNvSpPr>
          <p:nvPr/>
        </p:nvSpPr>
        <p:spPr bwMode="auto">
          <a:xfrm>
            <a:off x="168275" y="66077"/>
            <a:ext cx="8745538" cy="369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s-CL" sz="2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Unidad de Aprendizaje N°2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Configuración de la Base de Datos para ser utilizada por diferentes aplicaciones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s-CL" sz="2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Aprendizajes Conceptuales: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Reconocer los principales procesos de la administración de la Base de Datos para ser utilizada por diferentes aplicaciones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Objetivos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700213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Explicar cómo se generan los datos de </a:t>
            </a:r>
            <a:r>
              <a:rPr lang="es-CL" sz="18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endParaRPr lang="es-CL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Explicar cómo monitorear 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administrar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Undo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Describir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diferencia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entre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Undo y de Redo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configurar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retención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Undo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garantizar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retención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Undo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Explicar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cómo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utilizar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Undo Advisor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defTabSz="457200">
              <a:spcBef>
                <a:spcPct val="20000"/>
              </a:spcBef>
            </a:pP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8435" name="Picture 7" descr="http://www.bodegasexpress.com/images/duda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Datos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290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Son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una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copia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los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originales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antes de la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modificación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capturan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cada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transacción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modifica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datos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retienen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al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menos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hasta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finaliza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transacción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utilizan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soporte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a: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Operaciones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rollback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Consultas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lectura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consistente</a:t>
            </a: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Oracle Flashback Query, Oracle Flashback Transaction y Oracle Flashback Table</a:t>
            </a:r>
          </a:p>
          <a:p>
            <a:pPr marL="1524000" lvl="2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Recuperación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transacciones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con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fallos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36" name="Picture 4" descr="People: Person, User, Yello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5795855" y="4415085"/>
            <a:ext cx="1608245" cy="1597883"/>
          </a:xfrm>
          <a:prstGeom prst="rect">
            <a:avLst/>
          </a:prstGeom>
          <a:noFill/>
        </p:spPr>
      </p:pic>
      <p:pic>
        <p:nvPicPr>
          <p:cNvPr id="37" name="Picture 5" descr="Tables: Table with Hea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066965" y="3717032"/>
            <a:ext cx="1158516" cy="1562650"/>
          </a:xfrm>
          <a:prstGeom prst="rect">
            <a:avLst/>
          </a:prstGeom>
          <a:noFill/>
        </p:spPr>
      </p:pic>
      <p:pic>
        <p:nvPicPr>
          <p:cNvPr id="38" name="Picture 6" descr="Tables: Table with Header, 1 Row Highlight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7278102" y="4139307"/>
            <a:ext cx="1158517" cy="1562650"/>
          </a:xfrm>
          <a:prstGeom prst="rect">
            <a:avLst/>
          </a:prstGeom>
          <a:noFill/>
        </p:spPr>
      </p:pic>
      <p:pic>
        <p:nvPicPr>
          <p:cNvPr id="45" name="Picture 7" descr="Concept: Rollbac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7438700" y="3736081"/>
            <a:ext cx="1021732" cy="976137"/>
          </a:xfrm>
          <a:prstGeom prst="rect">
            <a:avLst/>
          </a:prstGeom>
          <a:noFill/>
        </p:spPr>
      </p:pic>
      <p:sp>
        <p:nvSpPr>
          <p:cNvPr id="46" name="Text Box 8"/>
          <p:cNvSpPr txBox="1">
            <a:spLocks noChangeArrowheads="1"/>
          </p:cNvSpPr>
          <p:nvPr/>
        </p:nvSpPr>
        <p:spPr bwMode="gray">
          <a:xfrm>
            <a:off x="6012160" y="5477162"/>
            <a:ext cx="1468140" cy="33855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22860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sym typeface="Times New Roman" pitchFamily="18" charset="0"/>
              </a:rPr>
              <a:t>Usuario</a:t>
            </a:r>
            <a:endParaRPr lang="en-US" sz="1600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Transacciones y Datos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290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Cada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transacción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se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asigna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a un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único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segmento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undo.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Un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segmento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undo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puede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dar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servicio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a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más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una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transacción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al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mismo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sym typeface="Times New Roman" pitchFamily="18" charset="0"/>
              </a:rPr>
              <a:t>tiempo</a:t>
            </a:r>
            <a:r>
              <a:rPr lang="en-US" sz="1800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blackWhite">
          <a:xfrm>
            <a:off x="3103488" y="3057624"/>
            <a:ext cx="1295400" cy="873125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97" name="Picture 5" descr="table010_rowReplac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616001" y="3178274"/>
            <a:ext cx="1822450" cy="1189038"/>
          </a:xfrm>
          <a:prstGeom prst="rect">
            <a:avLst/>
          </a:prstGeom>
          <a:noFill/>
        </p:spPr>
      </p:pic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3366517" y="3107060"/>
            <a:ext cx="1133475" cy="3048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en</a:t>
            </a: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gray">
          <a:xfrm>
            <a:off x="4517951" y="2831056"/>
            <a:ext cx="1986441" cy="1200329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2286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“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antiguos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”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de undo</a:t>
            </a:r>
          </a:p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en el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de undo</a:t>
            </a: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755576" y="4402237"/>
            <a:ext cx="1893467" cy="5847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UPDATE:</a:t>
            </a:r>
          </a:p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operaciones DML</a:t>
            </a: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3450213" y="3363736"/>
            <a:ext cx="761747" cy="52322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Buffer </a:t>
            </a:r>
          </a:p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cache</a:t>
            </a:r>
          </a:p>
        </p:txBody>
      </p:sp>
      <p:sp>
        <p:nvSpPr>
          <p:cNvPr id="102" name="AutoShape 10"/>
          <p:cNvSpPr>
            <a:spLocks noChangeArrowheads="1"/>
          </p:cNvSpPr>
          <p:nvPr/>
        </p:nvSpPr>
        <p:spPr bwMode="blackWhite">
          <a:xfrm>
            <a:off x="3103488" y="4335115"/>
            <a:ext cx="1301750" cy="932185"/>
          </a:xfrm>
          <a:prstGeom prst="roundRect">
            <a:avLst>
              <a:gd name="adj" fmla="val 12495"/>
            </a:avLst>
          </a:prstGeom>
          <a:solidFill>
            <a:srgbClr val="99CC99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Buffer de </a:t>
            </a:r>
          </a:p>
          <a:p>
            <a:pPr marL="0" marR="0" lvl="0" indent="0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redo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log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grpSp>
        <p:nvGrpSpPr>
          <p:cNvPr id="103" name="Group 11"/>
          <p:cNvGrpSpPr>
            <a:grpSpLocks/>
          </p:cNvGrpSpPr>
          <p:nvPr/>
        </p:nvGrpSpPr>
        <p:grpSpPr bwMode="auto">
          <a:xfrm>
            <a:off x="6592813" y="4200624"/>
            <a:ext cx="830263" cy="904875"/>
            <a:chOff x="679" y="2640"/>
            <a:chExt cx="532" cy="412"/>
          </a:xfrm>
        </p:grpSpPr>
        <p:sp>
          <p:nvSpPr>
            <p:cNvPr id="104" name="Rectangle 12"/>
            <p:cNvSpPr>
              <a:spLocks noChangeArrowheads="1"/>
            </p:cNvSpPr>
            <p:nvPr/>
          </p:nvSpPr>
          <p:spPr bwMode="gray">
            <a:xfrm>
              <a:off x="679" y="2724"/>
              <a:ext cx="532" cy="246"/>
            </a:xfrm>
            <a:prstGeom prst="rect">
              <a:avLst/>
            </a:prstGeom>
            <a:solidFill>
              <a:srgbClr val="99CC99"/>
            </a:solidFill>
            <a:ln w="3175">
              <a:solidFill>
                <a:srgbClr val="99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Oval 13"/>
            <p:cNvSpPr>
              <a:spLocks noChangeArrowheads="1"/>
            </p:cNvSpPr>
            <p:nvPr/>
          </p:nvSpPr>
          <p:spPr bwMode="gray">
            <a:xfrm>
              <a:off x="679" y="2640"/>
              <a:ext cx="532" cy="158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rgbClr val="99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Oval 14"/>
            <p:cNvSpPr>
              <a:spLocks noChangeArrowheads="1"/>
            </p:cNvSpPr>
            <p:nvPr/>
          </p:nvSpPr>
          <p:spPr bwMode="gray">
            <a:xfrm>
              <a:off x="679" y="2894"/>
              <a:ext cx="532" cy="158"/>
            </a:xfrm>
            <a:prstGeom prst="ellipse">
              <a:avLst/>
            </a:prstGeom>
            <a:solidFill>
              <a:srgbClr val="99CC99"/>
            </a:solidFill>
            <a:ln w="3175">
              <a:solidFill>
                <a:srgbClr val="99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7" name="Group 15"/>
          <p:cNvGrpSpPr>
            <a:grpSpLocks/>
          </p:cNvGrpSpPr>
          <p:nvPr/>
        </p:nvGrpSpPr>
        <p:grpSpPr bwMode="auto">
          <a:xfrm>
            <a:off x="6742038" y="4329212"/>
            <a:ext cx="831850" cy="946150"/>
            <a:chOff x="679" y="2640"/>
            <a:chExt cx="532" cy="412"/>
          </a:xfrm>
        </p:grpSpPr>
        <p:sp>
          <p:nvSpPr>
            <p:cNvPr id="108" name="Rectangle 16"/>
            <p:cNvSpPr>
              <a:spLocks noChangeArrowheads="1"/>
            </p:cNvSpPr>
            <p:nvPr/>
          </p:nvSpPr>
          <p:spPr bwMode="gray">
            <a:xfrm>
              <a:off x="679" y="2724"/>
              <a:ext cx="532" cy="246"/>
            </a:xfrm>
            <a:prstGeom prst="rect">
              <a:avLst/>
            </a:prstGeom>
            <a:solidFill>
              <a:srgbClr val="99CC99"/>
            </a:solidFill>
            <a:ln w="3175">
              <a:solidFill>
                <a:srgbClr val="99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Oval 17"/>
            <p:cNvSpPr>
              <a:spLocks noChangeArrowheads="1"/>
            </p:cNvSpPr>
            <p:nvPr/>
          </p:nvSpPr>
          <p:spPr bwMode="gray">
            <a:xfrm>
              <a:off x="679" y="2640"/>
              <a:ext cx="532" cy="158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rgbClr val="99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Oval 18"/>
            <p:cNvSpPr>
              <a:spLocks noChangeArrowheads="1"/>
            </p:cNvSpPr>
            <p:nvPr/>
          </p:nvSpPr>
          <p:spPr bwMode="gray">
            <a:xfrm>
              <a:off x="679" y="2894"/>
              <a:ext cx="532" cy="158"/>
            </a:xfrm>
            <a:prstGeom prst="ellipse">
              <a:avLst/>
            </a:prstGeom>
            <a:solidFill>
              <a:srgbClr val="99CC99"/>
            </a:solidFill>
            <a:ln w="3175">
              <a:solidFill>
                <a:srgbClr val="99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1" name="Group 19"/>
          <p:cNvGrpSpPr>
            <a:grpSpLocks/>
          </p:cNvGrpSpPr>
          <p:nvPr/>
        </p:nvGrpSpPr>
        <p:grpSpPr bwMode="auto">
          <a:xfrm>
            <a:off x="6903963" y="4429224"/>
            <a:ext cx="830263" cy="1016000"/>
            <a:chOff x="679" y="2640"/>
            <a:chExt cx="532" cy="412"/>
          </a:xfrm>
        </p:grpSpPr>
        <p:sp>
          <p:nvSpPr>
            <p:cNvPr id="112" name="Rectangle 20"/>
            <p:cNvSpPr>
              <a:spLocks noChangeArrowheads="1"/>
            </p:cNvSpPr>
            <p:nvPr/>
          </p:nvSpPr>
          <p:spPr bwMode="gray">
            <a:xfrm>
              <a:off x="679" y="2724"/>
              <a:ext cx="532" cy="246"/>
            </a:xfrm>
            <a:prstGeom prst="rect">
              <a:avLst/>
            </a:prstGeom>
            <a:solidFill>
              <a:srgbClr val="99CC99"/>
            </a:solidFill>
            <a:ln w="3175">
              <a:solidFill>
                <a:srgbClr val="99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Oval 21"/>
            <p:cNvSpPr>
              <a:spLocks noChangeArrowheads="1"/>
            </p:cNvSpPr>
            <p:nvPr/>
          </p:nvSpPr>
          <p:spPr bwMode="gray">
            <a:xfrm>
              <a:off x="679" y="2640"/>
              <a:ext cx="532" cy="158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rgbClr val="99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Oval 22"/>
            <p:cNvSpPr>
              <a:spLocks noChangeArrowheads="1"/>
            </p:cNvSpPr>
            <p:nvPr/>
          </p:nvSpPr>
          <p:spPr bwMode="gray">
            <a:xfrm>
              <a:off x="679" y="2894"/>
              <a:ext cx="532" cy="158"/>
            </a:xfrm>
            <a:prstGeom prst="ellipse">
              <a:avLst/>
            </a:prstGeom>
            <a:solidFill>
              <a:srgbClr val="99CC99"/>
            </a:solidFill>
            <a:ln w="3175">
              <a:solidFill>
                <a:srgbClr val="99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5" name="Text Box 23"/>
          <p:cNvSpPr txBox="1">
            <a:spLocks noChangeArrowheads="1"/>
          </p:cNvSpPr>
          <p:nvPr/>
        </p:nvSpPr>
        <p:spPr bwMode="gray">
          <a:xfrm>
            <a:off x="6848123" y="4805462"/>
            <a:ext cx="950901" cy="4370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22860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0" marR="0" lvl="0" indent="0" defTabSz="22860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redo log</a:t>
            </a:r>
          </a:p>
        </p:txBody>
      </p:sp>
      <p:sp>
        <p:nvSpPr>
          <p:cNvPr id="116" name="Line 24"/>
          <p:cNvSpPr>
            <a:spLocks noChangeShapeType="1"/>
          </p:cNvSpPr>
          <p:nvPr/>
        </p:nvSpPr>
        <p:spPr bwMode="auto">
          <a:xfrm rot="16247746">
            <a:off x="5486325" y="3754537"/>
            <a:ext cx="23813" cy="2198688"/>
          </a:xfrm>
          <a:prstGeom prst="line">
            <a:avLst/>
          </a:prstGeom>
          <a:noFill/>
          <a:ln w="63500" cap="rnd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25"/>
          <p:cNvSpPr>
            <a:spLocks noChangeArrowheads="1"/>
          </p:cNvSpPr>
          <p:nvPr/>
        </p:nvSpPr>
        <p:spPr bwMode="gray">
          <a:xfrm>
            <a:off x="4619551" y="4227485"/>
            <a:ext cx="1790875" cy="1200329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just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Detalles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de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cambios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nuevos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0" marR="0" lvl="0" indent="0" algn="just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0" marR="0" lvl="0" indent="0" algn="just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en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/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redo log</a:t>
            </a:r>
          </a:p>
        </p:txBody>
      </p:sp>
      <p:pic>
        <p:nvPicPr>
          <p:cNvPr id="118" name="Picture 26" descr="nf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275438" y="5202337"/>
            <a:ext cx="239713" cy="231775"/>
          </a:xfrm>
          <a:prstGeom prst="rect">
            <a:avLst/>
          </a:prstGeom>
          <a:noFill/>
        </p:spPr>
      </p:pic>
      <p:pic>
        <p:nvPicPr>
          <p:cNvPr id="119" name="Picture 27" descr="nf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3995936" y="4907260"/>
            <a:ext cx="239713" cy="231775"/>
          </a:xfrm>
          <a:prstGeom prst="rect">
            <a:avLst/>
          </a:prstGeom>
          <a:noFill/>
        </p:spPr>
      </p:pic>
      <p:grpSp>
        <p:nvGrpSpPr>
          <p:cNvPr id="120" name="Group 28"/>
          <p:cNvGrpSpPr>
            <a:grpSpLocks/>
          </p:cNvGrpSpPr>
          <p:nvPr/>
        </p:nvGrpSpPr>
        <p:grpSpPr bwMode="auto">
          <a:xfrm>
            <a:off x="6569001" y="2717899"/>
            <a:ext cx="1149350" cy="1420813"/>
            <a:chOff x="960" y="684"/>
            <a:chExt cx="532" cy="412"/>
          </a:xfrm>
        </p:grpSpPr>
        <p:sp>
          <p:nvSpPr>
            <p:cNvPr id="121" name="Rectangle 29"/>
            <p:cNvSpPr>
              <a:spLocks noChangeArrowheads="1"/>
            </p:cNvSpPr>
            <p:nvPr/>
          </p:nvSpPr>
          <p:spPr bwMode="gray">
            <a:xfrm>
              <a:off x="960" y="768"/>
              <a:ext cx="532" cy="246"/>
            </a:xfrm>
            <a:prstGeom prst="rect">
              <a:avLst/>
            </a:prstGeom>
            <a:solidFill>
              <a:srgbClr val="999999"/>
            </a:solidFill>
            <a:ln w="3175">
              <a:solidFill>
                <a:srgbClr val="99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Oval 30"/>
            <p:cNvSpPr>
              <a:spLocks noChangeArrowheads="1"/>
            </p:cNvSpPr>
            <p:nvPr/>
          </p:nvSpPr>
          <p:spPr bwMode="gray">
            <a:xfrm>
              <a:off x="960" y="684"/>
              <a:ext cx="532" cy="158"/>
            </a:xfrm>
            <a:prstGeom prst="ellipse">
              <a:avLst/>
            </a:prstGeom>
            <a:solidFill>
              <a:srgbClr val="CCCCCC"/>
            </a:solidFill>
            <a:ln w="3175">
              <a:solidFill>
                <a:srgbClr val="99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Oval 31"/>
            <p:cNvSpPr>
              <a:spLocks noChangeArrowheads="1"/>
            </p:cNvSpPr>
            <p:nvPr/>
          </p:nvSpPr>
          <p:spPr bwMode="gray">
            <a:xfrm>
              <a:off x="960" y="938"/>
              <a:ext cx="532" cy="158"/>
            </a:xfrm>
            <a:prstGeom prst="ellipse">
              <a:avLst/>
            </a:prstGeom>
            <a:solidFill>
              <a:srgbClr val="999999"/>
            </a:solidFill>
            <a:ln w="3175">
              <a:solidFill>
                <a:srgbClr val="99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6588199" y="2753332"/>
            <a:ext cx="115215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5715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5715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de undo</a:t>
            </a:r>
          </a:p>
        </p:txBody>
      </p:sp>
      <p:grpSp>
        <p:nvGrpSpPr>
          <p:cNvPr id="125" name="Group 33"/>
          <p:cNvGrpSpPr>
            <a:grpSpLocks/>
          </p:cNvGrpSpPr>
          <p:nvPr/>
        </p:nvGrpSpPr>
        <p:grpSpPr bwMode="auto">
          <a:xfrm>
            <a:off x="6742038" y="3341787"/>
            <a:ext cx="804863" cy="755650"/>
            <a:chOff x="4781" y="1387"/>
            <a:chExt cx="520" cy="476"/>
          </a:xfrm>
        </p:grpSpPr>
        <p:sp>
          <p:nvSpPr>
            <p:cNvPr id="126" name="Oval 34"/>
            <p:cNvSpPr>
              <a:spLocks noChangeArrowheads="1"/>
            </p:cNvSpPr>
            <p:nvPr/>
          </p:nvSpPr>
          <p:spPr bwMode="gray">
            <a:xfrm>
              <a:off x="4783" y="1387"/>
              <a:ext cx="475" cy="475"/>
            </a:xfrm>
            <a:prstGeom prst="ellipse">
              <a:avLst/>
            </a:prstGeom>
            <a:solidFill>
              <a:srgbClr val="CCCCCC"/>
            </a:solidFill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Oval 35"/>
            <p:cNvSpPr>
              <a:spLocks noChangeArrowheads="1"/>
            </p:cNvSpPr>
            <p:nvPr/>
          </p:nvSpPr>
          <p:spPr bwMode="gray">
            <a:xfrm>
              <a:off x="4930" y="1503"/>
              <a:ext cx="238" cy="23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AutoShape 36"/>
            <p:cNvSpPr>
              <a:spLocks noChangeArrowheads="1"/>
            </p:cNvSpPr>
            <p:nvPr/>
          </p:nvSpPr>
          <p:spPr bwMode="gray">
            <a:xfrm rot="5400000">
              <a:off x="4803" y="1365"/>
              <a:ext cx="476" cy="520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CC00"/>
            </a:solidFill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Line 37"/>
            <p:cNvSpPr>
              <a:spLocks noChangeShapeType="1"/>
            </p:cNvSpPr>
            <p:nvPr/>
          </p:nvSpPr>
          <p:spPr bwMode="gray">
            <a:xfrm>
              <a:off x="5161" y="1652"/>
              <a:ext cx="126" cy="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Freeform 38"/>
            <p:cNvSpPr>
              <a:spLocks/>
            </p:cNvSpPr>
            <p:nvPr/>
          </p:nvSpPr>
          <p:spPr bwMode="gray">
            <a:xfrm>
              <a:off x="5026" y="1662"/>
              <a:ext cx="259" cy="19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3" y="192"/>
                </a:cxn>
                <a:cxn ang="0">
                  <a:pos x="45" y="191"/>
                </a:cxn>
                <a:cxn ang="0">
                  <a:pos x="96" y="182"/>
                </a:cxn>
                <a:cxn ang="0">
                  <a:pos x="141" y="164"/>
                </a:cxn>
                <a:cxn ang="0">
                  <a:pos x="196" y="126"/>
                </a:cxn>
                <a:cxn ang="0">
                  <a:pos x="228" y="90"/>
                </a:cxn>
                <a:cxn ang="0">
                  <a:pos x="252" y="50"/>
                </a:cxn>
                <a:cxn ang="0">
                  <a:pos x="259" y="26"/>
                </a:cxn>
                <a:cxn ang="0">
                  <a:pos x="144" y="0"/>
                </a:cxn>
                <a:cxn ang="0">
                  <a:pos x="132" y="27"/>
                </a:cxn>
                <a:cxn ang="0">
                  <a:pos x="102" y="60"/>
                </a:cxn>
                <a:cxn ang="0">
                  <a:pos x="60" y="81"/>
                </a:cxn>
              </a:cxnLst>
              <a:rect l="0" t="0" r="r" b="b"/>
              <a:pathLst>
                <a:path w="259" h="192">
                  <a:moveTo>
                    <a:pt x="0" y="86"/>
                  </a:moveTo>
                  <a:lnTo>
                    <a:pt x="3" y="192"/>
                  </a:lnTo>
                  <a:lnTo>
                    <a:pt x="45" y="191"/>
                  </a:lnTo>
                  <a:lnTo>
                    <a:pt x="96" y="182"/>
                  </a:lnTo>
                  <a:lnTo>
                    <a:pt x="141" y="164"/>
                  </a:lnTo>
                  <a:lnTo>
                    <a:pt x="196" y="126"/>
                  </a:lnTo>
                  <a:lnTo>
                    <a:pt x="228" y="90"/>
                  </a:lnTo>
                  <a:lnTo>
                    <a:pt x="252" y="50"/>
                  </a:lnTo>
                  <a:lnTo>
                    <a:pt x="259" y="26"/>
                  </a:lnTo>
                  <a:lnTo>
                    <a:pt x="144" y="0"/>
                  </a:lnTo>
                  <a:lnTo>
                    <a:pt x="132" y="27"/>
                  </a:lnTo>
                  <a:lnTo>
                    <a:pt x="102" y="60"/>
                  </a:lnTo>
                  <a:lnTo>
                    <a:pt x="60" y="81"/>
                  </a:lnTo>
                </a:path>
              </a:pathLst>
            </a:custGeom>
            <a:solidFill>
              <a:srgbClr val="CCCCCC"/>
            </a:solidFill>
            <a:ln w="285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" name="Line 39"/>
          <p:cNvSpPr>
            <a:spLocks noChangeShapeType="1"/>
          </p:cNvSpPr>
          <p:nvPr/>
        </p:nvSpPr>
        <p:spPr bwMode="auto">
          <a:xfrm>
            <a:off x="4398888" y="3438624"/>
            <a:ext cx="27368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Line 40"/>
          <p:cNvSpPr>
            <a:spLocks noChangeShapeType="1"/>
          </p:cNvSpPr>
          <p:nvPr/>
        </p:nvSpPr>
        <p:spPr bwMode="auto">
          <a:xfrm>
            <a:off x="1616001" y="4200624"/>
            <a:ext cx="1487487" cy="64452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Almacenamiento de Información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23528" y="2624720"/>
            <a:ext cx="1747415" cy="2232248"/>
            <a:chOff x="960" y="684"/>
            <a:chExt cx="532" cy="412"/>
          </a:xfrm>
        </p:grpSpPr>
        <p:sp>
          <p:nvSpPr>
            <p:cNvPr id="121" name="Rectangle 29"/>
            <p:cNvSpPr>
              <a:spLocks noChangeArrowheads="1"/>
            </p:cNvSpPr>
            <p:nvPr/>
          </p:nvSpPr>
          <p:spPr bwMode="gray">
            <a:xfrm>
              <a:off x="960" y="768"/>
              <a:ext cx="532" cy="246"/>
            </a:xfrm>
            <a:prstGeom prst="rect">
              <a:avLst/>
            </a:prstGeom>
            <a:solidFill>
              <a:srgbClr val="999999"/>
            </a:solidFill>
            <a:ln w="3175">
              <a:solidFill>
                <a:srgbClr val="99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Oval 30"/>
            <p:cNvSpPr>
              <a:spLocks noChangeArrowheads="1"/>
            </p:cNvSpPr>
            <p:nvPr/>
          </p:nvSpPr>
          <p:spPr bwMode="gray">
            <a:xfrm>
              <a:off x="960" y="684"/>
              <a:ext cx="532" cy="158"/>
            </a:xfrm>
            <a:prstGeom prst="ellipse">
              <a:avLst/>
            </a:prstGeom>
            <a:solidFill>
              <a:srgbClr val="CCCCCC"/>
            </a:solidFill>
            <a:ln w="3175">
              <a:solidFill>
                <a:srgbClr val="99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Oval 31"/>
            <p:cNvSpPr>
              <a:spLocks noChangeArrowheads="1"/>
            </p:cNvSpPr>
            <p:nvPr/>
          </p:nvSpPr>
          <p:spPr bwMode="gray">
            <a:xfrm>
              <a:off x="960" y="938"/>
              <a:ext cx="532" cy="158"/>
            </a:xfrm>
            <a:prstGeom prst="ellipse">
              <a:avLst/>
            </a:prstGeom>
            <a:solidFill>
              <a:srgbClr val="999999"/>
            </a:solidFill>
            <a:ln w="3175">
              <a:solidFill>
                <a:srgbClr val="99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59238" y="3597753"/>
            <a:ext cx="1223674" cy="1187206"/>
            <a:chOff x="4781" y="1387"/>
            <a:chExt cx="520" cy="476"/>
          </a:xfrm>
        </p:grpSpPr>
        <p:sp>
          <p:nvSpPr>
            <p:cNvPr id="126" name="Oval 34"/>
            <p:cNvSpPr>
              <a:spLocks noChangeArrowheads="1"/>
            </p:cNvSpPr>
            <p:nvPr/>
          </p:nvSpPr>
          <p:spPr bwMode="gray">
            <a:xfrm>
              <a:off x="4783" y="1387"/>
              <a:ext cx="475" cy="475"/>
            </a:xfrm>
            <a:prstGeom prst="ellipse">
              <a:avLst/>
            </a:prstGeom>
            <a:solidFill>
              <a:srgbClr val="CCCCCC"/>
            </a:solidFill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Oval 35"/>
            <p:cNvSpPr>
              <a:spLocks noChangeArrowheads="1"/>
            </p:cNvSpPr>
            <p:nvPr/>
          </p:nvSpPr>
          <p:spPr bwMode="gray">
            <a:xfrm>
              <a:off x="4930" y="1503"/>
              <a:ext cx="238" cy="23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AutoShape 36"/>
            <p:cNvSpPr>
              <a:spLocks noChangeArrowheads="1"/>
            </p:cNvSpPr>
            <p:nvPr/>
          </p:nvSpPr>
          <p:spPr bwMode="gray">
            <a:xfrm rot="5400000">
              <a:off x="4803" y="1365"/>
              <a:ext cx="476" cy="520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CC00"/>
            </a:solidFill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Line 37"/>
            <p:cNvSpPr>
              <a:spLocks noChangeShapeType="1"/>
            </p:cNvSpPr>
            <p:nvPr/>
          </p:nvSpPr>
          <p:spPr bwMode="gray">
            <a:xfrm>
              <a:off x="5161" y="1652"/>
              <a:ext cx="126" cy="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Freeform 38"/>
            <p:cNvSpPr>
              <a:spLocks/>
            </p:cNvSpPr>
            <p:nvPr/>
          </p:nvSpPr>
          <p:spPr bwMode="gray">
            <a:xfrm>
              <a:off x="5026" y="1662"/>
              <a:ext cx="259" cy="19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3" y="192"/>
                </a:cxn>
                <a:cxn ang="0">
                  <a:pos x="45" y="191"/>
                </a:cxn>
                <a:cxn ang="0">
                  <a:pos x="96" y="182"/>
                </a:cxn>
                <a:cxn ang="0">
                  <a:pos x="141" y="164"/>
                </a:cxn>
                <a:cxn ang="0">
                  <a:pos x="196" y="126"/>
                </a:cxn>
                <a:cxn ang="0">
                  <a:pos x="228" y="90"/>
                </a:cxn>
                <a:cxn ang="0">
                  <a:pos x="252" y="50"/>
                </a:cxn>
                <a:cxn ang="0">
                  <a:pos x="259" y="26"/>
                </a:cxn>
                <a:cxn ang="0">
                  <a:pos x="144" y="0"/>
                </a:cxn>
                <a:cxn ang="0">
                  <a:pos x="132" y="27"/>
                </a:cxn>
                <a:cxn ang="0">
                  <a:pos x="102" y="60"/>
                </a:cxn>
                <a:cxn ang="0">
                  <a:pos x="60" y="81"/>
                </a:cxn>
              </a:cxnLst>
              <a:rect l="0" t="0" r="r" b="b"/>
              <a:pathLst>
                <a:path w="259" h="192">
                  <a:moveTo>
                    <a:pt x="0" y="86"/>
                  </a:moveTo>
                  <a:lnTo>
                    <a:pt x="3" y="192"/>
                  </a:lnTo>
                  <a:lnTo>
                    <a:pt x="45" y="191"/>
                  </a:lnTo>
                  <a:lnTo>
                    <a:pt x="96" y="182"/>
                  </a:lnTo>
                  <a:lnTo>
                    <a:pt x="141" y="164"/>
                  </a:lnTo>
                  <a:lnTo>
                    <a:pt x="196" y="126"/>
                  </a:lnTo>
                  <a:lnTo>
                    <a:pt x="228" y="90"/>
                  </a:lnTo>
                  <a:lnTo>
                    <a:pt x="252" y="50"/>
                  </a:lnTo>
                  <a:lnTo>
                    <a:pt x="259" y="26"/>
                  </a:lnTo>
                  <a:lnTo>
                    <a:pt x="144" y="0"/>
                  </a:lnTo>
                  <a:lnTo>
                    <a:pt x="132" y="27"/>
                  </a:lnTo>
                  <a:lnTo>
                    <a:pt x="102" y="60"/>
                  </a:lnTo>
                  <a:lnTo>
                    <a:pt x="60" y="81"/>
                  </a:lnTo>
                </a:path>
              </a:pathLst>
            </a:custGeom>
            <a:solidFill>
              <a:srgbClr val="CCCCCC"/>
            </a:solidFill>
            <a:ln w="285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4548760" y="2132856"/>
            <a:ext cx="4248472" cy="3168352"/>
          </a:xfrm>
          <a:prstGeom prst="wedgeRectCallout">
            <a:avLst>
              <a:gd name="adj1" fmla="val -117228"/>
              <a:gd name="adj2" fmla="val -800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2" tIns="45716" rIns="91432" bIns="45716" anchor="ctr"/>
          <a:lstStyle/>
          <a:p>
            <a:pPr algn="just">
              <a:buClrTx/>
              <a:buFont typeface="Times New Roman" pitchFamily="18" charset="0"/>
              <a:buNone/>
            </a:pP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Se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almacena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en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segmentos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de undo,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se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almacenan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en un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tablespace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de undo. Los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tablespaces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de undo:</a:t>
            </a:r>
          </a:p>
          <a:p>
            <a:pPr lvl="1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Sólo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se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utilizan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para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los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segmentos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de undo.</a:t>
            </a:r>
          </a:p>
          <a:p>
            <a:pPr lvl="1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Tienen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consideraciones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especiales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sobre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la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recuperación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.</a:t>
            </a:r>
          </a:p>
          <a:p>
            <a:pPr lvl="1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Sólo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se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pueden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asociar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a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una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única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instancia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. </a:t>
            </a:r>
          </a:p>
          <a:p>
            <a:pPr lvl="1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 Se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requiere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sólo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uno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de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ellos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sea el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tablespace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de undo actual en el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que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se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puede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escribir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para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una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instancia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especificada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en un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momento</a:t>
            </a:r>
            <a:r>
              <a:rPr lang="en-US" b="1" dirty="0" smtClean="0">
                <a:solidFill>
                  <a:srgbClr val="000000"/>
                </a:solidFill>
                <a:sym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sym typeface="Times New Roman" pitchFamily="18" charset="0"/>
              </a:rPr>
              <a:t>determinado</a:t>
            </a:r>
            <a:endParaRPr lang="en-US" b="1" dirty="0">
              <a:solidFill>
                <a:srgbClr val="000000"/>
              </a:solidFill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8125"/>
            <a:ext cx="806412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Datos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Versus Datos de Redo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graphicFrame>
        <p:nvGraphicFramePr>
          <p:cNvPr id="1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5628422"/>
              </p:ext>
            </p:extLst>
          </p:nvPr>
        </p:nvGraphicFramePr>
        <p:xfrm>
          <a:off x="899592" y="1700808"/>
          <a:ext cx="7632848" cy="317879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00200"/>
                <a:gridCol w="2952328"/>
                <a:gridCol w="2880320"/>
              </a:tblGrid>
              <a:tr h="511285"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altLang="es-CL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Times New Roman" pitchFamily="18" charset="0"/>
                      </a:endParaRPr>
                    </a:p>
                  </a:txBody>
                  <a:tcPr marT="91460" marB="914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81FF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/>
                      </a:r>
                      <a:br>
                        <a:rPr kumimoji="0" lang="en-US" altLang="es-C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</a:br>
                      <a:r>
                        <a:rPr kumimoji="0" lang="en-US" altLang="es-C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UNDO</a:t>
                      </a:r>
                    </a:p>
                  </a:txBody>
                  <a:tcPr marT="91460" marB="914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algn="l" defTabSz="228600" eaLnBrk="0" hangingPunct="0">
                        <a:buClr>
                          <a:srgbClr val="0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defTabSz="228600" eaLnBrk="0" hangingPunct="0"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defTabSz="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defTabSz="228600" eaLnBrk="0" hangingPunct="0">
                        <a:buClr>
                          <a:schemeClr val="accent2"/>
                        </a:buClr>
                        <a:buSzPct val="45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defTabSz="228600" eaLnBrk="0" hangingPunct="0">
                        <a:buClr>
                          <a:schemeClr val="accent2"/>
                        </a:buClr>
                        <a:buSzPct val="55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CL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Times New Roman" pitchFamily="18" charset="0"/>
                        </a:rPr>
                        <a:t>REDO</a:t>
                      </a:r>
                    </a:p>
                  </a:txBody>
                  <a:tcPr marT="91460" marB="914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81117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Registro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Cómo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deshacer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un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cambio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Cómo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reproducir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un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cambio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E395"/>
                    </a:solidFill>
                  </a:tcPr>
                </a:tc>
              </a:tr>
              <a:tr h="731678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Se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utiliza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para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Rollback,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lectura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consistente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, flashback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Aplicar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transacciones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pendientes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la base de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datos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E395"/>
                    </a:solidFill>
                  </a:tcPr>
                </a:tc>
              </a:tr>
              <a:tr h="731678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Se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almacena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Segmentos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undo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Archivos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redo log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E395"/>
                    </a:solidFill>
                  </a:tcPr>
                </a:tc>
              </a:tr>
              <a:tr h="479529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Protege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frente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Lecturas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inconsistentes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en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sistemas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varios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usuarios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Pérdida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 de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Times New Roman" pitchFamily="18" charset="0"/>
                        </a:rPr>
                        <a:t>datos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  <a:sym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E395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678157" y="4992712"/>
            <a:ext cx="830263" cy="904875"/>
            <a:chOff x="679" y="2640"/>
            <a:chExt cx="532" cy="412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gray">
            <a:xfrm>
              <a:off x="679" y="2724"/>
              <a:ext cx="532" cy="246"/>
            </a:xfrm>
            <a:prstGeom prst="rect">
              <a:avLst/>
            </a:prstGeom>
            <a:solidFill>
              <a:srgbClr val="99CC99"/>
            </a:solidFill>
            <a:ln w="3175">
              <a:solidFill>
                <a:srgbClr val="99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13"/>
            <p:cNvSpPr>
              <a:spLocks noChangeArrowheads="1"/>
            </p:cNvSpPr>
            <p:nvPr/>
          </p:nvSpPr>
          <p:spPr bwMode="gray">
            <a:xfrm>
              <a:off x="679" y="2640"/>
              <a:ext cx="532" cy="158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rgbClr val="99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gray">
            <a:xfrm>
              <a:off x="679" y="2894"/>
              <a:ext cx="532" cy="158"/>
            </a:xfrm>
            <a:prstGeom prst="ellipse">
              <a:avLst/>
            </a:prstGeom>
            <a:solidFill>
              <a:srgbClr val="99CC99"/>
            </a:solidFill>
            <a:ln w="3175">
              <a:solidFill>
                <a:srgbClr val="99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6827382" y="5121300"/>
            <a:ext cx="831850" cy="946150"/>
            <a:chOff x="679" y="2640"/>
            <a:chExt cx="532" cy="412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gray">
            <a:xfrm>
              <a:off x="679" y="2724"/>
              <a:ext cx="532" cy="246"/>
            </a:xfrm>
            <a:prstGeom prst="rect">
              <a:avLst/>
            </a:prstGeom>
            <a:solidFill>
              <a:srgbClr val="99CC99"/>
            </a:solidFill>
            <a:ln w="3175">
              <a:solidFill>
                <a:srgbClr val="99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gray">
            <a:xfrm>
              <a:off x="679" y="2640"/>
              <a:ext cx="532" cy="158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rgbClr val="99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gray">
            <a:xfrm>
              <a:off x="679" y="2894"/>
              <a:ext cx="532" cy="158"/>
            </a:xfrm>
            <a:prstGeom prst="ellipse">
              <a:avLst/>
            </a:prstGeom>
            <a:solidFill>
              <a:srgbClr val="99CC99"/>
            </a:solidFill>
            <a:ln w="3175">
              <a:solidFill>
                <a:srgbClr val="99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6989307" y="5221312"/>
            <a:ext cx="830263" cy="1016000"/>
            <a:chOff x="679" y="2640"/>
            <a:chExt cx="532" cy="412"/>
          </a:xfrm>
        </p:grpSpPr>
        <p:sp>
          <p:nvSpPr>
            <p:cNvPr id="13" name="Rectangle 20"/>
            <p:cNvSpPr>
              <a:spLocks noChangeArrowheads="1"/>
            </p:cNvSpPr>
            <p:nvPr/>
          </p:nvSpPr>
          <p:spPr bwMode="gray">
            <a:xfrm>
              <a:off x="679" y="2724"/>
              <a:ext cx="532" cy="246"/>
            </a:xfrm>
            <a:prstGeom prst="rect">
              <a:avLst/>
            </a:prstGeom>
            <a:solidFill>
              <a:srgbClr val="99CC99"/>
            </a:solidFill>
            <a:ln w="3175">
              <a:solidFill>
                <a:srgbClr val="99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gray">
            <a:xfrm>
              <a:off x="679" y="2640"/>
              <a:ext cx="532" cy="158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rgbClr val="99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gray">
            <a:xfrm>
              <a:off x="679" y="2894"/>
              <a:ext cx="532" cy="158"/>
            </a:xfrm>
            <a:prstGeom prst="ellipse">
              <a:avLst/>
            </a:prstGeom>
            <a:solidFill>
              <a:srgbClr val="99CC99"/>
            </a:solidFill>
            <a:ln w="3175">
              <a:solidFill>
                <a:srgbClr val="99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Text Box 23"/>
          <p:cNvSpPr txBox="1">
            <a:spLocks noChangeArrowheads="1"/>
          </p:cNvSpPr>
          <p:nvPr/>
        </p:nvSpPr>
        <p:spPr bwMode="gray">
          <a:xfrm>
            <a:off x="6933467" y="5597550"/>
            <a:ext cx="950901" cy="4370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22860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Archivos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0" marR="0" lvl="0" indent="0" defTabSz="22860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redo log</a:t>
            </a:r>
          </a:p>
        </p:txBody>
      </p:sp>
      <p:pic>
        <p:nvPicPr>
          <p:cNvPr id="18" name="Picture 26" descr="nf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360782" y="5994425"/>
            <a:ext cx="239713" cy="231775"/>
          </a:xfrm>
          <a:prstGeom prst="rect">
            <a:avLst/>
          </a:prstGeom>
          <a:noFill/>
        </p:spPr>
      </p:pic>
      <p:grpSp>
        <p:nvGrpSpPr>
          <p:cNvPr id="19" name="Group 28"/>
          <p:cNvGrpSpPr>
            <a:grpSpLocks/>
          </p:cNvGrpSpPr>
          <p:nvPr/>
        </p:nvGrpSpPr>
        <p:grpSpPr bwMode="auto">
          <a:xfrm>
            <a:off x="3566666" y="5013176"/>
            <a:ext cx="1149350" cy="1420813"/>
            <a:chOff x="960" y="684"/>
            <a:chExt cx="532" cy="412"/>
          </a:xfrm>
        </p:grpSpPr>
        <p:sp>
          <p:nvSpPr>
            <p:cNvPr id="20" name="Rectangle 29"/>
            <p:cNvSpPr>
              <a:spLocks noChangeArrowheads="1"/>
            </p:cNvSpPr>
            <p:nvPr/>
          </p:nvSpPr>
          <p:spPr bwMode="gray">
            <a:xfrm>
              <a:off x="960" y="768"/>
              <a:ext cx="532" cy="246"/>
            </a:xfrm>
            <a:prstGeom prst="rect">
              <a:avLst/>
            </a:prstGeom>
            <a:solidFill>
              <a:srgbClr val="999999"/>
            </a:solidFill>
            <a:ln w="3175">
              <a:solidFill>
                <a:srgbClr val="99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30"/>
            <p:cNvSpPr>
              <a:spLocks noChangeArrowheads="1"/>
            </p:cNvSpPr>
            <p:nvPr/>
          </p:nvSpPr>
          <p:spPr bwMode="gray">
            <a:xfrm>
              <a:off x="960" y="684"/>
              <a:ext cx="532" cy="158"/>
            </a:xfrm>
            <a:prstGeom prst="ellipse">
              <a:avLst/>
            </a:prstGeom>
            <a:solidFill>
              <a:srgbClr val="CCCCCC"/>
            </a:solidFill>
            <a:ln w="3175">
              <a:solidFill>
                <a:srgbClr val="99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31"/>
            <p:cNvSpPr>
              <a:spLocks noChangeArrowheads="1"/>
            </p:cNvSpPr>
            <p:nvPr/>
          </p:nvSpPr>
          <p:spPr bwMode="gray">
            <a:xfrm>
              <a:off x="960" y="938"/>
              <a:ext cx="532" cy="158"/>
            </a:xfrm>
            <a:prstGeom prst="ellipse">
              <a:avLst/>
            </a:prstGeom>
            <a:solidFill>
              <a:srgbClr val="999999"/>
            </a:solidFill>
            <a:ln w="3175">
              <a:solidFill>
                <a:srgbClr val="99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3563863" y="5048609"/>
            <a:ext cx="115215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5715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Segmento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5715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Times New Roman" pitchFamily="18" charset="0"/>
              </a:rPr>
              <a:t>de undo</a:t>
            </a:r>
          </a:p>
        </p:txBody>
      </p: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3779912" y="5637064"/>
            <a:ext cx="804863" cy="755650"/>
            <a:chOff x="4781" y="1387"/>
            <a:chExt cx="520" cy="476"/>
          </a:xfrm>
        </p:grpSpPr>
        <p:sp>
          <p:nvSpPr>
            <p:cNvPr id="25" name="Oval 34"/>
            <p:cNvSpPr>
              <a:spLocks noChangeArrowheads="1"/>
            </p:cNvSpPr>
            <p:nvPr/>
          </p:nvSpPr>
          <p:spPr bwMode="gray">
            <a:xfrm>
              <a:off x="4783" y="1387"/>
              <a:ext cx="475" cy="475"/>
            </a:xfrm>
            <a:prstGeom prst="ellipse">
              <a:avLst/>
            </a:prstGeom>
            <a:solidFill>
              <a:srgbClr val="CCCCCC"/>
            </a:solidFill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gray">
            <a:xfrm>
              <a:off x="4930" y="1503"/>
              <a:ext cx="238" cy="23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utoShape 36"/>
            <p:cNvSpPr>
              <a:spLocks noChangeArrowheads="1"/>
            </p:cNvSpPr>
            <p:nvPr/>
          </p:nvSpPr>
          <p:spPr bwMode="gray">
            <a:xfrm rot="5400000">
              <a:off x="4803" y="1365"/>
              <a:ext cx="476" cy="520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CC00"/>
            </a:solidFill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gray">
            <a:xfrm>
              <a:off x="5161" y="1652"/>
              <a:ext cx="126" cy="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Freeform 38"/>
            <p:cNvSpPr>
              <a:spLocks/>
            </p:cNvSpPr>
            <p:nvPr/>
          </p:nvSpPr>
          <p:spPr bwMode="gray">
            <a:xfrm>
              <a:off x="5026" y="1662"/>
              <a:ext cx="259" cy="19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3" y="192"/>
                </a:cxn>
                <a:cxn ang="0">
                  <a:pos x="45" y="191"/>
                </a:cxn>
                <a:cxn ang="0">
                  <a:pos x="96" y="182"/>
                </a:cxn>
                <a:cxn ang="0">
                  <a:pos x="141" y="164"/>
                </a:cxn>
                <a:cxn ang="0">
                  <a:pos x="196" y="126"/>
                </a:cxn>
                <a:cxn ang="0">
                  <a:pos x="228" y="90"/>
                </a:cxn>
                <a:cxn ang="0">
                  <a:pos x="252" y="50"/>
                </a:cxn>
                <a:cxn ang="0">
                  <a:pos x="259" y="26"/>
                </a:cxn>
                <a:cxn ang="0">
                  <a:pos x="144" y="0"/>
                </a:cxn>
                <a:cxn ang="0">
                  <a:pos x="132" y="27"/>
                </a:cxn>
                <a:cxn ang="0">
                  <a:pos x="102" y="60"/>
                </a:cxn>
                <a:cxn ang="0">
                  <a:pos x="60" y="81"/>
                </a:cxn>
              </a:cxnLst>
              <a:rect l="0" t="0" r="r" b="b"/>
              <a:pathLst>
                <a:path w="259" h="192">
                  <a:moveTo>
                    <a:pt x="0" y="86"/>
                  </a:moveTo>
                  <a:lnTo>
                    <a:pt x="3" y="192"/>
                  </a:lnTo>
                  <a:lnTo>
                    <a:pt x="45" y="191"/>
                  </a:lnTo>
                  <a:lnTo>
                    <a:pt x="96" y="182"/>
                  </a:lnTo>
                  <a:lnTo>
                    <a:pt x="141" y="164"/>
                  </a:lnTo>
                  <a:lnTo>
                    <a:pt x="196" y="126"/>
                  </a:lnTo>
                  <a:lnTo>
                    <a:pt x="228" y="90"/>
                  </a:lnTo>
                  <a:lnTo>
                    <a:pt x="252" y="50"/>
                  </a:lnTo>
                  <a:lnTo>
                    <a:pt x="259" y="26"/>
                  </a:lnTo>
                  <a:lnTo>
                    <a:pt x="144" y="0"/>
                  </a:lnTo>
                  <a:lnTo>
                    <a:pt x="132" y="27"/>
                  </a:lnTo>
                  <a:lnTo>
                    <a:pt x="102" y="60"/>
                  </a:lnTo>
                  <a:lnTo>
                    <a:pt x="60" y="81"/>
                  </a:lnTo>
                </a:path>
              </a:pathLst>
            </a:custGeom>
            <a:solidFill>
              <a:srgbClr val="CCCCCC"/>
            </a:solidFill>
            <a:ln w="285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305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Gestión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290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Gestión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automática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undo: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Gestión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totalmente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automatizada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y de los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datos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undo en un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dedicado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todas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sesiones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Ajuste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automático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(AUTOEXTEND)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satisfacer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consultas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ejecución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muy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largas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Ajuste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automático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en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tablespaces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fijo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mejorar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Tareas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DBA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soportar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operaciones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flashback: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Configuración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undo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Cambio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undo 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uno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tamaño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fijo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Evitar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errores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espacio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y de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tipo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“Snapshot too old”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sym typeface="Times New Roman" pitchFamily="18" charset="0"/>
            </a:endParaRP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3566666" y="4653136"/>
            <a:ext cx="1437382" cy="1949600"/>
            <a:chOff x="960" y="684"/>
            <a:chExt cx="532" cy="412"/>
          </a:xfrm>
        </p:grpSpPr>
        <p:sp>
          <p:nvSpPr>
            <p:cNvPr id="10" name="Rectangle 29"/>
            <p:cNvSpPr>
              <a:spLocks noChangeArrowheads="1"/>
            </p:cNvSpPr>
            <p:nvPr/>
          </p:nvSpPr>
          <p:spPr bwMode="gray">
            <a:xfrm>
              <a:off x="960" y="768"/>
              <a:ext cx="532" cy="246"/>
            </a:xfrm>
            <a:prstGeom prst="rect">
              <a:avLst/>
            </a:prstGeom>
            <a:solidFill>
              <a:srgbClr val="999999"/>
            </a:solidFill>
            <a:ln w="3175">
              <a:solidFill>
                <a:srgbClr val="9999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gray">
            <a:xfrm>
              <a:off x="960" y="684"/>
              <a:ext cx="532" cy="158"/>
            </a:xfrm>
            <a:prstGeom prst="ellipse">
              <a:avLst/>
            </a:prstGeom>
            <a:solidFill>
              <a:srgbClr val="CCCCCC"/>
            </a:solidFill>
            <a:ln w="3175">
              <a:solidFill>
                <a:srgbClr val="99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gray">
            <a:xfrm>
              <a:off x="960" y="938"/>
              <a:ext cx="532" cy="158"/>
            </a:xfrm>
            <a:prstGeom prst="ellipse">
              <a:avLst/>
            </a:prstGeom>
            <a:solidFill>
              <a:srgbClr val="999999"/>
            </a:solidFill>
            <a:ln w="3175">
              <a:solidFill>
                <a:srgbClr val="99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3840872" y="5552664"/>
            <a:ext cx="936104" cy="864096"/>
            <a:chOff x="4781" y="1387"/>
            <a:chExt cx="520" cy="476"/>
          </a:xfrm>
        </p:grpSpPr>
        <p:sp>
          <p:nvSpPr>
            <p:cNvPr id="15" name="Oval 34"/>
            <p:cNvSpPr>
              <a:spLocks noChangeArrowheads="1"/>
            </p:cNvSpPr>
            <p:nvPr/>
          </p:nvSpPr>
          <p:spPr bwMode="gray">
            <a:xfrm>
              <a:off x="4783" y="1387"/>
              <a:ext cx="475" cy="475"/>
            </a:xfrm>
            <a:prstGeom prst="ellipse">
              <a:avLst/>
            </a:prstGeom>
            <a:solidFill>
              <a:srgbClr val="CCCCCC"/>
            </a:solidFill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35"/>
            <p:cNvSpPr>
              <a:spLocks noChangeArrowheads="1"/>
            </p:cNvSpPr>
            <p:nvPr/>
          </p:nvSpPr>
          <p:spPr bwMode="gray">
            <a:xfrm>
              <a:off x="4930" y="1503"/>
              <a:ext cx="238" cy="23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AutoShape 36"/>
            <p:cNvSpPr>
              <a:spLocks noChangeArrowheads="1"/>
            </p:cNvSpPr>
            <p:nvPr/>
          </p:nvSpPr>
          <p:spPr bwMode="gray">
            <a:xfrm rot="5400000">
              <a:off x="4803" y="1365"/>
              <a:ext cx="476" cy="520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CC00"/>
            </a:solidFill>
            <a:ln w="2857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gray">
            <a:xfrm>
              <a:off x="5161" y="1652"/>
              <a:ext cx="126" cy="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gray">
            <a:xfrm>
              <a:off x="5026" y="1662"/>
              <a:ext cx="259" cy="19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3" y="192"/>
                </a:cxn>
                <a:cxn ang="0">
                  <a:pos x="45" y="191"/>
                </a:cxn>
                <a:cxn ang="0">
                  <a:pos x="96" y="182"/>
                </a:cxn>
                <a:cxn ang="0">
                  <a:pos x="141" y="164"/>
                </a:cxn>
                <a:cxn ang="0">
                  <a:pos x="196" y="126"/>
                </a:cxn>
                <a:cxn ang="0">
                  <a:pos x="228" y="90"/>
                </a:cxn>
                <a:cxn ang="0">
                  <a:pos x="252" y="50"/>
                </a:cxn>
                <a:cxn ang="0">
                  <a:pos x="259" y="26"/>
                </a:cxn>
                <a:cxn ang="0">
                  <a:pos x="144" y="0"/>
                </a:cxn>
                <a:cxn ang="0">
                  <a:pos x="132" y="27"/>
                </a:cxn>
                <a:cxn ang="0">
                  <a:pos x="102" y="60"/>
                </a:cxn>
                <a:cxn ang="0">
                  <a:pos x="60" y="81"/>
                </a:cxn>
              </a:cxnLst>
              <a:rect l="0" t="0" r="r" b="b"/>
              <a:pathLst>
                <a:path w="259" h="192">
                  <a:moveTo>
                    <a:pt x="0" y="86"/>
                  </a:moveTo>
                  <a:lnTo>
                    <a:pt x="3" y="192"/>
                  </a:lnTo>
                  <a:lnTo>
                    <a:pt x="45" y="191"/>
                  </a:lnTo>
                  <a:lnTo>
                    <a:pt x="96" y="182"/>
                  </a:lnTo>
                  <a:lnTo>
                    <a:pt x="141" y="164"/>
                  </a:lnTo>
                  <a:lnTo>
                    <a:pt x="196" y="126"/>
                  </a:lnTo>
                  <a:lnTo>
                    <a:pt x="228" y="90"/>
                  </a:lnTo>
                  <a:lnTo>
                    <a:pt x="252" y="50"/>
                  </a:lnTo>
                  <a:lnTo>
                    <a:pt x="259" y="26"/>
                  </a:lnTo>
                  <a:lnTo>
                    <a:pt x="144" y="0"/>
                  </a:lnTo>
                  <a:lnTo>
                    <a:pt x="132" y="27"/>
                  </a:lnTo>
                  <a:lnTo>
                    <a:pt x="102" y="60"/>
                  </a:lnTo>
                  <a:lnTo>
                    <a:pt x="60" y="81"/>
                  </a:lnTo>
                </a:path>
              </a:pathLst>
            </a:custGeom>
            <a:solidFill>
              <a:srgbClr val="CCCCCC"/>
            </a:solidFill>
            <a:ln w="285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54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8125"/>
            <a:ext cx="8064500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Configuración de Retención de </a:t>
            </a:r>
            <a:r>
              <a:rPr lang="es-CL" sz="3000" dirty="0" err="1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Undo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UNDO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_RETENTION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especifica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(en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segundos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)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durante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cuánto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tiempo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se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va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retener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información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ya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confirmada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. Este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parámetro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sólo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se define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cuando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: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El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tablespace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tiene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activada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opción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AUTOEXTEND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definir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una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de undo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objetos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grandes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(LOB)</a:t>
            </a:r>
          </a:p>
          <a:p>
            <a:pPr marL="1066800" lvl="1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Desea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garantizar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retención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s-CL" sz="1800" dirty="0" smtClean="0">
              <a:solidFill>
                <a:srgbClr val="000000"/>
              </a:solidFill>
              <a:sym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11" name="Picture 6" descr="hombres trabajando : Hombre 3d que trabaja en equipo en el fondo blan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70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solidFill>
          <a:srgbClr val="FFCC99"/>
        </a:solidFill>
        <a:ln w="28575" algn="ctr">
          <a:solidFill>
            <a:schemeClr val="tx1"/>
          </a:solidFill>
          <a:miter lim="800000"/>
          <a:headEnd/>
          <a:tailEnd/>
        </a:ln>
      </a:spPr>
      <a:bodyPr>
        <a:spAutoFit/>
      </a:bodyPr>
      <a:lstStyle>
        <a:defPPr algn="ctr" defTabSz="228600">
          <a:spcBef>
            <a:spcPct val="50000"/>
          </a:spcBef>
          <a:buClrTx/>
          <a:buSzPct val="100000"/>
          <a:buFontTx/>
          <a:buNone/>
          <a:defRPr sz="1200" b="1" dirty="0" smtClean="0">
            <a:solidFill>
              <a:srgbClr val="000000"/>
            </a:solidFill>
            <a:sym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11201</TotalTime>
  <Words>3384</Words>
  <Application>Microsoft Office PowerPoint</Application>
  <PresentationFormat>Presentación en pantalla (4:3)</PresentationFormat>
  <Paragraphs>226</Paragraphs>
  <Slides>15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DuocUC 2012</vt:lpstr>
      <vt:lpstr>Diapositiva 1</vt:lpstr>
      <vt:lpstr>Diapositiva 2</vt:lpstr>
      <vt:lpstr>Objetivos de la Clase</vt:lpstr>
      <vt:lpstr>Datos de Undo</vt:lpstr>
      <vt:lpstr>Transacciones y Datos de Undo</vt:lpstr>
      <vt:lpstr>Almacenamiento de Información de Undo</vt:lpstr>
      <vt:lpstr>Datos de Undo Versus Datos de Redo</vt:lpstr>
      <vt:lpstr>Gestión de Undo</vt:lpstr>
      <vt:lpstr>Configuración de Retención de Undo</vt:lpstr>
      <vt:lpstr>Garantía de Retención de Undo</vt:lpstr>
      <vt:lpstr>Cambio de un Tablespace de Undo a  Uno de Tamaño Fijo</vt:lpstr>
      <vt:lpstr>Información General de Undo</vt:lpstr>
      <vt:lpstr>Uso de Undo Advisor</vt:lpstr>
      <vt:lpstr>Visualización de Actividad del Sistema</vt:lpstr>
      <vt:lpstr>Resumen de la Clase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Alejandra Gajardo San Martin</cp:lastModifiedBy>
  <cp:revision>1512</cp:revision>
  <dcterms:created xsi:type="dcterms:W3CDTF">2013-06-28T16:52:03Z</dcterms:created>
  <dcterms:modified xsi:type="dcterms:W3CDTF">2015-03-02T02:19:56Z</dcterms:modified>
</cp:coreProperties>
</file>