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0"/>
  </p:notesMasterIdLst>
  <p:sldIdLst>
    <p:sldId id="260" r:id="rId2"/>
    <p:sldId id="259" r:id="rId3"/>
    <p:sldId id="258" r:id="rId4"/>
    <p:sldId id="374" r:id="rId5"/>
    <p:sldId id="411" r:id="rId6"/>
    <p:sldId id="375" r:id="rId7"/>
    <p:sldId id="412" r:id="rId8"/>
    <p:sldId id="445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2" r:id="rId17"/>
    <p:sldId id="446" r:id="rId18"/>
    <p:sldId id="369" r:id="rId19"/>
  </p:sldIdLst>
  <p:sldSz cx="9144000" cy="6858000" type="screen4x3"/>
  <p:notesSz cx="6858000" cy="9144000"/>
  <p:custDataLst>
    <p:tags r:id="rId21"/>
  </p:custDataLst>
  <p:defaultTextStyle>
    <a:defPPr>
      <a:defRPr lang="es-CL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  <a:srgbClr val="FFCC99"/>
    <a:srgbClr val="0000FF"/>
    <a:srgbClr val="D3A7FF"/>
    <a:srgbClr val="003300"/>
    <a:srgbClr val="660066"/>
    <a:srgbClr val="0066FF"/>
    <a:srgbClr val="FFFF99"/>
    <a:srgbClr val="006600"/>
    <a:srgbClr val="69E2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3118" autoAdjust="0"/>
  </p:normalViewPr>
  <p:slideViewPr>
    <p:cSldViewPr>
      <p:cViewPr>
        <p:scale>
          <a:sx n="78" d="100"/>
          <a:sy n="78" d="100"/>
        </p:scale>
        <p:origin x="-1062" y="1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6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3F98AE-BA61-4112-AB0B-2D0F5F092EB4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C9EC14-D1B3-4DE6-8438-EEEFFF9D3C74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1385190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0A53BD-DDD4-4182-93D9-DF2CA9ECC077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Modificación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de un Tablespace</a:t>
            </a:r>
            <a:endParaRPr lang="es-MX" b="1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buFont typeface="Arial" pitchFamily="34" charset="0"/>
              <a:buNone/>
            </a:pPr>
            <a:r>
              <a:rPr lang="es-CL" dirty="0" smtClean="0">
                <a:latin typeface="Arial" pitchFamily="34" charset="0"/>
                <a:cs typeface="Arial" pitchFamily="34" charset="0"/>
              </a:rPr>
              <a:t>Después</a:t>
            </a:r>
            <a:r>
              <a:rPr lang="es-CL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crear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modificar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varios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modos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medida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cambian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necesidades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sistema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228600" indent="-228600" eaLnBrk="1" hangingPunct="1">
              <a:buFont typeface="Arial" pitchFamily="34" charset="0"/>
              <a:buAutoNum type="arabicPeriod"/>
            </a:pPr>
            <a:r>
              <a:rPr lang="en-US" b="1" dirty="0" err="1" smtClean="0">
                <a:cs typeface="Times New Roman" pitchFamily="18" charset="0"/>
                <a:sym typeface="Times New Roman" pitchFamily="18" charset="0"/>
              </a:rPr>
              <a:t>Cambio</a:t>
            </a: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b="1" dirty="0" err="1" smtClean="0">
                <a:cs typeface="Times New Roman" pitchFamily="18" charset="0"/>
                <a:sym typeface="Times New Roman" pitchFamily="18" charset="0"/>
              </a:rPr>
              <a:t>nombre</a:t>
            </a: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ingrese</a:t>
            </a:r>
            <a:r>
              <a:rPr lang="en-US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un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nuevo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nombre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haga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click en Apply.</a:t>
            </a:r>
          </a:p>
          <a:p>
            <a:pPr marL="228600" indent="-228600" eaLnBrk="1" hangingPunct="1">
              <a:buFont typeface="Arial" pitchFamily="34" charset="0"/>
              <a:buAutoNum type="arabicPeriod"/>
            </a:pPr>
            <a:r>
              <a:rPr lang="en-US" b="1" dirty="0" err="1" smtClean="0">
                <a:cs typeface="Times New Roman" pitchFamily="18" charset="0"/>
                <a:sym typeface="Times New Roman" pitchFamily="18" charset="0"/>
              </a:rPr>
              <a:t>Cambio</a:t>
            </a: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b="1" dirty="0" err="1" smtClean="0">
                <a:cs typeface="Times New Roman" pitchFamily="18" charset="0"/>
                <a:sym typeface="Times New Roman" pitchFamily="18" charset="0"/>
              </a:rPr>
              <a:t>estado</a:t>
            </a: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tener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tres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estados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distintos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Cualquiera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siguientes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tres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estados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disponible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ya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su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disponibilidad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depende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tipo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85800" lvl="1" indent="-228600" eaLnBrk="1" hangingPunct="1">
              <a:buFont typeface="Arial" pitchFamily="34" charset="0"/>
              <a:buChar char="•"/>
            </a:pP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Read Write: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y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leer y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escribir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él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85800" lvl="1" indent="-228600" eaLnBrk="1" hangingPunct="1">
              <a:buFont typeface="Arial" pitchFamily="34" charset="0"/>
              <a:buChar char="•"/>
            </a:pP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Read Only: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especifica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Read Only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colocar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en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modo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lectura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En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estado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,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realizar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transacciones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existentes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(de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confirmación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o de rollback),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pero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no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permiten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otras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operaciones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lenguaje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manipulación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(DML) en los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objetos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mientras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tiene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estado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lectura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No</a:t>
            </a:r>
            <a:r>
              <a:rPr lang="en-US" baseline="0" dirty="0" smtClean="0">
                <a:cs typeface="Times New Roman" pitchFamily="18" charset="0"/>
                <a:sym typeface="Times New Roman" pitchFamily="18" charset="0"/>
              </a:rPr>
              <a:t> se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configurar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SYSTEM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SYSAUX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sean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lectura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</a:t>
            </a:r>
            <a:br>
              <a:rPr lang="en-US" dirty="0" smtClean="0">
                <a:cs typeface="Times New Roman" pitchFamily="18" charset="0"/>
                <a:sym typeface="Times New Roman" pitchFamily="18" charset="0"/>
              </a:rPr>
            </a:br>
            <a:r>
              <a:rPr lang="en-US" b="0" dirty="0" err="1" smtClean="0">
                <a:cs typeface="Times New Roman" pitchFamily="18" charset="0"/>
                <a:sym typeface="Times New Roman" pitchFamily="18" charset="0"/>
              </a:rPr>
              <a:t>Además</a:t>
            </a:r>
            <a:r>
              <a:rPr lang="en-US" b="0" dirty="0" smtClean="0">
                <a:cs typeface="Times New Roman" pitchFamily="18" charset="0"/>
                <a:sym typeface="Times New Roman" pitchFamily="18" charset="0"/>
              </a:rPr>
              <a:t> l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os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temporal y de undo no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configurar</a:t>
            </a:r>
            <a:r>
              <a:rPr lang="en-US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lectura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228600" indent="-228600" eaLnBrk="1" hangingPunct="1">
              <a:buFont typeface="Arial" pitchFamily="34" charset="0"/>
              <a:buAutoNum type="arabicPeriod"/>
            </a:pP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Offline: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poner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fuera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parte de la base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esté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disponible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temporalmente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su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uso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general.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resto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la base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abierta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disponible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usuarios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accedan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a los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Al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ponerlo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fuera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utilizar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siguientes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opciones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85800" lvl="1" indent="-228600" eaLnBrk="1" hangingPunct="1">
              <a:buFont typeface="Arial" pitchFamily="34" charset="0"/>
              <a:buChar char="•"/>
            </a:pP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Normal: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poner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fuera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normalmente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no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existe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ninguna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condición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error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ninguno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Oracle Database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garantiza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escriben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en el disco al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establecer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punto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control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todos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cuando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los pone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fuera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85800" lvl="1" indent="-228600" eaLnBrk="1" hangingPunct="1">
              <a:buFont typeface="Arial" pitchFamily="34" charset="0"/>
              <a:buChar char="•"/>
            </a:pP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Temporary: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poner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fuera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temporalmente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incluso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hay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condiciones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error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uno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Oracle Database pone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fuera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los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(los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aún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no lo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estén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), al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establecer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a 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vez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punto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control en los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mismos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Si no hay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ningún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fuera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pero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utiliza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cláusula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Temporary, 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medio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físico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no es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necesaria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volver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poner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Sin embargo,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uno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están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fuera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debido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errores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escritura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y pone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fuera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temporalmente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,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necesita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antes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ponerlo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nuevo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85800" lvl="1" indent="-228600" eaLnBrk="1" hangingPunct="1">
              <a:buFont typeface="Arial" pitchFamily="34" charset="0"/>
              <a:buChar char="•"/>
            </a:pP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Immediate: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poner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fuera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inmediatamente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, sin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Oracle Database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establezca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punto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control en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alguno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los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Cuando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especifica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Immediate, es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necesaria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recuperación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medio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físico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poner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No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poner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fuera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línea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inmediatamente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la base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está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ejecutando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modo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NOARCHIVELOG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85800" lvl="1" indent="-228600" eaLnBrk="1" hangingPunct="1">
              <a:buFont typeface="Arial" pitchFamily="34" charset="0"/>
              <a:buChar char="•"/>
            </a:pP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For Recover: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configuración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FOR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latin typeface="Courier New" pitchFamily="49" charset="0"/>
                <a:cs typeface="Times New Roman" pitchFamily="18" charset="0"/>
                <a:sym typeface="Times New Roman" pitchFamily="18" charset="0"/>
              </a:rPr>
              <a:t>RECOVER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ya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no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utiliza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soporta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sintaxis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compatibilidad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con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versiones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anteriores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cs typeface="Times New Roman" pitchFamily="18" charset="0"/>
                <a:sym typeface="Times New Roman" pitchFamily="18" charset="0"/>
              </a:rPr>
              <a:t>Los</a:t>
            </a:r>
            <a:r>
              <a:rPr lang="en-US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Arial" charset="0"/>
                <a:sym typeface="Times New Roman" pitchFamily="18" charset="0"/>
              </a:rPr>
              <a:t>tablespaces</a:t>
            </a:r>
            <a:r>
              <a:rPr lang="en-US" dirty="0" smtClean="0">
                <a:cs typeface="Arial" charset="0"/>
                <a:sym typeface="Times New Roman" pitchFamily="18" charset="0"/>
              </a:rPr>
              <a:t> del </a:t>
            </a:r>
            <a:r>
              <a:rPr lang="en-US" dirty="0" err="1" smtClean="0">
                <a:cs typeface="Arial" charset="0"/>
                <a:sym typeface="Times New Roman" pitchFamily="18" charset="0"/>
              </a:rPr>
              <a:t>sistema</a:t>
            </a:r>
            <a:r>
              <a:rPr lang="en-US" dirty="0" smtClean="0">
                <a:cs typeface="Arial" charset="0"/>
                <a:sym typeface="Times New Roman" pitchFamily="18" charset="0"/>
              </a:rPr>
              <a:t> no se </a:t>
            </a:r>
            <a:r>
              <a:rPr lang="en-US" dirty="0" err="1" smtClean="0">
                <a:cs typeface="Arial" charset="0"/>
                <a:sym typeface="Times New Roman" pitchFamily="18" charset="0"/>
              </a:rPr>
              <a:t>pueden</a:t>
            </a:r>
            <a:r>
              <a:rPr lang="en-US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Arial" charset="0"/>
                <a:sym typeface="Times New Roman" pitchFamily="18" charset="0"/>
              </a:rPr>
              <a:t>poner</a:t>
            </a:r>
            <a:r>
              <a:rPr lang="en-US" dirty="0" smtClean="0">
                <a:cs typeface="Arial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Arial" charset="0"/>
                <a:sym typeface="Times New Roman" pitchFamily="18" charset="0"/>
              </a:rPr>
              <a:t>fuera</a:t>
            </a:r>
            <a:r>
              <a:rPr lang="en-US" dirty="0" smtClean="0">
                <a:cs typeface="Arial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Arial" charset="0"/>
                <a:sym typeface="Times New Roman" pitchFamily="18" charset="0"/>
              </a:rPr>
              <a:t>línea</a:t>
            </a:r>
            <a:r>
              <a:rPr lang="en-US" dirty="0" smtClean="0">
                <a:cs typeface="Arial" charset="0"/>
                <a:sym typeface="Times New Roman" pitchFamily="18" charset="0"/>
              </a:rPr>
              <a:t>.</a:t>
            </a:r>
            <a:endParaRPr lang="en-US" dirty="0" smtClean="0">
              <a:cs typeface="Times New Roman" pitchFamily="18" charset="0"/>
              <a:sym typeface="Times New Roman" pitchFamily="18" charset="0"/>
            </a:endParaRPr>
          </a:p>
          <a:p>
            <a:pPr marL="228600" indent="-228600" eaLnBrk="1" hangingPunct="1">
              <a:buFont typeface="Arial" pitchFamily="34" charset="0"/>
              <a:buAutoNum type="arabicPeriod"/>
            </a:pP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  <a:sym typeface="Times New Roman" pitchFamily="18" charset="0"/>
              </a:rPr>
              <a:t>Cambio</a:t>
            </a: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b="1" dirty="0" err="1" smtClean="0">
                <a:cs typeface="Times New Roman" pitchFamily="18" charset="0"/>
                <a:sym typeface="Times New Roman" pitchFamily="18" charset="0"/>
              </a:rPr>
              <a:t>tamaño</a:t>
            </a: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agregar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espacio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a un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existente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ya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agregándole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cambiando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tamaño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un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existente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</a:t>
            </a:r>
          </a:p>
          <a:p>
            <a:pPr marL="685800" lvl="1" indent="-228600" eaLnBrk="1" hangingPunct="1">
              <a:buFont typeface="Arial" pitchFamily="34" charset="0"/>
              <a:buChar char="•"/>
            </a:pP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Para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agregar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nuevo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haga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click en Add. 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continuación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ingrese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información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sobre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en 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página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Add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Datafile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</a:t>
            </a:r>
            <a:br>
              <a:rPr lang="en-US" dirty="0" smtClean="0">
                <a:cs typeface="Times New Roman" pitchFamily="18" charset="0"/>
                <a:sym typeface="Times New Roman" pitchFamily="18" charset="0"/>
              </a:rPr>
            </a:br>
            <a:r>
              <a:rPr lang="en-US" b="0" dirty="0" smtClean="0">
                <a:cs typeface="Times New Roman" pitchFamily="18" charset="0"/>
                <a:sym typeface="Times New Roman" pitchFamily="18" charset="0"/>
              </a:rPr>
              <a:t>No se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agregar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adicionales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archivos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grandes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85800" lvl="1" indent="-228600" eaLnBrk="1" hangingPunct="1">
              <a:buFont typeface="Arial" pitchFamily="34" charset="0"/>
              <a:buChar char="•"/>
            </a:pP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baseline="0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cambiar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tamaño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un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existente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selecciónelo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en 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región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Datafiles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página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Edit Tablespace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haciendo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click en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nombre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, o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bien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seleccione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haga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click en Edit. 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continuación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, en 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página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Edit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Datafile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cambiar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tamaño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aumentar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o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reducir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tamaño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Sin embargo, no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hacer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más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pequeño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espacio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usado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en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archivo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;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si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lo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intenta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obtendrá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siguiente error:</a:t>
            </a:r>
          </a:p>
          <a:p>
            <a:pPr lvl="4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ORA-03297: file contains used data beyond requested RESIZE value</a:t>
            </a:r>
          </a:p>
          <a:p>
            <a:pPr marL="228600" indent="-228600" eaLnBrk="1" hangingPunct="1">
              <a:buFont typeface="Arial" pitchFamily="34" charset="0"/>
              <a:buAutoNum type="arabicPeriod"/>
            </a:pPr>
            <a:r>
              <a:rPr lang="en-US" b="1" dirty="0" err="1" smtClean="0">
                <a:cs typeface="Times New Roman" pitchFamily="18" charset="0"/>
                <a:sym typeface="Times New Roman" pitchFamily="18" charset="0"/>
              </a:rPr>
              <a:t>Opciones</a:t>
            </a: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b="1" dirty="0" err="1" smtClean="0">
                <a:cs typeface="Times New Roman" pitchFamily="18" charset="0"/>
                <a:sym typeface="Times New Roman" pitchFamily="18" charset="0"/>
              </a:rPr>
              <a:t>almacenamiento</a:t>
            </a: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haga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click en Storage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cambiar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comportamiento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registro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228600" indent="-228600" eaLnBrk="1" hangingPunct="1">
              <a:buFont typeface="Arial" pitchFamily="34" charset="0"/>
              <a:buAutoNum type="arabicPeriod"/>
            </a:pP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Thresholds: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haga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click en Thresholds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cambiar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punto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en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alcanza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un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nivel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crítico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o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advertencia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en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cuanto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al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uso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espacio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en 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Dispone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tres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opciones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85800" lvl="1" indent="-228600" eaLnBrk="1" hangingPunct="1">
              <a:buFont typeface="Arial" pitchFamily="34" charset="0"/>
              <a:buChar char="•"/>
            </a:pP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Use Database Default Thresholds: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utiliza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valores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defecto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predefinidos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y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tiene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la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opción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definir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dichos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valores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defecto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685800" lvl="1" indent="-228600" eaLnBrk="1" hangingPunct="1">
              <a:buFont typeface="Arial" pitchFamily="34" charset="0"/>
              <a:buChar char="•"/>
            </a:pP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Specify Thresholds: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permite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definir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umbrales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en particular.</a:t>
            </a:r>
          </a:p>
          <a:p>
            <a:pPr marL="685800" lvl="1" indent="-228600" eaLnBrk="1" hangingPunct="1">
              <a:buFont typeface="Arial" pitchFamily="34" charset="0"/>
              <a:buChar char="•"/>
            </a:pP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Disable Thresholds: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desactiva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las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alertas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uso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espacio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para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este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tablespace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cs typeface="Times New Roman" pitchFamily="18" charset="0"/>
                <a:sym typeface="Times New Roman" pitchFamily="18" charset="0"/>
              </a:rPr>
              <a:t>La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utilización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del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espacio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sólo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comprueba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cada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10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minutos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defecto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lo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pueden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pasar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varios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minutos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hasta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se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registre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una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alerta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dirty="0" err="1" smtClean="0">
                <a:cs typeface="Times New Roman" pitchFamily="18" charset="0"/>
                <a:sym typeface="Times New Roman" pitchFamily="18" charset="0"/>
              </a:rPr>
              <a:t>umbral</a:t>
            </a:r>
            <a:r>
              <a:rPr lang="en-US" dirty="0" smtClean="0"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228600" indent="-228600" eaLnBrk="1" hangingPunct="1">
              <a:buFont typeface="Arial" pitchFamily="34" charset="0"/>
              <a:buAutoNum type="arabicPeriod"/>
            </a:pPr>
            <a:endParaRPr lang="en-US" dirty="0" smtClean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Acciones con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Tablespaces</a:t>
            </a:r>
            <a:endParaRPr lang="es-MX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menú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Actions,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varias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tareas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y,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continuación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Add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Datafile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agrega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con 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agranda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Create Like: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plantilla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Generate DDL: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genera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sentencia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DLL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continuación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copiar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texto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script o con fines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documentación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Make Locally Managed: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convierte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localmente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actualidad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diccionario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conversión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es reversible.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volver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convertir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diccionario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package DBMS_SPACE_ADMIN.TABLESPACE_MIGRATE_FROM_LOCAL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convertirlo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diccionario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Make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Readonly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escrituras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terminar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actuales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nuevas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sentencias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DML u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actividades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escritura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aparece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ya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lectura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Make Writable: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sentencias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DML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actividades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escritura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aparece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actualmente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escribir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Place Online: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pone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línea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actualmente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línea</a:t>
            </a:r>
            <a:endParaRPr lang="en-US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Reorganize: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asistente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reorganización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mover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el fin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vez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tarea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Run Segment Advisor: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Segment Advisor,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determinar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disponible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recuperación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nivel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fragmentación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nivel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genera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consejo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Show Dependencies: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muestra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depende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dependen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Show Tablespace Contents: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muestra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mapa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gráfico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Take Offline: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pone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disponible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actualmente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línea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elimina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simplemente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disponible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 Eliminar </a:t>
            </a:r>
            <a:r>
              <a:rPr lang="es-MX" sz="1200" b="1" dirty="0" err="1" smtClean="0">
                <a:latin typeface="Arial" pitchFamily="34" charset="0"/>
                <a:cs typeface="Arial" pitchFamily="34" charset="0"/>
              </a:rPr>
              <a:t>Tablespaces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Se puede eliminar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contenido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incluidos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 de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contenido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ya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tener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DROP TABLESPACE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borrar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elimina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eliminan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punteros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control de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asociada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OMF (Oracle Managed Files),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eliminan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subyacentes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OMF,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opcionalmente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indicar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elimine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constituyen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borrado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indica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elimine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mismo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tiempo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deberá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posteriormente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adecuados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eliminarlos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eliminar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contenga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actualmente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rollback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sin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confirmar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borrar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línea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línea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mejor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ponga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línea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antes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eliminarlo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Visualización de Información de </a:t>
            </a:r>
            <a:r>
              <a:rPr lang="es-MX" sz="1200" b="1" dirty="0" err="1" smtClean="0">
                <a:latin typeface="Arial" pitchFamily="34" charset="0"/>
                <a:cs typeface="Arial" pitchFamily="34" charset="0"/>
              </a:rPr>
              <a:t>Tablespaces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Haga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click en View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View Tablespace,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clic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Edit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modificar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	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obtener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consultando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siguiente: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1085850" lvl="2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BA_TABLESPACES</a:t>
            </a:r>
          </a:p>
          <a:p>
            <a:pPr marL="1085850" lvl="2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V$TABLESPACE</a:t>
            </a:r>
            <a:endParaRPr lang="en-US" b="1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endParaRPr lang="en-US" b="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1085850" lvl="2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BA_DATA_FILES</a:t>
            </a:r>
          </a:p>
          <a:p>
            <a:pPr marL="1085850" lvl="2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V$DATAFILE</a:t>
            </a:r>
          </a:p>
          <a:p>
            <a:pPr marL="1085850" marR="0" lvl="2" indent="-1714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 vista V$DBFILE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muestra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vista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mantiene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motivos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compatibilidad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histórica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marL="1085850" marR="0" lvl="2" indent="-1714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recomienda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V$DATAFILE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lugar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endParaRPr lang="en-US" b="1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temporales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endParaRPr lang="en-US" b="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1085850" lvl="2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BA_TEMP_FILES</a:t>
            </a:r>
          </a:p>
          <a:p>
            <a:pPr marL="1085850" lvl="2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V$TEMPFILE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Visualización</a:t>
            </a:r>
            <a:r>
              <a:rPr lang="es-MX" sz="1200" b="1" baseline="0" dirty="0" smtClean="0">
                <a:latin typeface="Arial" pitchFamily="34" charset="0"/>
                <a:cs typeface="Arial" pitchFamily="34" charset="0"/>
              </a:rPr>
              <a:t> de Contenido de </a:t>
            </a:r>
            <a:r>
              <a:rPr lang="es-MX" sz="1200" b="1" baseline="0" dirty="0" err="1" smtClean="0">
                <a:latin typeface="Arial" pitchFamily="34" charset="0"/>
                <a:cs typeface="Arial" pitchFamily="34" charset="0"/>
              </a:rPr>
              <a:t>Tablespaces</a:t>
            </a: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sz="1200" b="0" baseline="0" dirty="0" smtClean="0">
                <a:latin typeface="Arial" pitchFamily="34" charset="0"/>
                <a:cs typeface="Arial" pitchFamily="34" charset="0"/>
              </a:rPr>
              <a:t> 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principal o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particular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Show Tablespace Contents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desplegable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Actions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Go.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Show Tablespace Contents,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muestra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detallada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incluida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número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valores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ordenar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cabecera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columna,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filtrar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ingresa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valores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región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Search. Para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diccionario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muestran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columnas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adicionales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Max Extents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Next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Percent Increase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Para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consultar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el enlace de la columna Extents.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Para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visualizar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forma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gráfica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amplíe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"Extent map"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mueva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cursor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Aparece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siguiente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Nombre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pertenece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extensión</a:t>
            </a:r>
            <a:endParaRPr lang="en-US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Identificador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extensión</a:t>
            </a:r>
            <a:endParaRPr lang="en-US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Identificador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endParaRPr lang="en-US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bloques</a:t>
            </a:r>
            <a:endParaRPr lang="en-US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extensión</a:t>
            </a:r>
            <a:endParaRPr lang="es-CL" sz="1200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Oracle</a:t>
            </a:r>
            <a:r>
              <a:rPr lang="es-MX" sz="1200" b="1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baseline="0" dirty="0" err="1" smtClean="0">
                <a:latin typeface="Arial" pitchFamily="34" charset="0"/>
                <a:cs typeface="Arial" pitchFamily="34" charset="0"/>
              </a:rPr>
              <a:t>Managed</a:t>
            </a:r>
            <a:r>
              <a:rPr lang="es-MX" sz="1200" b="1" baseline="0" dirty="0" smtClean="0">
                <a:latin typeface="Arial" pitchFamily="34" charset="0"/>
                <a:cs typeface="Arial" pitchFamily="34" charset="0"/>
              </a:rPr>
              <a:t> Files (OMF)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sz="1200" b="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Oracle Managed Files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elimina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necesidad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directamente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 Database. Para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lugar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internamente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interfaces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estándar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eliminar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según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siguientes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estructuras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redo log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rchivos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control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rchive logs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seguimiento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Logs de flashback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Copias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seguridad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RMAN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siguientes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utilizan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DB_CREATE_FILE_DEST: 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efine la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ubicación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directorio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 y los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temporales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DB_CREATE_ONLINE_LOG_DEST_n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: 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efine la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ubicación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creación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 de control y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 redo log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DB_RECOVERY_FILE_DEST: </a:t>
            </a:r>
            <a:r>
              <a:rPr lang="en-US" sz="1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i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ndica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ubicación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 de la flash recovery areas</a:t>
            </a: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La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base de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tanto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Managed Files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Ya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existir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;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lo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tener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permisos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mismo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vez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definido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DB_CREATE_FILE_DEST,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cláusula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DATAFILE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omitir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sentencia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 TABLESPACE.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ubicación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DB_CREATE_FILE_DEST.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Oracle Managed Files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formato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específico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basados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Linux y Unix,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siguiente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formato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&lt;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destination_prefix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&gt;/o1_mf_%t_%u_.dbf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No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ningún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Managed Files.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identifica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Managed Files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se cambia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ya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reconocerlo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Managed File,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lo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gestionará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tal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En el siguiente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define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ubicación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/u01/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oradata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y,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continuación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tbs_1 con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ubicación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SQL&gt; ALTER SYSTEM SET DB_CREATE_FILE_DEST = '/u01/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oradata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‘;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SQL&gt; CREATE TABLESPACE tbs_1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;</a:t>
            </a:r>
            <a:endParaRPr lang="es-CL" sz="1200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err="1" smtClean="0">
                <a:latin typeface="Arial" pitchFamily="34" charset="0"/>
                <a:cs typeface="Arial" pitchFamily="34" charset="0"/>
              </a:rPr>
              <a:t>Apliación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 de la Base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de Datos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  Estas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actividades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Enterprise Manager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sentencias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SQL.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describir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s-CL" dirty="0" smtClean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9EC14-D1B3-4DE6-8438-EEEFFF9D3C74}" type="slidenum">
              <a:rPr lang="es-CL" smtClean="0"/>
              <a:pPr>
                <a:defRPr/>
              </a:pPr>
              <a:t>2</a:t>
            </a:fld>
            <a:endParaRPr 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Cómo se Almacenan los Datos de las Tablas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Al crear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contener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recopilación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vista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lógico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valores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columnas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última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forma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parte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denomina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parte de </a:t>
            </a:r>
            <a:r>
              <a:rPr lang="en-US" i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determinadas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circunstancias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entera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un solo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lugar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situación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produce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insertada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demasiado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grande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caber en un solo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encadenada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actualización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existente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supere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disponible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actual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migrada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). Las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255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columnas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mismo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encadenamiento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dentro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 o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Contenido de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un Bloque de Datos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CL" b="1" baseline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abecera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cabecera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índice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),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los slots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aproximadamente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23 bytes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llevan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cabo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modificaciones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cabecera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abajo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parte superior.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éstos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son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arriba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base.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libre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parte central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crecimiento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cabecera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ocupan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conforme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insertan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nuevas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columnas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existentes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actualizan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valores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mayores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b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</a:b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eventos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provocan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crecimiento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cabecera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entradas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</a:t>
            </a:r>
            <a:endParaRPr lang="en-US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slots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configuró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un principio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En un principio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contiguo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Sin embargo,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eliminaciones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actualizaciones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fragmentar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fusiona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endParaRPr lang="en-US" altLang="es-CL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Explorando</a:t>
            </a:r>
            <a:r>
              <a:rPr lang="es-MX" sz="1200" b="1" baseline="0" dirty="0" smtClean="0">
                <a:latin typeface="Arial" pitchFamily="34" charset="0"/>
                <a:cs typeface="Arial" pitchFamily="34" charset="0"/>
              </a:rPr>
              <a:t> la Estructura de Almacenamiento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  Las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estructuras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lógicas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físicos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Enterprise Manager (EM)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visualizar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estructuras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lógicas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fácilmente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obtener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detallada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estructuras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los links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región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Storage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Server.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err="1" smtClean="0">
                <a:latin typeface="Arial" pitchFamily="34" charset="0"/>
                <a:cs typeface="Arial" pitchFamily="34" charset="0"/>
              </a:rPr>
              <a:t>Creacion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 de un Nuevo </a:t>
            </a:r>
            <a:r>
              <a:rPr lang="es-MX" sz="1200" b="1" dirty="0" err="1" smtClean="0">
                <a:latin typeface="Arial" pitchFamily="34" charset="0"/>
                <a:cs typeface="Arial" pitchFamily="34" charset="0"/>
              </a:rPr>
              <a:t>Tablespaces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s-MX" sz="1200" b="0" baseline="0" dirty="0" smtClean="0">
                <a:latin typeface="Arial" pitchFamily="34" charset="0"/>
                <a:cs typeface="Arial" pitchFamily="34" charset="0"/>
              </a:rPr>
              <a:t>Se debe hacer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click en el tab Server y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continuación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situado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bajo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título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Storage.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Create. Si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igual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ya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existente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existente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y,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continuación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elija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 Like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menú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Actions.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Posteriormente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click en Go.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Aparecerá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 Tablespace.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ingresar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Bajo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título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Extent Management,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Locally Managed. </a:t>
            </a:r>
            <a:b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 Database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eficazmente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localmente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Para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diccionario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forma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tener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diccionario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seguimiento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mismas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Dictionary Managed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ofrece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compatibilidad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anteriores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; Oracle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recomienda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Bajo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título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Type,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Permanent.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permanentes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permanentes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Bajo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título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Status,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Read Write.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lectura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/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escritura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significa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leer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escribir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vez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Éste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el valor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región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Datafiles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Add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agregar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(data files)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endParaRPr lang="en-US" dirty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err="1" smtClean="0">
                <a:latin typeface="Arial" pitchFamily="34" charset="0"/>
                <a:cs typeface="Arial" pitchFamily="34" charset="0"/>
              </a:rPr>
              <a:t>Creacion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 de un Nuevo </a:t>
            </a:r>
            <a:r>
              <a:rPr lang="es-MX" sz="1200" b="1" dirty="0" err="1" smtClean="0">
                <a:latin typeface="Arial" pitchFamily="34" charset="0"/>
                <a:cs typeface="Arial" pitchFamily="34" charset="0"/>
              </a:rPr>
              <a:t>Tablespaces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tener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adecuado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según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entorno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Bigfile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 bases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muy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grandes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volúmenes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lógicos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soportan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redundancia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discos 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independientes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(RAID),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volúmenes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lógicos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extensibles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dinámicamente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AutoNum type="arabicPeriod" startAt="8"/>
            </a:pP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En la página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Add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Datafile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deseado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ingresar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Para ASM,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grupo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discos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deseado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Para File System,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ingresar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AutoNum type="arabicPeriod" startAt="8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Ingresar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deseado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AutoNum type="arabicPeriod" startAt="8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región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Storage,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“Automatically extend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datafile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when full (AUTOEXTEND)” y,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continuación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cantidad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campo Increment.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amplíe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vez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sin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supuesto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limitado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físico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reside.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Dejar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valor Maximum File Size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definido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Unlimited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ingrese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máximo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Continue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volver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 Tablespace.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AutoNum type="arabicPeriod" startAt="8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vuelta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 Tablespace,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clic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tab Storage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modificaciones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mayoría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basta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aceptar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valores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Storage.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clikc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OK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destallados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muestran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cómo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rápidamente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mayoría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situaciones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requiera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algunas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requisitos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concretos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Almacenamiento para los </a:t>
            </a:r>
            <a:r>
              <a:rPr lang="es-MX" sz="1200" b="1" dirty="0" err="1" smtClean="0">
                <a:latin typeface="Arial" pitchFamily="34" charset="0"/>
                <a:cs typeface="Arial" pitchFamily="34" charset="0"/>
              </a:rPr>
              <a:t>Tablespaces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Extent Allocation: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localmente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dos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diferentes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Automatic: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denominado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asignación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Automatic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temporal.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Uniform: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uniformes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1 MB.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temporales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uniformes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Uniform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 Space Management: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localmente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Automatic: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Database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bitmaps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Un bitmap describe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respecto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cantidad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disponible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insertar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hay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disponible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nuevo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refleja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bitmap. Con los bitmaps, Oracle Database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forma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Como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resultado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método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denomina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(ASSM).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Manual: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libres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libres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disponible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inserción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forma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denomina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gestión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manual de </a:t>
            </a:r>
            <a:r>
              <a:rPr lang="en-US" i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i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ajustar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PCTUSED, FREELISTS y FREELIST GROUPS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esquema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soporta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obtener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compatibilidad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anteriores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;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recomienda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ASSM.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Compression Options: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compresión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desactivada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compresión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ahorra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discos, se reduce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memoria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buffer caches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acelera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consultas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durante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lecturas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Sin embargo,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supone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costo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sobrecarga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CPU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carga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DML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refiere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Resulta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especial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procesamiento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analítico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línea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(OLAP), en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largas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lecturas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procesamiento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línea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(OLTP).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Enable logging: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cláusula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logging define el valor de logging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escriben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redo log. Si el logging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escriben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redo log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cargas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SQL*Loader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INSERT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carga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irrecuperables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pérdida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el logging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desactivado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copia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recuperable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logging,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tener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impacto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significativo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capacidad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recuperar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sucesivo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opción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cautela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Block information: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región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muestra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Aquí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muestra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valor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lectura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define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alguno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alternativos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inicialización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DB_nK_CACHE_SIZE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aparecerían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aquí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valores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forma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err="1" smtClean="0">
                <a:latin typeface="Arial" pitchFamily="34" charset="0"/>
                <a:cs typeface="Arial" pitchFamily="34" charset="0"/>
              </a:rPr>
              <a:t>Tablespaces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 en la Base de Datos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Preconfigurada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siguientes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preconfigurada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SYSTEM: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SYSTEM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diccionario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incluyen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administrativa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ellos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incluidos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esquema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 u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administrativos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acceder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ellos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SYSAUX: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éste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auxiliar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SYSTEM.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Algunos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componentes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productos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utilizaban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SYSTEM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anteriores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 Database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ahora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SYSAUX.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bases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Database 10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posteriores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tener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SYSAUX.</a:t>
            </a:r>
            <a:b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 Enterprise Manager (EM),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gráfico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contenido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Para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Administration.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SYSAUX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Edit.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Después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el tab Occupants.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TEMP: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temporal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sentencia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SQL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temporales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grandes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ordenamiento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índice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).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misma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forma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temporal.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práctica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recomendada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definir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temporal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asignará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preconfigurada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TEMP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temporal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significa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ningún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temporal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cuenta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Oracle Database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UNDOTBS1: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éste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undo. Si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(AUM)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único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Este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genera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durante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USERS: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ningún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USERS es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Para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SYS y SYSTEM,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permanente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SYSTEM.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EXAMPLE: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esquemas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instalar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esquemas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plataforma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común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Este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opcional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momento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base de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s-MX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295E5-5E00-452F-93FC-F77462A9D26E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F1EDD-D43F-4C0E-B9D6-B19936C7702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4BA83-CF37-49AE-9224-AFBC429E4525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13F94-0C70-4E2F-AEFF-1AC1F4DA3E7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7865D-71E1-414A-9D2B-720ED574EA6E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00EDD-5DC1-404B-8E78-11EDA86B77E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9CC09-30B2-473B-8115-A93623239D3C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B3429-B4C5-4A98-AF33-9247262462B0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A0164-DD9F-4167-BB9A-487842892595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8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AC45A-EE72-4CA3-8607-3FE46E09449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  <p:sp>
        <p:nvSpPr>
          <p:cNvPr id="9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1549-4160-41E2-8232-8E2744E18561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1ADA1-C2C6-4FA5-B5A7-1449193527F0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B93FE-E409-425E-81F8-662CA32A9A13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D62CF-FE8D-49C8-A82D-807D4A56790C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23F9B-C017-4E9A-AEEB-C5DA829F91D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9B3D7-E72D-4241-AA2E-87BD1A9C09B9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E010E-576E-4E53-B994-DFF2C997A10B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0C13C-97BC-4221-BBDF-3A75522C5100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90008-951C-47B1-9AE8-2ECF11FD006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C835-EC26-433D-B615-C0FFDE379F1F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A674C-449C-4D4B-A91A-94B8DC55ABF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63B30-D31F-4334-A5B5-73C1319E0212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C0865-109D-411D-807F-C3FF8AEFB8A7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2CBDBEE2-6F40-44BF-AF15-FBADE7781B27}" type="datetimeFigureOut">
              <a:rPr lang="es-CL"/>
              <a:pPr>
                <a:defRPr/>
              </a:pPr>
              <a:t>15-02-2015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25E12DB-7247-45F6-B03A-61F9F87D4E02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3" r:id="rId4"/>
    <p:sldLayoutId id="2147483732" r:id="rId5"/>
    <p:sldLayoutId id="2147483737" r:id="rId6"/>
    <p:sldLayoutId id="2147483731" r:id="rId7"/>
    <p:sldLayoutId id="2147483730" r:id="rId8"/>
    <p:sldLayoutId id="2147483729" r:id="rId9"/>
    <p:sldLayoutId id="2147483728" r:id="rId10"/>
    <p:sldLayoutId id="2147483727" r:id="rId11"/>
    <p:sldLayoutId id="214748372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www.google.cl/url?sa=i&amp;source=images&amp;cd=&amp;docid=A8BHM-idfwnSZM&amp;tbnid=HAJBKiSFWsIibM:&amp;ved=0CAgQjRwwADjHAQ&amp;url=http://tipsdeaprendizaje.blogspot.com/2009/11/estrategias-de-aprendizaje.html&amp;ei=K76wUcLsE7CO0QGDtYCoCQ&amp;psig=AFQjCNFG0X-D8yVJV96nLgCfkND5EHi3SQ&amp;ust=137062391536641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l/url?sa=i&amp;rct=j&amp;q=&amp;esrc=s&amp;frm=1&amp;source=images&amp;cd=&amp;cad=rja&amp;docid=y7hx9d2JDl1omM&amp;tbnid=lHGVJWsthtHtqM:&amp;ved=0CAUQjRw&amp;url=http://www.bodegasexpress.com/dudas.html&amp;ei=-pesUe-AI43W9QSAoYC4CQ&amp;bvm=bv.47244034,d.eWU&amp;psig=AFQjCNFLm-EGV9s1Atpy26mxvK0PkyEDLQ&amp;ust=13703518945379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745171"/>
            <a:ext cx="8071184" cy="5847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s-CL" sz="3200" dirty="0" smtClean="0">
                <a:latin typeface="Calibri" pitchFamily="34" charset="0"/>
              </a:rPr>
              <a:t>ABD5502 ADMINISTRACIÓN </a:t>
            </a:r>
            <a:r>
              <a:rPr lang="es-CL" sz="3200" dirty="0">
                <a:latin typeface="Calibri" pitchFamily="34" charset="0"/>
              </a:rPr>
              <a:t>DE BASE DE DATOS</a:t>
            </a:r>
          </a:p>
        </p:txBody>
      </p:sp>
      <p:sp>
        <p:nvSpPr>
          <p:cNvPr id="15364" name="6 Rectángulo"/>
          <p:cNvSpPr>
            <a:spLocks noChangeArrowheads="1"/>
          </p:cNvSpPr>
          <p:nvPr/>
        </p:nvSpPr>
        <p:spPr bwMode="auto">
          <a:xfrm>
            <a:off x="250825" y="4362450"/>
            <a:ext cx="73903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3200" dirty="0" smtClean="0">
                <a:solidFill>
                  <a:schemeClr val="bg1"/>
                </a:solidFill>
                <a:latin typeface="Calibri" pitchFamily="34" charset="0"/>
              </a:rPr>
              <a:t>Gestión de Estructuras de Almacenamiento</a:t>
            </a:r>
          </a:p>
          <a:p>
            <a:r>
              <a:rPr lang="es-CL" sz="3200" dirty="0" smtClean="0">
                <a:solidFill>
                  <a:schemeClr val="bg1"/>
                </a:solidFill>
                <a:latin typeface="Calibri" pitchFamily="34" charset="0"/>
              </a:rPr>
              <a:t>de Base de Datos</a:t>
            </a:r>
            <a:endParaRPr lang="es-CL" sz="3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38125"/>
            <a:ext cx="8424168" cy="1462088"/>
          </a:xfrm>
        </p:spPr>
        <p:txBody>
          <a:bodyPr/>
          <a:lstStyle/>
          <a:p>
            <a:pPr eaLnBrk="1" hangingPunct="1"/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Tablespaces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en la Base de Datos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Preconfigurada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Picture 6" descr="Snap_0069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26221"/>
            <a:ext cx="8560355" cy="4367075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11784" y="4088272"/>
            <a:ext cx="684000" cy="14760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36099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Modificación de un Tablespace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404664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ＭＳ Ｐゴシック" charset="-128"/>
              <a:cs typeface="+mj-cs"/>
              <a:sym typeface="Times New Roman" pitchFamily="18" charset="0"/>
            </a:endParaRPr>
          </a:p>
        </p:txBody>
      </p:sp>
      <p:pic>
        <p:nvPicPr>
          <p:cNvPr id="16" name="Picture 7" descr="Snap_007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391" y="1340768"/>
            <a:ext cx="7870825" cy="118745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28955" y="2036080"/>
            <a:ext cx="914400" cy="228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pic>
        <p:nvPicPr>
          <p:cNvPr id="18" name="Picture 8" descr="Snap_007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0638" y="2392511"/>
            <a:ext cx="7467600" cy="4060825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sp>
        <p:nvSpPr>
          <p:cNvPr id="19" name="Freeform 6"/>
          <p:cNvSpPr>
            <a:spLocks/>
          </p:cNvSpPr>
          <p:nvPr/>
        </p:nvSpPr>
        <p:spPr bwMode="auto">
          <a:xfrm>
            <a:off x="323528" y="1486656"/>
            <a:ext cx="936000" cy="2374392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0"/>
              </a:cxn>
              <a:cxn ang="0">
                <a:pos x="0" y="1488"/>
              </a:cxn>
              <a:cxn ang="0">
                <a:pos x="624" y="1488"/>
              </a:cxn>
            </a:cxnLst>
            <a:rect l="0" t="0" r="r" b="b"/>
            <a:pathLst>
              <a:path w="624" h="1488">
                <a:moveTo>
                  <a:pt x="144" y="0"/>
                </a:moveTo>
                <a:lnTo>
                  <a:pt x="0" y="0"/>
                </a:lnTo>
                <a:lnTo>
                  <a:pt x="0" y="1488"/>
                </a:lnTo>
                <a:lnTo>
                  <a:pt x="624" y="1488"/>
                </a:lnTo>
              </a:path>
            </a:pathLst>
          </a:custGeom>
          <a:noFill/>
          <a:ln w="63500" cap="flat" cmpd="sng">
            <a:solidFill>
              <a:schemeClr val="accent2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36099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Acciones con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Tablespaces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ＭＳ Ｐゴシック" charset="-128"/>
              <a:cs typeface="+mj-cs"/>
              <a:sym typeface="Times New Roman" pitchFamily="18" charset="0"/>
            </a:endParaRPr>
          </a:p>
        </p:txBody>
      </p:sp>
      <p:pic>
        <p:nvPicPr>
          <p:cNvPr id="10" name="Picture 6" descr="Snap_007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98947"/>
            <a:ext cx="7772400" cy="2763838"/>
          </a:xfrm>
          <a:prstGeom prst="rect">
            <a:avLst/>
          </a:prstGeom>
          <a:solidFill>
            <a:schemeClr val="tx1"/>
          </a:solidFill>
          <a:ln w="38100">
            <a:solidFill>
              <a:srgbClr val="0000CC"/>
            </a:solidFill>
          </a:ln>
        </p:spPr>
      </p:pic>
      <p:pic>
        <p:nvPicPr>
          <p:cNvPr id="11" name="Picture 7" descr="Snap_007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916835"/>
            <a:ext cx="7678738" cy="960437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sp>
        <p:nvSpPr>
          <p:cNvPr id="12" name="Freeform 4"/>
          <p:cNvSpPr>
            <a:spLocks/>
          </p:cNvSpPr>
          <p:nvPr/>
        </p:nvSpPr>
        <p:spPr bwMode="auto">
          <a:xfrm>
            <a:off x="4151376" y="1941216"/>
            <a:ext cx="1201738" cy="294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9" y="0"/>
              </a:cxn>
              <a:cxn ang="0">
                <a:pos x="219" y="410"/>
              </a:cxn>
            </a:cxnLst>
            <a:rect l="0" t="0" r="r" b="b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63500" cap="rnd" cmpd="sng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36099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Eliminar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Tablespaces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9" name="Picture 6" descr="Snap_007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475" y="3693889"/>
            <a:ext cx="8108950" cy="2111375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pic>
        <p:nvPicPr>
          <p:cNvPr id="10" name="Picture 7" descr="Snap_007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623789"/>
            <a:ext cx="7429500" cy="133350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sp>
        <p:nvSpPr>
          <p:cNvPr id="11" name="Freeform 5"/>
          <p:cNvSpPr>
            <a:spLocks/>
          </p:cNvSpPr>
          <p:nvPr/>
        </p:nvSpPr>
        <p:spPr bwMode="auto">
          <a:xfrm>
            <a:off x="1524000" y="2957289"/>
            <a:ext cx="2971800" cy="8382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0" y="288"/>
              </a:cxn>
              <a:cxn ang="0">
                <a:pos x="1872" y="288"/>
              </a:cxn>
              <a:cxn ang="0">
                <a:pos x="1872" y="0"/>
              </a:cxn>
            </a:cxnLst>
            <a:rect l="0" t="0" r="r" b="b"/>
            <a:pathLst>
              <a:path w="1872" h="528">
                <a:moveTo>
                  <a:pt x="0" y="528"/>
                </a:moveTo>
                <a:lnTo>
                  <a:pt x="0" y="288"/>
                </a:lnTo>
                <a:lnTo>
                  <a:pt x="1872" y="288"/>
                </a:lnTo>
                <a:lnTo>
                  <a:pt x="1872" y="0"/>
                </a:lnTo>
              </a:path>
            </a:pathLst>
          </a:custGeom>
          <a:noFill/>
          <a:ln w="63500" cap="flat" cmpd="sng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4515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Visualización de Información de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Tablespaces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7" name="Picture 2" descr="Snap_14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424" y="2430363"/>
            <a:ext cx="7467600" cy="1438275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cxnSp>
        <p:nvCxnSpPr>
          <p:cNvPr id="18" name="AutoShape 4"/>
          <p:cNvCxnSpPr>
            <a:cxnSpLocks noChangeShapeType="1"/>
          </p:cNvCxnSpPr>
          <p:nvPr/>
        </p:nvCxnSpPr>
        <p:spPr bwMode="auto">
          <a:xfrm rot="16200000" flipH="1">
            <a:off x="553847" y="2587732"/>
            <a:ext cx="871538" cy="252000"/>
          </a:xfrm>
          <a:prstGeom prst="bentConnector2">
            <a:avLst/>
          </a:prstGeom>
          <a:noFill/>
          <a:ln w="63500">
            <a:solidFill>
              <a:srgbClr val="C00000"/>
            </a:solidFill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9" name="AutoShape 5"/>
          <p:cNvCxnSpPr>
            <a:cxnSpLocks noChangeShapeType="1"/>
          </p:cNvCxnSpPr>
          <p:nvPr/>
        </p:nvCxnSpPr>
        <p:spPr bwMode="auto">
          <a:xfrm rot="16200000" flipH="1">
            <a:off x="732433" y="4533007"/>
            <a:ext cx="900113" cy="695325"/>
          </a:xfrm>
          <a:prstGeom prst="bentConnector2">
            <a:avLst/>
          </a:prstGeom>
          <a:noFill/>
          <a:ln w="63500">
            <a:solidFill>
              <a:srgbClr val="C00000"/>
            </a:solidFill>
            <a:miter lim="800000"/>
            <a:headEnd type="none" w="sm" len="sm"/>
            <a:tailEnd type="triangle" w="sm" len="sm"/>
          </a:ln>
          <a:effectLst/>
        </p:spPr>
      </p:cxnSp>
      <p:pic>
        <p:nvPicPr>
          <p:cNvPr id="20" name="Picture 6" descr="Snap_146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515963"/>
            <a:ext cx="5146675" cy="803275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pic>
        <p:nvPicPr>
          <p:cNvPr id="21" name="Picture 7" descr="Snap_151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4182963"/>
            <a:ext cx="3043238" cy="346075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pic>
        <p:nvPicPr>
          <p:cNvPr id="22" name="Picture 8" descr="Snap_15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0152" y="4640163"/>
            <a:ext cx="3190875" cy="1381125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2988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n-US" sz="3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Visualización</a:t>
            </a:r>
            <a:r>
              <a:rPr lang="en-US" sz="3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Contenido</a:t>
            </a:r>
            <a:r>
              <a:rPr lang="en-US" sz="3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9" name="Picture 8" descr="Snap_007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000" y="1551905"/>
            <a:ext cx="8391525" cy="4397375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15168" y="5669880"/>
            <a:ext cx="838200" cy="2286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2" name="Freeform 7"/>
          <p:cNvSpPr>
            <a:spLocks/>
          </p:cNvSpPr>
          <p:nvPr/>
        </p:nvSpPr>
        <p:spPr bwMode="auto">
          <a:xfrm>
            <a:off x="1368216" y="5529424"/>
            <a:ext cx="1872000" cy="2520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1152" y="144"/>
              </a:cxn>
              <a:cxn ang="0">
                <a:pos x="1152" y="0"/>
              </a:cxn>
            </a:cxnLst>
            <a:rect l="0" t="0" r="r" b="b"/>
            <a:pathLst>
              <a:path w="1152" h="144">
                <a:moveTo>
                  <a:pt x="0" y="144"/>
                </a:moveTo>
                <a:lnTo>
                  <a:pt x="1152" y="144"/>
                </a:lnTo>
                <a:lnTo>
                  <a:pt x="1152" y="0"/>
                </a:lnTo>
              </a:path>
            </a:pathLst>
          </a:custGeom>
          <a:noFill/>
          <a:ln w="63500" cap="flat" cmpd="sng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23" name="Picture 9" descr="Snap_007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8098" y="3112169"/>
            <a:ext cx="7029450" cy="2405063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7087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blackWhite">
          <a:xfrm>
            <a:off x="692798" y="3284984"/>
            <a:ext cx="4032000" cy="169200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b"/>
          <a:lstStyle>
            <a:lvl1pPr defTabSz="10414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14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14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14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14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41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41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41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41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600" dirty="0" smtClean="0">
                <a:solidFill>
                  <a:srgbClr val="000000"/>
                </a:solidFill>
                <a:sym typeface="Times New Roman" pitchFamily="18" charset="0"/>
              </a:rPr>
              <a:t>Base de </a:t>
            </a:r>
            <a:r>
              <a:rPr lang="en-US" altLang="es-CL" sz="1600" dirty="0" err="1" smtClean="0">
                <a:solidFill>
                  <a:srgbClr val="000000"/>
                </a:solidFill>
                <a:sym typeface="Times New Roman" pitchFamily="18" charset="0"/>
              </a:rPr>
              <a:t>Datos</a:t>
            </a:r>
            <a:endParaRPr lang="en-US" altLang="es-CL" sz="1600" dirty="0">
              <a:solidFill>
                <a:srgbClr val="000000"/>
              </a:solidFill>
              <a:sym typeface="Times New Roman" pitchFamily="18" charset="0"/>
            </a:endParaRPr>
          </a:p>
        </p:txBody>
      </p:sp>
      <p:pic>
        <p:nvPicPr>
          <p:cNvPr id="24" name="Picture 105" descr="datab0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2734649" y="3623541"/>
            <a:ext cx="884949" cy="85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06" descr="datab0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1750921" y="3623541"/>
            <a:ext cx="884949" cy="85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07" descr="datab0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814817" y="3636615"/>
            <a:ext cx="884949" cy="85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n-US" sz="3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Oracle Managed Files (OMF)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2" name="Picture 105" descr="datab0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3715990" y="3650989"/>
            <a:ext cx="884949" cy="85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AutoShape 59"/>
          <p:cNvSpPr>
            <a:spLocks noChangeArrowheads="1"/>
          </p:cNvSpPr>
          <p:nvPr/>
        </p:nvSpPr>
        <p:spPr bwMode="gray">
          <a:xfrm flipV="1">
            <a:off x="4088605" y="4081549"/>
            <a:ext cx="4758792" cy="639762"/>
          </a:xfrm>
          <a:prstGeom prst="triangle">
            <a:avLst>
              <a:gd name="adj" fmla="val 0"/>
            </a:avLst>
          </a:prstGeom>
          <a:solidFill>
            <a:srgbClr val="CC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altLang="es-C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 49"/>
          <p:cNvSpPr>
            <a:spLocks/>
          </p:cNvSpPr>
          <p:nvPr/>
        </p:nvSpPr>
        <p:spPr bwMode="blackWhite">
          <a:xfrm>
            <a:off x="4090193" y="1772816"/>
            <a:ext cx="1366837" cy="2938462"/>
          </a:xfrm>
          <a:custGeom>
            <a:avLst/>
            <a:gdLst>
              <a:gd name="T0" fmla="*/ 861 w 861"/>
              <a:gd name="T1" fmla="*/ 0 h 1851"/>
              <a:gd name="T2" fmla="*/ 0 w 861"/>
              <a:gd name="T3" fmla="*/ 1200 h 1851"/>
              <a:gd name="T4" fmla="*/ 3 w 861"/>
              <a:gd name="T5" fmla="*/ 1851 h 1851"/>
              <a:gd name="T6" fmla="*/ 849 w 861"/>
              <a:gd name="T7" fmla="*/ 1443 h 1851"/>
              <a:gd name="T8" fmla="*/ 861 w 861"/>
              <a:gd name="T9" fmla="*/ 0 h 18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1"/>
              <a:gd name="T16" fmla="*/ 0 h 1851"/>
              <a:gd name="T17" fmla="*/ 861 w 861"/>
              <a:gd name="T18" fmla="*/ 1851 h 18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1" h="1851">
                <a:moveTo>
                  <a:pt x="861" y="0"/>
                </a:moveTo>
                <a:lnTo>
                  <a:pt x="0" y="1200"/>
                </a:lnTo>
                <a:lnTo>
                  <a:pt x="3" y="1851"/>
                </a:lnTo>
                <a:lnTo>
                  <a:pt x="849" y="1443"/>
                </a:lnTo>
                <a:lnTo>
                  <a:pt x="861" y="0"/>
                </a:lnTo>
                <a:close/>
              </a:path>
            </a:pathLst>
          </a:custGeom>
          <a:solidFill>
            <a:srgbClr val="99CCFF"/>
          </a:solidFill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s-C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blackWhite">
          <a:xfrm>
            <a:off x="5444182" y="1775991"/>
            <a:ext cx="3492000" cy="2286000"/>
          </a:xfrm>
          <a:prstGeom prst="rect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altLang="es-C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blackWhite">
          <a:xfrm>
            <a:off x="5520296" y="1917976"/>
            <a:ext cx="3348000" cy="612000"/>
          </a:xfrm>
          <a:prstGeom prst="rect">
            <a:avLst/>
          </a:prstGeom>
          <a:solidFill>
            <a:srgbClr val="FF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822325" eaLnBrk="1" hangingPunct="1">
              <a:lnSpc>
                <a:spcPct val="135000"/>
              </a:lnSpc>
              <a:spcBef>
                <a:spcPct val="60000"/>
              </a:spcBef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DB_CREATE_FILE_DEST</a:t>
            </a: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blackWhite">
          <a:xfrm>
            <a:off x="5520296" y="2618806"/>
            <a:ext cx="3348000" cy="612000"/>
          </a:xfrm>
          <a:prstGeom prst="rect">
            <a:avLst/>
          </a:prstGeom>
          <a:solidFill>
            <a:srgbClr val="FF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822325" eaLnBrk="1" hangingPunct="1">
              <a:lnSpc>
                <a:spcPct val="135000"/>
              </a:lnSpc>
              <a:spcBef>
                <a:spcPct val="60000"/>
              </a:spcBef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DB_CREATE_ONLINE_LOG_DEST_n</a:t>
            </a:r>
            <a:endParaRPr lang="en-US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blackWhite">
          <a:xfrm>
            <a:off x="5520296" y="3314502"/>
            <a:ext cx="3348000" cy="612000"/>
          </a:xfrm>
          <a:prstGeom prst="rect">
            <a:avLst/>
          </a:prstGeom>
          <a:solidFill>
            <a:srgbClr val="FF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822325" eaLnBrk="1" hangingPunct="1">
              <a:lnSpc>
                <a:spcPct val="135000"/>
              </a:lnSpc>
              <a:spcBef>
                <a:spcPct val="60000"/>
              </a:spcBef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DB_RECOVERY_FILE_DEST </a:t>
            </a:r>
          </a:p>
        </p:txBody>
      </p:sp>
    </p:spTree>
    <p:extLst>
      <p:ext uri="{BB962C8B-B14F-4D97-AF65-F5344CB8AC3E}">
        <p14:creationId xmlns:p14="http://schemas.microsoft.com/office/powerpoint/2010/main" xmlns="" val="17087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Ampliación de la Base de Datos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Se puede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ampliar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la base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las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siguientes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formas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Creando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un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nuevo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tablespace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Agregando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un data file a un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tablespace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Aumentando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el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tamaño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un data file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Manteniendo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el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crecimiento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dinámico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un data file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1576388" y="3206973"/>
            <a:ext cx="5937250" cy="2454275"/>
            <a:chOff x="993" y="2423"/>
            <a:chExt cx="3740" cy="1546"/>
          </a:xfrm>
        </p:grpSpPr>
        <p:sp>
          <p:nvSpPr>
            <p:cNvPr id="22" name="Line 9"/>
            <p:cNvSpPr>
              <a:spLocks noChangeShapeType="1"/>
            </p:cNvSpPr>
            <p:nvPr/>
          </p:nvSpPr>
          <p:spPr bwMode="gray">
            <a:xfrm>
              <a:off x="1224" y="3904"/>
              <a:ext cx="3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es-CL" sz="16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gray">
            <a:xfrm>
              <a:off x="1232" y="2616"/>
              <a:ext cx="3294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es-CL" sz="16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gray">
            <a:xfrm flipV="1">
              <a:off x="1168" y="2584"/>
              <a:ext cx="0" cy="132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es-CL" sz="16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gray">
            <a:xfrm flipV="1">
              <a:off x="4589" y="2584"/>
              <a:ext cx="0" cy="132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es-CL" sz="16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gray">
            <a:xfrm>
              <a:off x="1486" y="3537"/>
              <a:ext cx="97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57150" tIns="28575" rIns="57150" bIns="28575">
              <a:spAutoFit/>
            </a:bodyPr>
            <a:lstStyle/>
            <a:p>
              <a:pPr algn="ctr" defTabSz="369888">
                <a:lnSpc>
                  <a:spcPct val="85000"/>
                </a:lnSpc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  <a:sym typeface="Times New Roman" pitchFamily="18" charset="0"/>
                </a:rPr>
                <a:t>SYSTEM </a:t>
              </a:r>
            </a:p>
            <a:p>
              <a:pPr algn="ctr" defTabSz="369888">
                <a:lnSpc>
                  <a:spcPct val="85000"/>
                </a:lnSpc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  <a:sym typeface="Times New Roman" pitchFamily="18" charset="0"/>
                </a:rPr>
                <a:t>(tablespace)</a:t>
              </a:r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gray">
            <a:xfrm flipH="1" flipV="1">
              <a:off x="2872" y="2632"/>
              <a:ext cx="7" cy="1232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es-CL" sz="16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gray">
            <a:xfrm>
              <a:off x="3262" y="3537"/>
              <a:ext cx="97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57150" tIns="28575" rIns="57150" bIns="28575">
              <a:spAutoFit/>
            </a:bodyPr>
            <a:lstStyle/>
            <a:p>
              <a:pPr algn="ctr" defTabSz="369888">
                <a:lnSpc>
                  <a:spcPct val="85000"/>
                </a:lnSpc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  <a:sym typeface="Times New Roman" pitchFamily="18" charset="0"/>
                </a:rPr>
                <a:t>INVENTORY </a:t>
              </a:r>
            </a:p>
            <a:p>
              <a:pPr algn="ctr" defTabSz="369888">
                <a:lnSpc>
                  <a:spcPct val="85000"/>
                </a:lnSpc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  <a:sym typeface="Times New Roman" pitchFamily="18" charset="0"/>
                </a:rPr>
                <a:t>(tablespace)</a:t>
              </a:r>
            </a:p>
          </p:txBody>
        </p:sp>
        <p:graphicFrame>
          <p:nvGraphicFramePr>
            <p:cNvPr id="29" name="Object 16"/>
            <p:cNvGraphicFramePr>
              <a:graphicFrameLocks noChangeAspect="1"/>
            </p:cNvGraphicFramePr>
            <p:nvPr/>
          </p:nvGraphicFramePr>
          <p:xfrm>
            <a:off x="3416" y="2759"/>
            <a:ext cx="648" cy="738"/>
          </p:xfrm>
          <a:graphic>
            <a:graphicData uri="http://schemas.openxmlformats.org/presentationml/2006/ole">
              <p:oleObj spid="_x0000_s1026" name="Photo Editor Photo" r:id="rId4" imgW="1028844" imgH="1171429" progId="">
                <p:embed/>
              </p:oleObj>
            </a:graphicData>
          </a:graphic>
        </p:graphicFrame>
        <p:sp>
          <p:nvSpPr>
            <p:cNvPr id="31" name="Rectangle 21"/>
            <p:cNvSpPr>
              <a:spLocks noChangeArrowheads="1"/>
            </p:cNvSpPr>
            <p:nvPr/>
          </p:nvSpPr>
          <p:spPr bwMode="gray">
            <a:xfrm>
              <a:off x="993" y="2423"/>
              <a:ext cx="3740" cy="154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s-CL" sz="16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gray">
            <a:xfrm>
              <a:off x="2502" y="2423"/>
              <a:ext cx="1006" cy="2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defTabSz="228600">
                <a:buClrTx/>
                <a:buSzPct val="100000"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  <a:sym typeface="Times New Roman" pitchFamily="18" charset="0"/>
                </a:rPr>
                <a:t>Base de Datos</a:t>
              </a:r>
            </a:p>
          </p:txBody>
        </p:sp>
      </p:grpSp>
      <p:sp>
        <p:nvSpPr>
          <p:cNvPr id="39" name="Rectangle 6"/>
          <p:cNvSpPr>
            <a:spLocks noChangeArrowheads="1"/>
          </p:cNvSpPr>
          <p:nvPr/>
        </p:nvSpPr>
        <p:spPr bwMode="gray">
          <a:xfrm>
            <a:off x="2105026" y="3821085"/>
            <a:ext cx="1003300" cy="515975"/>
          </a:xfrm>
          <a:prstGeom prst="rect">
            <a:avLst/>
          </a:prstGeom>
          <a:solidFill>
            <a:srgbClr val="9999FF"/>
          </a:solidFill>
          <a:ln w="31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gray">
          <a:xfrm>
            <a:off x="2105026" y="3645024"/>
            <a:ext cx="1003300" cy="330918"/>
          </a:xfrm>
          <a:prstGeom prst="ellipse">
            <a:avLst/>
          </a:prstGeom>
          <a:solidFill>
            <a:srgbClr val="CCCCFF"/>
          </a:solidFill>
          <a:ln w="3175">
            <a:solidFill>
              <a:srgbClr val="99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1" name="Oval 8"/>
          <p:cNvSpPr>
            <a:spLocks noChangeArrowheads="1"/>
          </p:cNvSpPr>
          <p:nvPr/>
        </p:nvSpPr>
        <p:spPr bwMode="gray">
          <a:xfrm>
            <a:off x="2105026" y="4177706"/>
            <a:ext cx="1003300" cy="330918"/>
          </a:xfrm>
          <a:prstGeom prst="ellipse">
            <a:avLst/>
          </a:prstGeom>
          <a:solidFill>
            <a:srgbClr val="9999FF"/>
          </a:solidFill>
          <a:ln w="3175">
            <a:solidFill>
              <a:srgbClr val="99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gray">
          <a:xfrm>
            <a:off x="3303588" y="3909763"/>
            <a:ext cx="1003300" cy="775860"/>
          </a:xfrm>
          <a:prstGeom prst="rect">
            <a:avLst/>
          </a:prstGeom>
          <a:solidFill>
            <a:srgbClr val="9999FF"/>
          </a:solidFill>
          <a:ln w="31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3" name="Oval 19"/>
          <p:cNvSpPr>
            <a:spLocks noChangeArrowheads="1"/>
          </p:cNvSpPr>
          <p:nvPr/>
        </p:nvSpPr>
        <p:spPr bwMode="gray">
          <a:xfrm>
            <a:off x="3303588" y="3645024"/>
            <a:ext cx="1003300" cy="497594"/>
          </a:xfrm>
          <a:prstGeom prst="ellipse">
            <a:avLst/>
          </a:prstGeom>
          <a:solidFill>
            <a:srgbClr val="CCCCFF"/>
          </a:solidFill>
          <a:ln w="3175">
            <a:solidFill>
              <a:srgbClr val="99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gray">
          <a:xfrm>
            <a:off x="3303588" y="4446005"/>
            <a:ext cx="1003300" cy="497594"/>
          </a:xfrm>
          <a:prstGeom prst="ellipse">
            <a:avLst/>
          </a:prstGeom>
          <a:solidFill>
            <a:srgbClr val="9999FF"/>
          </a:solidFill>
          <a:ln w="3175">
            <a:solidFill>
              <a:srgbClr val="99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3354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Resumen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95288" y="1423260"/>
            <a:ext cx="84597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describió 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el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almacenamiento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filas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tablas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en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bloques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Se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explicó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cómo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crear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y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gestionar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tablespaces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Se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explicó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cómo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obtener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información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tablespaces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Picture 2" descr="http://1.bp.blogspot.com/_RqJDNYG54ms/Sw8Xel4RxEI/AAAAAAAAAAM/YsM0M1Y291A/s320/20080616-20080614-Trab%2520cooperativo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68344" y="5373216"/>
            <a:ext cx="1394148" cy="1392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texto"/>
          <p:cNvSpPr txBox="1">
            <a:spLocks/>
          </p:cNvSpPr>
          <p:nvPr/>
        </p:nvSpPr>
        <p:spPr bwMode="auto">
          <a:xfrm>
            <a:off x="168275" y="66077"/>
            <a:ext cx="8745538" cy="369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s-CL" sz="2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s-CL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Unidad de Aprendizaje N°2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Configuración de la Base de Datos para ser utilizada por diferentes aplicaciones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s-CL" sz="2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s-CL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Aprendizajes Conceptuales:</a:t>
            </a: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Reconocer los principales procesos de la administración de la Base de Datos para ser utilizada por diferentes aplicaciones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Objetivos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95288" y="1700213"/>
            <a:ext cx="84597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Describir 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el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almacenamiento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filas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tablas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en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bloques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Explicar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cómo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crear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y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gestionar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tablespaces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Explicar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cómo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obtener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información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tablespaces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 defTabSz="457200">
              <a:spcBef>
                <a:spcPct val="20000"/>
              </a:spcBef>
            </a:pP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8435" name="Picture 7" descr="http://www.bodegasexpress.com/images/duda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380288" y="4868863"/>
            <a:ext cx="14398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833308" y="238125"/>
            <a:ext cx="7915156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Cómo se Almacenan los Datos de las Tablas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>
            <a:off x="6019800" y="2248472"/>
            <a:ext cx="604838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888" y="1881188"/>
            <a:ext cx="2667000" cy="1928812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blackWhite">
          <a:xfrm>
            <a:off x="1233488" y="3962400"/>
            <a:ext cx="1144352" cy="307777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228600">
              <a:buClrTx/>
              <a:buSzPct val="100000"/>
              <a:buFontTx/>
              <a:buNone/>
            </a:pPr>
            <a:r>
              <a:rPr lang="en-US" b="1">
                <a:solidFill>
                  <a:srgbClr val="000000"/>
                </a:solidFill>
                <a:sym typeface="Times New Roman" pitchFamily="18" charset="0"/>
              </a:rPr>
              <a:t>Tablespace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blackWhite">
          <a:xfrm>
            <a:off x="738188" y="2033588"/>
            <a:ext cx="11430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 b="1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blackWhite">
          <a:xfrm>
            <a:off x="1995488" y="2033588"/>
            <a:ext cx="1143000" cy="114300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s-CL" b="1" dirty="0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881009" y="2033588"/>
            <a:ext cx="810671" cy="307777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b="1" dirty="0" err="1">
                <a:solidFill>
                  <a:srgbClr val="000000"/>
                </a:solidFill>
                <a:sym typeface="Times New Roman" pitchFamily="18" charset="0"/>
              </a:rPr>
              <a:t>Tabla</a:t>
            </a:r>
            <a:r>
              <a:rPr lang="en-US" b="1" dirty="0">
                <a:solidFill>
                  <a:srgbClr val="000000"/>
                </a:solidFill>
                <a:sym typeface="Times New Roman" pitchFamily="18" charset="0"/>
              </a:rPr>
              <a:t> A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2098476" y="2033588"/>
            <a:ext cx="817340" cy="307777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228600">
              <a:buClrTx/>
              <a:buSzPct val="100000"/>
              <a:buFontTx/>
              <a:buNone/>
            </a:pPr>
            <a:r>
              <a:rPr lang="en-US" b="1" dirty="0" err="1">
                <a:solidFill>
                  <a:srgbClr val="000000"/>
                </a:solidFill>
                <a:sym typeface="Times New Roman" pitchFamily="18" charset="0"/>
              </a:rPr>
              <a:t>Tabla</a:t>
            </a:r>
            <a:r>
              <a:rPr lang="en-US" b="1" dirty="0">
                <a:solidFill>
                  <a:srgbClr val="000000"/>
                </a:solidFill>
                <a:sym typeface="Times New Roman" pitchFamily="18" charset="0"/>
              </a:rPr>
              <a:t> B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blackWhite">
          <a:xfrm>
            <a:off x="2032000" y="3276600"/>
            <a:ext cx="1050288" cy="307777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228600">
              <a:buClrTx/>
              <a:buSzPct val="100000"/>
              <a:buFontTx/>
              <a:buNone/>
            </a:pPr>
            <a:r>
              <a:rPr lang="en-US" b="1">
                <a:solidFill>
                  <a:srgbClr val="000000"/>
                </a:solidFill>
                <a:sym typeface="Times New Roman" pitchFamily="18" charset="0"/>
              </a:rPr>
              <a:t>Segmento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blackWhite">
          <a:xfrm>
            <a:off x="774700" y="3276600"/>
            <a:ext cx="1050288" cy="307777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228600">
              <a:buClrTx/>
              <a:buSzPct val="100000"/>
              <a:buFontTx/>
              <a:buNone/>
            </a:pPr>
            <a:r>
              <a:rPr lang="en-US" b="1">
                <a:solidFill>
                  <a:srgbClr val="000000"/>
                </a:solidFill>
                <a:sym typeface="Times New Roman" pitchFamily="18" charset="0"/>
              </a:rPr>
              <a:t>Segmento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blackWhite">
          <a:xfrm>
            <a:off x="4586288" y="1957388"/>
            <a:ext cx="1447800" cy="160020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blackWhite">
          <a:xfrm>
            <a:off x="4586288" y="2135188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blackWhite">
          <a:xfrm>
            <a:off x="4586288" y="2312988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blackWhite">
          <a:xfrm>
            <a:off x="4586288" y="2490788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blackWhite">
          <a:xfrm>
            <a:off x="4586288" y="2668588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blackWhite">
          <a:xfrm>
            <a:off x="4586288" y="2846388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blackWhite">
          <a:xfrm>
            <a:off x="4586288" y="3024188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blackWhite">
          <a:xfrm>
            <a:off x="4586288" y="3201988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blackWhite">
          <a:xfrm>
            <a:off x="4586288" y="3379788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blackWhite">
          <a:xfrm>
            <a:off x="4786313" y="1957388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blackWhite">
          <a:xfrm>
            <a:off x="4886325" y="1957388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blackWhite">
          <a:xfrm>
            <a:off x="5135563" y="1957388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blackWhite">
          <a:xfrm>
            <a:off x="5584825" y="1957388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34" name="Line 25"/>
          <p:cNvSpPr>
            <a:spLocks noChangeShapeType="1"/>
          </p:cNvSpPr>
          <p:nvPr/>
        </p:nvSpPr>
        <p:spPr bwMode="blackWhite">
          <a:xfrm>
            <a:off x="5834063" y="1957388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V="1">
            <a:off x="3214688" y="1938338"/>
            <a:ext cx="1104900" cy="952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36" name="Line 27"/>
          <p:cNvSpPr>
            <a:spLocks noChangeShapeType="1"/>
          </p:cNvSpPr>
          <p:nvPr/>
        </p:nvSpPr>
        <p:spPr bwMode="auto">
          <a:xfrm>
            <a:off x="3214688" y="3176588"/>
            <a:ext cx="114300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3443288" y="2566988"/>
            <a:ext cx="914400" cy="307777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228600">
              <a:buClrTx/>
              <a:buSzPct val="100000"/>
              <a:buFontTx/>
              <a:buNone/>
            </a:pPr>
            <a:r>
              <a:rPr lang="en-US" b="1" dirty="0" err="1">
                <a:solidFill>
                  <a:srgbClr val="000000"/>
                </a:solidFill>
                <a:sym typeface="Times New Roman" pitchFamily="18" charset="0"/>
              </a:rPr>
              <a:t>Filas</a:t>
            </a:r>
            <a:endParaRPr lang="en-US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4764088" y="1371600"/>
            <a:ext cx="1050288" cy="307777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228600">
              <a:buClrTx/>
              <a:buSzPct val="100000"/>
              <a:buFontTx/>
              <a:buNone/>
            </a:pPr>
            <a:r>
              <a:rPr lang="en-US" b="1" dirty="0" err="1">
                <a:solidFill>
                  <a:srgbClr val="000000"/>
                </a:solidFill>
                <a:sym typeface="Times New Roman" pitchFamily="18" charset="0"/>
              </a:rPr>
              <a:t>Columnas</a:t>
            </a:r>
            <a:endParaRPr lang="en-US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39" name="AutoShape 30"/>
          <p:cNvSpPr>
            <a:spLocks noChangeAspect="1" noChangeArrowheads="1"/>
          </p:cNvSpPr>
          <p:nvPr/>
        </p:nvSpPr>
        <p:spPr bwMode="blackWhite">
          <a:xfrm>
            <a:off x="7162800" y="1924050"/>
            <a:ext cx="976313" cy="1471613"/>
          </a:xfrm>
          <a:prstGeom prst="cube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blackWhite">
          <a:xfrm>
            <a:off x="7177088" y="2414588"/>
            <a:ext cx="520700" cy="11430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1" name="Rectangle 32"/>
          <p:cNvSpPr>
            <a:spLocks noChangeArrowheads="1"/>
          </p:cNvSpPr>
          <p:nvPr/>
        </p:nvSpPr>
        <p:spPr bwMode="blackWhite">
          <a:xfrm>
            <a:off x="7278688" y="2643188"/>
            <a:ext cx="520700" cy="11430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>
            <a:off x="6707696" y="2474913"/>
            <a:ext cx="442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>
            <a:off x="6602921" y="2693988"/>
            <a:ext cx="658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44" name="AutoShape 35"/>
          <p:cNvSpPr>
            <a:spLocks noChangeAspect="1" noChangeArrowheads="1"/>
          </p:cNvSpPr>
          <p:nvPr/>
        </p:nvSpPr>
        <p:spPr bwMode="blackWhite">
          <a:xfrm>
            <a:off x="7162800" y="4057650"/>
            <a:ext cx="976313" cy="1473200"/>
          </a:xfrm>
          <a:prstGeom prst="cube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5" name="Rectangle 36"/>
          <p:cNvSpPr>
            <a:spLocks noChangeArrowheads="1"/>
          </p:cNvSpPr>
          <p:nvPr/>
        </p:nvSpPr>
        <p:spPr bwMode="blackWhite">
          <a:xfrm>
            <a:off x="7177088" y="4953000"/>
            <a:ext cx="520700" cy="11430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>
            <a:off x="6405563" y="5029200"/>
            <a:ext cx="7429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>
            <a:off x="6034088" y="2057972"/>
            <a:ext cx="685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48" name="Line 39"/>
          <p:cNvSpPr>
            <a:spLocks noChangeShapeType="1"/>
          </p:cNvSpPr>
          <p:nvPr/>
        </p:nvSpPr>
        <p:spPr bwMode="auto">
          <a:xfrm>
            <a:off x="6719888" y="2033588"/>
            <a:ext cx="0" cy="4381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49" name="Line 40"/>
          <p:cNvSpPr>
            <a:spLocks noChangeShapeType="1"/>
          </p:cNvSpPr>
          <p:nvPr/>
        </p:nvSpPr>
        <p:spPr bwMode="auto">
          <a:xfrm>
            <a:off x="6624638" y="2224088"/>
            <a:ext cx="0" cy="4762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50" name="Line 41"/>
          <p:cNvSpPr>
            <a:spLocks noChangeShapeType="1"/>
          </p:cNvSpPr>
          <p:nvPr/>
        </p:nvSpPr>
        <p:spPr bwMode="auto">
          <a:xfrm>
            <a:off x="6043613" y="3317939"/>
            <a:ext cx="381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51" name="Line 42"/>
          <p:cNvSpPr>
            <a:spLocks noChangeShapeType="1"/>
          </p:cNvSpPr>
          <p:nvPr/>
        </p:nvSpPr>
        <p:spPr bwMode="auto">
          <a:xfrm>
            <a:off x="6415088" y="3290888"/>
            <a:ext cx="0" cy="1752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52" name="AutoShape 43"/>
          <p:cNvSpPr>
            <a:spLocks/>
          </p:cNvSpPr>
          <p:nvPr/>
        </p:nvSpPr>
        <p:spPr bwMode="auto">
          <a:xfrm>
            <a:off x="4310063" y="1995488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53" name="AutoShape 44"/>
          <p:cNvSpPr>
            <a:spLocks/>
          </p:cNvSpPr>
          <p:nvPr/>
        </p:nvSpPr>
        <p:spPr bwMode="auto">
          <a:xfrm rot="5400000">
            <a:off x="5237957" y="1077119"/>
            <a:ext cx="144462" cy="1447800"/>
          </a:xfrm>
          <a:prstGeom prst="leftBrace">
            <a:avLst>
              <a:gd name="adj1" fmla="val 83517"/>
              <a:gd name="adj2" fmla="val 50000"/>
            </a:avLst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54" name="Text Box 45"/>
          <p:cNvSpPr txBox="1">
            <a:spLocks noChangeArrowheads="1"/>
          </p:cNvSpPr>
          <p:nvPr/>
        </p:nvSpPr>
        <p:spPr bwMode="blackWhite">
          <a:xfrm>
            <a:off x="4876800" y="3657600"/>
            <a:ext cx="637803" cy="307777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228600">
              <a:buClrTx/>
              <a:buSzPct val="100000"/>
              <a:buFontTx/>
              <a:buNone/>
            </a:pPr>
            <a:r>
              <a:rPr lang="en-US" b="1">
                <a:solidFill>
                  <a:srgbClr val="000000"/>
                </a:solidFill>
                <a:sym typeface="Times New Roman" pitchFamily="18" charset="0"/>
              </a:rPr>
              <a:t>Tabla</a:t>
            </a:r>
          </a:p>
        </p:txBody>
      </p:sp>
      <p:sp>
        <p:nvSpPr>
          <p:cNvPr id="55" name="Text Box 46"/>
          <p:cNvSpPr txBox="1">
            <a:spLocks noChangeArrowheads="1"/>
          </p:cNvSpPr>
          <p:nvPr/>
        </p:nvSpPr>
        <p:spPr bwMode="blackWhite">
          <a:xfrm>
            <a:off x="7216775" y="1447800"/>
            <a:ext cx="889987" cy="307777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228600">
              <a:buClrTx/>
              <a:buSzPct val="100000"/>
              <a:buFontTx/>
              <a:buNone/>
            </a:pPr>
            <a:r>
              <a:rPr lang="en-US" b="1">
                <a:solidFill>
                  <a:srgbClr val="000000"/>
                </a:solidFill>
                <a:sym typeface="Times New Roman" pitchFamily="18" charset="0"/>
              </a:rPr>
              <a:t>Bloques</a:t>
            </a:r>
          </a:p>
        </p:txBody>
      </p:sp>
      <p:sp>
        <p:nvSpPr>
          <p:cNvPr id="56" name="Oval 47"/>
          <p:cNvSpPr>
            <a:spLocks noChangeArrowheads="1"/>
          </p:cNvSpPr>
          <p:nvPr/>
        </p:nvSpPr>
        <p:spPr bwMode="blackWhite">
          <a:xfrm>
            <a:off x="7481888" y="3505200"/>
            <a:ext cx="76200" cy="762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57" name="Oval 48"/>
          <p:cNvSpPr>
            <a:spLocks noChangeArrowheads="1"/>
          </p:cNvSpPr>
          <p:nvPr/>
        </p:nvSpPr>
        <p:spPr bwMode="blackWhite">
          <a:xfrm>
            <a:off x="7481888" y="3657600"/>
            <a:ext cx="76200" cy="762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58" name="Oval 49"/>
          <p:cNvSpPr>
            <a:spLocks noChangeArrowheads="1"/>
          </p:cNvSpPr>
          <p:nvPr/>
        </p:nvSpPr>
        <p:spPr bwMode="blackWhite">
          <a:xfrm>
            <a:off x="7481888" y="3810000"/>
            <a:ext cx="76200" cy="762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4938713" y="5867400"/>
            <a:ext cx="1566454" cy="307777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228600">
              <a:buClrTx/>
              <a:buSzPct val="100000"/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sym typeface="Times New Roman" pitchFamily="18" charset="0"/>
              </a:rPr>
              <a:t>Parte de </a:t>
            </a:r>
            <a:r>
              <a:rPr lang="en-US" sz="1400" b="1" dirty="0" err="1">
                <a:solidFill>
                  <a:srgbClr val="000000"/>
                </a:solidFill>
                <a:sym typeface="Times New Roman" pitchFamily="18" charset="0"/>
              </a:rPr>
              <a:t>una</a:t>
            </a:r>
            <a:r>
              <a:rPr lang="en-US" sz="1400" b="1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sym typeface="Times New Roman" pitchFamily="18" charset="0"/>
              </a:rPr>
              <a:t>fila</a:t>
            </a:r>
            <a:endParaRPr lang="en-US" sz="14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60" name="Rectangle 51"/>
          <p:cNvSpPr>
            <a:spLocks noChangeArrowheads="1"/>
          </p:cNvSpPr>
          <p:nvPr/>
        </p:nvSpPr>
        <p:spPr bwMode="blackWhite">
          <a:xfrm>
            <a:off x="5043488" y="5638800"/>
            <a:ext cx="520700" cy="11430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61" name="Rectangle 52"/>
          <p:cNvSpPr>
            <a:spLocks noChangeArrowheads="1"/>
          </p:cNvSpPr>
          <p:nvPr/>
        </p:nvSpPr>
        <p:spPr bwMode="auto">
          <a:xfrm>
            <a:off x="6872288" y="1371600"/>
            <a:ext cx="1447800" cy="434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62" name="Text Box 53"/>
          <p:cNvSpPr txBox="1">
            <a:spLocks noChangeArrowheads="1"/>
          </p:cNvSpPr>
          <p:nvPr/>
        </p:nvSpPr>
        <p:spPr bwMode="blackWhite">
          <a:xfrm>
            <a:off x="6883400" y="5791200"/>
            <a:ext cx="1498600" cy="307777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228600">
              <a:buClrTx/>
              <a:buSzPct val="100000"/>
              <a:buFontTx/>
              <a:buNone/>
            </a:pPr>
            <a:r>
              <a:rPr lang="en-US" b="1">
                <a:solidFill>
                  <a:srgbClr val="000000"/>
                </a:solidFill>
                <a:sym typeface="Times New Roman" pitchFamily="18" charset="0"/>
              </a:rPr>
              <a:t>Extensión</a:t>
            </a:r>
          </a:p>
        </p:txBody>
      </p:sp>
      <p:sp>
        <p:nvSpPr>
          <p:cNvPr id="63" name="Oval 54"/>
          <p:cNvSpPr>
            <a:spLocks noChangeArrowheads="1"/>
          </p:cNvSpPr>
          <p:nvPr/>
        </p:nvSpPr>
        <p:spPr bwMode="blackWhite">
          <a:xfrm>
            <a:off x="6140450" y="2590800"/>
            <a:ext cx="74613" cy="762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64" name="Oval 55"/>
          <p:cNvSpPr>
            <a:spLocks noChangeArrowheads="1"/>
          </p:cNvSpPr>
          <p:nvPr/>
        </p:nvSpPr>
        <p:spPr bwMode="blackWhite">
          <a:xfrm>
            <a:off x="6138863" y="2743200"/>
            <a:ext cx="76200" cy="762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65" name="Oval 56"/>
          <p:cNvSpPr>
            <a:spLocks noChangeArrowheads="1"/>
          </p:cNvSpPr>
          <p:nvPr/>
        </p:nvSpPr>
        <p:spPr bwMode="blackWhite">
          <a:xfrm>
            <a:off x="6140450" y="2895600"/>
            <a:ext cx="74613" cy="762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42369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Contenido de un Bloque de Datos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6223000" y="2370138"/>
            <a:ext cx="1676400" cy="57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ctr" defTabSz="822325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600" b="1">
                <a:solidFill>
                  <a:srgbClr val="000000"/>
                </a:solidFill>
                <a:sym typeface="Times New Roman" pitchFamily="18" charset="0"/>
              </a:rPr>
              <a:t>Cabecera de bloque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23000" y="3025775"/>
            <a:ext cx="1539875" cy="32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ctr" defTabSz="822325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600" b="1">
                <a:solidFill>
                  <a:srgbClr val="000000"/>
                </a:solidFill>
                <a:sym typeface="Times New Roman" pitchFamily="18" charset="0"/>
              </a:rPr>
              <a:t>Espacio libre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223000" y="4703763"/>
            <a:ext cx="1268413" cy="57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ctr" defTabSz="822325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600" b="1">
                <a:solidFill>
                  <a:srgbClr val="000000"/>
                </a:solidFill>
                <a:sym typeface="Times New Roman" pitchFamily="18" charset="0"/>
              </a:rPr>
              <a:t>Datos de fila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5003800" y="3208338"/>
            <a:ext cx="1158875" cy="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gray">
          <a:xfrm>
            <a:off x="2613025" y="2451100"/>
            <a:ext cx="0" cy="9810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gray">
          <a:xfrm>
            <a:off x="4908550" y="2727325"/>
            <a:ext cx="0" cy="9429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26" name="Freeform 9"/>
          <p:cNvSpPr>
            <a:spLocks/>
          </p:cNvSpPr>
          <p:nvPr/>
        </p:nvSpPr>
        <p:spPr bwMode="gray">
          <a:xfrm>
            <a:off x="3629025" y="3678238"/>
            <a:ext cx="1314450" cy="2349500"/>
          </a:xfrm>
          <a:custGeom>
            <a:avLst/>
            <a:gdLst/>
            <a:ahLst/>
            <a:cxnLst>
              <a:cxn ang="0">
                <a:pos x="827" y="0"/>
              </a:cxn>
              <a:cxn ang="0">
                <a:pos x="827" y="1259"/>
              </a:cxn>
              <a:cxn ang="0">
                <a:pos x="0" y="1479"/>
              </a:cxn>
              <a:cxn ang="0">
                <a:pos x="0" y="219"/>
              </a:cxn>
              <a:cxn ang="0">
                <a:pos x="827" y="0"/>
              </a:cxn>
            </a:cxnLst>
            <a:rect l="0" t="0" r="r" b="b"/>
            <a:pathLst>
              <a:path w="828" h="1480">
                <a:moveTo>
                  <a:pt x="827" y="0"/>
                </a:moveTo>
                <a:lnTo>
                  <a:pt x="827" y="1259"/>
                </a:lnTo>
                <a:lnTo>
                  <a:pt x="0" y="1479"/>
                </a:lnTo>
                <a:lnTo>
                  <a:pt x="0" y="219"/>
                </a:lnTo>
                <a:lnTo>
                  <a:pt x="827" y="0"/>
                </a:lnTo>
              </a:path>
            </a:pathLst>
          </a:custGeom>
          <a:solidFill>
            <a:srgbClr val="CCCCFF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27" name="Freeform 10"/>
          <p:cNvSpPr>
            <a:spLocks/>
          </p:cNvSpPr>
          <p:nvPr/>
        </p:nvSpPr>
        <p:spPr bwMode="gray">
          <a:xfrm>
            <a:off x="3629025" y="3678238"/>
            <a:ext cx="1314450" cy="2349500"/>
          </a:xfrm>
          <a:custGeom>
            <a:avLst/>
            <a:gdLst/>
            <a:ahLst/>
            <a:cxnLst>
              <a:cxn ang="0">
                <a:pos x="827" y="0"/>
              </a:cxn>
              <a:cxn ang="0">
                <a:pos x="827" y="1259"/>
              </a:cxn>
              <a:cxn ang="0">
                <a:pos x="0" y="1479"/>
              </a:cxn>
              <a:cxn ang="0">
                <a:pos x="0" y="219"/>
              </a:cxn>
              <a:cxn ang="0">
                <a:pos x="827" y="0"/>
              </a:cxn>
            </a:cxnLst>
            <a:rect l="0" t="0" r="r" b="b"/>
            <a:pathLst>
              <a:path w="828" h="1480">
                <a:moveTo>
                  <a:pt x="827" y="0"/>
                </a:moveTo>
                <a:lnTo>
                  <a:pt x="827" y="1259"/>
                </a:lnTo>
                <a:lnTo>
                  <a:pt x="0" y="1479"/>
                </a:lnTo>
                <a:lnTo>
                  <a:pt x="0" y="219"/>
                </a:lnTo>
                <a:lnTo>
                  <a:pt x="827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28" name="Freeform 11"/>
          <p:cNvSpPr>
            <a:spLocks/>
          </p:cNvSpPr>
          <p:nvPr/>
        </p:nvSpPr>
        <p:spPr bwMode="gray">
          <a:xfrm>
            <a:off x="2581275" y="3421063"/>
            <a:ext cx="1049338" cy="2606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59"/>
              </a:cxn>
              <a:cxn ang="0">
                <a:pos x="660" y="1641"/>
              </a:cxn>
              <a:cxn ang="0">
                <a:pos x="660" y="381"/>
              </a:cxn>
              <a:cxn ang="0">
                <a:pos x="0" y="0"/>
              </a:cxn>
            </a:cxnLst>
            <a:rect l="0" t="0" r="r" b="b"/>
            <a:pathLst>
              <a:path w="661" h="1642">
                <a:moveTo>
                  <a:pt x="0" y="0"/>
                </a:moveTo>
                <a:lnTo>
                  <a:pt x="0" y="1259"/>
                </a:lnTo>
                <a:lnTo>
                  <a:pt x="660" y="1641"/>
                </a:lnTo>
                <a:lnTo>
                  <a:pt x="660" y="381"/>
                </a:lnTo>
                <a:lnTo>
                  <a:pt x="0" y="0"/>
                </a:lnTo>
              </a:path>
            </a:pathLst>
          </a:custGeom>
          <a:solidFill>
            <a:srgbClr val="9999FF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29" name="Freeform 12"/>
          <p:cNvSpPr>
            <a:spLocks/>
          </p:cNvSpPr>
          <p:nvPr/>
        </p:nvSpPr>
        <p:spPr bwMode="gray">
          <a:xfrm>
            <a:off x="2581275" y="3421063"/>
            <a:ext cx="1049338" cy="2606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59"/>
              </a:cxn>
              <a:cxn ang="0">
                <a:pos x="660" y="1641"/>
              </a:cxn>
              <a:cxn ang="0">
                <a:pos x="660" y="381"/>
              </a:cxn>
              <a:cxn ang="0">
                <a:pos x="0" y="0"/>
              </a:cxn>
            </a:cxnLst>
            <a:rect l="0" t="0" r="r" b="b"/>
            <a:pathLst>
              <a:path w="661" h="1642">
                <a:moveTo>
                  <a:pt x="0" y="0"/>
                </a:moveTo>
                <a:lnTo>
                  <a:pt x="0" y="1259"/>
                </a:lnTo>
                <a:lnTo>
                  <a:pt x="660" y="1641"/>
                </a:lnTo>
                <a:lnTo>
                  <a:pt x="660" y="381"/>
                </a:ln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30" name="Freeform 13"/>
          <p:cNvSpPr>
            <a:spLocks/>
          </p:cNvSpPr>
          <p:nvPr/>
        </p:nvSpPr>
        <p:spPr bwMode="gray">
          <a:xfrm>
            <a:off x="2581275" y="3071813"/>
            <a:ext cx="2362200" cy="955675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827" y="0"/>
              </a:cxn>
              <a:cxn ang="0">
                <a:pos x="1487" y="382"/>
              </a:cxn>
              <a:cxn ang="0">
                <a:pos x="660" y="601"/>
              </a:cxn>
              <a:cxn ang="0">
                <a:pos x="0" y="220"/>
              </a:cxn>
            </a:cxnLst>
            <a:rect l="0" t="0" r="r" b="b"/>
            <a:pathLst>
              <a:path w="1488" h="602">
                <a:moveTo>
                  <a:pt x="0" y="220"/>
                </a:moveTo>
                <a:lnTo>
                  <a:pt x="827" y="0"/>
                </a:lnTo>
                <a:lnTo>
                  <a:pt x="1487" y="382"/>
                </a:lnTo>
                <a:lnTo>
                  <a:pt x="660" y="601"/>
                </a:lnTo>
                <a:lnTo>
                  <a:pt x="0" y="220"/>
                </a:lnTo>
              </a:path>
            </a:pathLst>
          </a:custGeom>
          <a:solidFill>
            <a:srgbClr val="CC99FF"/>
          </a:solidFill>
          <a:ln w="28575" cap="rnd">
            <a:noFill/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31" name="Freeform 14"/>
          <p:cNvSpPr>
            <a:spLocks/>
          </p:cNvSpPr>
          <p:nvPr/>
        </p:nvSpPr>
        <p:spPr bwMode="gray">
          <a:xfrm>
            <a:off x="2581275" y="3071813"/>
            <a:ext cx="2362200" cy="955675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827" y="0"/>
              </a:cxn>
              <a:cxn ang="0">
                <a:pos x="1487" y="382"/>
              </a:cxn>
              <a:cxn ang="0">
                <a:pos x="660" y="601"/>
              </a:cxn>
              <a:cxn ang="0">
                <a:pos x="0" y="220"/>
              </a:cxn>
            </a:cxnLst>
            <a:rect l="0" t="0" r="r" b="b"/>
            <a:pathLst>
              <a:path w="1488" h="602">
                <a:moveTo>
                  <a:pt x="0" y="220"/>
                </a:moveTo>
                <a:lnTo>
                  <a:pt x="827" y="0"/>
                </a:lnTo>
                <a:lnTo>
                  <a:pt x="1487" y="382"/>
                </a:lnTo>
                <a:lnTo>
                  <a:pt x="660" y="601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gray">
          <a:xfrm>
            <a:off x="3632200" y="3051175"/>
            <a:ext cx="0" cy="9763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gray">
          <a:xfrm>
            <a:off x="3894138" y="2400300"/>
            <a:ext cx="0" cy="688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gray">
          <a:xfrm>
            <a:off x="3894138" y="2400300"/>
            <a:ext cx="0" cy="6889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35" name="Freeform 18"/>
          <p:cNvSpPr>
            <a:spLocks/>
          </p:cNvSpPr>
          <p:nvPr/>
        </p:nvSpPr>
        <p:spPr bwMode="gray">
          <a:xfrm>
            <a:off x="2581275" y="2117725"/>
            <a:ext cx="2362200" cy="955675"/>
          </a:xfrm>
          <a:custGeom>
            <a:avLst/>
            <a:gdLst/>
            <a:ahLst/>
            <a:cxnLst>
              <a:cxn ang="0">
                <a:pos x="827" y="0"/>
              </a:cxn>
              <a:cxn ang="0">
                <a:pos x="1487" y="382"/>
              </a:cxn>
              <a:cxn ang="0">
                <a:pos x="660" y="601"/>
              </a:cxn>
              <a:cxn ang="0">
                <a:pos x="0" y="220"/>
              </a:cxn>
              <a:cxn ang="0">
                <a:pos x="827" y="0"/>
              </a:cxn>
            </a:cxnLst>
            <a:rect l="0" t="0" r="r" b="b"/>
            <a:pathLst>
              <a:path w="1488" h="602">
                <a:moveTo>
                  <a:pt x="827" y="0"/>
                </a:moveTo>
                <a:lnTo>
                  <a:pt x="1487" y="382"/>
                </a:lnTo>
                <a:lnTo>
                  <a:pt x="660" y="601"/>
                </a:lnTo>
                <a:lnTo>
                  <a:pt x="0" y="220"/>
                </a:lnTo>
                <a:lnTo>
                  <a:pt x="827" y="0"/>
                </a:lnTo>
              </a:path>
            </a:pathLst>
          </a:custGeom>
          <a:solidFill>
            <a:srgbClr val="FFFF66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36" name="Freeform 19"/>
          <p:cNvSpPr>
            <a:spLocks/>
          </p:cNvSpPr>
          <p:nvPr/>
        </p:nvSpPr>
        <p:spPr bwMode="gray">
          <a:xfrm>
            <a:off x="2581275" y="2117725"/>
            <a:ext cx="2362200" cy="955675"/>
          </a:xfrm>
          <a:custGeom>
            <a:avLst/>
            <a:gdLst/>
            <a:ahLst/>
            <a:cxnLst>
              <a:cxn ang="0">
                <a:pos x="827" y="0"/>
              </a:cxn>
              <a:cxn ang="0">
                <a:pos x="1487" y="382"/>
              </a:cxn>
              <a:cxn ang="0">
                <a:pos x="660" y="601"/>
              </a:cxn>
              <a:cxn ang="0">
                <a:pos x="0" y="220"/>
              </a:cxn>
              <a:cxn ang="0">
                <a:pos x="827" y="0"/>
              </a:cxn>
            </a:cxnLst>
            <a:rect l="0" t="0" r="r" b="b"/>
            <a:pathLst>
              <a:path w="1488" h="602">
                <a:moveTo>
                  <a:pt x="827" y="0"/>
                </a:moveTo>
                <a:lnTo>
                  <a:pt x="1487" y="382"/>
                </a:lnTo>
                <a:lnTo>
                  <a:pt x="660" y="601"/>
                </a:lnTo>
                <a:lnTo>
                  <a:pt x="0" y="220"/>
                </a:lnTo>
                <a:lnTo>
                  <a:pt x="82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37" name="Freeform 20"/>
          <p:cNvSpPr>
            <a:spLocks/>
          </p:cNvSpPr>
          <p:nvPr/>
        </p:nvSpPr>
        <p:spPr bwMode="gray">
          <a:xfrm>
            <a:off x="3629025" y="2359025"/>
            <a:ext cx="1314450" cy="714375"/>
          </a:xfrm>
          <a:custGeom>
            <a:avLst/>
            <a:gdLst/>
            <a:ahLst/>
            <a:cxnLst>
              <a:cxn ang="0">
                <a:pos x="827" y="0"/>
              </a:cxn>
              <a:cxn ang="0">
                <a:pos x="827" y="230"/>
              </a:cxn>
              <a:cxn ang="0">
                <a:pos x="0" y="449"/>
              </a:cxn>
              <a:cxn ang="0">
                <a:pos x="0" y="219"/>
              </a:cxn>
              <a:cxn ang="0">
                <a:pos x="827" y="0"/>
              </a:cxn>
            </a:cxnLst>
            <a:rect l="0" t="0" r="r" b="b"/>
            <a:pathLst>
              <a:path w="828" h="450">
                <a:moveTo>
                  <a:pt x="827" y="0"/>
                </a:moveTo>
                <a:lnTo>
                  <a:pt x="827" y="230"/>
                </a:lnTo>
                <a:lnTo>
                  <a:pt x="0" y="449"/>
                </a:lnTo>
                <a:lnTo>
                  <a:pt x="0" y="219"/>
                </a:lnTo>
                <a:lnTo>
                  <a:pt x="827" y="0"/>
                </a:lnTo>
              </a:path>
            </a:pathLst>
          </a:custGeom>
          <a:solidFill>
            <a:srgbClr val="00FF66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38" name="Freeform 21"/>
          <p:cNvSpPr>
            <a:spLocks/>
          </p:cNvSpPr>
          <p:nvPr/>
        </p:nvSpPr>
        <p:spPr bwMode="gray">
          <a:xfrm>
            <a:off x="3629025" y="2359025"/>
            <a:ext cx="1314450" cy="714375"/>
          </a:xfrm>
          <a:custGeom>
            <a:avLst/>
            <a:gdLst/>
            <a:ahLst/>
            <a:cxnLst>
              <a:cxn ang="0">
                <a:pos x="827" y="0"/>
              </a:cxn>
              <a:cxn ang="0">
                <a:pos x="827" y="230"/>
              </a:cxn>
              <a:cxn ang="0">
                <a:pos x="0" y="449"/>
              </a:cxn>
              <a:cxn ang="0">
                <a:pos x="0" y="219"/>
              </a:cxn>
              <a:cxn ang="0">
                <a:pos x="827" y="0"/>
              </a:cxn>
            </a:cxnLst>
            <a:rect l="0" t="0" r="r" b="b"/>
            <a:pathLst>
              <a:path w="828" h="450">
                <a:moveTo>
                  <a:pt x="827" y="0"/>
                </a:moveTo>
                <a:lnTo>
                  <a:pt x="827" y="230"/>
                </a:lnTo>
                <a:lnTo>
                  <a:pt x="0" y="449"/>
                </a:lnTo>
                <a:lnTo>
                  <a:pt x="0" y="219"/>
                </a:lnTo>
                <a:lnTo>
                  <a:pt x="827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39" name="Freeform 22"/>
          <p:cNvSpPr>
            <a:spLocks/>
          </p:cNvSpPr>
          <p:nvPr/>
        </p:nvSpPr>
        <p:spPr bwMode="gray">
          <a:xfrm>
            <a:off x="2581275" y="2101850"/>
            <a:ext cx="1049338" cy="971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0"/>
              </a:cxn>
              <a:cxn ang="0">
                <a:pos x="660" y="611"/>
              </a:cxn>
              <a:cxn ang="0">
                <a:pos x="660" y="381"/>
              </a:cxn>
              <a:cxn ang="0">
                <a:pos x="0" y="0"/>
              </a:cxn>
            </a:cxnLst>
            <a:rect l="0" t="0" r="r" b="b"/>
            <a:pathLst>
              <a:path w="661" h="612">
                <a:moveTo>
                  <a:pt x="0" y="0"/>
                </a:moveTo>
                <a:lnTo>
                  <a:pt x="0" y="230"/>
                </a:lnTo>
                <a:lnTo>
                  <a:pt x="660" y="611"/>
                </a:lnTo>
                <a:lnTo>
                  <a:pt x="660" y="381"/>
                </a:lnTo>
                <a:lnTo>
                  <a:pt x="0" y="0"/>
                </a:lnTo>
              </a:path>
            </a:pathLst>
          </a:custGeom>
          <a:solidFill>
            <a:srgbClr val="009900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40" name="Freeform 23"/>
          <p:cNvSpPr>
            <a:spLocks/>
          </p:cNvSpPr>
          <p:nvPr/>
        </p:nvSpPr>
        <p:spPr bwMode="gray">
          <a:xfrm>
            <a:off x="2581275" y="2101850"/>
            <a:ext cx="1049338" cy="971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0"/>
              </a:cxn>
              <a:cxn ang="0">
                <a:pos x="660" y="611"/>
              </a:cxn>
              <a:cxn ang="0">
                <a:pos x="660" y="381"/>
              </a:cxn>
              <a:cxn ang="0">
                <a:pos x="0" y="0"/>
              </a:cxn>
            </a:cxnLst>
            <a:rect l="0" t="0" r="r" b="b"/>
            <a:pathLst>
              <a:path w="661" h="612">
                <a:moveTo>
                  <a:pt x="0" y="0"/>
                </a:moveTo>
                <a:lnTo>
                  <a:pt x="0" y="230"/>
                </a:lnTo>
                <a:lnTo>
                  <a:pt x="660" y="611"/>
                </a:lnTo>
                <a:lnTo>
                  <a:pt x="660" y="381"/>
                </a:ln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41" name="Freeform 24"/>
          <p:cNvSpPr>
            <a:spLocks/>
          </p:cNvSpPr>
          <p:nvPr/>
        </p:nvSpPr>
        <p:spPr bwMode="gray">
          <a:xfrm>
            <a:off x="2581275" y="1752600"/>
            <a:ext cx="2362200" cy="955675"/>
          </a:xfrm>
          <a:custGeom>
            <a:avLst/>
            <a:gdLst/>
            <a:ahLst/>
            <a:cxnLst>
              <a:cxn ang="0">
                <a:pos x="827" y="0"/>
              </a:cxn>
              <a:cxn ang="0">
                <a:pos x="1487" y="382"/>
              </a:cxn>
              <a:cxn ang="0">
                <a:pos x="660" y="601"/>
              </a:cxn>
              <a:cxn ang="0">
                <a:pos x="0" y="225"/>
              </a:cxn>
              <a:cxn ang="0">
                <a:pos x="827" y="0"/>
              </a:cxn>
            </a:cxnLst>
            <a:rect l="0" t="0" r="r" b="b"/>
            <a:pathLst>
              <a:path w="1488" h="602">
                <a:moveTo>
                  <a:pt x="827" y="0"/>
                </a:moveTo>
                <a:lnTo>
                  <a:pt x="1487" y="382"/>
                </a:lnTo>
                <a:lnTo>
                  <a:pt x="660" y="601"/>
                </a:lnTo>
                <a:lnTo>
                  <a:pt x="0" y="225"/>
                </a:lnTo>
                <a:lnTo>
                  <a:pt x="827" y="0"/>
                </a:lnTo>
              </a:path>
            </a:pathLst>
          </a:custGeom>
          <a:solidFill>
            <a:srgbClr val="00CC66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42" name="Freeform 25"/>
          <p:cNvSpPr>
            <a:spLocks/>
          </p:cNvSpPr>
          <p:nvPr/>
        </p:nvSpPr>
        <p:spPr bwMode="gray">
          <a:xfrm>
            <a:off x="2581275" y="1752600"/>
            <a:ext cx="2362200" cy="955675"/>
          </a:xfrm>
          <a:custGeom>
            <a:avLst/>
            <a:gdLst/>
            <a:ahLst/>
            <a:cxnLst>
              <a:cxn ang="0">
                <a:pos x="827" y="0"/>
              </a:cxn>
              <a:cxn ang="0">
                <a:pos x="1487" y="382"/>
              </a:cxn>
              <a:cxn ang="0">
                <a:pos x="660" y="601"/>
              </a:cxn>
              <a:cxn ang="0">
                <a:pos x="0" y="225"/>
              </a:cxn>
              <a:cxn ang="0">
                <a:pos x="827" y="0"/>
              </a:cxn>
            </a:cxnLst>
            <a:rect l="0" t="0" r="r" b="b"/>
            <a:pathLst>
              <a:path w="1488" h="602">
                <a:moveTo>
                  <a:pt x="827" y="0"/>
                </a:moveTo>
                <a:lnTo>
                  <a:pt x="1487" y="382"/>
                </a:lnTo>
                <a:lnTo>
                  <a:pt x="660" y="601"/>
                </a:lnTo>
                <a:lnTo>
                  <a:pt x="0" y="225"/>
                </a:lnTo>
                <a:lnTo>
                  <a:pt x="827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 flipV="1">
            <a:off x="2352675" y="3055938"/>
            <a:ext cx="0" cy="396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>
            <a:off x="2352675" y="2348928"/>
            <a:ext cx="0" cy="396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>
            <a:off x="5003800" y="4884738"/>
            <a:ext cx="1143000" cy="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46" name="Text Box 29"/>
          <p:cNvSpPr txBox="1">
            <a:spLocks noChangeArrowheads="1"/>
          </p:cNvSpPr>
          <p:nvPr/>
        </p:nvSpPr>
        <p:spPr bwMode="auto">
          <a:xfrm>
            <a:off x="827584" y="2724150"/>
            <a:ext cx="1370889" cy="33855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sym typeface="Times New Roman" pitchFamily="18" charset="0"/>
              </a:rPr>
              <a:t>Crecimiento</a:t>
            </a:r>
            <a:endParaRPr lang="en-US" sz="16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>
            <a:off x="5003800" y="2562225"/>
            <a:ext cx="1120775" cy="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</p:spTree>
    <p:extLst>
      <p:ext uri="{BB962C8B-B14F-4D97-AF65-F5344CB8AC3E}">
        <p14:creationId xmlns:p14="http://schemas.microsoft.com/office/powerpoint/2010/main" xmlns="" val="3354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Explorando la Estructura de Almacenamiento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4" name="Picture 8" descr="Snap_00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3575" y="1412776"/>
            <a:ext cx="5276850" cy="3209925"/>
          </a:xfrm>
          <a:prstGeom prst="rect">
            <a:avLst/>
          </a:prstGeom>
          <a:noFill/>
          <a:ln w="31750">
            <a:solidFill>
              <a:srgbClr val="0000CC"/>
            </a:solidFill>
          </a:ln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973263" y="4541740"/>
            <a:ext cx="2743200" cy="1252594"/>
            <a:chOff x="2837" y="3311"/>
            <a:chExt cx="1728" cy="581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696" y="3311"/>
              <a:ext cx="0" cy="250"/>
            </a:xfrm>
            <a:prstGeom prst="line">
              <a:avLst/>
            </a:prstGeom>
            <a:noFill/>
            <a:ln w="63500" cap="rnd">
              <a:solidFill>
                <a:srgbClr val="C00000"/>
              </a:solidFill>
              <a:round/>
              <a:headEnd type="triangle" w="sm" len="sm"/>
              <a:tailEnd/>
            </a:ln>
            <a:effectLst/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blackWhite">
            <a:xfrm>
              <a:off x="2837" y="3580"/>
              <a:ext cx="1728" cy="31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57150" tIns="28575" rIns="57150" bIns="28575" anchor="ctr" anchorCtr="0">
              <a:spAutoFit/>
            </a:bodyPr>
            <a:lstStyle/>
            <a:p>
              <a:pPr algn="ctr" defTabSz="369888">
                <a:lnSpc>
                  <a:spcPct val="95000"/>
                </a:lnSpc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lang="en-US" b="1" dirty="0" err="1" smtClean="0">
                  <a:solidFill>
                    <a:srgbClr val="000000"/>
                  </a:solidFill>
                  <a:sym typeface="Times New Roman" pitchFamily="18" charset="0"/>
                </a:rPr>
                <a:t>Hacer</a:t>
              </a:r>
              <a:r>
                <a:rPr lang="en-US" b="1" dirty="0" smtClean="0">
                  <a:solidFill>
                    <a:srgbClr val="000000"/>
                  </a:solidFill>
                  <a:sym typeface="Times New Roman" pitchFamily="18" charset="0"/>
                </a:rPr>
                <a:t>  click </a:t>
              </a:r>
              <a:r>
                <a:rPr lang="en-US" b="1" dirty="0">
                  <a:solidFill>
                    <a:srgbClr val="000000"/>
                  </a:solidFill>
                  <a:sym typeface="Times New Roman" pitchFamily="18" charset="0"/>
                </a:rPr>
                <a:t>en los </a:t>
              </a:r>
              <a:r>
                <a:rPr lang="en-US" b="1" dirty="0" smtClean="0">
                  <a:solidFill>
                    <a:srgbClr val="000000"/>
                  </a:solidFill>
                  <a:sym typeface="Times New Roman" pitchFamily="18" charset="0"/>
                </a:rPr>
                <a:t>links </a:t>
              </a:r>
              <a:r>
                <a:rPr lang="en-US" b="1" dirty="0" err="1">
                  <a:solidFill>
                    <a:srgbClr val="000000"/>
                  </a:solidFill>
                  <a:sym typeface="Times New Roman" pitchFamily="18" charset="0"/>
                </a:rPr>
                <a:t>para</a:t>
              </a:r>
              <a:r>
                <a:rPr lang="en-US" b="1" dirty="0">
                  <a:solidFill>
                    <a:srgbClr val="000000"/>
                  </a:solidFill>
                  <a:sym typeface="Times New Roman" pitchFamily="18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sym typeface="Times New Roman" pitchFamily="18" charset="0"/>
                </a:rPr>
                <a:t>visualizar</a:t>
              </a:r>
              <a:r>
                <a:rPr lang="en-US" b="1" dirty="0">
                  <a:solidFill>
                    <a:srgbClr val="000000"/>
                  </a:solidFill>
                  <a:sym typeface="Times New Roman" pitchFamily="18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sym typeface="Times New Roman" pitchFamily="18" charset="0"/>
                </a:rPr>
                <a:t>información</a:t>
              </a:r>
              <a:r>
                <a:rPr lang="en-US" b="1" dirty="0">
                  <a:solidFill>
                    <a:srgbClr val="000000"/>
                  </a:solidFill>
                  <a:sym typeface="Times New Roman" pitchFamily="18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sym typeface="Times New Roman" pitchFamily="18" charset="0"/>
                </a:rPr>
                <a:t>detallada</a:t>
              </a:r>
              <a:r>
                <a:rPr lang="en-US" b="1" dirty="0">
                  <a:solidFill>
                    <a:srgbClr val="000000"/>
                  </a:solidFill>
                  <a:sym typeface="Times New Roman" pitchFamily="18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663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Creación de un Nuevo Tablespace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Picture 6" descr="Snap_01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737" y="1407196"/>
            <a:ext cx="7479679" cy="468610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63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Creación de un Nuevo Tablespace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4" name="Picture 2055" descr="Snap_01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775" y="1487065"/>
            <a:ext cx="7550150" cy="3783013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pic>
        <p:nvPicPr>
          <p:cNvPr id="6" name="Picture 2054" descr="Snap_01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4535065"/>
            <a:ext cx="4533900" cy="1846263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sp>
        <p:nvSpPr>
          <p:cNvPr id="7" name="Rectangle 2056"/>
          <p:cNvSpPr>
            <a:spLocks noChangeArrowheads="1"/>
          </p:cNvSpPr>
          <p:nvPr/>
        </p:nvSpPr>
        <p:spPr bwMode="auto">
          <a:xfrm>
            <a:off x="683568" y="1868065"/>
            <a:ext cx="2880000" cy="3048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8" name="Rectangle 2057"/>
          <p:cNvSpPr>
            <a:spLocks noChangeArrowheads="1"/>
          </p:cNvSpPr>
          <p:nvPr/>
        </p:nvSpPr>
        <p:spPr bwMode="auto">
          <a:xfrm>
            <a:off x="4092328" y="4916065"/>
            <a:ext cx="2844000" cy="3048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9" name="Text Box 2058"/>
          <p:cNvSpPr txBox="1">
            <a:spLocks noChangeArrowheads="1"/>
          </p:cNvSpPr>
          <p:nvPr/>
        </p:nvSpPr>
        <p:spPr bwMode="auto">
          <a:xfrm>
            <a:off x="4003512" y="3217052"/>
            <a:ext cx="3124200" cy="52322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228600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b="1" dirty="0" err="1">
                <a:solidFill>
                  <a:srgbClr val="000000"/>
                </a:solidFill>
                <a:sym typeface="Times New Roman" pitchFamily="18" charset="0"/>
              </a:rPr>
              <a:t>Seleccione</a:t>
            </a:r>
            <a:r>
              <a:rPr lang="en-US" b="1" dirty="0">
                <a:solidFill>
                  <a:srgbClr val="000000"/>
                </a:solidFill>
                <a:sym typeface="Times New Roman" pitchFamily="18" charset="0"/>
              </a:rPr>
              <a:t> el </a:t>
            </a:r>
            <a:r>
              <a:rPr lang="en-US" b="1" dirty="0" err="1">
                <a:solidFill>
                  <a:srgbClr val="000000"/>
                </a:solidFill>
                <a:sym typeface="Times New Roman" pitchFamily="18" charset="0"/>
              </a:rPr>
              <a:t>tipo</a:t>
            </a:r>
            <a:r>
              <a:rPr lang="en-US" b="1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b="1" dirty="0" err="1">
                <a:solidFill>
                  <a:srgbClr val="000000"/>
                </a:solidFill>
                <a:sym typeface="Times New Roman" pitchFamily="18" charset="0"/>
              </a:rPr>
              <a:t>almacenamiento</a:t>
            </a:r>
            <a:r>
              <a:rPr lang="en-US" b="1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sym typeface="Times New Roman" pitchFamily="18" charset="0"/>
              </a:rPr>
              <a:t>adecuado</a:t>
            </a:r>
            <a:endParaRPr lang="en-US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0" name="Line 2060"/>
          <p:cNvSpPr>
            <a:spLocks noChangeShapeType="1"/>
          </p:cNvSpPr>
          <p:nvPr/>
        </p:nvSpPr>
        <p:spPr bwMode="auto">
          <a:xfrm>
            <a:off x="5562600" y="3773065"/>
            <a:ext cx="0" cy="11430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11" name="Freeform 2061"/>
          <p:cNvSpPr>
            <a:spLocks/>
          </p:cNvSpPr>
          <p:nvPr/>
        </p:nvSpPr>
        <p:spPr bwMode="auto">
          <a:xfrm>
            <a:off x="3581400" y="2020465"/>
            <a:ext cx="1981200" cy="1219200"/>
          </a:xfrm>
          <a:custGeom>
            <a:avLst/>
            <a:gdLst/>
            <a:ahLst/>
            <a:cxnLst>
              <a:cxn ang="0">
                <a:pos x="1248" y="768"/>
              </a:cxn>
              <a:cxn ang="0">
                <a:pos x="1248" y="0"/>
              </a:cxn>
              <a:cxn ang="0">
                <a:pos x="0" y="0"/>
              </a:cxn>
            </a:cxnLst>
            <a:rect l="0" t="0" r="r" b="b"/>
            <a:pathLst>
              <a:path w="1248" h="768">
                <a:moveTo>
                  <a:pt x="1248" y="768"/>
                </a:moveTo>
                <a:lnTo>
                  <a:pt x="1248" y="0"/>
                </a:lnTo>
                <a:lnTo>
                  <a:pt x="0" y="0"/>
                </a:lnTo>
              </a:path>
            </a:pathLst>
          </a:custGeom>
          <a:noFill/>
          <a:ln w="63500" cap="flat" cmpd="sng">
            <a:solidFill>
              <a:schemeClr val="accent2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2663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Almacenamiento para los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Tablespaces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 bwMode="gray">
          <a:xfrm>
            <a:off x="727526" y="3711902"/>
            <a:ext cx="2268000" cy="276999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 defTabSz="228600">
              <a:spcBef>
                <a:spcPct val="50000"/>
              </a:spcBef>
              <a:buClrTx/>
              <a:buSzPct val="100000"/>
              <a:buFontTx/>
              <a:buNone/>
            </a:pPr>
            <a:endParaRPr lang="es-CL" sz="1200" b="1" dirty="0" smtClean="0">
              <a:solidFill>
                <a:srgbClr val="000000"/>
              </a:solidFill>
              <a:sym typeface="Times New Roman" pitchFamily="18" charset="0"/>
            </a:endParaRPr>
          </a:p>
        </p:txBody>
      </p:sp>
      <p:pic>
        <p:nvPicPr>
          <p:cNvPr id="6" name="Picture 5" descr="Snap_006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95400"/>
            <a:ext cx="7304088" cy="494665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63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solidFill>
          <a:srgbClr val="FFCC99"/>
        </a:solidFill>
        <a:ln w="28575" algn="ctr">
          <a:solidFill>
            <a:schemeClr val="tx1"/>
          </a:solidFill>
          <a:miter lim="800000"/>
          <a:headEnd/>
          <a:tailEnd/>
        </a:ln>
      </a:spPr>
      <a:bodyPr>
        <a:spAutoFit/>
      </a:bodyPr>
      <a:lstStyle>
        <a:defPPr algn="ctr" defTabSz="228600">
          <a:spcBef>
            <a:spcPct val="50000"/>
          </a:spcBef>
          <a:buClrTx/>
          <a:buSzPct val="100000"/>
          <a:buFontTx/>
          <a:buNone/>
          <a:defRPr sz="1200" b="1" dirty="0" smtClean="0">
            <a:solidFill>
              <a:srgbClr val="000000"/>
            </a:solidFill>
            <a:sym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10858</TotalTime>
  <Words>3421</Words>
  <Application>Microsoft Office PowerPoint</Application>
  <PresentationFormat>Presentación en pantalla (4:3)</PresentationFormat>
  <Paragraphs>221</Paragraphs>
  <Slides>18</Slides>
  <Notes>16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Tema DuocUC 2012</vt:lpstr>
      <vt:lpstr>Photo Editor Photo</vt:lpstr>
      <vt:lpstr>Diapositiva 1</vt:lpstr>
      <vt:lpstr>Diapositiva 2</vt:lpstr>
      <vt:lpstr>Objetivos de la Clase</vt:lpstr>
      <vt:lpstr>Cómo se Almacenan los Datos de las Tablas</vt:lpstr>
      <vt:lpstr>Contenido de un Bloque de Datos</vt:lpstr>
      <vt:lpstr>Explorando la Estructura de Almacenamiento</vt:lpstr>
      <vt:lpstr>Creación de un Nuevo Tablespace</vt:lpstr>
      <vt:lpstr>Creación de un Nuevo Tablespace</vt:lpstr>
      <vt:lpstr>Almacenamiento para los Tablespaces</vt:lpstr>
      <vt:lpstr>Tablespaces en la Base de Datos Preconfigurada</vt:lpstr>
      <vt:lpstr>Modificación de un Tablespace</vt:lpstr>
      <vt:lpstr>Acciones con Tablespaces</vt:lpstr>
      <vt:lpstr>Eliminar Tablespaces</vt:lpstr>
      <vt:lpstr>Visualización de Información de Tablespaces</vt:lpstr>
      <vt:lpstr>Visualización de Contenido de Tablespaces</vt:lpstr>
      <vt:lpstr>Oracle Managed Files (OMF)</vt:lpstr>
      <vt:lpstr>Ampliación de la Base de Datos</vt:lpstr>
      <vt:lpstr>Resumen de la Clase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Alejandra Gajardo San Martin</cp:lastModifiedBy>
  <cp:revision>1444</cp:revision>
  <dcterms:created xsi:type="dcterms:W3CDTF">2013-06-28T16:52:03Z</dcterms:created>
  <dcterms:modified xsi:type="dcterms:W3CDTF">2015-02-15T17:39:18Z</dcterms:modified>
</cp:coreProperties>
</file>