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0"/>
  </p:notesMasterIdLst>
  <p:sldIdLst>
    <p:sldId id="260" r:id="rId2"/>
    <p:sldId id="259" r:id="rId3"/>
    <p:sldId id="258" r:id="rId4"/>
    <p:sldId id="447" r:id="rId5"/>
    <p:sldId id="448" r:id="rId6"/>
    <p:sldId id="374" r:id="rId7"/>
    <p:sldId id="449" r:id="rId8"/>
    <p:sldId id="450" r:id="rId9"/>
    <p:sldId id="375" r:id="rId10"/>
    <p:sldId id="451" r:id="rId11"/>
    <p:sldId id="452" r:id="rId12"/>
    <p:sldId id="453" r:id="rId13"/>
    <p:sldId id="412" r:id="rId14"/>
    <p:sldId id="454" r:id="rId15"/>
    <p:sldId id="455" r:id="rId16"/>
    <p:sldId id="445" r:id="rId17"/>
    <p:sldId id="456" r:id="rId18"/>
    <p:sldId id="413" r:id="rId19"/>
    <p:sldId id="457" r:id="rId20"/>
    <p:sldId id="414" r:id="rId21"/>
    <p:sldId id="458" r:id="rId22"/>
    <p:sldId id="416" r:id="rId23"/>
    <p:sldId id="417" r:id="rId24"/>
    <p:sldId id="460" r:id="rId25"/>
    <p:sldId id="461" r:id="rId26"/>
    <p:sldId id="462" r:id="rId27"/>
    <p:sldId id="463" r:id="rId28"/>
    <p:sldId id="369" r:id="rId29"/>
  </p:sldIdLst>
  <p:sldSz cx="9144000" cy="6858000" type="screen4x3"/>
  <p:notesSz cx="6858000" cy="9144000"/>
  <p:custDataLst>
    <p:tags r:id="rId31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A6D86E"/>
    <a:srgbClr val="FFFF00"/>
    <a:srgbClr val="0000FF"/>
    <a:srgbClr val="8BFFFF"/>
    <a:srgbClr val="ABFFFF"/>
    <a:srgbClr val="66FFFF"/>
    <a:srgbClr val="FFCC99"/>
    <a:srgbClr val="FFFF66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1828" autoAdjust="0"/>
  </p:normalViewPr>
  <p:slideViewPr>
    <p:cSldViewPr>
      <p:cViewPr>
        <p:scale>
          <a:sx n="73" d="100"/>
          <a:sy n="73" d="100"/>
        </p:scale>
        <p:origin x="-12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182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3F98AE-BA61-4112-AB0B-2D0F5F092EB4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C9EC14-D1B3-4DE6-8438-EEEFFF9D3C7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385190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0A53BD-DDD4-4182-93D9-DF2CA9ECC077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err="1" smtClean="0">
                <a:latin typeface="Arial" pitchFamily="34" charset="0"/>
                <a:cs typeface="Arial" pitchFamily="34" charset="0"/>
              </a:rPr>
              <a:t>Provilegios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del Sistema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tab Systems Privileges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Edit User.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debem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moverlos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Selected System Privileges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haciendo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flecha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Move.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cláusula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significa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traspasa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TABLE,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SELECT ANY TABLE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propiedad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 y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DBA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ANY;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Si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casilla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control Admin Option,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podrá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la siguiente: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	GRANT &lt;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system_privilege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&gt; TO &lt;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grantee clause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&gt; [WITH ADMIN OPTION]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considerar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requisitos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antes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Algunos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suelen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administradores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RESTRICTED SESSION: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aunque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abierto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restringido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SYSDBA y SYSOPER: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cerrar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tareas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administrativas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SYSOPER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tareas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básicas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capacidad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STARTUP y SHUTDOWN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CREATE SPFILE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ALTER DATABASE OPEN/MOUNT/BACKUP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ALTER DATABASE ARCHIVELOG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ALTER DATABASE RECOVER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completa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incompleta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UNTIL TIME|CHANGE|CANCEL|CONTROLFILE,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SYSDBA.)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RESTRICTED SESSION	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SYSDBA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autoriza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incompleta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supresión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hecho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SYSDBA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SYSASM: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cerrar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ASM.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DROP ANY </a:t>
            </a:r>
            <a:r>
              <a:rPr lang="en-US" b="1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DROP ANY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suprimir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propiedad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CREATE, MANAGE, DROP y ALTER TABLESPACE: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estos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permiten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administración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incluida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creación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eliminación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 y el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cambio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sus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atributos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CREATE LIBRARY: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Oracle Database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desarrolladores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llamar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código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biblioteca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PL/SQL.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biblioteca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recibir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LIBRARY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LIBRARY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biblioteca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código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arbitrario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PL/SQL.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CREATE ANY DIRECTORY: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reside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código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enlazado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virtual. Con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ANY DIRECTORY,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podría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llamar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código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b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ANY DIRECTORY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propietario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software de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significa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procedimientos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intentar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leer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escribir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redo logs y logs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auditoría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Asegúrese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organización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posee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estrategia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evita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incorrecto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potentes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éste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GRANT ANY OBJECT PRIVILEGE: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pertenecen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ALTER DATABASE y ALTER SYSTEM: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estos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muy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potentes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y le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permiten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modificar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y la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de Oracle (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vaciar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caché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de buffers)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err="1" smtClean="0">
                <a:latin typeface="Arial" pitchFamily="34" charset="0"/>
                <a:cs typeface="Arial" pitchFamily="34" charset="0"/>
              </a:rPr>
              <a:t>Provilegios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de Objeto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Par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tab Object Privileges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Edit User.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botón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Add. 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introduzca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&lt;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username.object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name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&gt;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selecciónelos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Available Privileges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botón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Move.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termine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OK.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Edit User, active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casilla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control Grant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la siguiente: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GRANT &lt;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object_privilege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&gt; ON &lt;object&gt; TO &lt;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grantee clause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&gt; </a:t>
            </a:r>
            <a:b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[WITH GRANT OPTION]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Revocar </a:t>
            </a:r>
            <a:r>
              <a:rPr lang="es-MX" sz="1200" b="1" dirty="0" err="1" smtClean="0">
                <a:latin typeface="Arial" pitchFamily="34" charset="0"/>
                <a:cs typeface="Arial" pitchFamily="34" charset="0"/>
              </a:rPr>
              <a:t>Provilegios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 de Sistema con ADMIN OPTION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 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GRANT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 REVOKE.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ADMIN OPTION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lleva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cabo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otorgó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No hay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independientemente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ADMIN OPTION.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la siguiente: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REVOKE &lt;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system_privilege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&gt; FROM &lt;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grantee clause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presentación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ilustra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siguiente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situación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Supuesto</a:t>
            </a:r>
            <a:endParaRPr lang="en-US" b="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TABLE a Joe con ADMIN OPTION.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Joe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Joe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TABLE a Emily.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Emily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DBA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TABLE a Joe.</a:t>
            </a:r>
          </a:p>
          <a:p>
            <a:pPr lvl="1">
              <a:lnSpc>
                <a:spcPct val="95000"/>
              </a:lnSpc>
            </a:pPr>
            <a:endParaRPr lang="en-US" b="1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>
              <a:lnSpc>
                <a:spcPct val="95000"/>
              </a:lnSpc>
            </a:pP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Resultado</a:t>
            </a:r>
            <a:endParaRPr lang="en-US" b="1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Joe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Joe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Emily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todavía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posee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TABLE.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MX" sz="12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Revocar </a:t>
            </a:r>
            <a:r>
              <a:rPr lang="es-MX" sz="1200" b="1" dirty="0" err="1" smtClean="0">
                <a:latin typeface="Arial" pitchFamily="34" charset="0"/>
                <a:cs typeface="Arial" pitchFamily="34" charset="0"/>
              </a:rPr>
              <a:t>Provilegios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 de Objeto con ADMIN OPTION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sz="1200" b="0" dirty="0" smtClean="0">
                <a:latin typeface="Arial" pitchFamily="34" charset="0"/>
                <a:cs typeface="Arial" pitchFamily="34" charset="0"/>
              </a:rPr>
              <a:t>Se pueden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observar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efectos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relacionado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lenguaje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manipulación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(DML).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SELECT ANY TABLE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procedimientos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procedimientos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contenidos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recompilar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antes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produce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efectos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GRANT OPTION. Como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Bob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Joe ha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Emily.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GRANT ANY OBJECT PRIVILEGE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Supuesto</a:t>
            </a:r>
            <a:endParaRPr lang="en-US" b="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 Joe 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SELECT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EMPLOYEES con GRANT OPTION.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Joe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SELECT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EMPLOYEES a Emily.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 Joe 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SELECT.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Emily.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Ventajas de Roles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sencilla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 </a:t>
            </a:r>
            <a:r>
              <a:rPr lang="en-US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</a:t>
            </a:r>
            <a:r>
              <a:rPr lang="en-US" b="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b="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simplificar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juego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dinámica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modifican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asociados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adquieren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modificados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inmediata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Disponibilidad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selectiva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los roles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desactivar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desactivar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temporalmente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controlar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situación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Asignación de Privilegios a Roles y Asignación de Roles a Usuarios</a:t>
            </a:r>
            <a:endParaRPr lang="es-MX" sz="1200" b="1" dirty="0" smtClean="0">
              <a:latin typeface="Arial" pitchFamily="34" charset="0"/>
              <a:cs typeface="Arial" pitchFamily="34" charset="0"/>
            </a:endParaRP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mayoría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tarda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mucho y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producir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errores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individual. El software de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sencilla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controlada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roles. Los roles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grupos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relacionados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roles. Los roles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diseñados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facilitar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mejorar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Características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Roles:</a:t>
            </a:r>
            <a:endParaRPr lang="en-US" b="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roles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fueran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desactivar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Los roles no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propiedad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nadie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n-US" b="1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el </a:t>
            </a:r>
            <a:r>
              <a:rPr lang="en-US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b="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b="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presentación</a:t>
            </a:r>
            <a:r>
              <a:rPr lang="en-US" b="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SELECT y UPDATE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employees, </a:t>
            </a:r>
            <a:r>
              <a:rPr lang="en-US" b="0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así</a:t>
            </a:r>
            <a:r>
              <a:rPr lang="en-US" b="0" i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0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b="0" i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JOB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HR_CLERK.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DELETE e INSERT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employees, </a:t>
            </a:r>
            <a:r>
              <a:rPr lang="en-US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así</a:t>
            </a:r>
            <a:r>
              <a:rPr lang="en-US" i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HR_CLERK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HR_MGR.  </a:t>
            </a:r>
            <a:b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 Jenny 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HR_MGR,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insertar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employees.</a:t>
            </a:r>
            <a:endParaRPr lang="en-US" dirty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Roles Predefinidos</a:t>
            </a:r>
            <a:endParaRPr lang="es-MX" sz="1200" b="1" dirty="0" smtClean="0">
              <a:latin typeface="Arial" pitchFamily="34" charset="0"/>
              <a:cs typeface="Arial" pitchFamily="34" charset="0"/>
            </a:endParaRP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Existen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Database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scripts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CONNECT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Enterprise Manager.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motivos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CONNECT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SESSION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10.2.0 de Oracle Database.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considerar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RESOURCE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UNLIMITED TABLESPACE.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autorizan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XDBADMIN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XML (Extensible Markup Language)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instalada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	AQ_ADMINISTRATOR_ROLE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colas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avanzada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HS_ADMIN_ROLE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heterogéneos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	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funcionales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ayuda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podría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desactivar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involuntariamente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funcionalidad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dirty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Creación de un Rol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  Un </a:t>
            </a:r>
            <a:r>
              <a:rPr lang="en-US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grupo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relacionados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roles. Un DBA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Enterprise Manager Database Control,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tab Server y,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Roles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título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Security.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botón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separador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General,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opcional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agregue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editar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adelante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OK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termine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Roles Seguros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Los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roles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suelen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significa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ejercer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roles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desactive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casilla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control DEFAULT.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ahora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explícitamente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poder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ejercer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Exigir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adicional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None,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exigir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adicional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poder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definirlo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correcta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procedimiento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PL/SQL.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procedimiento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PL/SQL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comprobar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cosas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programa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hora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elemento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proteger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grupo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facilidad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Database Vault.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simplifican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roles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restringir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roles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tradicionales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Asignación de Roles a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Usuarios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  Se pueden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roles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agregar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ejercer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Enterprise Manager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CONNECT 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forma,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Enterprise Manager Database Control,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clic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separador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Server y,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clic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Users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cabecera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Security.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clic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botón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Edit.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separador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Roles y,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botón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Edit List.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Available Roles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muévalo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Selected Roles.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roles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botón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OK.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Perfiles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y Usuarios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b="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imponen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set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límites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establecen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longitud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fecha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vencimiento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etc.).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pertenecer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cambia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siguiente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DEFAULT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sirve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Como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ilustra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presentación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implícitamente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CPU/Session),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ilimitadas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CPU/Call)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referencia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DEFAULT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Connect Time).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imponer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inicialización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RESOURCE_LIMIT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esté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TRUE. Si RESOURCE_LIMIT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valor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FALSE,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ignoran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Siempre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controlar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CPU: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CPU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llamada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CPU/Session de 1.000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significa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10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segundos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CPU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CPU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centésimas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recibe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error y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desconecta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	ORA-02392: exceeded session limit on CPU usage, you are being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llamada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general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evita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individual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demasiada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CPU. Si CPU/Call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supera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abortará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recibirá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mensaje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error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siguiente: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	ORA-02393: exceeded call limit on CPU usage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Red/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local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siguiente: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Connect Time: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indica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cuántos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minutos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antes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desconecte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Idle Time: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indica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cuántos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minutos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permanecer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inactiva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antes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desconecte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inactividad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calcula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IDLE_TIME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afectado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Concurrent Sessions: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indica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cuántas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simultáneas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Private SGA: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cantidad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Área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Global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(SGA)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ordenación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bitmaps, etc.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restricción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E/S de disco: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cantidad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leer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nivel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nivel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llamada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Reads/Session y Reads/Call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colocan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total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del disco.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llevar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cabo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asegurarse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genere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mucha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E/S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demasiada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discos.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compuesto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límites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compuestos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basan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combinación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ponderada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CPU/Session, Reads/Session, Connect Time y Private SGA.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tab Server y,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Profiles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título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Security.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Profiles,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botón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Implementación de las Funciones de Seguridad con Contraseña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g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implementa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estándar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Bloqueo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durante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podido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FAILED_LOGIN_ATTEMPTS: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fallidos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antes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PASSWORD_LOCK_TIME: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días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bloqueará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fallidos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Antigüedad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vencimiento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vencen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PASSWORD_LIFE_TIME: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días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caducará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PASSWORD_GRACE_TIME: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días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primera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correcta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después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caducado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caducidad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SYS, SYSMAN y DBSNMP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impiden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Enterprise Manager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detectar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mensaje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advertencia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vencida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manejar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De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vence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sepa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razón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Historial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comprueba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garantizar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ésta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vuelve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durante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comprobaciones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implantar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formas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PASSWORD_REUSE_TIME: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volver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durante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días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determinado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PASSWORD_REUSE_MAX: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antes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volver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recordar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heredan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DEFAULT.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 ambos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historial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valor UNLIMITED, Oracle Database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ignora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dos.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buena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práctica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ambos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reutilización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cumplen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ambas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condiciones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haber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haber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transcurrido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días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último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antigua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ALFRED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PASSWORD_REUSE_MAX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10 y PASSWORD_REUSE_TIME en 30.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ALFRED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restablecido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10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transcurrido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30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días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último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ha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UNLIMITED,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nunca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Verificación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complejidad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comprobación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complejidad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cumple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comprobación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asegurar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suficientemente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compleja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contra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intrusos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intentar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adivinando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PASSWORD_VERIFY_FUNCTION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PL/SQL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comprobación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complejidad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antes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propiedad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devolver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valor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booleano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(TRUE o FALSE).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modelo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script utlpwdmg.sql,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Plataformas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Unix y Linux: $ORACLE_HOME/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rdbms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/admin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Plataformas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Windows: %ORACLE_HOME%\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rdbms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\admin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 Creación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de un Perfil de Contraseña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separador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Server y,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Profiles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título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Security.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Profiles,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botón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tab Password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límites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comunes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icono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linterna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examinar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bien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introducir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valor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personalizado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expresados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días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expresar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fracciones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Son 1.440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minutos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5/1.440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cinco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minutos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Enterprise Manager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editar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 se ha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script utlpwdmg.sql,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VERIFY_FUNCTION y VERIFY_FUNCTION_11G. Si se ha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complejidad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aparece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Select. Si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produce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errores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Enterprise Manager,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borrar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Sin embargo,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borra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CASCADE (en SQL*Plus,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DEFAULT.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Verificación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VERIFY_FUNCTION_11G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b="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complejidad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VERIFY_FUNCTION y VERIFY_FUNCTION_11g.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script &lt;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oracle_home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&gt;/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rdbms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/admin/utlpwdmg.sql. VERIFY_FUNCTION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quienes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prefieren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anteriores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complejidad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plantilla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personalizada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VERIFY_FUNCTION, el script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utlpwdmg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cambia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DEFAULT con el siguiente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ALTER PROFILE: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ALTER PROFILE default LIMIT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PASSWORD_LIFE_TIME 180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PASSWORD_GRACE_TIME 7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PASSWORD_REUSE_TIME UNLIMITED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PASSWORD_REUSE_MAX UNLIMITED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FAILED_LOGIN_ATTEMPTS 10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PASSWORD_LOCK_TIME 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PASSWORD_VERIFY_FUNCTION verify_function_11g;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recordar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DEFAULT,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Asignación</a:t>
            </a:r>
            <a:r>
              <a:rPr lang="es-CL" sz="1200" b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Cuotas a Usuarios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b="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Unlimited: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Value: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kilobytes o megabytes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garantiza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reserve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Este valor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 mayor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actual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UNLIMITED TABLESPACE: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sustituye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individuales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ilimitada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incluidos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SYSTEM y SYSAUX. Este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cautela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recordar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RESOURCE,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SYSTEM o SYSAUX.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Normalmente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 y SYSTEM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SYSTEM o SYSAUX.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temporal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poder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insertar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suprimir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Oracle Database. Los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poseen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instalar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código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es normal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Installer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pertenezcan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utilicen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alguna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comprueba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amplía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actividades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actividades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actividades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afectan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vistas o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temporales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repone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borran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cláusula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PURGE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papelera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eliminados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 </a:t>
            </a:r>
            <a:r>
              <a:rPr lang="en-US" baseline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PURGE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Aplicación del Principio de Menos Privilegios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sz="1200" b="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principio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significa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aquellos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eficaz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tarea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forma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reducen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posibilidades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modifiquen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visualicen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accidental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autorizada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visualización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Protección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diccionario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O7_DICTIONARY_ACCESSIBILITY se define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FALSE.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valor sin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buen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motivo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impide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ANY TABLE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diccionario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garantiza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SYSDBA.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Revocación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innecesarios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PUBLIC: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hay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package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muy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útiles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requieren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correcta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utilizarlos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A PUBLIC se 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paquetes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UTL_SMTP, UTL_TCP, UTL_HTTP y UTL_FILE. En Oracle Database 11</a:t>
            </a:r>
            <a:r>
              <a:rPr lang="en-US" sz="1200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red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controlado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control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(ACL)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ciertos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red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deniega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ACL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red.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UTL_FILE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controla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dos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niveles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nivel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y, en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DIRECTORY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DIRECTORY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controlar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cuidado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paquetes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PL/SQL.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Entre los packages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potentes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podrían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incorrecta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UTL_SMTP: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envíen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mensajes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correo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electrónico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arbitrarios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correo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Simple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Transferencia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Correo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(SMTP).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UTL_TCP: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establecer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salientes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recepción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enviar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arbitrarios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entre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Utilice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ACL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controlar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UTL_HTTP: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través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HTTP.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paquete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envío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través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pantallas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HTML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sitios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web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autorizados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la ACL.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UTL_FILE: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incorrectamente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nivel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texto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host. Si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correctamente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paquete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Restricción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DIRECTORY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DBA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rutas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individuales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Limitación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administrativos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DBA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administradores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Para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implantar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bajo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restrinja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tipos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Otorgamientos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SYSDBA y SYSOPER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tipo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DBA,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DROP ANY TABLE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Restricción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remota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REMOTE_OS_AUTHENT se define en FALSE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No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manera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Secure External Password Store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Database 10</a:t>
            </a:r>
            <a:r>
              <a:rPr lang="en-US" sz="1200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2),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pocos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motivos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peso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remota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remota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externa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remoto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Protección de Cuentas con Privilegios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b="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SYSDBA, SYSOPER o SYSASM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siempre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miembro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grupo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remota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comprobará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Oracle Database 11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sensibles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mayúsculas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minúsculas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Oracle Database 11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remota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centralizar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sensible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mayúsculas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minúsculas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anteriores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asegúrese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sea sensible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mayúsculas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minúsculas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remotas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orapwd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file=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orapworcl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entries=5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ignorecase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=N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preocupación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sea vulnerable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mantenimiento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muchos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implementar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compleja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requiere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Advanced Security Option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compleja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Cuentas de Usuario de Base de Datos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  Para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válida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autenticarse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correctamente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según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requisitos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única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recomienda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evitar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posibles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agujeros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significativos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ciertas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actividades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auditoría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Sin embargo,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veces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común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raros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siguiente: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único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superar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30 bytes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caracteres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especiales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comenzar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común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Database 11</a:t>
            </a:r>
            <a:r>
              <a:rPr lang="en-US" sz="1200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global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biométrica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certificado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token).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éste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ningún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implica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tampoco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Ambos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separado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 temporal: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temporales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ordenamiento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(sort)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temporales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No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temporales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conjunto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restricciones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Grupo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consumidores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Estado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“open”.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account_status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además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“locked” y “expired”.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Un </a:t>
            </a:r>
            <a:r>
              <a:rPr lang="en-US" sz="1200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recopilación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propiedad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estructuras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lógicas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referencia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estructuras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vistas,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secuencias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procedimientos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sinónimos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índices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clusters y enlaces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general,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necesariamente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persona. 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práctica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habitual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particular,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HR.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dispositivo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manera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agrupar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motivos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No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personal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persona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Cuentas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Administrativas Predefinidas</a:t>
            </a:r>
            <a:endParaRPr lang="es-CL" sz="1200" b="0" baseline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Las cuentas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SYS y SYSTEM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poseen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(DBA).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ADMIN OPTION y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propietaria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diccionario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cláusula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AS SYSDBA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SYSDBA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cláusula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AS SYSDBA.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“con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”, 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SYSDBA, SYSOPER o SYSASM,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cerrar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SYSTEM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SYSDBA. SYSTEM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roles AQ_ADMINISTRATOR_ROLE y MGMT_USER. Las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 y SYSTEM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Enterprise Manager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DBSNMP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monitorear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SYSMAN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tareas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Enterprise Manager. Ni DBSNMP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SYSMAN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SYSDBA.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recomienda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principio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utilicen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rutinarias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DBA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separadas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les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Juan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mínimos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juan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juan_dba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Este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principio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auditar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individuales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Creación de un Usuario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 En la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Users de Enterprise Manager,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actual.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Enterprise Manager Database Control,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tab Server y,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Users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Security.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click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botón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elementos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obligatorios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Name)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aparecen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marcados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asterisco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(*).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forma de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utenticación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tendrá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Además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asignar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temporal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éste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dueño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controlar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dónde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permanente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Es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similar al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temporal: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ninguno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temporal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</a:t>
            </a:r>
            <a:r>
              <a:rPr lang="en-US" b="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Show SQL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SQL,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creación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Autentificación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de Usuarios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significa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alguien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algo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dispositivo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validación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establece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relación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confianza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mayor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interacción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establecer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responsabilidades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posibilitar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enlace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identidades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autorización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niveles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permitidos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decidir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técnica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podrá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posteriormente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Password: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Database.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asociada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establecer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establecer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caduque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inmediatamente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obliga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después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primera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se decide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vencimiento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asegurar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Algunas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Oracle Database 11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sensibles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mayúsculas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minúsculas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caracteres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multibyte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30 bytes. Toda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Oracle Database 11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siendo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sensible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mayúsculas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minúsculas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External: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ajeno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Kerberos o Radius).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Advanced Security Option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Kerberos o Radius.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sin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Advanced Security Option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biométrica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certificados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X509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dispositivos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token. Con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o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restringir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o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éste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podrá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inicialización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OS_AUTHENT_PREFIX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prefijo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OS_AUTHENT_PREFIX define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prefijo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Database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agrega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principio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valor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OPS$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compatibilidad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anteriores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software de Oracle.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prefijo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Global: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Oracle Advanced Security Option,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global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Internet Directory. </a:t>
            </a:r>
            <a:endParaRPr lang="en-US" dirty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Autentificación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de Administradores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del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UNIX y Linux,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los DBA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pertenecen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grupo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oinstall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posee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del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administrador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SYSDBA, SYSOPER y SYSASM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autorizan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únicamente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después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con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(password file),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Database 11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sensibles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mayúsculas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minúsculas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 obstante,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produce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produce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través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entonces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CONNECT /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Desbloqueo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de Cuentas de Usuarios y Restablecimiento de Contraseñas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  Durante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instalación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desbloquear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restablecer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muchas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Oracle. Si no ha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desbloquear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desbloquear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Users,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Unlock User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Actions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Go.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cambia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caducada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desbloquea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permanecerá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caducada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edite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desbloquear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restablecer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Edit Users: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campos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Enter Password y Confirm Password.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casilla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control Unlocked.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Apply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restablecer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desbloquear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dirty="0" smtClean="0"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err="1" smtClean="0">
                <a:latin typeface="Arial" pitchFamily="34" charset="0"/>
                <a:cs typeface="Arial" pitchFamily="34" charset="0"/>
              </a:rPr>
              <a:t>Provilegios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 Un </a:t>
            </a:r>
            <a:r>
              <a:rPr lang="en-US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derecho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Oracle Database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controlar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dividen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dos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categorías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clase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alguien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quien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explícitamente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170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distintos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Muchos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ellos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cláusula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ANY.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vista,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secuencia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procedimiento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paquete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dueño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alguien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explícitamente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otorgar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295E5-5E00-452F-93FC-F77462A9D26E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F1EDD-D43F-4C0E-B9D6-B19936C7702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BA83-CF37-49AE-9224-AFBC429E4525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3F94-0C70-4E2F-AEFF-1AC1F4DA3E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7865D-71E1-414A-9D2B-720ED574EA6E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0EDD-5DC1-404B-8E78-11EDA86B77E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C09-30B2-473B-8115-A93623239D3C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3429-B4C5-4A98-AF33-9247262462B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0164-DD9F-4167-BB9A-487842892595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8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C45A-EE72-4CA3-8607-3FE46E09449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sp>
        <p:nvSpPr>
          <p:cNvPr id="9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1549-4160-41E2-8232-8E2744E1856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ADA1-C2C6-4FA5-B5A7-1449193527F0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93FE-E409-425E-81F8-662CA32A9A13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D62CF-FE8D-49C8-A82D-807D4A56790C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3F9B-C017-4E9A-AEEB-C5DA829F91D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B3D7-E72D-4241-AA2E-87BD1A9C09B9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010E-576E-4E53-B994-DFF2C997A10B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0C13C-97BC-4221-BBDF-3A75522C5100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0008-951C-47B1-9AE8-2ECF11FD006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C835-EC26-433D-B615-C0FFDE379F1F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674C-449C-4D4B-A91A-94B8DC55ABF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3B30-D31F-4334-A5B5-73C1319E0212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0865-109D-411D-807F-C3FF8AEFB8A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CBDBEE2-6F40-44BF-AF15-FBADE7781B27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25E12DB-7247-45F6-B03A-61F9F87D4E0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3" r:id="rId4"/>
    <p:sldLayoutId id="2147483732" r:id="rId5"/>
    <p:sldLayoutId id="2147483737" r:id="rId6"/>
    <p:sldLayoutId id="2147483731" r:id="rId7"/>
    <p:sldLayoutId id="2147483730" r:id="rId8"/>
    <p:sldLayoutId id="2147483729" r:id="rId9"/>
    <p:sldLayoutId id="2147483728" r:id="rId10"/>
    <p:sldLayoutId id="2147483727" r:id="rId11"/>
    <p:sldLayoutId id="214748372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6.jpe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www.google.cl/url?sa=i&amp;source=images&amp;cd=&amp;docid=A8BHM-idfwnSZM&amp;tbnid=HAJBKiSFWsIibM:&amp;ved=0CAgQjRwwADjHAQ&amp;url=http://tipsdeaprendizaje.blogspot.com/2009/11/estrategias-de-aprendizaje.html&amp;ei=K76wUcLsE7CO0QGDtYCoCQ&amp;psig=AFQjCNFG0X-D8yVJV96nLgCfkND5EHi3SQ&amp;ust=13706239153664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l/url?sa=i&amp;rct=j&amp;q=&amp;esrc=s&amp;frm=1&amp;source=images&amp;cd=&amp;cad=rja&amp;docid=y7hx9d2JDl1omM&amp;tbnid=lHGVJWsthtHtqM:&amp;ved=0CAUQjRw&amp;url=http://www.bodegasexpress.com/dudas.html&amp;ei=-pesUe-AI43W9QSAoYC4CQ&amp;bvm=bv.47244034,d.eWU&amp;psig=AFQjCNFLm-EGV9s1Atpy26mxvK0PkyEDLQ&amp;ust=13703518945379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45171"/>
            <a:ext cx="8071184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3200" dirty="0" smtClean="0">
                <a:latin typeface="Calibri" pitchFamily="34" charset="0"/>
              </a:rPr>
              <a:t>ABD5502 ADMINISTRACIÓN </a:t>
            </a:r>
            <a:r>
              <a:rPr lang="es-CL" sz="3200" dirty="0">
                <a:latin typeface="Calibri" pitchFamily="34" charset="0"/>
              </a:rPr>
              <a:t>DE BASE DE DATOS</a:t>
            </a:r>
          </a:p>
        </p:txBody>
      </p:sp>
      <p:sp>
        <p:nvSpPr>
          <p:cNvPr id="15364" name="6 Rectángulo"/>
          <p:cNvSpPr>
            <a:spLocks noChangeArrowheads="1"/>
          </p:cNvSpPr>
          <p:nvPr/>
        </p:nvSpPr>
        <p:spPr bwMode="auto">
          <a:xfrm>
            <a:off x="250825" y="4362450"/>
            <a:ext cx="734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Administración de la Seguridad del Usuario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8092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Privilegios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Hay dos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tipos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privilegios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usuario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Siistema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permite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a los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acciones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concretas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en la base de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datos</a:t>
            </a:r>
            <a:endParaRPr lang="en-US" sz="1800" dirty="0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Objeto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permite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a los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acceder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manipular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objeto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concreto</a:t>
            </a:r>
            <a:endParaRPr lang="en-US" sz="1800" dirty="0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3886200" y="4930105"/>
            <a:ext cx="0" cy="6381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572000" y="4129608"/>
            <a:ext cx="0" cy="5619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3702050" y="4577680"/>
            <a:ext cx="1739900" cy="354013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HR_DBA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blackWhite">
          <a:xfrm>
            <a:off x="723528" y="5111080"/>
            <a:ext cx="3200400" cy="838200"/>
          </a:xfrm>
          <a:prstGeom prst="ellipse">
            <a:avLst/>
          </a:prstGeom>
          <a:solidFill>
            <a:srgbClr val="FFFFCC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Privilegio de objeto: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actualizar empleados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257800" y="4930105"/>
            <a:ext cx="0" cy="6381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blackWhite">
          <a:xfrm>
            <a:off x="5220072" y="5111080"/>
            <a:ext cx="3200400" cy="838200"/>
          </a:xfrm>
          <a:prstGeom prst="ellipse">
            <a:avLst/>
          </a:prstGeom>
          <a:solidFill>
            <a:srgbClr val="FFFFCC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Privilegio del sistema: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crear sesión</a:t>
            </a:r>
          </a:p>
        </p:txBody>
      </p:sp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Privilegios del Sistema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4" name="Picture 2" descr="UserSysPri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3" y="1371600"/>
            <a:ext cx="7820025" cy="2852738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15" name="Picture 3" descr="ModSysPriv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7413" y="3786188"/>
            <a:ext cx="6400800" cy="2500312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6" name="Freeform 5"/>
          <p:cNvSpPr>
            <a:spLocks/>
          </p:cNvSpPr>
          <p:nvPr/>
        </p:nvSpPr>
        <p:spPr bwMode="auto">
          <a:xfrm flipH="1">
            <a:off x="5076825" y="2341563"/>
            <a:ext cx="2703513" cy="1662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9" y="0"/>
              </a:cxn>
              <a:cxn ang="0">
                <a:pos x="219" y="410"/>
              </a:cxn>
            </a:cxnLst>
            <a:rect l="0" t="0" r="r" b="b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63500" cap="rnd" cmpd="sng">
            <a:solidFill>
              <a:schemeClr val="accent2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810500" y="2224088"/>
            <a:ext cx="609600" cy="228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Privilegios del Objeto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7" name="Picture 2" descr="Snap_1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82303"/>
            <a:ext cx="6727825" cy="220980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9" name="Freeform 5"/>
          <p:cNvSpPr>
            <a:spLocks/>
          </p:cNvSpPr>
          <p:nvPr/>
        </p:nvSpPr>
        <p:spPr bwMode="auto">
          <a:xfrm>
            <a:off x="7045574" y="2530053"/>
            <a:ext cx="427037" cy="44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9" y="0"/>
              </a:cxn>
              <a:cxn ang="0">
                <a:pos x="219" y="410"/>
              </a:cxn>
            </a:cxnLst>
            <a:rect l="0" t="0" r="r" b="b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63500" cap="rnd" cmpd="sng">
            <a:solidFill>
              <a:schemeClr val="accent2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10" name="Picture 6" descr="Snap_177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0961" y="2958678"/>
            <a:ext cx="3290888" cy="342265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93285" y="4277891"/>
            <a:ext cx="1116000" cy="979487"/>
          </a:xfrm>
          <a:prstGeom prst="wedgeRectCallout">
            <a:avLst>
              <a:gd name="adj1" fmla="val -94426"/>
              <a:gd name="adj2" fmla="val -76417"/>
            </a:avLst>
          </a:prstGeom>
          <a:solidFill>
            <a:srgbClr val="A6D86E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2" tIns="45716" rIns="91432" bIns="45716" anchor="ctr"/>
          <a:lstStyle/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sym typeface="Times New Roman" pitchFamily="18" charset="0"/>
              </a:rPr>
              <a:t>Busque y seleccione objetos.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blackWhite">
          <a:xfrm>
            <a:off x="6809036" y="2015703"/>
            <a:ext cx="414338" cy="41433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800" b="1">
                <a:solidFill>
                  <a:srgbClr val="000000"/>
                </a:solidFill>
                <a:sym typeface="Times New Roman" pitchFamily="18" charset="0"/>
              </a:rPr>
              <a:t>1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blackWhite">
          <a:xfrm>
            <a:off x="6872536" y="3452391"/>
            <a:ext cx="411163" cy="414337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800" b="1">
                <a:solidFill>
                  <a:srgbClr val="000000"/>
                </a:solidFill>
                <a:sym typeface="Times New Roman" pitchFamily="18" charset="0"/>
              </a:rPr>
              <a:t>2</a:t>
            </a: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blackWhite">
          <a:xfrm>
            <a:off x="6351836" y="5295478"/>
            <a:ext cx="414338" cy="41433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800" b="1">
                <a:solidFill>
                  <a:srgbClr val="000000"/>
                </a:solidFill>
                <a:sym typeface="Times New Roman" pitchFamily="18" charset="0"/>
              </a:rPr>
              <a:t>3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4962774" y="2339553"/>
            <a:ext cx="1741487" cy="29051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38125"/>
            <a:ext cx="799212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Revocar Privilegios de Sistema </a:t>
            </a:r>
            <a:b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 ADMIN OPTION 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7676" y="2650257"/>
            <a:ext cx="91371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GRANT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7676" y="4386982"/>
            <a:ext cx="104996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REVOKE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blackGray">
          <a:xfrm>
            <a:off x="755576" y="5014044"/>
            <a:ext cx="2819400" cy="52386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REVOKE CREATE TABLE FROM joe;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169567" y="1872382"/>
            <a:ext cx="901209" cy="32316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 defTabSz="228600">
              <a:buClrTx/>
              <a:buSzPct val="100000"/>
              <a:buFontTx/>
              <a:buNone/>
            </a:pP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endParaRPr lang="en-US" sz="1500" b="1" dirty="0">
              <a:solidFill>
                <a:srgbClr val="C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195723" y="2772494"/>
            <a:ext cx="1048685" cy="32316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 defTabSz="228600">
              <a:buClrTx/>
              <a:buSzPct val="100000"/>
              <a:buFontTx/>
              <a:buNone/>
            </a:pP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endParaRPr lang="en-US" sz="1500" b="1" dirty="0">
              <a:solidFill>
                <a:srgbClr val="C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272221" y="3701182"/>
            <a:ext cx="792205" cy="32316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 defTabSz="228600">
              <a:buClrTx/>
              <a:buSzPct val="100000"/>
              <a:buFontTx/>
              <a:buNone/>
            </a:pPr>
            <a:r>
              <a:rPr lang="en-US" sz="1500" b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blackWhite">
          <a:xfrm>
            <a:off x="2981124" y="4173812"/>
            <a:ext cx="4500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3435276" y="1724744"/>
            <a:ext cx="3644900" cy="2362200"/>
            <a:chOff x="2312" y="912"/>
            <a:chExt cx="2296" cy="1488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blackWhite">
            <a:xfrm flipH="1">
              <a:off x="2783" y="1163"/>
              <a:ext cx="2" cy="9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blackWhite">
            <a:xfrm flipH="1">
              <a:off x="3533" y="1163"/>
              <a:ext cx="2" cy="9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blackWhite">
            <a:xfrm flipH="1">
              <a:off x="4282" y="1163"/>
              <a:ext cx="3" cy="9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blackWhite">
            <a:xfrm>
              <a:off x="2540" y="1054"/>
              <a:ext cx="472" cy="231"/>
            </a:xfrm>
            <a:prstGeom prst="triangle">
              <a:avLst>
                <a:gd name="adj" fmla="val 49995"/>
              </a:avLst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blackWhite">
            <a:xfrm>
              <a:off x="2578" y="1439"/>
              <a:ext cx="405" cy="403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blackWhite">
            <a:xfrm>
              <a:off x="3289" y="1054"/>
              <a:ext cx="473" cy="231"/>
            </a:xfrm>
            <a:prstGeom prst="triangle">
              <a:avLst>
                <a:gd name="adj" fmla="val 49995"/>
              </a:avLst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blackWhite">
            <a:xfrm>
              <a:off x="3328" y="1439"/>
              <a:ext cx="406" cy="403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blackWhite">
            <a:xfrm>
              <a:off x="4039" y="1054"/>
              <a:ext cx="472" cy="231"/>
            </a:xfrm>
            <a:prstGeom prst="triangle">
              <a:avLst>
                <a:gd name="adj" fmla="val 49995"/>
              </a:avLst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blackWhite">
            <a:xfrm>
              <a:off x="4078" y="1439"/>
              <a:ext cx="404" cy="403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blackWhite">
            <a:xfrm>
              <a:off x="3097" y="1154"/>
              <a:ext cx="180" cy="153"/>
            </a:xfrm>
            <a:prstGeom prst="rightArrow">
              <a:avLst>
                <a:gd name="adj1" fmla="val 50000"/>
                <a:gd name="adj2" fmla="val 58829"/>
              </a:avLst>
            </a:prstGeom>
            <a:solidFill>
              <a:srgbClr val="3399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blackWhite">
            <a:xfrm>
              <a:off x="3845" y="1154"/>
              <a:ext cx="182" cy="153"/>
            </a:xfrm>
            <a:prstGeom prst="rightArrow">
              <a:avLst>
                <a:gd name="adj1" fmla="val 50000"/>
                <a:gd name="adj2" fmla="val 59483"/>
              </a:avLst>
            </a:prstGeom>
            <a:solidFill>
              <a:srgbClr val="3399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blackWhite">
            <a:xfrm>
              <a:off x="2312" y="912"/>
              <a:ext cx="44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  <a:sym typeface="Times New Roman" pitchFamily="18" charset="0"/>
                </a:rPr>
                <a:t>DBA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blackWhite">
            <a:xfrm>
              <a:off x="3120" y="912"/>
              <a:ext cx="376" cy="2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  <a:sym typeface="Times New Roman" pitchFamily="18" charset="0"/>
                </a:rPr>
                <a:t>Joe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blackWhite">
            <a:xfrm>
              <a:off x="3744" y="912"/>
              <a:ext cx="592" cy="2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5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  <a:sym typeface="Times New Roman" pitchFamily="18" charset="0"/>
                </a:rPr>
                <a:t>Emily</a:t>
              </a: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blackWhite">
            <a:xfrm>
              <a:off x="2472" y="2018"/>
              <a:ext cx="624" cy="382"/>
            </a:xfrm>
            <a:prstGeom prst="flowChartInternalStorag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blackWhite">
            <a:xfrm>
              <a:off x="3216" y="2018"/>
              <a:ext cx="624" cy="382"/>
            </a:xfrm>
            <a:prstGeom prst="flowChartInternalStorag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blackWhite">
            <a:xfrm>
              <a:off x="3984" y="2018"/>
              <a:ext cx="624" cy="382"/>
            </a:xfrm>
            <a:prstGeom prst="flowChartInternalStorag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45"/>
          <p:cNvGrpSpPr>
            <a:grpSpLocks/>
          </p:cNvGrpSpPr>
          <p:nvPr/>
        </p:nvGrpSpPr>
        <p:grpSpPr bwMode="auto">
          <a:xfrm>
            <a:off x="3435276" y="4239344"/>
            <a:ext cx="3649663" cy="2286000"/>
            <a:chOff x="2312" y="2496"/>
            <a:chExt cx="2299" cy="1440"/>
          </a:xfrm>
        </p:grpSpPr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H="1">
              <a:off x="2783" y="2728"/>
              <a:ext cx="2" cy="9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4282" y="2728"/>
              <a:ext cx="3" cy="9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H="1">
              <a:off x="3533" y="2703"/>
              <a:ext cx="2" cy="9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blackWhite">
            <a:xfrm>
              <a:off x="3328" y="2980"/>
              <a:ext cx="406" cy="405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blackWhite">
            <a:xfrm>
              <a:off x="2540" y="2619"/>
              <a:ext cx="472" cy="231"/>
            </a:xfrm>
            <a:prstGeom prst="triangle">
              <a:avLst>
                <a:gd name="adj" fmla="val 49995"/>
              </a:avLst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blackWhite">
            <a:xfrm>
              <a:off x="2578" y="3005"/>
              <a:ext cx="405" cy="405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AutoShape 35"/>
            <p:cNvSpPr>
              <a:spLocks noChangeArrowheads="1"/>
            </p:cNvSpPr>
            <p:nvPr/>
          </p:nvSpPr>
          <p:spPr bwMode="blackWhite">
            <a:xfrm>
              <a:off x="4039" y="2619"/>
              <a:ext cx="472" cy="231"/>
            </a:xfrm>
            <a:prstGeom prst="triangle">
              <a:avLst>
                <a:gd name="adj" fmla="val 49995"/>
              </a:avLst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blackWhite">
            <a:xfrm>
              <a:off x="4078" y="3005"/>
              <a:ext cx="404" cy="405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AutoShape 37"/>
            <p:cNvSpPr>
              <a:spLocks noChangeArrowheads="1"/>
            </p:cNvSpPr>
            <p:nvPr/>
          </p:nvSpPr>
          <p:spPr bwMode="blackWhite">
            <a:xfrm>
              <a:off x="3289" y="2619"/>
              <a:ext cx="473" cy="231"/>
            </a:xfrm>
            <a:prstGeom prst="triangle">
              <a:avLst>
                <a:gd name="adj" fmla="val 49995"/>
              </a:avLst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120" y="2496"/>
              <a:ext cx="37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  <a:sym typeface="Times New Roman" pitchFamily="18" charset="0"/>
                </a:rPr>
                <a:t>Joe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744" y="2496"/>
              <a:ext cx="54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5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  <a:sym typeface="Times New Roman" pitchFamily="18" charset="0"/>
                </a:rPr>
                <a:t>Emily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312" y="2496"/>
              <a:ext cx="4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  <a:sym typeface="Times New Roman" pitchFamily="18" charset="0"/>
                </a:rPr>
                <a:t>DBA</a:t>
              </a:r>
            </a:p>
          </p:txBody>
        </p:sp>
        <p:sp>
          <p:nvSpPr>
            <p:cNvPr id="45" name="AutoShape 41"/>
            <p:cNvSpPr>
              <a:spLocks noChangeArrowheads="1"/>
            </p:cNvSpPr>
            <p:nvPr/>
          </p:nvSpPr>
          <p:spPr bwMode="blackWhite">
            <a:xfrm>
              <a:off x="2475" y="3552"/>
              <a:ext cx="624" cy="384"/>
            </a:xfrm>
            <a:prstGeom prst="flowChartInternalStorag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AutoShape 42"/>
            <p:cNvSpPr>
              <a:spLocks noChangeArrowheads="1"/>
            </p:cNvSpPr>
            <p:nvPr/>
          </p:nvSpPr>
          <p:spPr bwMode="blackWhite">
            <a:xfrm>
              <a:off x="3219" y="3552"/>
              <a:ext cx="624" cy="384"/>
            </a:xfrm>
            <a:prstGeom prst="flowChartInternalStorag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AutoShape 43"/>
            <p:cNvSpPr>
              <a:spLocks noChangeArrowheads="1"/>
            </p:cNvSpPr>
            <p:nvPr/>
          </p:nvSpPr>
          <p:spPr bwMode="blackWhite">
            <a:xfrm>
              <a:off x="3987" y="3552"/>
              <a:ext cx="624" cy="384"/>
            </a:xfrm>
            <a:prstGeom prst="flowChartInternalStorag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 b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8" name="Picture 44" descr="Symbols: Red Xmark, No, Cancel 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216" y="2868"/>
              <a:ext cx="598" cy="68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38125"/>
            <a:ext cx="799212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Revocar Privilegios de Objeto </a:t>
            </a:r>
            <a:b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 ADMIN OPTION 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9" name="Line 2"/>
          <p:cNvSpPr>
            <a:spLocks noChangeShapeType="1"/>
          </p:cNvSpPr>
          <p:nvPr/>
        </p:nvSpPr>
        <p:spPr bwMode="auto">
          <a:xfrm flipH="1">
            <a:off x="2037928" y="3798912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1167978" y="2274912"/>
            <a:ext cx="1428750" cy="32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l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GRANT</a:t>
            </a: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1167978" y="3908450"/>
            <a:ext cx="1666875" cy="32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l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REVOKE</a:t>
            </a:r>
          </a:p>
        </p:txBody>
      </p:sp>
      <p:grpSp>
        <p:nvGrpSpPr>
          <p:cNvPr id="52" name="Group 38"/>
          <p:cNvGrpSpPr>
            <a:grpSpLocks/>
          </p:cNvGrpSpPr>
          <p:nvPr/>
        </p:nvGrpSpPr>
        <p:grpSpPr bwMode="auto">
          <a:xfrm>
            <a:off x="3311103" y="1820887"/>
            <a:ext cx="3590925" cy="1901825"/>
            <a:chOff x="1954" y="1010"/>
            <a:chExt cx="2262" cy="1198"/>
          </a:xfrm>
        </p:grpSpPr>
        <p:sp>
          <p:nvSpPr>
            <p:cNvPr id="53" name="Line 7"/>
            <p:cNvSpPr>
              <a:spLocks noChangeShapeType="1"/>
            </p:cNvSpPr>
            <p:nvPr/>
          </p:nvSpPr>
          <p:spPr bwMode="blackWhite">
            <a:xfrm>
              <a:off x="3150" y="1344"/>
              <a:ext cx="0" cy="51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/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blackWhite">
            <a:xfrm>
              <a:off x="3903" y="1344"/>
              <a:ext cx="0" cy="54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/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blackWhite">
            <a:xfrm>
              <a:off x="2400" y="1344"/>
              <a:ext cx="0" cy="5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/>
            </a:p>
          </p:txBody>
        </p:sp>
        <p:sp>
          <p:nvSpPr>
            <p:cNvPr id="56" name="AutoShape 10"/>
            <p:cNvSpPr>
              <a:spLocks noChangeArrowheads="1"/>
            </p:cNvSpPr>
            <p:nvPr/>
          </p:nvSpPr>
          <p:spPr bwMode="blackWhite">
            <a:xfrm>
              <a:off x="2148" y="1156"/>
              <a:ext cx="472" cy="231"/>
            </a:xfrm>
            <a:prstGeom prst="triangle">
              <a:avLst>
                <a:gd name="adj" fmla="val 49995"/>
              </a:avLst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/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blackWhite">
            <a:xfrm>
              <a:off x="2897" y="1156"/>
              <a:ext cx="473" cy="231"/>
            </a:xfrm>
            <a:prstGeom prst="triangle">
              <a:avLst>
                <a:gd name="adj" fmla="val 49995"/>
              </a:avLst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/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blackWhite">
            <a:xfrm>
              <a:off x="3647" y="1156"/>
              <a:ext cx="472" cy="231"/>
            </a:xfrm>
            <a:prstGeom prst="triangle">
              <a:avLst>
                <a:gd name="adj" fmla="val 49995"/>
              </a:avLst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/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blackWhite">
            <a:xfrm rot="18900000">
              <a:off x="2539" y="1552"/>
              <a:ext cx="423" cy="128"/>
            </a:xfrm>
            <a:prstGeom prst="rightArrow">
              <a:avLst>
                <a:gd name="adj1" fmla="val 50000"/>
                <a:gd name="adj2" fmla="val 60173"/>
              </a:avLst>
            </a:prstGeom>
            <a:solidFill>
              <a:srgbClr val="3399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/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blackWhite">
            <a:xfrm rot="18900000">
              <a:off x="3403" y="1551"/>
              <a:ext cx="423" cy="128"/>
            </a:xfrm>
            <a:prstGeom prst="rightArrow">
              <a:avLst>
                <a:gd name="adj1" fmla="val 50000"/>
                <a:gd name="adj2" fmla="val 60173"/>
              </a:avLst>
            </a:prstGeom>
            <a:solidFill>
              <a:srgbClr val="3399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/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blackWhite">
            <a:xfrm>
              <a:off x="1954" y="1010"/>
              <a:ext cx="39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500" b="1" dirty="0">
                  <a:solidFill>
                    <a:srgbClr val="000000"/>
                  </a:solidFill>
                  <a:sym typeface="Times New Roman" pitchFamily="18" charset="0"/>
                </a:rPr>
                <a:t>Bob</a:t>
              </a: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blackWhite">
            <a:xfrm>
              <a:off x="2728" y="1010"/>
              <a:ext cx="37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500" b="1">
                  <a:solidFill>
                    <a:srgbClr val="000000"/>
                  </a:solidFill>
                  <a:sym typeface="Times New Roman" pitchFamily="18" charset="0"/>
                </a:rPr>
                <a:t>Joe</a:t>
              </a: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blackWhite">
            <a:xfrm>
              <a:off x="3352" y="1010"/>
              <a:ext cx="53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500" b="1">
                  <a:solidFill>
                    <a:srgbClr val="000000"/>
                  </a:solidFill>
                  <a:sym typeface="Times New Roman" pitchFamily="18" charset="0"/>
                </a:rPr>
                <a:t>Emily</a:t>
              </a:r>
            </a:p>
          </p:txBody>
        </p:sp>
        <p:sp>
          <p:nvSpPr>
            <p:cNvPr id="64" name="AutoShape 18"/>
            <p:cNvSpPr>
              <a:spLocks noChangeArrowheads="1"/>
            </p:cNvSpPr>
            <p:nvPr/>
          </p:nvSpPr>
          <p:spPr bwMode="blackWhite">
            <a:xfrm>
              <a:off x="2080" y="1824"/>
              <a:ext cx="624" cy="384"/>
            </a:xfrm>
            <a:prstGeom prst="flowChartInternalStorag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65" name="AutoShape 19"/>
            <p:cNvSpPr>
              <a:spLocks noChangeArrowheads="1"/>
            </p:cNvSpPr>
            <p:nvPr/>
          </p:nvSpPr>
          <p:spPr bwMode="blackWhite">
            <a:xfrm>
              <a:off x="2824" y="1824"/>
              <a:ext cx="624" cy="384"/>
            </a:xfrm>
            <a:prstGeom prst="flowChartInternalStorag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66" name="AutoShape 20"/>
            <p:cNvSpPr>
              <a:spLocks noChangeArrowheads="1"/>
            </p:cNvSpPr>
            <p:nvPr/>
          </p:nvSpPr>
          <p:spPr bwMode="blackWhite">
            <a:xfrm>
              <a:off x="3592" y="1824"/>
              <a:ext cx="624" cy="384"/>
            </a:xfrm>
            <a:prstGeom prst="flowChartInternalStorag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/>
            </a:p>
          </p:txBody>
        </p:sp>
      </p:grpSp>
      <p:grpSp>
        <p:nvGrpSpPr>
          <p:cNvPr id="67" name="Group 39"/>
          <p:cNvGrpSpPr>
            <a:grpSpLocks/>
          </p:cNvGrpSpPr>
          <p:nvPr/>
        </p:nvGrpSpPr>
        <p:grpSpPr bwMode="auto">
          <a:xfrm>
            <a:off x="3336503" y="3916387"/>
            <a:ext cx="3578225" cy="2320925"/>
            <a:chOff x="1970" y="2330"/>
            <a:chExt cx="2254" cy="1462"/>
          </a:xfrm>
        </p:grpSpPr>
        <p:sp>
          <p:nvSpPr>
            <p:cNvPr id="68" name="Line 22"/>
            <p:cNvSpPr>
              <a:spLocks noChangeShapeType="1"/>
            </p:cNvSpPr>
            <p:nvPr/>
          </p:nvSpPr>
          <p:spPr bwMode="blackWhite">
            <a:xfrm flipH="1">
              <a:off x="2398" y="2598"/>
              <a:ext cx="3" cy="9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/>
            </a:p>
          </p:txBody>
        </p:sp>
        <p:sp>
          <p:nvSpPr>
            <p:cNvPr id="69" name="AutoShape 23"/>
            <p:cNvSpPr>
              <a:spLocks noChangeArrowheads="1"/>
            </p:cNvSpPr>
            <p:nvPr/>
          </p:nvSpPr>
          <p:spPr bwMode="blackWhite">
            <a:xfrm>
              <a:off x="2167" y="2489"/>
              <a:ext cx="472" cy="231"/>
            </a:xfrm>
            <a:prstGeom prst="triangle">
              <a:avLst>
                <a:gd name="adj" fmla="val 49995"/>
              </a:avLst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blackWhite">
            <a:xfrm flipH="1">
              <a:off x="3164" y="2598"/>
              <a:ext cx="2" cy="94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/>
            </a:p>
          </p:txBody>
        </p:sp>
        <p:sp>
          <p:nvSpPr>
            <p:cNvPr id="71" name="AutoShape 25"/>
            <p:cNvSpPr>
              <a:spLocks noChangeArrowheads="1"/>
            </p:cNvSpPr>
            <p:nvPr/>
          </p:nvSpPr>
          <p:spPr bwMode="blackWhite">
            <a:xfrm>
              <a:off x="2921" y="2489"/>
              <a:ext cx="472" cy="231"/>
            </a:xfrm>
            <a:prstGeom prst="triangle">
              <a:avLst>
                <a:gd name="adj" fmla="val 49995"/>
              </a:avLst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/>
            </a:p>
          </p:txBody>
        </p:sp>
        <p:sp>
          <p:nvSpPr>
            <p:cNvPr id="72" name="Line 26"/>
            <p:cNvSpPr>
              <a:spLocks noChangeShapeType="1"/>
            </p:cNvSpPr>
            <p:nvPr/>
          </p:nvSpPr>
          <p:spPr bwMode="blackWhite">
            <a:xfrm flipH="1">
              <a:off x="3918" y="2598"/>
              <a:ext cx="2" cy="94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/>
            </a:p>
          </p:txBody>
        </p:sp>
        <p:sp>
          <p:nvSpPr>
            <p:cNvPr id="73" name="AutoShape 27"/>
            <p:cNvSpPr>
              <a:spLocks noChangeArrowheads="1"/>
            </p:cNvSpPr>
            <p:nvPr/>
          </p:nvSpPr>
          <p:spPr bwMode="blackWhite">
            <a:xfrm>
              <a:off x="3675" y="2489"/>
              <a:ext cx="472" cy="231"/>
            </a:xfrm>
            <a:prstGeom prst="triangle">
              <a:avLst>
                <a:gd name="adj" fmla="val 49995"/>
              </a:avLst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/>
            </a:p>
          </p:txBody>
        </p:sp>
        <p:sp>
          <p:nvSpPr>
            <p:cNvPr id="74" name="AutoShape 28"/>
            <p:cNvSpPr>
              <a:spLocks noChangeArrowheads="1"/>
            </p:cNvSpPr>
            <p:nvPr/>
          </p:nvSpPr>
          <p:spPr bwMode="blackWhite">
            <a:xfrm rot="18900000">
              <a:off x="2415" y="2884"/>
              <a:ext cx="608" cy="165"/>
            </a:xfrm>
            <a:prstGeom prst="rightArrow">
              <a:avLst>
                <a:gd name="adj1" fmla="val 50000"/>
                <a:gd name="adj2" fmla="val 67095"/>
              </a:avLst>
            </a:prstGeom>
            <a:solidFill>
              <a:srgbClr val="3399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/>
            </a:p>
          </p:txBody>
        </p:sp>
        <p:sp>
          <p:nvSpPr>
            <p:cNvPr id="75" name="AutoShape 29"/>
            <p:cNvSpPr>
              <a:spLocks noChangeArrowheads="1"/>
            </p:cNvSpPr>
            <p:nvPr/>
          </p:nvSpPr>
          <p:spPr bwMode="blackWhite">
            <a:xfrm rot="18900000">
              <a:off x="3319" y="2876"/>
              <a:ext cx="608" cy="165"/>
            </a:xfrm>
            <a:prstGeom prst="rightArrow">
              <a:avLst>
                <a:gd name="adj1" fmla="val 50000"/>
                <a:gd name="adj2" fmla="val 67095"/>
              </a:avLst>
            </a:prstGeom>
            <a:solidFill>
              <a:srgbClr val="3399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s-CL"/>
            </a:p>
          </p:txBody>
        </p:sp>
        <p:sp>
          <p:nvSpPr>
            <p:cNvPr id="76" name="Rectangle 30"/>
            <p:cNvSpPr>
              <a:spLocks noChangeArrowheads="1"/>
            </p:cNvSpPr>
            <p:nvPr/>
          </p:nvSpPr>
          <p:spPr bwMode="auto">
            <a:xfrm>
              <a:off x="3416" y="2330"/>
              <a:ext cx="52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500" b="1">
                  <a:solidFill>
                    <a:srgbClr val="000000"/>
                  </a:solidFill>
                  <a:sym typeface="Times New Roman" pitchFamily="18" charset="0"/>
                </a:rPr>
                <a:t>Emily</a:t>
              </a:r>
            </a:p>
          </p:txBody>
        </p:sp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2752" y="2330"/>
              <a:ext cx="37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500" b="1">
                  <a:solidFill>
                    <a:srgbClr val="000000"/>
                  </a:solidFill>
                  <a:sym typeface="Times New Roman" pitchFamily="18" charset="0"/>
                </a:rPr>
                <a:t>Joe</a:t>
              </a:r>
            </a:p>
          </p:txBody>
        </p:sp>
        <p:sp>
          <p:nvSpPr>
            <p:cNvPr id="78" name="Rectangle 32"/>
            <p:cNvSpPr>
              <a:spLocks noChangeArrowheads="1"/>
            </p:cNvSpPr>
            <p:nvPr/>
          </p:nvSpPr>
          <p:spPr bwMode="auto">
            <a:xfrm>
              <a:off x="1970" y="2330"/>
              <a:ext cx="39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500" b="1" dirty="0">
                  <a:solidFill>
                    <a:srgbClr val="000000"/>
                  </a:solidFill>
                  <a:sym typeface="Times New Roman" pitchFamily="18" charset="0"/>
                </a:rPr>
                <a:t>Bob</a:t>
              </a:r>
            </a:p>
          </p:txBody>
        </p:sp>
        <p:sp>
          <p:nvSpPr>
            <p:cNvPr id="79" name="AutoShape 33"/>
            <p:cNvSpPr>
              <a:spLocks noChangeArrowheads="1"/>
            </p:cNvSpPr>
            <p:nvPr/>
          </p:nvSpPr>
          <p:spPr bwMode="blackWhite">
            <a:xfrm>
              <a:off x="2088" y="3408"/>
              <a:ext cx="624" cy="384"/>
            </a:xfrm>
            <a:prstGeom prst="flowChartInternalStorag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80" name="AutoShape 34"/>
            <p:cNvSpPr>
              <a:spLocks noChangeArrowheads="1"/>
            </p:cNvSpPr>
            <p:nvPr/>
          </p:nvSpPr>
          <p:spPr bwMode="blackWhite">
            <a:xfrm>
              <a:off x="2832" y="3408"/>
              <a:ext cx="624" cy="384"/>
            </a:xfrm>
            <a:prstGeom prst="flowChartInternalStorag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81" name="AutoShape 35"/>
            <p:cNvSpPr>
              <a:spLocks noChangeArrowheads="1"/>
            </p:cNvSpPr>
            <p:nvPr/>
          </p:nvSpPr>
          <p:spPr bwMode="blackWhite">
            <a:xfrm>
              <a:off x="3600" y="3408"/>
              <a:ext cx="624" cy="384"/>
            </a:xfrm>
            <a:prstGeom prst="flowChartInternalStorag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/>
            </a:p>
          </p:txBody>
        </p:sp>
        <p:pic>
          <p:nvPicPr>
            <p:cNvPr id="82" name="Picture 36" descr="Symbols: Red Xmark, No, Cancel 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2862" y="2727"/>
              <a:ext cx="598" cy="684"/>
            </a:xfrm>
            <a:prstGeom prst="rect">
              <a:avLst/>
            </a:prstGeom>
            <a:noFill/>
          </p:spPr>
        </p:pic>
        <p:pic>
          <p:nvPicPr>
            <p:cNvPr id="83" name="Picture 37" descr="Symbols: Red Xmark, No, Cancel 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600" y="2724"/>
              <a:ext cx="598" cy="68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Ventajas de los Roles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Gestión 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privilegios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más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sencilla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Gestión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privilegios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dinámica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Disponibilidad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selectiva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privilegios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14" name="Picture 4" descr="Media: Performing Arts, Thea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6084168" y="3608690"/>
            <a:ext cx="1728192" cy="1700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Asignación de Privilegios a Roles</a:t>
            </a:r>
            <a:b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y Asignación de Roles a Usuarios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5" name="Line 2"/>
          <p:cNvSpPr>
            <a:spLocks noChangeShapeType="1"/>
          </p:cNvSpPr>
          <p:nvPr/>
        </p:nvSpPr>
        <p:spPr bwMode="auto">
          <a:xfrm flipV="1">
            <a:off x="5549900" y="4121869"/>
            <a:ext cx="1588" cy="8794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 flipH="1" flipV="1">
            <a:off x="6321425" y="4121869"/>
            <a:ext cx="4763" cy="15525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531813" y="2555007"/>
            <a:ext cx="1373187" cy="32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endParaRPr lang="en-US" sz="1600" b="1" dirty="0">
              <a:solidFill>
                <a:srgbClr val="C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395536" y="5001344"/>
            <a:ext cx="1731962" cy="32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endParaRPr lang="en-US" sz="1600" b="1" dirty="0">
              <a:solidFill>
                <a:srgbClr val="C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533400" y="3710707"/>
            <a:ext cx="1095375" cy="32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Roles</a:t>
            </a: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blackWhite">
          <a:xfrm>
            <a:off x="5257800" y="3774207"/>
            <a:ext cx="2438400" cy="354012"/>
          </a:xfrm>
          <a:prstGeom prst="rect">
            <a:avLst/>
          </a:prstGeom>
          <a:solidFill>
            <a:srgbClr val="CC99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HR_CLERK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blackWhite">
          <a:xfrm>
            <a:off x="2743200" y="3780557"/>
            <a:ext cx="1739900" cy="354012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HR_MGR</a:t>
            </a:r>
          </a:p>
        </p:txBody>
      </p:sp>
      <p:pic>
        <p:nvPicPr>
          <p:cNvPr id="42" name="Picture 10" descr="People: Person, User, 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895600" y="1923182"/>
            <a:ext cx="1333500" cy="1323975"/>
          </a:xfrm>
          <a:prstGeom prst="rect">
            <a:avLst/>
          </a:prstGeom>
          <a:noFill/>
        </p:spPr>
      </p:pic>
      <p:pic>
        <p:nvPicPr>
          <p:cNvPr id="43" name="Picture 11" descr="People: Person, User, Yello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4800600" y="1923182"/>
            <a:ext cx="1333500" cy="1323975"/>
          </a:xfrm>
          <a:prstGeom prst="rect">
            <a:avLst/>
          </a:prstGeom>
          <a:noFill/>
        </p:spPr>
      </p:pic>
      <p:pic>
        <p:nvPicPr>
          <p:cNvPr id="44" name="Picture 12" descr="People: Person, User, Yello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477000" y="1923182"/>
            <a:ext cx="1333500" cy="1323975"/>
          </a:xfrm>
          <a:prstGeom prst="rect">
            <a:avLst/>
          </a:prstGeom>
          <a:noFill/>
        </p:spPr>
      </p:pic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2990850" y="2762969"/>
            <a:ext cx="1143000" cy="30777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Jenny</a:t>
            </a: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4895850" y="2762969"/>
            <a:ext cx="1143000" cy="30777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David</a:t>
            </a: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6572250" y="2762969"/>
            <a:ext cx="1143000" cy="30777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Rachel</a:t>
            </a: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 flipH="1">
            <a:off x="4495800" y="3932957"/>
            <a:ext cx="762000" cy="158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blackWhite">
          <a:xfrm>
            <a:off x="2070100" y="4772744"/>
            <a:ext cx="1752600" cy="9144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DELETE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algn="ctr" defTabSz="228600">
              <a:buClrTx/>
              <a:buSzPct val="100000"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empleados.</a:t>
            </a:r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blackWhite">
          <a:xfrm>
            <a:off x="5473700" y="5598244"/>
            <a:ext cx="1752600" cy="914400"/>
          </a:xfrm>
          <a:prstGeom prst="ellipse">
            <a:avLst/>
          </a:prstGeom>
          <a:solidFill>
            <a:srgbClr val="CC99FF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SELECT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algn="ctr" defTabSz="228600">
              <a:buClrTx/>
              <a:buSzPct val="100000"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empleados.</a:t>
            </a:r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blackWhite">
          <a:xfrm>
            <a:off x="6718300" y="4772744"/>
            <a:ext cx="1752600" cy="914400"/>
          </a:xfrm>
          <a:prstGeom prst="ellipse">
            <a:avLst/>
          </a:prstGeom>
          <a:solidFill>
            <a:srgbClr val="CC99FF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UPDATE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algn="ctr" defTabSz="228600">
              <a:buClrTx/>
              <a:buSzPct val="100000"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empleados.</a:t>
            </a: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 flipV="1">
            <a:off x="2933700" y="4121869"/>
            <a:ext cx="1588" cy="6381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V="1">
            <a:off x="7518400" y="4121869"/>
            <a:ext cx="1588" cy="6381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V="1">
            <a:off x="3560763" y="3218582"/>
            <a:ext cx="1587" cy="5619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 flipV="1">
            <a:off x="7142163" y="3218582"/>
            <a:ext cx="1587" cy="5619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 flipV="1">
            <a:off x="5465763" y="3218582"/>
            <a:ext cx="1587" cy="5619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blackWhite">
          <a:xfrm>
            <a:off x="3073400" y="5610944"/>
            <a:ext cx="1752600" cy="9144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INSERT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algn="ctr" defTabSz="228600">
              <a:buClrTx/>
              <a:buSzPct val="100000"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empleados.</a:t>
            </a:r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V="1">
            <a:off x="3937000" y="4121869"/>
            <a:ext cx="1588" cy="14763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blackWhite">
          <a:xfrm>
            <a:off x="4178300" y="4772744"/>
            <a:ext cx="1752600" cy="914400"/>
          </a:xfrm>
          <a:prstGeom prst="ellipse">
            <a:avLst/>
          </a:prstGeom>
          <a:solidFill>
            <a:srgbClr val="FF99CC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CREATE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algn="ctr" defTabSz="228600">
              <a:buClrTx/>
              <a:buSzPct val="100000"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Job.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Roles Predefinidos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 flipH="1" flipV="1">
            <a:off x="4062497" y="1877937"/>
            <a:ext cx="4763" cy="432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blackWhite">
          <a:xfrm>
            <a:off x="2834492" y="1530275"/>
            <a:ext cx="2438400" cy="354012"/>
          </a:xfrm>
          <a:prstGeom prst="rect">
            <a:avLst/>
          </a:prstGeom>
          <a:solidFill>
            <a:srgbClr val="CC99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buSzPct val="100000"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RESOURCE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blackWhite">
          <a:xfrm>
            <a:off x="467544" y="1556792"/>
            <a:ext cx="1739900" cy="354012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buSzPct val="100000"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CONNECT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blackWhite">
          <a:xfrm>
            <a:off x="526876" y="2300112"/>
            <a:ext cx="1656184" cy="7544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CREATE SESSION</a:t>
            </a:r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blackWhite">
          <a:xfrm>
            <a:off x="2555776" y="2336688"/>
            <a:ext cx="3036528" cy="1643992"/>
          </a:xfrm>
          <a:prstGeom prst="ellipse">
            <a:avLst/>
          </a:prstGeom>
          <a:solidFill>
            <a:srgbClr val="CC99FF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CREATE CLUSTER,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CREATE INDEXTYPE,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CREATE OPERATOR,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CREATE PROCEDURE,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CREATE SEQUENCE,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CREATE TABLE,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CREATE TRIGGER,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CREATE TYPE</a:t>
            </a:r>
            <a:endParaRPr lang="en-US" sz="1100" b="1" dirty="0">
              <a:solidFill>
                <a:srgbClr val="000000"/>
              </a:solidFill>
              <a:latin typeface="Arial Black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 flipV="1">
            <a:off x="1342852" y="1898104"/>
            <a:ext cx="1588" cy="432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Line 3"/>
          <p:cNvSpPr>
            <a:spLocks noChangeShapeType="1"/>
          </p:cNvSpPr>
          <p:nvPr/>
        </p:nvSpPr>
        <p:spPr bwMode="auto">
          <a:xfrm flipH="1" flipV="1">
            <a:off x="7374865" y="1877937"/>
            <a:ext cx="4763" cy="432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blackWhite">
          <a:xfrm>
            <a:off x="6146860" y="1530275"/>
            <a:ext cx="2438400" cy="354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lvl="0" algn="ctr" defTabSz="822325">
              <a:lnSpc>
                <a:spcPct val="95000"/>
              </a:lnSpc>
              <a:buSzPct val="100000"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SCHEDULER_ ADMIN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34" name="Oval 18"/>
          <p:cNvSpPr>
            <a:spLocks noChangeArrowheads="1"/>
          </p:cNvSpPr>
          <p:nvPr/>
        </p:nvSpPr>
        <p:spPr bwMode="blackWhite">
          <a:xfrm>
            <a:off x="5855952" y="2335544"/>
            <a:ext cx="3036528" cy="15719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CREATE ANY JOB,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CREATE EXTERNAL JOB,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CREATE JOB,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EXECUTE ANY CLASS,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EXECUTE ANY PROGRAM,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MANAGE SCHEDULER</a:t>
            </a:r>
            <a:endParaRPr lang="en-US" sz="1100" b="1" dirty="0">
              <a:solidFill>
                <a:srgbClr val="000000"/>
              </a:solidFill>
              <a:latin typeface="Arial Black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blackWhite">
          <a:xfrm>
            <a:off x="1232928" y="4005064"/>
            <a:ext cx="2438400" cy="354012"/>
          </a:xfrm>
          <a:prstGeom prst="rect">
            <a:avLst/>
          </a:prstGeom>
          <a:solidFill>
            <a:srgbClr val="92D05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buSzPct val="100000"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DBA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62" name="Oval 18"/>
          <p:cNvSpPr>
            <a:spLocks noChangeArrowheads="1"/>
          </p:cNvSpPr>
          <p:nvPr/>
        </p:nvSpPr>
        <p:spPr bwMode="blackWhite">
          <a:xfrm>
            <a:off x="971600" y="4797152"/>
            <a:ext cx="3096344" cy="1728192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s-CL" sz="12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Tiene la mayoría de privilegios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s-CL" sz="1200" b="1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del </a:t>
            </a:r>
            <a:r>
              <a:rPr lang="es-CL" sz="12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sistema; otros muchos roles.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s-CL" sz="12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No otorgar a usuarios que no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s-CL" sz="12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sean administradores</a:t>
            </a:r>
            <a:endParaRPr lang="en-US" sz="1200" b="1" dirty="0">
              <a:solidFill>
                <a:srgbClr val="000000"/>
              </a:solidFill>
              <a:latin typeface="Arial Black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63" name="Line 20"/>
          <p:cNvSpPr>
            <a:spLocks noChangeShapeType="1"/>
          </p:cNvSpPr>
          <p:nvPr/>
        </p:nvSpPr>
        <p:spPr bwMode="auto">
          <a:xfrm flipV="1">
            <a:off x="2446748" y="4365152"/>
            <a:ext cx="1588" cy="432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blackWhite">
          <a:xfrm>
            <a:off x="5493592" y="4005064"/>
            <a:ext cx="2678808" cy="354012"/>
          </a:xfrm>
          <a:prstGeom prst="rect">
            <a:avLst/>
          </a:prstGeom>
          <a:solidFill>
            <a:srgbClr val="8B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lvl="0" algn="ctr" defTabSz="822325">
              <a:lnSpc>
                <a:spcPct val="95000"/>
              </a:lnSpc>
              <a:buSzPct val="100000"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SELECT_CATALOG_ROLE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65" name="Oval 18"/>
          <p:cNvSpPr>
            <a:spLocks noChangeArrowheads="1"/>
          </p:cNvSpPr>
          <p:nvPr/>
        </p:nvSpPr>
        <p:spPr bwMode="blackWhite">
          <a:xfrm>
            <a:off x="5364088" y="4797152"/>
            <a:ext cx="2976712" cy="1643992"/>
          </a:xfrm>
          <a:prstGeom prst="ellipse">
            <a:avLst/>
          </a:prstGeom>
          <a:solidFill>
            <a:srgbClr val="8BFFFF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228600">
              <a:buClrTx/>
              <a:buSzPct val="100000"/>
              <a:buFontTx/>
              <a:buNone/>
            </a:pPr>
            <a:r>
              <a:rPr lang="es-CL" sz="12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No tiene privilegios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s-CL" sz="12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de sistema; 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s-CL" sz="12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HS_ADMIN_ROLE y más de 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s-CL" sz="12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1.700 privilegios de objeto en</a:t>
            </a:r>
          </a:p>
          <a:p>
            <a:pPr algn="ctr" defTabSz="228600">
              <a:buClrTx/>
              <a:buSzPct val="100000"/>
              <a:buFontTx/>
              <a:buNone/>
            </a:pPr>
            <a:r>
              <a:rPr lang="es-CL" sz="12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  <a:sym typeface="Times New Roman" pitchFamily="18" charset="0"/>
              </a:rPr>
              <a:t> el diccionario de datos</a:t>
            </a:r>
          </a:p>
          <a:p>
            <a:pPr algn="ctr" defTabSz="228600">
              <a:buClrTx/>
              <a:buSzPct val="100000"/>
              <a:buFontTx/>
              <a:buNone/>
            </a:pPr>
            <a:endParaRPr lang="en-US" sz="1200" b="1" dirty="0">
              <a:solidFill>
                <a:srgbClr val="000000"/>
              </a:solidFill>
              <a:latin typeface="Arial Black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6839236" y="4365152"/>
            <a:ext cx="1588" cy="432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pPr algn="ctr"/>
            <a:endParaRPr lang="es-CL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Creación de un Rol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 bwMode="gray">
          <a:xfrm>
            <a:off x="727526" y="3711902"/>
            <a:ext cx="2268000" cy="276999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endParaRPr lang="es-CL" sz="1200" b="1" dirty="0" smtClean="0">
              <a:solidFill>
                <a:srgbClr val="000000"/>
              </a:solidFill>
              <a:sym typeface="Times New Roman" pitchFamily="18" charset="0"/>
            </a:endParaRPr>
          </a:p>
        </p:txBody>
      </p:sp>
      <p:pic>
        <p:nvPicPr>
          <p:cNvPr id="5" name="Picture 2" descr="Snap_1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2049487"/>
            <a:ext cx="7286625" cy="171450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pic>
        <p:nvPicPr>
          <p:cNvPr id="8" name="Picture 5" descr="Snap_18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8250" y="3703662"/>
            <a:ext cx="7305675" cy="253365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94002" y="2420888"/>
            <a:ext cx="1118110" cy="979488"/>
          </a:xfrm>
          <a:prstGeom prst="wedgeRectCallout">
            <a:avLst>
              <a:gd name="adj1" fmla="val -13500"/>
              <a:gd name="adj2" fmla="val 110130"/>
            </a:avLst>
          </a:prstGeom>
          <a:solidFill>
            <a:srgbClr val="A6D86E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2" tIns="45716" rIns="91432" bIns="45716" anchor="ctr"/>
          <a:lstStyle/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300" b="1" dirty="0" err="1">
                <a:solidFill>
                  <a:srgbClr val="000000"/>
                </a:solidFill>
                <a:sym typeface="Times New Roman" pitchFamily="18" charset="0"/>
              </a:rPr>
              <a:t>Haga</a:t>
            </a:r>
            <a:r>
              <a:rPr lang="en-US" sz="1300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sym typeface="Times New Roman" pitchFamily="18" charset="0"/>
              </a:rPr>
              <a:t>click </a:t>
            </a:r>
            <a:r>
              <a:rPr lang="en-US" sz="1300" b="1" dirty="0">
                <a:solidFill>
                  <a:srgbClr val="000000"/>
                </a:solidFill>
                <a:sym typeface="Times New Roman" pitchFamily="18" charset="0"/>
              </a:rPr>
              <a:t>en OK </a:t>
            </a:r>
            <a:r>
              <a:rPr lang="en-US" sz="1300" b="1" dirty="0" err="1">
                <a:solidFill>
                  <a:srgbClr val="000000"/>
                </a:solidFill>
                <a:sym typeface="Times New Roman" pitchFamily="18" charset="0"/>
              </a:rPr>
              <a:t>cuando</a:t>
            </a:r>
            <a:r>
              <a:rPr lang="en-US" sz="1300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sym typeface="Times New Roman" pitchFamily="18" charset="0"/>
              </a:rPr>
              <a:t>termine</a:t>
            </a:r>
            <a:r>
              <a:rPr lang="en-US" sz="1300" b="1" dirty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63600" y="2973412"/>
            <a:ext cx="1436688" cy="2905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77075" y="4567262"/>
            <a:ext cx="1436688" cy="4508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675759" y="1400584"/>
            <a:ext cx="2212975" cy="658813"/>
          </a:xfrm>
          <a:prstGeom prst="wedgeRectCallout">
            <a:avLst>
              <a:gd name="adj1" fmla="val -150574"/>
              <a:gd name="adj2" fmla="val 380361"/>
            </a:avLst>
          </a:prstGeom>
          <a:solidFill>
            <a:srgbClr val="A6D86E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2" tIns="45716" rIns="91432" bIns="45716" anchor="ctr"/>
          <a:lstStyle/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400" b="0">
                <a:solidFill>
                  <a:srgbClr val="000000"/>
                </a:solidFill>
                <a:sym typeface="Times New Roman" pitchFamily="18" charset="0"/>
              </a:rPr>
              <a:t>Agregue privilegios y roles desde el separador adecuado.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4675759" y="1400584"/>
            <a:ext cx="2212975" cy="658813"/>
          </a:xfrm>
          <a:prstGeom prst="wedgeRectCallout">
            <a:avLst>
              <a:gd name="adj1" fmla="val -113130"/>
              <a:gd name="adj2" fmla="val 381565"/>
            </a:avLst>
          </a:prstGeom>
          <a:solidFill>
            <a:srgbClr val="A6D86E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2" tIns="45716" rIns="91432" bIns="45716" anchor="ctr"/>
          <a:lstStyle/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400" b="0">
                <a:solidFill>
                  <a:srgbClr val="000000"/>
                </a:solidFill>
                <a:sym typeface="Times New Roman" pitchFamily="18" charset="0"/>
              </a:rPr>
              <a:t>Agregue privilegios y roles desde el separador adecuado.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675759" y="1400584"/>
            <a:ext cx="2873178" cy="658813"/>
          </a:xfrm>
          <a:prstGeom prst="wedgeRectCallout">
            <a:avLst>
              <a:gd name="adj1" fmla="val -64347"/>
              <a:gd name="adj2" fmla="val 376986"/>
            </a:avLst>
          </a:prstGeom>
          <a:solidFill>
            <a:srgbClr val="A6D86E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2" tIns="45716" rIns="91432" bIns="45716" anchor="ctr"/>
          <a:lstStyle/>
          <a:p>
            <a:pPr algn="just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300" b="1" dirty="0" err="1">
                <a:solidFill>
                  <a:srgbClr val="000000"/>
                </a:solidFill>
                <a:sym typeface="Times New Roman" pitchFamily="18" charset="0"/>
              </a:rPr>
              <a:t>Agregue</a:t>
            </a:r>
            <a:r>
              <a:rPr lang="en-US" sz="1300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sym typeface="Times New Roman" pitchFamily="18" charset="0"/>
              </a:rPr>
              <a:t>privilegios</a:t>
            </a:r>
            <a:r>
              <a:rPr lang="en-US" sz="1300" b="1" dirty="0">
                <a:solidFill>
                  <a:srgbClr val="000000"/>
                </a:solidFill>
                <a:sym typeface="Times New Roman" pitchFamily="18" charset="0"/>
              </a:rPr>
              <a:t> y roles </a:t>
            </a:r>
            <a:r>
              <a:rPr lang="en-US" sz="1300" b="1" dirty="0" err="1">
                <a:solidFill>
                  <a:srgbClr val="000000"/>
                </a:solidFill>
                <a:sym typeface="Times New Roman" pitchFamily="18" charset="0"/>
              </a:rPr>
              <a:t>desde</a:t>
            </a:r>
            <a:r>
              <a:rPr lang="en-US" sz="1300" b="1" dirty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sz="1300" b="1" dirty="0" smtClean="0">
                <a:solidFill>
                  <a:srgbClr val="000000"/>
                </a:solidFill>
                <a:sym typeface="Times New Roman" pitchFamily="18" charset="0"/>
              </a:rPr>
              <a:t>tab </a:t>
            </a:r>
            <a:r>
              <a:rPr lang="en-US" sz="1300" b="1" dirty="0" err="1">
                <a:solidFill>
                  <a:srgbClr val="000000"/>
                </a:solidFill>
                <a:sym typeface="Times New Roman" pitchFamily="18" charset="0"/>
              </a:rPr>
              <a:t>adecuado</a:t>
            </a:r>
            <a:r>
              <a:rPr lang="en-US" sz="1300" b="1" dirty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Roles Seguros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Los roles no tienen que ser otorgados por defecto, sino que se pueden activar cuando sean necesarios.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2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ea typeface="Arial Unicode MS"/>
                <a:cs typeface="Arial" pitchFamily="34" charset="0"/>
                <a:sym typeface="Times New Roman" pitchFamily="18" charset="0"/>
              </a:rPr>
              <a:t>Los roles se pueden  proteger 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ea typeface="Arial Unicode MS"/>
                <a:cs typeface="Arial" pitchFamily="34" charset="0"/>
                <a:sym typeface="Times New Roman" pitchFamily="18" charset="0"/>
              </a:rPr>
              <a:t>	mediante la autentificación.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 smtClean="0">
              <a:solidFill>
                <a:srgbClr val="000000"/>
              </a:solidFill>
              <a:latin typeface="Arial" pitchFamily="34" charset="0"/>
              <a:ea typeface="Arial Unicode MS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 smtClean="0">
              <a:solidFill>
                <a:srgbClr val="000000"/>
              </a:solidFill>
              <a:latin typeface="Arial" pitchFamily="34" charset="0"/>
              <a:ea typeface="Arial Unicode MS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 smtClean="0">
              <a:solidFill>
                <a:srgbClr val="000000"/>
              </a:solidFill>
              <a:latin typeface="Arial" pitchFamily="34" charset="0"/>
              <a:ea typeface="Arial Unicode MS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 smtClean="0">
              <a:solidFill>
                <a:srgbClr val="000000"/>
              </a:solidFill>
              <a:latin typeface="Arial" pitchFamily="34" charset="0"/>
              <a:ea typeface="Arial Unicode MS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 smtClean="0">
              <a:solidFill>
                <a:srgbClr val="000000"/>
              </a:solidFill>
              <a:latin typeface="Arial" pitchFamily="34" charset="0"/>
              <a:ea typeface="Arial Unicode MS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 smtClean="0">
              <a:solidFill>
                <a:srgbClr val="000000"/>
              </a:solidFill>
              <a:latin typeface="Arial" pitchFamily="34" charset="0"/>
              <a:ea typeface="Arial Unicode MS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 smtClean="0">
              <a:solidFill>
                <a:srgbClr val="000000"/>
              </a:solidFill>
              <a:latin typeface="Arial" pitchFamily="34" charset="0"/>
              <a:ea typeface="Arial Unicode MS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ea typeface="Arial Unicode MS"/>
                <a:cs typeface="Arial" pitchFamily="34" charset="0"/>
                <a:sym typeface="Times New Roman" pitchFamily="18" charset="0"/>
              </a:rPr>
              <a:t>Los roles también se pueden proteger  mediante programación.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blackGray">
          <a:xfrm>
            <a:off x="1401688" y="1988840"/>
            <a:ext cx="5186536" cy="339196"/>
          </a:xfrm>
          <a:prstGeom prst="rect">
            <a:avLst/>
          </a:prstGeom>
          <a:solidFill>
            <a:srgbClr val="DDDDDD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SET ROLE vacationdba;</a:t>
            </a:r>
          </a:p>
        </p:txBody>
      </p:sp>
      <p:pic>
        <p:nvPicPr>
          <p:cNvPr id="6" name="Picture 2" descr="Snap_183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708920"/>
            <a:ext cx="2592288" cy="2139346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blackGray">
          <a:xfrm>
            <a:off x="751656" y="5507878"/>
            <a:ext cx="7924800" cy="585418"/>
          </a:xfrm>
          <a:prstGeom prst="rect">
            <a:avLst/>
          </a:prstGeom>
          <a:solidFill>
            <a:srgbClr val="DDDDDD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CREATE ROLE secure_application_role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	IDENTIFIED USING </a:t>
            </a:r>
            <a:r>
              <a:rPr lang="en-US" sz="16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&lt;nombre_procedimiento_seguridad&gt;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texto"/>
          <p:cNvSpPr txBox="1">
            <a:spLocks/>
          </p:cNvSpPr>
          <p:nvPr/>
        </p:nvSpPr>
        <p:spPr bwMode="auto">
          <a:xfrm>
            <a:off x="168275" y="66077"/>
            <a:ext cx="8745538" cy="369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s-CL" sz="2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Unidad de Aprendizaje N°2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Configuración de la Base de Datos para ser utilizada por diferentes aplicaciones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s-CL" sz="2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Aprendizajes Conceptuales: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Reconocer los principales procesos de la administración de la Base de Datos para ser utilizada por diferentes aplicaciones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38125"/>
            <a:ext cx="842416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Asignación de Roles a Usuarios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8" name="Picture 4" descr="Snap_18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4194" y="1484784"/>
            <a:ext cx="6534150" cy="163830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pic>
        <p:nvPicPr>
          <p:cNvPr id="9" name="Picture 5" descr="Snap_18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7927" y="3320380"/>
            <a:ext cx="5286375" cy="262890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34919" y="2373784"/>
            <a:ext cx="706437" cy="3016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819031" y="2675408"/>
            <a:ext cx="547688" cy="1584000"/>
          </a:xfrm>
          <a:custGeom>
            <a:avLst/>
            <a:gdLst/>
            <a:ahLst/>
            <a:cxnLst>
              <a:cxn ang="0">
                <a:pos x="345" y="0"/>
              </a:cxn>
              <a:cxn ang="0">
                <a:pos x="345" y="897"/>
              </a:cxn>
              <a:cxn ang="0">
                <a:pos x="0" y="897"/>
              </a:cxn>
            </a:cxnLst>
            <a:rect l="0" t="0" r="r" b="b"/>
            <a:pathLst>
              <a:path w="345" h="897">
                <a:moveTo>
                  <a:pt x="345" y="0"/>
                </a:moveTo>
                <a:lnTo>
                  <a:pt x="345" y="897"/>
                </a:lnTo>
                <a:lnTo>
                  <a:pt x="0" y="897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991444" y="2054696"/>
            <a:ext cx="641350" cy="3016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923939" y="4087142"/>
            <a:ext cx="511175" cy="4445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Perfiles y Usuarios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A los usuarios sólo se les asigna un perfil a la vez.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Los perfiles: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Controlan el uso de recursos.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Gestionan el estado de las 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	cuentas y la caducidad de 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	las contraseñas.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RESOURCE_LIMIT se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definir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en TRUE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puedan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imponer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limitaciones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8" name="Picture 4" descr="Snap_1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9688" y="1844824"/>
            <a:ext cx="4114800" cy="4505325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Implementación de las Funciones </a:t>
            </a:r>
            <a:b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Seguridad con Contraseña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  <a:sym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2743200" y="2941663"/>
            <a:ext cx="1676400" cy="54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500" b="1">
                <a:solidFill>
                  <a:srgbClr val="000000"/>
                </a:solidFill>
                <a:sym typeface="Times New Roman" pitchFamily="18" charset="0"/>
              </a:rPr>
              <a:t>Historial de contraseñas</a:t>
            </a:r>
          </a:p>
        </p:txBody>
      </p:sp>
      <p:pic>
        <p:nvPicPr>
          <p:cNvPr id="8" name="Picture 5" descr="Book: Upright Labeled Volumes, One Pulled, Spines Righ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3135313" y="1798663"/>
            <a:ext cx="893762" cy="1219200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5038344" y="4916501"/>
            <a:ext cx="1514475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sym typeface="Times New Roman" pitchFamily="18" charset="0"/>
              </a:rPr>
              <a:t>Bloqueo de cuentas</a:t>
            </a:r>
          </a:p>
        </p:txBody>
      </p:sp>
      <p:pic>
        <p:nvPicPr>
          <p:cNvPr id="13" name="Picture 8" descr="Household: Padlock, Locked, Securit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5334000" y="3763988"/>
            <a:ext cx="752475" cy="1171575"/>
          </a:xfrm>
          <a:prstGeom prst="rect">
            <a:avLst/>
          </a:prstGeom>
          <a:noFill/>
        </p:spPr>
      </p:pic>
      <p:sp>
        <p:nvSpPr>
          <p:cNvPr id="14" name="Rectangle 10"/>
          <p:cNvSpPr>
            <a:spLocks noChangeArrowheads="1"/>
          </p:cNvSpPr>
          <p:nvPr/>
        </p:nvSpPr>
        <p:spPr bwMode="gray">
          <a:xfrm>
            <a:off x="2371344" y="4916501"/>
            <a:ext cx="2590800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Antigüedad</a:t>
            </a: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contraseñas</a:t>
            </a: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</a:p>
          <a:p>
            <a:pPr algn="ctr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y </a:t>
            </a: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caducidad</a:t>
            </a: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</a:p>
        </p:txBody>
      </p:sp>
      <p:pic>
        <p:nvPicPr>
          <p:cNvPr id="15" name="Picture 11" descr="Time: Stopwatc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3146425" y="3840188"/>
            <a:ext cx="868363" cy="1085850"/>
          </a:xfrm>
          <a:prstGeom prst="rect">
            <a:avLst/>
          </a:prstGeom>
          <a:noFill/>
        </p:spPr>
      </p:pic>
      <p:sp>
        <p:nvSpPr>
          <p:cNvPr id="16" name="Rectangle 13"/>
          <p:cNvSpPr>
            <a:spLocks noChangeArrowheads="1"/>
          </p:cNvSpPr>
          <p:nvPr/>
        </p:nvSpPr>
        <p:spPr bwMode="gray">
          <a:xfrm>
            <a:off x="4394200" y="2667025"/>
            <a:ext cx="2276475" cy="77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500" b="1">
                <a:solidFill>
                  <a:srgbClr val="000000"/>
                </a:solidFill>
                <a:sym typeface="Times New Roman" pitchFamily="18" charset="0"/>
              </a:rPr>
              <a:t>Verificación de la complejidad de las contraseñas</a:t>
            </a:r>
          </a:p>
        </p:txBody>
      </p:sp>
      <p:pic>
        <p:nvPicPr>
          <p:cNvPr id="17" name="Picture 14" descr="Symbols: Question Mar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5340350" y="1628800"/>
            <a:ext cx="587375" cy="1076325"/>
          </a:xfrm>
          <a:prstGeom prst="rect">
            <a:avLst/>
          </a:prstGeom>
          <a:noFill/>
        </p:spPr>
      </p:pic>
      <p:sp>
        <p:nvSpPr>
          <p:cNvPr id="18" name="Rectangle 16"/>
          <p:cNvSpPr>
            <a:spLocks noChangeArrowheads="1"/>
          </p:cNvSpPr>
          <p:nvPr/>
        </p:nvSpPr>
        <p:spPr bwMode="gray">
          <a:xfrm>
            <a:off x="1187450" y="4105300"/>
            <a:ext cx="1870075" cy="31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500" b="1">
                <a:solidFill>
                  <a:srgbClr val="000000"/>
                </a:solidFill>
                <a:sym typeface="Times New Roman" pitchFamily="18" charset="0"/>
              </a:rPr>
              <a:t>Usuario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gray">
          <a:xfrm flipH="1">
            <a:off x="2693988" y="3610000"/>
            <a:ext cx="4164012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sz="1500" b="1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gray">
          <a:xfrm>
            <a:off x="6351588" y="4105300"/>
            <a:ext cx="2106612" cy="54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500" b="1">
                <a:solidFill>
                  <a:srgbClr val="000000"/>
                </a:solidFill>
                <a:sym typeface="Times New Roman" pitchFamily="18" charset="0"/>
              </a:rPr>
              <a:t>Configuración</a:t>
            </a:r>
            <a:br>
              <a:rPr lang="en-US" sz="1500" b="1">
                <a:solidFill>
                  <a:srgbClr val="000000"/>
                </a:solidFill>
                <a:sym typeface="Times New Roman" pitchFamily="18" charset="0"/>
              </a:rPr>
            </a:br>
            <a:r>
              <a:rPr lang="en-US" sz="1500" b="1">
                <a:solidFill>
                  <a:srgbClr val="000000"/>
                </a:solidFill>
                <a:sym typeface="Times New Roman" pitchFamily="18" charset="0"/>
              </a:rPr>
              <a:t>de perfiles</a:t>
            </a:r>
          </a:p>
        </p:txBody>
      </p:sp>
      <p:pic>
        <p:nvPicPr>
          <p:cNvPr id="21" name="Picture 19" descr="People: Person, User, Blu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gray">
          <a:xfrm>
            <a:off x="1544638" y="2924200"/>
            <a:ext cx="1157287" cy="1149350"/>
          </a:xfrm>
          <a:prstGeom prst="rect">
            <a:avLst/>
          </a:prstGeom>
          <a:noFill/>
        </p:spPr>
      </p:pic>
      <p:pic>
        <p:nvPicPr>
          <p:cNvPr id="22" name="Picture 20" descr="profile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gray">
          <a:xfrm>
            <a:off x="6596063" y="2924200"/>
            <a:ext cx="1025525" cy="1219200"/>
          </a:xfrm>
          <a:prstGeom prst="rect">
            <a:avLst/>
          </a:prstGeom>
          <a:noFill/>
        </p:spPr>
      </p:pic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67544" y="5638800"/>
            <a:ext cx="835292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28600">
              <a:buSzPct val="100000"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No </a:t>
            </a:r>
            <a:r>
              <a:rPr lang="en-US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provoquen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caducidad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bloqueo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enSYS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, SYSMAN y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DBSNMP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Creación de un Perfil de Contraseña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3" descr="Snap_05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5263" y="1506538"/>
            <a:ext cx="6448425" cy="447675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515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Verificación</a:t>
            </a: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VERIFY_FUNCTION_11G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724868"/>
            <a:ext cx="7993062" cy="32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VERIFY_FUNCTION_11G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garantiza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Tenga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ocho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caracteres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Es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diferente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con un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o 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invertido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Es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diferente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o 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con un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Es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cadena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con al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carácter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alfabético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numérico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Es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diferente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anterior en al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tres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letras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5" name="Picture 2" descr="house05_Padlock_3p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459663" y="4581128"/>
            <a:ext cx="846137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Asignación</a:t>
            </a: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Cuotas</a:t>
            </a: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724868"/>
            <a:ext cx="7993062" cy="32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asignar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cuota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tienen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UNLIMITED TABLESPACE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puedan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Las 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cuotas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ser: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Un valor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concreto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en megabytes o kilobytes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Ilimitadas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6" name="Picture 4" descr="Snap_19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3216" y="3068960"/>
            <a:ext cx="5283200" cy="282575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del Principio de </a:t>
            </a:r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556792"/>
            <a:ext cx="7993062" cy="32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Protección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diccionario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Revocación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innecesarios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PUBLIC.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listas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control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(ACL)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controlar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a la red.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Restricción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Limitación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administrativos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Restricción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remota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Gray">
          <a:xfrm>
            <a:off x="1329680" y="1895872"/>
            <a:ext cx="5076000" cy="381000"/>
          </a:xfrm>
          <a:prstGeom prst="rect">
            <a:avLst/>
          </a:prstGeom>
          <a:solidFill>
            <a:srgbClr val="CCCCCC"/>
          </a:solidFill>
          <a:ln w="38100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defTabSz="228600">
              <a:buClrTx/>
              <a:buSzPct val="100000"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O7_DICTIONARY_ACCESSIBILITY=FALSE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Gray">
          <a:xfrm>
            <a:off x="1296200" y="4149080"/>
            <a:ext cx="5076000" cy="381000"/>
          </a:xfrm>
          <a:prstGeom prst="rect">
            <a:avLst/>
          </a:prstGeom>
          <a:solidFill>
            <a:srgbClr val="CCCCCC"/>
          </a:solidFill>
          <a:ln w="38100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defTabSz="228600">
              <a:buClrTx/>
              <a:buSzPct val="100000"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REMOTE_OS_AUTHENT=FALSE</a:t>
            </a:r>
          </a:p>
        </p:txBody>
      </p:sp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Protección</a:t>
            </a: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Cuentas</a:t>
            </a: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556792"/>
            <a:ext cx="7993062" cy="32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Las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cuentas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con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privilegios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pueden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proteger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Utilizando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archivo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contraseñas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con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contraseñas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sensibles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mayúsculas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/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minúsculas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Activando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una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autenticación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compleja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los roles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administrador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8" name="Picture 5" descr="Dbase, Solid gr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5768752" y="3501008"/>
            <a:ext cx="1143000" cy="1465262"/>
          </a:xfrm>
          <a:prstGeom prst="rect">
            <a:avLst/>
          </a:prstGeom>
          <a:noFill/>
        </p:spPr>
      </p:pic>
      <p:pic>
        <p:nvPicPr>
          <p:cNvPr id="9" name="Picture 6" descr="Padlock, Locked, Household, Securit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086252" y="4018533"/>
            <a:ext cx="552450" cy="858837"/>
          </a:xfrm>
          <a:prstGeom prst="rect">
            <a:avLst/>
          </a:prstGeom>
          <a:noFill/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339752" y="5022949"/>
            <a:ext cx="1271588" cy="35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SYSDBA</a:t>
            </a:r>
          </a:p>
        </p:txBody>
      </p:sp>
      <p:pic>
        <p:nvPicPr>
          <p:cNvPr id="13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298602" y="4140770"/>
            <a:ext cx="24701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lIns="12700" tIns="12700" rIns="12700" bIns="12700">
            <a:spAutoFit/>
          </a:bodyPr>
          <a:lstStyle/>
          <a:p>
            <a:endParaRPr lang="es-CL"/>
          </a:p>
        </p:txBody>
      </p:sp>
      <p:pic>
        <p:nvPicPr>
          <p:cNvPr id="10" name="Picture 7" descr="Key, Lock, Househol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4368577" y="3805808"/>
            <a:ext cx="685800" cy="531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Resumen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423260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crear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gestionar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cuentas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usuario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base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Autenticar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usuarios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Asignar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áreas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almacenamiento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por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defecto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tablespaces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)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explicó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otorgar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revocar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privilegios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explicó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crear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gestionar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roles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explicó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crear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gestionar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perfiles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Implementar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funciones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estándar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seguridad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con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contraseña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Controlar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recursos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por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los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usuarios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2" descr="http://1.bp.blogspot.com/_RqJDNYG54ms/Sw8Xel4RxEI/AAAAAAAAAAM/YsM0M1Y291A/s320/20080616-20080614-Trab%2520cooperativ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68344" y="5373216"/>
            <a:ext cx="1394148" cy="139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Objetivos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700213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Explicar cómo crear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gestionar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cuentas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usuario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base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Autenticar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usuarios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Asignar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áreas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almacenamiento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por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defecto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tablespaces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)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otorgar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revocar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privilegios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crear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gestionar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roles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crear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gestionar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perfiles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Implementar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funciones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estándar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seguridad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con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contraseña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Controlar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recursos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por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los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usuarios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defTabSz="457200">
              <a:spcBef>
                <a:spcPct val="20000"/>
              </a:spcBef>
            </a:pP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8435" name="Picture 7" descr="http://www.bodegasexpress.com/images/duda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Cuentas de Usuario de Base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Cada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cuenta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usuario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base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tiene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lo siguiente: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Nombre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usuario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único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Método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autenticación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Tablespace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por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defecto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Tablespace temporal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Perfil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usuario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Grupo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consumidores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inicial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Estado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cuenta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Un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esquema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Un 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esquema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Es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una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recopilación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objetos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base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propiedad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un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usuario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la base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Posee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mismo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nombre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cuenta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usuario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21" name="Picture 4" descr="conce061_User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6468818" y="1844824"/>
            <a:ext cx="1631574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Cuentas Administrativas Predefinidas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4371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Llamada rectangular redondeada"/>
          <p:cNvSpPr/>
          <p:nvPr/>
        </p:nvSpPr>
        <p:spPr>
          <a:xfrm>
            <a:off x="2627784" y="1628800"/>
            <a:ext cx="5616624" cy="2808312"/>
          </a:xfrm>
          <a:prstGeom prst="wedgeRoundRectCallout">
            <a:avLst/>
          </a:prstGeom>
          <a:solidFill>
            <a:srgbClr val="99CC00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432000" rtlCol="0" anchor="ctr"/>
          <a:lstStyle/>
          <a:p>
            <a:pPr marL="628650" lvl="1" indent="-360363" algn="just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SYS: </a:t>
            </a:r>
          </a:p>
          <a:p>
            <a:pPr marL="1085850" lvl="2" indent="-360363" algn="just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Posee el rol D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BA,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además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varios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roles.</a:t>
            </a:r>
          </a:p>
          <a:p>
            <a:pPr marL="1085850" lvl="2" indent="-360363" algn="just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Posee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con ADMIN OPTION</a:t>
            </a:r>
          </a:p>
          <a:p>
            <a:pPr marL="1085850" lvl="2" indent="-360363" algn="just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Necesaria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inicio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cierre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algunos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mantenición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la BD.</a:t>
            </a:r>
          </a:p>
          <a:p>
            <a:pPr marL="1085850" lvl="2" indent="-360363" algn="just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Dueño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diccionario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y del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repositorio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carga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trabajo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(AWR)</a:t>
            </a:r>
            <a:endParaRPr lang="es-CL" sz="13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28650" lvl="1" indent="-360363" algn="just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SYSTEM: posee los roles DBA, MGMT_USER y AQ_ADMINISTRATOR_ROLE</a:t>
            </a:r>
          </a:p>
          <a:p>
            <a:pPr marL="628650" lvl="1" indent="-360363" algn="just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DBSNMP: posee el rol OEM_MONITOR</a:t>
            </a:r>
          </a:p>
          <a:p>
            <a:pPr marL="628650" lvl="1" indent="-360363" algn="just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SYSMAN: posee los roles MGMT_USER, RESOURCE y SELECT_CATALOG_ROLE</a:t>
            </a:r>
            <a:endParaRPr lang="en-US" sz="13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Creación de un Usuario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6" name="Picture 5" descr="Snap_017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9858" y="1389980"/>
            <a:ext cx="7194550" cy="351155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pic>
        <p:nvPicPr>
          <p:cNvPr id="67" name="Picture 6" descr="Snap_017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9858" y="5115396"/>
            <a:ext cx="6105525" cy="97790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68" name="Line 7"/>
          <p:cNvSpPr>
            <a:spLocks noChangeShapeType="1"/>
          </p:cNvSpPr>
          <p:nvPr/>
        </p:nvSpPr>
        <p:spPr bwMode="auto">
          <a:xfrm>
            <a:off x="6764858" y="1999580"/>
            <a:ext cx="0" cy="309600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42369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Autentificación de Usuarios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7" descr="Snap_01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505" y="1628800"/>
            <a:ext cx="8505967" cy="360040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pic>
        <p:nvPicPr>
          <p:cNvPr id="7" name="Picture 5" descr="People: Policeman, Securit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8172400" y="3983559"/>
            <a:ext cx="749300" cy="1863725"/>
          </a:xfrm>
          <a:prstGeom prst="rect">
            <a:avLst/>
          </a:prstGeom>
          <a:noFill/>
        </p:spPr>
      </p:pic>
      <p:sp>
        <p:nvSpPr>
          <p:cNvPr id="8" name="Rectangle 2056"/>
          <p:cNvSpPr>
            <a:spLocks noChangeArrowheads="1"/>
          </p:cNvSpPr>
          <p:nvPr/>
        </p:nvSpPr>
        <p:spPr bwMode="auto">
          <a:xfrm>
            <a:off x="1800264" y="3068960"/>
            <a:ext cx="900000" cy="792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42369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Autentificación de Administradores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Seguridad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Los DBA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eliminar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Los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típicos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eliminar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administrador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Para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SYSDBA, SYSOPER y SYSASM: 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audita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DBA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y los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métodos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complejas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audita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prioridad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autentificación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privilegios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contraseñas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sensibles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mayúsculas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/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minúsculas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5" name="Picture 5" descr="People: Policeman, Securi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382383" y="5445224"/>
            <a:ext cx="510097" cy="1268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Desbloqueo de Cuentas de Usuarios</a:t>
            </a:r>
            <a:b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y Restablecimiento de Contraseñas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5" name="Picture 2" descr="Snap_1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013" y="1573361"/>
            <a:ext cx="7419975" cy="403860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16" name="Freeform 4"/>
          <p:cNvSpPr>
            <a:spLocks/>
          </p:cNvSpPr>
          <p:nvPr/>
        </p:nvSpPr>
        <p:spPr bwMode="auto">
          <a:xfrm flipH="1" flipV="1">
            <a:off x="3979863" y="4773761"/>
            <a:ext cx="3106737" cy="1257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0"/>
              </a:cxn>
              <a:cxn ang="0">
                <a:pos x="308" y="380"/>
              </a:cxn>
            </a:cxnLst>
            <a:rect l="0" t="0" r="r" b="b"/>
            <a:pathLst>
              <a:path w="309" h="381">
                <a:moveTo>
                  <a:pt x="0" y="0"/>
                </a:moveTo>
                <a:lnTo>
                  <a:pt x="0" y="380"/>
                </a:lnTo>
                <a:lnTo>
                  <a:pt x="308" y="380"/>
                </a:lnTo>
              </a:path>
            </a:pathLst>
          </a:custGeom>
          <a:noFill/>
          <a:ln w="63500" cap="rnd" cmpd="sng">
            <a:solidFill>
              <a:schemeClr val="accent2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1276350" y="5286524"/>
            <a:ext cx="5502275" cy="682625"/>
          </a:xfrm>
          <a:custGeom>
            <a:avLst/>
            <a:gdLst/>
            <a:ahLst/>
            <a:cxnLst>
              <a:cxn ang="0">
                <a:pos x="458" y="430"/>
              </a:cxn>
              <a:cxn ang="0">
                <a:pos x="0" y="430"/>
              </a:cxn>
              <a:cxn ang="0">
                <a:pos x="0" y="0"/>
              </a:cxn>
            </a:cxnLst>
            <a:rect l="0" t="0" r="r" b="b"/>
            <a:pathLst>
              <a:path w="458" h="430">
                <a:moveTo>
                  <a:pt x="458" y="430"/>
                </a:moveTo>
                <a:lnTo>
                  <a:pt x="0" y="430"/>
                </a:lnTo>
                <a:lnTo>
                  <a:pt x="0" y="0"/>
                </a:lnTo>
              </a:path>
            </a:pathLst>
          </a:custGeom>
          <a:noFill/>
          <a:ln w="63500" cap="flat" cmpd="sng">
            <a:solidFill>
              <a:schemeClr val="accent2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blackWhite">
          <a:xfrm>
            <a:off x="1660525" y="5807224"/>
            <a:ext cx="4903788" cy="423962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7150" tIns="28575" rIns="57150" bIns="28575">
            <a:spAutoFit/>
          </a:bodyPr>
          <a:lstStyle/>
          <a:p>
            <a:pPr algn="just" defTabSz="369888">
              <a:lnSpc>
                <a:spcPct val="8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Seleccione</a:t>
            </a: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usuario</a:t>
            </a: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seleccione</a:t>
            </a: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 Unlock User y </a:t>
            </a: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haga</a:t>
            </a: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click </a:t>
            </a: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en Go.</a:t>
            </a:r>
          </a:p>
        </p:txBody>
      </p:sp>
      <p:pic>
        <p:nvPicPr>
          <p:cNvPr id="19" name="Picture 7" descr="house040_pad_unlo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645275" y="5421461"/>
            <a:ext cx="593725" cy="1031875"/>
          </a:xfrm>
          <a:prstGeom prst="rect">
            <a:avLst/>
          </a:prstGeom>
          <a:noFill/>
        </p:spPr>
      </p:pic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927539" y="3792686"/>
            <a:ext cx="420687" cy="2460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solidFill>
          <a:srgbClr val="FFCC99"/>
        </a:solidFill>
        <a:ln w="28575" algn="ctr">
          <a:solidFill>
            <a:schemeClr val="tx1"/>
          </a:solidFill>
          <a:miter lim="800000"/>
          <a:headEnd/>
          <a:tailEnd/>
        </a:ln>
      </a:spPr>
      <a:bodyPr>
        <a:spAutoFit/>
      </a:bodyPr>
      <a:lstStyle>
        <a:defPPr algn="ctr" defTabSz="228600">
          <a:spcBef>
            <a:spcPct val="50000"/>
          </a:spcBef>
          <a:buClrTx/>
          <a:buSzPct val="100000"/>
          <a:buFontTx/>
          <a:buNone/>
          <a:defRPr sz="1200" b="1" dirty="0" smtClean="0">
            <a:solidFill>
              <a:srgbClr val="000000"/>
            </a:solidFill>
            <a:sym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11700</TotalTime>
  <Words>7863</Words>
  <Application>Microsoft Office PowerPoint</Application>
  <PresentationFormat>Presentación en pantalla (4:3)</PresentationFormat>
  <Paragraphs>515</Paragraphs>
  <Slides>28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DuocUC 2012</vt:lpstr>
      <vt:lpstr>Diapositiva 1</vt:lpstr>
      <vt:lpstr>Diapositiva 2</vt:lpstr>
      <vt:lpstr>Objetivos de la Clase</vt:lpstr>
      <vt:lpstr>Cuentas de Usuario de Base de Datos</vt:lpstr>
      <vt:lpstr>Cuentas Administrativas Predefinidas</vt:lpstr>
      <vt:lpstr>Creación de un Usuario</vt:lpstr>
      <vt:lpstr>Autentificación de Usuarios</vt:lpstr>
      <vt:lpstr>Autentificación de Administradores</vt:lpstr>
      <vt:lpstr>Desbloqueo de Cuentas de Usuarios y Restablecimiento de Contraseñas</vt:lpstr>
      <vt:lpstr>Privilegios</vt:lpstr>
      <vt:lpstr>Privilegios del Sistema</vt:lpstr>
      <vt:lpstr>Privilegios del Objeto</vt:lpstr>
      <vt:lpstr>Revocar Privilegios de Sistema  con ADMIN OPTION </vt:lpstr>
      <vt:lpstr>Revocar Privilegios de Objeto  con ADMIN OPTION </vt:lpstr>
      <vt:lpstr>Ventajas de los Roles</vt:lpstr>
      <vt:lpstr>Asignación de Privilegios a Roles y Asignación de Roles a Usuarios</vt:lpstr>
      <vt:lpstr>Roles Predefinidos</vt:lpstr>
      <vt:lpstr>Creación de un Rol</vt:lpstr>
      <vt:lpstr>Roles Seguros</vt:lpstr>
      <vt:lpstr>Asignación de Roles a Usuarios</vt:lpstr>
      <vt:lpstr>Perfiles y Usuarios</vt:lpstr>
      <vt:lpstr>Implementación de las Funciones  de Seguridad con Contraseña</vt:lpstr>
      <vt:lpstr>Creación de un Perfil de Contraseña</vt:lpstr>
      <vt:lpstr>Función de Verificación de Contraseñas VERIFY_FUNCTION_11G</vt:lpstr>
      <vt:lpstr>Asignación de Cuotas a Usuarios</vt:lpstr>
      <vt:lpstr>Aplicación del Principio de Menos Privilegios</vt:lpstr>
      <vt:lpstr>Protección de Cuentas con Privilegios</vt:lpstr>
      <vt:lpstr>Resumen de la Clase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Alejandra Gajardo San Martin</cp:lastModifiedBy>
  <cp:revision>1601</cp:revision>
  <dcterms:created xsi:type="dcterms:W3CDTF">2013-06-28T16:52:03Z</dcterms:created>
  <dcterms:modified xsi:type="dcterms:W3CDTF">2015-02-15T18:05:34Z</dcterms:modified>
</cp:coreProperties>
</file>