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24"/>
  </p:notesMasterIdLst>
  <p:sldIdLst>
    <p:sldId id="260" r:id="rId2"/>
    <p:sldId id="259" r:id="rId3"/>
    <p:sldId id="258" r:id="rId4"/>
    <p:sldId id="462" r:id="rId5"/>
    <p:sldId id="446" r:id="rId6"/>
    <p:sldId id="463" r:id="rId7"/>
    <p:sldId id="411" r:id="rId8"/>
    <p:sldId id="445" r:id="rId9"/>
    <p:sldId id="374" r:id="rId10"/>
    <p:sldId id="464" r:id="rId11"/>
    <p:sldId id="447" r:id="rId12"/>
    <p:sldId id="375" r:id="rId13"/>
    <p:sldId id="412" r:id="rId14"/>
    <p:sldId id="413" r:id="rId15"/>
    <p:sldId id="451" r:id="rId16"/>
    <p:sldId id="465" r:id="rId17"/>
    <p:sldId id="452" r:id="rId18"/>
    <p:sldId id="466" r:id="rId19"/>
    <p:sldId id="453" r:id="rId20"/>
    <p:sldId id="468" r:id="rId21"/>
    <p:sldId id="467" r:id="rId22"/>
    <p:sldId id="369" r:id="rId23"/>
  </p:sldIdLst>
  <p:sldSz cx="9144000" cy="6858000" type="screen4x3"/>
  <p:notesSz cx="6858000" cy="9144000"/>
  <p:custDataLst>
    <p:tags r:id="rId25"/>
  </p:custDataLst>
  <p:defaultTextStyle>
    <a:defPPr>
      <a:defRPr lang="es-CL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6605E"/>
    <a:srgbClr val="D78F8D"/>
    <a:srgbClr val="D17F7D"/>
    <a:srgbClr val="E2C5FF"/>
    <a:srgbClr val="D9B3FF"/>
    <a:srgbClr val="AFFFFF"/>
    <a:srgbClr val="97FFFF"/>
    <a:srgbClr val="00FFFF"/>
    <a:srgbClr val="9ED5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67384" autoAdjust="0"/>
  </p:normalViewPr>
  <p:slideViewPr>
    <p:cSldViewPr>
      <p:cViewPr varScale="1">
        <p:scale>
          <a:sx n="50" d="100"/>
          <a:sy n="50" d="100"/>
        </p:scale>
        <p:origin x="195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53F98AE-BA61-4112-AB0B-2D0F5F092EB4}" type="datetimeFigureOut">
              <a:rPr lang="es-CL"/>
              <a:pPr>
                <a:defRPr/>
              </a:pPr>
              <a:t>13-05-2015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L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CL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9C9EC14-D1B3-4DE6-8438-EEEFFF9D3C74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5190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dirty="0" smtClean="0"/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0A53BD-DDD4-4182-93D9-DF2CA9ECC077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317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AUDITORÍA POR DEFECTO</a:t>
            </a:r>
            <a:endParaRPr lang="es-MX" b="0" baseline="0" dirty="0" smtClean="0">
              <a:latin typeface="Arial" pitchFamily="34" charset="0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b="0" baseline="0" dirty="0" smtClean="0">
                <a:latin typeface="Arial" pitchFamily="34" charset="0"/>
                <a:cs typeface="Arial" pitchFamily="34" charset="0"/>
              </a:rPr>
              <a:t>Cuando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está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activada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Oracle Database 11</a:t>
            </a:r>
            <a:r>
              <a:rPr lang="en-US" altLang="es-CL" i="1" dirty="0" smtClean="0">
                <a:cs typeface="Times New Roman" pitchFamily="18" charset="0"/>
                <a:sym typeface="Times New Roman" pitchFamily="18" charset="0"/>
              </a:rPr>
              <a:t>g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determinados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privilegios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ciertas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sentencias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son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muy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importantes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defecto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privilegios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sentencias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muestran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presentación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todos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usuarios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MX" b="0" baseline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775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Página de Auditoría de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Enterprise Manager</a:t>
            </a:r>
            <a:endParaRPr lang="es-CL" sz="1200" b="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sz="1200" b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Para 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llegar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página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página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inicial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Database Control,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hacer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click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tab Server y,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continuación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link Audit Settings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Security.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página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contiene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siguientes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Configuration: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muestra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valores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actuales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parámetros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configuración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contiene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enlaces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modificar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valores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Audit Trails: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proporciona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acceso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sencillo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información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ha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recopilado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deben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utilizar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los tab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páginas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definir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opciones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eliminar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su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definición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Audited Privileges: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muestra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privilegios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están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auditando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Audited Objects: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muestra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objetos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están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auditando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Audited Statements: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muestra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sentencias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están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auditando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s-MX" sz="1200" b="0" baseline="0" dirty="0" smtClean="0">
              <a:latin typeface="Arial" pitchFamily="34" charset="0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s-CL" dirty="0" smtClean="0">
              <a:cs typeface="Times New Roman" pitchFamily="18" charset="0"/>
              <a:sym typeface="Times New Roman" pitchFamily="18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s-CL" dirty="0" smtClean="0"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227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Uso y Mantenimiento de la Información</a:t>
            </a:r>
            <a:r>
              <a:rPr lang="es-MX" sz="1200" b="1" baseline="0" dirty="0" smtClean="0">
                <a:latin typeface="Arial" pitchFamily="34" charset="0"/>
                <a:cs typeface="Arial" pitchFamily="34" charset="0"/>
              </a:rPr>
              <a:t> de Auditoría</a:t>
            </a:r>
            <a:endParaRPr lang="es-MX" sz="1200" b="0" baseline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sz="1200" b="0" baseline="0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agrega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carga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sistema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proporcional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al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número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escrituras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realizadas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registros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adecuar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opciones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necesidades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activar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sólo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opciones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imprescindibles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cumplir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política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endParaRPr lang="en-US" altLang="es-CL" dirty="0"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479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Auditoría Basada en Valores</a:t>
            </a:r>
            <a:endParaRPr lang="es-CL" sz="1200" b="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sz="12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registra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inserciones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actualizaciones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eliminaciones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han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producido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objetos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auditados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pero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no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captura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valores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han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cambiado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ampliar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basada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valores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utiliza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triggers de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(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construcciones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PL/SQL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controladas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eventos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)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capturar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valores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modificados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Cuando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usuario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inserta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actualiza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elimina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tabla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disparador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adecuado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conectado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último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funciona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plano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información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tabla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designada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contener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dicha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información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basada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valores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tiende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reducir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rendimiento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más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estándar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código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disparador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ejecutar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vez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produce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operación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inserción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actualización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supresión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reducción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depende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eficacia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código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disparador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basada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valores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sólo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situaciones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información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capturada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estándar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insuficiente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basada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valores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implanta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mediante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código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usuario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terceros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Oracle Database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proporciona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construcciones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PL/SQL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permiten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creación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sistemas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basada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valores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Times New Roman" pitchFamily="18" charset="0"/>
                <a:sym typeface="Times New Roman" pitchFamily="18" charset="0"/>
              </a:rPr>
              <a:t>La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clave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basada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valores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disparador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no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más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disparador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PL/SQL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creado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capturar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información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Ejemplo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disparador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típico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	C</a:t>
            </a:r>
            <a:r>
              <a:rPr lang="en-US" altLang="es-CL" sz="1100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REATE OR REPLACE TRIGGER </a:t>
            </a:r>
            <a:r>
              <a:rPr lang="en-US" altLang="es-CL" sz="1100" dirty="0" err="1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system.hrsalary_audit</a:t>
            </a:r>
            <a:endParaRPr lang="en-US" altLang="es-CL" sz="1100" dirty="0" smtClean="0">
              <a:latin typeface="Courier New" pitchFamily="49" charset="0"/>
              <a:cs typeface="Times New Roman" pitchFamily="18" charset="0"/>
              <a:sym typeface="Times New Roman" pitchFamily="18" charset="0"/>
            </a:endParaRPr>
          </a:p>
          <a:p>
            <a:pPr marL="457200" lvl="1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s-CL" sz="1100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    	</a:t>
            </a:r>
            <a:r>
              <a:rPr lang="en-US" altLang="es-CL" sz="1100" baseline="0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            </a:t>
            </a:r>
            <a:r>
              <a:rPr lang="en-US" altLang="es-CL" sz="1100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AFTER UPDATE OF salary</a:t>
            </a:r>
            <a:br>
              <a:rPr lang="en-US" altLang="es-CL" sz="1100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</a:br>
            <a:r>
              <a:rPr lang="en-US" altLang="es-CL" sz="1100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    	            ON </a:t>
            </a:r>
            <a:r>
              <a:rPr lang="en-US" altLang="es-CL" sz="1100" dirty="0" err="1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hr.employees</a:t>
            </a:r>
            <a:r>
              <a:rPr lang="en-US" altLang="es-CL" sz="1100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 </a:t>
            </a:r>
            <a:br>
              <a:rPr lang="en-US" altLang="es-CL" sz="1100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</a:br>
            <a:r>
              <a:rPr lang="en-US" altLang="es-CL" sz="1100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    	            REFERENCING NEW AS NEW OLD AS OLD </a:t>
            </a:r>
            <a:br>
              <a:rPr lang="en-US" altLang="es-CL" sz="1100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</a:br>
            <a:r>
              <a:rPr lang="en-US" altLang="es-CL" sz="1100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    	            FOR EACH ROW  </a:t>
            </a:r>
            <a:br>
              <a:rPr lang="en-US" altLang="es-CL" sz="1100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</a:br>
            <a:r>
              <a:rPr lang="en-US" altLang="es-CL" sz="1100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	BEGIN</a:t>
            </a:r>
            <a:br>
              <a:rPr lang="en-US" altLang="es-CL" sz="1100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</a:br>
            <a:r>
              <a:rPr lang="en-US" altLang="es-CL" sz="1100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 	IF :</a:t>
            </a:r>
            <a:r>
              <a:rPr lang="en-US" altLang="es-CL" sz="1100" dirty="0" err="1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old.salary</a:t>
            </a:r>
            <a:r>
              <a:rPr lang="en-US" altLang="es-CL" sz="1100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 != :</a:t>
            </a:r>
            <a:r>
              <a:rPr lang="en-US" altLang="es-CL" sz="1100" dirty="0" err="1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new.salary</a:t>
            </a:r>
            <a:r>
              <a:rPr lang="en-US" altLang="es-CL" sz="1100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 THEN</a:t>
            </a:r>
            <a:br>
              <a:rPr lang="en-US" altLang="es-CL" sz="1100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</a:br>
            <a:r>
              <a:rPr lang="en-US" altLang="es-CL" sz="1100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     	INSERT INTO </a:t>
            </a:r>
            <a:r>
              <a:rPr lang="en-US" altLang="es-CL" sz="1100" dirty="0" err="1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system.audit_employees</a:t>
            </a:r>
            <a:r>
              <a:rPr lang="en-US" altLang="es-CL" sz="1100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  </a:t>
            </a:r>
            <a:br>
              <a:rPr lang="en-US" altLang="es-CL" sz="1100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</a:br>
            <a:r>
              <a:rPr lang="en-US" altLang="es-CL" sz="1100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     	VALUES (</a:t>
            </a:r>
            <a:r>
              <a:rPr lang="en-US" altLang="es-CL" sz="1100" dirty="0" err="1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sys_context</a:t>
            </a:r>
            <a:r>
              <a:rPr lang="en-US" altLang="es-CL" sz="1100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('</a:t>
            </a:r>
            <a:r>
              <a:rPr lang="en-US" altLang="es-CL" sz="1100" dirty="0" err="1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userenv</a:t>
            </a:r>
            <a:r>
              <a:rPr lang="en-US" altLang="es-CL" sz="1100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','</a:t>
            </a:r>
            <a:r>
              <a:rPr lang="en-US" altLang="es-CL" sz="1100" dirty="0" err="1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os_user</a:t>
            </a:r>
            <a:r>
              <a:rPr lang="en-US" altLang="es-CL" sz="1100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'), </a:t>
            </a:r>
            <a:r>
              <a:rPr lang="en-US" altLang="es-CL" sz="1100" dirty="0" err="1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sysdate</a:t>
            </a:r>
            <a:r>
              <a:rPr lang="en-US" altLang="es-CL" sz="1100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, </a:t>
            </a:r>
            <a:br>
              <a:rPr lang="en-US" altLang="es-CL" sz="1100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</a:br>
            <a:r>
              <a:rPr lang="en-US" altLang="es-CL" sz="1100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     </a:t>
            </a:r>
            <a:r>
              <a:rPr lang="en-US" altLang="es-CL" sz="1100" dirty="0" err="1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sys_context</a:t>
            </a:r>
            <a:r>
              <a:rPr lang="en-US" altLang="es-CL" sz="1100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('</a:t>
            </a:r>
            <a:r>
              <a:rPr lang="en-US" altLang="es-CL" sz="1100" dirty="0" err="1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userenv</a:t>
            </a:r>
            <a:r>
              <a:rPr lang="en-US" altLang="es-CL" sz="1100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','</a:t>
            </a:r>
            <a:r>
              <a:rPr lang="en-US" altLang="es-CL" sz="1100" dirty="0" err="1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ip_address</a:t>
            </a:r>
            <a:r>
              <a:rPr lang="en-US" altLang="es-CL" sz="1100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'),</a:t>
            </a:r>
            <a:br>
              <a:rPr lang="en-US" altLang="es-CL" sz="1100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</a:br>
            <a:r>
              <a:rPr lang="en-US" altLang="es-CL" sz="1100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     :</a:t>
            </a:r>
            <a:r>
              <a:rPr lang="en-US" altLang="es-CL" sz="1100" dirty="0" err="1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new.employee_id</a:t>
            </a:r>
            <a:r>
              <a:rPr lang="en-US" altLang="es-CL" sz="1100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 ||</a:t>
            </a:r>
          </a:p>
          <a:p>
            <a:pPr lvl="3">
              <a:buFont typeface="Times New Roman" pitchFamily="18" charset="0"/>
              <a:buNone/>
            </a:pPr>
            <a:r>
              <a:rPr lang="en-US" altLang="es-CL" sz="1100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		    ' salary changed from '||:</a:t>
            </a:r>
            <a:r>
              <a:rPr lang="en-US" altLang="es-CL" sz="1100" dirty="0" err="1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old.salary</a:t>
            </a:r>
            <a:r>
              <a:rPr lang="en-US" altLang="es-CL" sz="1100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|| </a:t>
            </a:r>
            <a:br>
              <a:rPr lang="en-US" altLang="es-CL" sz="1100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</a:br>
            <a:r>
              <a:rPr lang="en-US" altLang="es-CL" sz="1100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     ' to '||:</a:t>
            </a:r>
            <a:r>
              <a:rPr lang="en-US" altLang="es-CL" sz="1100" dirty="0" err="1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new.salary</a:t>
            </a:r>
            <a:r>
              <a:rPr lang="en-US" altLang="es-CL" sz="1100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);</a:t>
            </a:r>
          </a:p>
          <a:p>
            <a:pPr lvl="3">
              <a:buFont typeface="Times New Roman" pitchFamily="18" charset="0"/>
              <a:buNone/>
            </a:pPr>
            <a:r>
              <a:rPr lang="en-US" altLang="es-CL" sz="1100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  END IF; </a:t>
            </a:r>
            <a:br>
              <a:rPr lang="en-US" altLang="es-CL" sz="1100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</a:br>
            <a:r>
              <a:rPr lang="en-US" altLang="es-CL" sz="1100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END;</a:t>
            </a:r>
          </a:p>
          <a:p>
            <a:pPr lvl="3">
              <a:buFont typeface="Times New Roman" pitchFamily="18" charset="0"/>
              <a:buNone/>
            </a:pPr>
            <a:r>
              <a:rPr lang="en-US" altLang="es-CL" sz="1100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/</a:t>
            </a:r>
          </a:p>
          <a:p>
            <a:pPr lvl="1"/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Este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disparador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centra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captura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cambios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columna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salario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tabla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hr.employees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Al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actualizar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fila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disparador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comprueba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columna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salario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Si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salario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antiguo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no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igual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nuevo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disparador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inserta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registro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tabla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audit_employees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(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creada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mediante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operación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independiente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esquema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SYSTEM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).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registro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incluye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usuario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dirección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IP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ha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cambio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la clave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primaria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identifica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registro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ha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cambiado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valores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salario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han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cambiado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</a:p>
          <a:p>
            <a:pPr lvl="1"/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También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disparadores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capturar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información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sobre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conexiones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usuario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casos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estándar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no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recopile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suficientes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Con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disparadores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conexión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administrador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capturar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identifiquen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usuario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está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conectando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incluyen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ejemplos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lvl="2"/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Dirección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IP de la persona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conecta</a:t>
            </a:r>
            <a:endParaRPr lang="en-US" altLang="es-CL" dirty="0" smtClean="0">
              <a:cs typeface="Times New Roman" pitchFamily="18" charset="0"/>
              <a:sym typeface="Times New Roman" pitchFamily="18" charset="0"/>
            </a:endParaRPr>
          </a:p>
          <a:p>
            <a:pPr lvl="2"/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Primeros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48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caracteres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nombre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programa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ha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utilizado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conectar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instancia</a:t>
            </a:r>
            <a:endParaRPr lang="en-US" altLang="es-CL" dirty="0" smtClean="0">
              <a:cs typeface="Times New Roman" pitchFamily="18" charset="0"/>
              <a:sym typeface="Times New Roman" pitchFamily="18" charset="0"/>
            </a:endParaRPr>
          </a:p>
          <a:p>
            <a:pPr lvl="2"/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Nombre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terminal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ha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utilizado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conectar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instancia</a:t>
            </a:r>
            <a:endParaRPr lang="en-US" altLang="es-CL" dirty="0" smtClean="0">
              <a:cs typeface="Times New Roman" pitchFamily="18" charset="0"/>
              <a:sym typeface="Times New Roman" pitchFamily="18" charset="0"/>
            </a:endParaRPr>
          </a:p>
          <a:p>
            <a:pPr lvl="1"/>
            <a:r>
              <a:rPr lang="en-US" altLang="es-CL" smtClean="0">
                <a:cs typeface="Times New Roman" pitchFamily="18" charset="0"/>
                <a:sym typeface="Times New Roman" pitchFamily="18" charset="0"/>
              </a:rPr>
              <a:t>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disparadores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basados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valores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han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sustituido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muchos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casos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función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detallada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(FGA). 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200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38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Auditoría Detallada</a:t>
            </a:r>
            <a:endParaRPr lang="es-MX" sz="1200" b="0" baseline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sz="1200" b="0" baseline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CL" sz="1200" b="0" baseline="0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registra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ha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producido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operación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pero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no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captura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información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sobre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sentencia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causó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operación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detallada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(FGA)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amplía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dicha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función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permitir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captura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sentencias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SQL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consultan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manipulan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 FGA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también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permite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centre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forma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más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restringida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estándar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basada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valores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 Las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opciones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FGA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centrar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columnas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individuales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tabla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vista 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incluso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condicionales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sólo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capturen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cumplen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determinadas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especificaciones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definidas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administrador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Las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políticas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FGA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soportan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más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columna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relevante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defecto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cualquiera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columnas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esté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presente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sentencia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SQL.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  DBMS_FGA.ALL_COLUMNS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DBMS_FGA.ANY_COLUMNS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permiten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según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utilice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no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alguna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columnas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relevantes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(o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todas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ellas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)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sentencia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package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DBMS_FGA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crear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política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tabla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vista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destino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Si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filas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devueltas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bloque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consulta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coincide con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columna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condición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especificada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evento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hace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cree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almacene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registro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trace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Opcionalmente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evento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también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ejecutar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procedimiento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 FGA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centra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automáticamente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nivel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sentencia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de forma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sentencia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SELECT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devuelve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miles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filas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genere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único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registro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1200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54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Política FGA</a:t>
            </a:r>
            <a:endParaRPr lang="es-MX" sz="1200" b="0" baseline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CL" sz="1200" b="0" baseline="0" dirty="0" smtClean="0">
                <a:latin typeface="Arial" pitchFamily="34" charset="0"/>
                <a:cs typeface="Arial" pitchFamily="34" charset="0"/>
              </a:rPr>
              <a:t>En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ejemplo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muestra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creación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política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detallada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procedimiento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DBMS_FGA.ADD_POLICY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acepta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siguientes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argumentos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Nombre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Política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(POLICY_NAME):</a:t>
            </a:r>
            <a:r>
              <a:rPr lang="en-US" altLang="es-CL" b="0" baseline="0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b="0" baseline="0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b="0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="0" baseline="0" dirty="0" err="1" smtClean="0">
                <a:cs typeface="Times New Roman" pitchFamily="18" charset="0"/>
                <a:sym typeface="Times New Roman" pitchFamily="18" charset="0"/>
              </a:rPr>
              <a:t>asignar</a:t>
            </a:r>
            <a:r>
              <a:rPr lang="en-US" altLang="es-CL" b="0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política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FGA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nombre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cuando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crea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ejemplo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presentación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asigna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política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nombre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AUDIT_EMPS_SALARY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mediante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siguiente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argumento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policy_name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=&gt; '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audit_emps_salary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'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Condición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(AUDIT_CONDITION) </a:t>
            </a:r>
            <a:r>
              <a:rPr lang="en-US" altLang="es-CL" b="0" dirty="0" smtClean="0">
                <a:cs typeface="Times New Roman" pitchFamily="18" charset="0"/>
                <a:sym typeface="Times New Roman" pitchFamily="18" charset="0"/>
              </a:rPr>
              <a:t>: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condición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predicado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SQL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define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cuándo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disparar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evento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ejemplo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diapositiva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todas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filas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departamento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10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mediante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siguiente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argumento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condición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457200" marR="0" lvl="2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audit_condition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=&gt; '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department_id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= 10'</a:t>
            </a:r>
            <a:endParaRPr lang="en-US" altLang="es-CL" dirty="0" smtClean="0">
              <a:latin typeface="+mn-lt"/>
              <a:cs typeface="Times New Roman" pitchFamily="18" charset="0"/>
              <a:sym typeface="Times New Roman" pitchFamily="18" charset="0"/>
            </a:endParaRPr>
          </a:p>
          <a:p>
            <a:pPr marL="457200" lvl="1" indent="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NOTA:</a:t>
            </a:r>
            <a:r>
              <a:rPr lang="en-US" altLang="es-CL" b="0" dirty="0" smtClean="0">
                <a:cs typeface="Times New Roman" pitchFamily="18" charset="0"/>
                <a:sym typeface="Times New Roman" pitchFamily="18" charset="0"/>
              </a:rPr>
              <a:t> la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detallada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fija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resultados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consulta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con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política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FGA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muestra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ejemplo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consultas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retornan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filas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coincidan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especificaciones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política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provocarán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creación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registro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ejemplo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consulta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"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select * from employees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",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retornan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todas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filas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incluidas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tienen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valor "10"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columna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department_id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crea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fila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endParaRPr lang="en-US" sz="1200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Columna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(AUDIT_COLUMN):</a:t>
            </a:r>
            <a:r>
              <a:rPr lang="en-US" altLang="es-CL" b="0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b="0" dirty="0" err="1" smtClean="0">
                <a:cs typeface="Times New Roman" pitchFamily="18" charset="0"/>
                <a:sym typeface="Times New Roman" pitchFamily="18" charset="0"/>
              </a:rPr>
              <a:t>c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olumna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define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están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auditando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Se produce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evento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incluye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columna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sentencia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SELECT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condición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permite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selección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ejemplo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diapositiva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columnas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mediante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siguiente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argumento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audit_column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=&gt; 'SALARY,COMMISION_PCT'</a:t>
            </a:r>
          </a:p>
          <a:p>
            <a:pPr lvl="1"/>
            <a:r>
              <a:rPr lang="en-US" altLang="es-CL" b="0" dirty="0" smtClean="0">
                <a:cs typeface="Times New Roman" pitchFamily="18" charset="0"/>
                <a:sym typeface="Times New Roman" pitchFamily="18" charset="0"/>
              </a:rPr>
              <a:t>NOTA: </a:t>
            </a:r>
            <a:r>
              <a:rPr lang="en-US" altLang="es-CL" b="0" dirty="0" err="1" smtClean="0">
                <a:cs typeface="Times New Roman" pitchFamily="18" charset="0"/>
                <a:sym typeface="Times New Roman" pitchFamily="18" charset="0"/>
              </a:rPr>
              <a:t>este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argumento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opcional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Si no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especifica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sólo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argumento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AUDIT_CONDITION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determina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producir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evento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Objeto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: (OBJECT)</a:t>
            </a:r>
            <a:r>
              <a:rPr lang="en-US" altLang="es-CL" b="0" baseline="0" dirty="0" smtClean="0">
                <a:cs typeface="Times New Roman" pitchFamily="18" charset="0"/>
                <a:sym typeface="Times New Roman" pitchFamily="18" charset="0"/>
              </a:rPr>
              <a:t> el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objeto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tabla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vista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está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auditando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utilizan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argumentos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OBJECT_SCHEMA: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esquema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contiene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objeto</a:t>
            </a:r>
            <a:endParaRPr lang="en-US" altLang="es-CL" dirty="0" smtClean="0">
              <a:cs typeface="Times New Roman" pitchFamily="18" charset="0"/>
              <a:sym typeface="Times New Roman" pitchFamily="18" charset="0"/>
            </a:endParaRP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OBJECT_NAME: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nombre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objeto</a:t>
            </a:r>
            <a:endParaRPr lang="en-US" altLang="es-CL" dirty="0" smtClean="0">
              <a:cs typeface="Times New Roman" pitchFamily="18" charset="0"/>
              <a:sym typeface="Times New Roman" pitchFamily="18" charset="0"/>
            </a:endParaRPr>
          </a:p>
          <a:p>
            <a:pPr lvl="1"/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ejemplo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tabla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hr.employees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través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siguientes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argumentos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lvl="1"/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	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object_schema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=&gt; '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hr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‘</a:t>
            </a:r>
          </a:p>
          <a:p>
            <a:pPr lvl="1"/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	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object_name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=&gt; 'employees'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Manejador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(HANDLER):</a:t>
            </a:r>
            <a:r>
              <a:rPr lang="en-US" altLang="es-CL" b="0" baseline="0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manejador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eventos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opcional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procedimiento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PL/SQL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define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adicionales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llevar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cabo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durante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ejemplo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manejador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eventos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enviar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página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alerta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administrador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Si no se define,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inserta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entrada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evento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trace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Si se define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manejador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eventos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inserta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entrada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trace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ejecuta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manejador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eventos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La entrada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evento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incluye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política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FGA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provocó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evento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usuario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ejecutó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sentencia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SQL y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sentencia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SQL junto con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sus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variables de enlace.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manejador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eventos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posee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argumentos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HANDLER_SCHEMA: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esquema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contiene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programa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PL/SQL.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HANDLER_MODULE: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nombre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programa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PL/SQL.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ejemplo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ejecuta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procedimiento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SECURE.LOG_EMPS_SALARY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través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siguientes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argumentos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handler_schema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=&gt; 'secure'</a:t>
            </a:r>
            <a:br>
              <a:rPr lang="en-US" altLang="es-CL" dirty="0" smtClean="0">
                <a:cs typeface="Times New Roman" pitchFamily="18" charset="0"/>
                <a:sym typeface="Times New Roman" pitchFamily="18" charset="0"/>
              </a:rPr>
            </a:b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handler_module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=&gt; '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log_emps_salary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'</a:t>
            </a:r>
            <a:endParaRPr lang="en-US" altLang="es-CL" b="1" dirty="0" smtClean="0">
              <a:cs typeface="Times New Roman" pitchFamily="18" charset="0"/>
              <a:sym typeface="Times New Roman" pitchFamily="18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Estado:</a:t>
            </a:r>
            <a:r>
              <a:rPr lang="en-US" altLang="es-CL" b="0" dirty="0" smtClean="0">
                <a:cs typeface="Times New Roman" pitchFamily="18" charset="0"/>
                <a:sym typeface="Times New Roman" pitchFamily="18" charset="0"/>
              </a:rPr>
              <a:t> el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indica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política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FGA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está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activada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ejemplo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siguiente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argumento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activa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política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enable =&gt; TRUE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altLang="es-CL" dirty="0" smtClean="0">
              <a:cs typeface="Times New Roman" pitchFamily="18" charset="0"/>
              <a:sym typeface="Times New Roman" pitchFamily="18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altLang="es-CL" dirty="0" smtClean="0">
              <a:cs typeface="Times New Roman" pitchFamily="18" charset="0"/>
              <a:sym typeface="Times New Roman" pitchFamily="18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altLang="es-CL" dirty="0" smtClean="0"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68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Consideraciones</a:t>
            </a:r>
            <a:r>
              <a:rPr lang="es-MX" sz="1200" b="1" baseline="0" dirty="0" smtClean="0">
                <a:latin typeface="Arial" pitchFamily="34" charset="0"/>
                <a:cs typeface="Arial" pitchFamily="34" charset="0"/>
              </a:rPr>
              <a:t> al Auditar Sentencias DML</a:t>
            </a:r>
            <a:endParaRPr lang="es-MX" sz="1200" b="0" baseline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sz="1200" b="0" baseline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CL" sz="1200" b="0" baseline="0" dirty="0" smtClean="0">
                <a:latin typeface="Arial" pitchFamily="34" charset="0"/>
                <a:cs typeface="Arial" pitchFamily="34" charset="0"/>
              </a:rPr>
              <a:t>Con una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política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FGA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definida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sentencias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DML,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sentencia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DML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filas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(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nuevas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antiguas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)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están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manipulando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cumplen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criterios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predicado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política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 Sin embargo,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también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especifican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columnas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relevantes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definición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política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sentencia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cuando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cumplen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predicado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política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FGA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cuando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sentencia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hace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referencia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columnas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relevantes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definidas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 Con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sentencias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DELETE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especificación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columnas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relevantes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durante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definición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política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no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resulta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muy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útil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ya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sentencia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DELETE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afecta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todas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columnas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tabla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razón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siempre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sentencias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DELETE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independientemente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columnas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relevantes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 FGA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soporta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sentencias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MERGE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Las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sentencias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INSERT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UPDATE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DELETE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subyacentes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cumplen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políticas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FGA para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INSERT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UPDATE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DELETE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definidas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través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política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FGA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definida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anteriormente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primera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sentencia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ejemplo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no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ya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ninguno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empleados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departamento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10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posee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comisión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segunda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senetencia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sí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audita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porque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empleado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identificación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2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00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pertenece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departamento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10.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1200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1200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888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s-CL" sz="1200" b="0" baseline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940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sz="1200" b="1" baseline="0" dirty="0" smtClean="0">
                <a:latin typeface="Arial" pitchFamily="34" charset="0"/>
                <a:cs typeface="Arial" pitchFamily="34" charset="0"/>
              </a:rPr>
              <a:t>Auditoría de SYSDBA</a:t>
            </a:r>
            <a:endParaRPr lang="es-MX" sz="1200" b="0" baseline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usuarios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SYSDBA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SYSOPER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tienen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privilegios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iniciar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cerrar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Debido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cambios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mientras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está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cerrada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los trace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privilegios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almacenar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fuera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 Oracle Database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captura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manera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automática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eventos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conexión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usuarios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SYSDBA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SYSOPER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Arial" charset="0"/>
                <a:sym typeface="Times New Roman" pitchFamily="18" charset="0"/>
              </a:rPr>
              <a:t>Esto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Arial" charset="0"/>
                <a:sym typeface="Times New Roman" pitchFamily="18" charset="0"/>
              </a:rPr>
              <a:t>proporciona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Arial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 forma </a:t>
            </a:r>
            <a:r>
              <a:rPr lang="en-US" altLang="es-CL" dirty="0" err="1" smtClean="0">
                <a:cs typeface="Arial" charset="0"/>
                <a:sym typeface="Times New Roman" pitchFamily="18" charset="0"/>
              </a:rPr>
              <a:t>valiosa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Arial" charset="0"/>
                <a:sym typeface="Times New Roman" pitchFamily="18" charset="0"/>
              </a:rPr>
              <a:t>realizar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Arial" charset="0"/>
                <a:sym typeface="Times New Roman" pitchFamily="18" charset="0"/>
              </a:rPr>
              <a:t>seguimiento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Arial" charset="0"/>
                <a:sym typeface="Times New Roman" pitchFamily="18" charset="0"/>
              </a:rPr>
              <a:t>acciones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Arial" charset="0"/>
                <a:sym typeface="Times New Roman" pitchFamily="18" charset="0"/>
              </a:rPr>
              <a:t>SYSDBA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 y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SYSOPER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Arial" charset="0"/>
                <a:sym typeface="Times New Roman" pitchFamily="18" charset="0"/>
              </a:rPr>
              <a:t>autorizadas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 y no </a:t>
            </a:r>
            <a:r>
              <a:rPr lang="en-US" altLang="es-CL" dirty="0" err="1" smtClean="0">
                <a:cs typeface="Arial" charset="0"/>
                <a:sym typeface="Times New Roman" pitchFamily="18" charset="0"/>
              </a:rPr>
              <a:t>autorizadas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. Hay </a:t>
            </a:r>
            <a:r>
              <a:rPr lang="en-US" altLang="es-CL" dirty="0" err="1" smtClean="0">
                <a:cs typeface="Arial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Arial" charset="0"/>
                <a:sym typeface="Times New Roman" pitchFamily="18" charset="0"/>
              </a:rPr>
              <a:t>considerar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Arial" charset="0"/>
                <a:sym typeface="Times New Roman" pitchFamily="18" charset="0"/>
              </a:rPr>
              <a:t>eso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Arial" charset="0"/>
                <a:sym typeface="Times New Roman" pitchFamily="18" charset="0"/>
              </a:rPr>
              <a:t>sí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Arial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Arial" charset="0"/>
                <a:sym typeface="Times New Roman" pitchFamily="18" charset="0"/>
              </a:rPr>
              <a:t>sólo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Arial" charset="0"/>
                <a:sym typeface="Times New Roman" pitchFamily="18" charset="0"/>
              </a:rPr>
              <a:t>resulta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Arial" charset="0"/>
                <a:sym typeface="Times New Roman" pitchFamily="18" charset="0"/>
              </a:rPr>
              <a:t>útil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Arial" charset="0"/>
                <a:sym typeface="Times New Roman" pitchFamily="18" charset="0"/>
              </a:rPr>
              <a:t>si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Arial" charset="0"/>
                <a:sym typeface="Times New Roman" pitchFamily="18" charset="0"/>
              </a:rPr>
              <a:t>revisan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 los trace de </a:t>
            </a:r>
            <a:r>
              <a:rPr lang="en-US" altLang="es-CL" dirty="0" err="1" smtClean="0">
                <a:cs typeface="Arial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Arial" charset="0"/>
                <a:sym typeface="Times New Roman" pitchFamily="18" charset="0"/>
              </a:rPr>
              <a:t>sistema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Arial" charset="0"/>
                <a:sym typeface="Times New Roman" pitchFamily="18" charset="0"/>
              </a:rPr>
              <a:t>operativo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s-CL" dirty="0" smtClean="0">
                <a:cs typeface="Arial" charset="0"/>
                <a:sym typeface="Times New Roman" pitchFamily="18" charset="0"/>
              </a:rPr>
              <a:t>  Oracle Database </a:t>
            </a:r>
            <a:r>
              <a:rPr lang="es-CL" altLang="es-CL" dirty="0" smtClean="0">
                <a:cs typeface="Arial" charset="0"/>
                <a:sym typeface="Times New Roman" pitchFamily="18" charset="0"/>
              </a:rPr>
              <a:t>no captura eventos de inicio de sesión (</a:t>
            </a:r>
            <a:r>
              <a:rPr lang="es-CL" altLang="es-CL" dirty="0" err="1" smtClean="0">
                <a:cs typeface="Arial" charset="0"/>
                <a:sym typeface="Times New Roman" pitchFamily="18" charset="0"/>
              </a:rPr>
              <a:t>login</a:t>
            </a:r>
            <a:r>
              <a:rPr lang="es-CL" altLang="es-CL" dirty="0" smtClean="0">
                <a:cs typeface="Arial" charset="0"/>
                <a:sym typeface="Times New Roman" pitchFamily="18" charset="0"/>
              </a:rPr>
              <a:t>)</a:t>
            </a:r>
            <a:r>
              <a:rPr lang="es-CL" altLang="es-CL" baseline="0" dirty="0" smtClean="0">
                <a:cs typeface="Arial" charset="0"/>
                <a:sym typeface="Times New Roman" pitchFamily="18" charset="0"/>
              </a:rPr>
              <a:t> </a:t>
            </a:r>
            <a:r>
              <a:rPr lang="es-CL" altLang="es-CL" dirty="0" smtClean="0">
                <a:cs typeface="Arial" charset="0"/>
                <a:sym typeface="Times New Roman" pitchFamily="18" charset="0"/>
              </a:rPr>
              <a:t>a menos que la auditoría está habilitada específicamente. Para activar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usuarios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SYSDBA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SYSOPER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definir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parámetro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inicialización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 AUDIT_SYS_OPERATIONS=TRUE </a:t>
            </a:r>
            <a:r>
              <a:rPr lang="en-US" altLang="es-CL" sz="12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(El valor </a:t>
            </a:r>
            <a:r>
              <a:rPr lang="en-US" altLang="es-CL" sz="12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sz="12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defecto</a:t>
            </a:r>
            <a:r>
              <a:rPr lang="en-US" altLang="es-CL" sz="12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sz="12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smtClean="0">
                <a:cs typeface="Times New Roman" pitchFamily="18" charset="0"/>
                <a:sym typeface="Times New Roman" pitchFamily="18" charset="0"/>
              </a:rPr>
              <a:t>FALSE</a:t>
            </a:r>
            <a:r>
              <a:rPr lang="en-US" altLang="es-CL" sz="12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.)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s-CL" sz="12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 Si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operaciones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SYS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parámetro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inicialización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AUDIT_FILE_DEST</a:t>
            </a:r>
            <a:r>
              <a:rPr lang="en-US" altLang="es-CL" dirty="0" smtClean="0">
                <a:latin typeface="Arial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controla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ubicación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almacenamiento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trace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  <a:endParaRPr lang="en-US" sz="1200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68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sz="1200" b="1" baseline="0" dirty="0" smtClean="0">
                <a:latin typeface="Arial" pitchFamily="34" charset="0"/>
                <a:cs typeface="Arial" pitchFamily="34" charset="0"/>
              </a:rPr>
              <a:t>Mantenimiento de </a:t>
            </a:r>
            <a:r>
              <a:rPr lang="es-MX" sz="1200" b="1" baseline="0" dirty="0" err="1" smtClean="0">
                <a:latin typeface="Arial" pitchFamily="34" charset="0"/>
                <a:cs typeface="Arial" pitchFamily="34" charset="0"/>
              </a:rPr>
              <a:t>Audit</a:t>
            </a:r>
            <a:r>
              <a:rPr lang="es-MX" sz="1200" b="1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b="1" baseline="0" dirty="0" err="1" smtClean="0">
                <a:latin typeface="Arial" pitchFamily="34" charset="0"/>
                <a:cs typeface="Arial" pitchFamily="34" charset="0"/>
              </a:rPr>
              <a:t>Trail</a:t>
            </a:r>
            <a:endParaRPr lang="es-MX" sz="1200" b="0" baseline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s-CL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</a:t>
            </a:r>
            <a:r>
              <a:rPr lang="es-CL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necesario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mantener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cada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tipo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audit trail. 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mantenimiento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básico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incluir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revisión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los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registros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y la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eliminación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los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registros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antiguos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en la base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o del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sistema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operativo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 Los audit trail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pueden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crecer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tamaño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hasta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completar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todo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almacenamiento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disponible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  Si el file system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está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completo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, 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sistema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fallar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simplemente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provocar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problemas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rendimiento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 Si los audit trail de la base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completan</a:t>
            </a:r>
            <a:r>
              <a:rPr lang="en-US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tablespace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no se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completarán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acciones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auditadas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 Si los audit trail de la base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completan</a:t>
            </a:r>
            <a:r>
              <a:rPr lang="en-US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baseline="0" dirty="0" err="1" smtClean="0">
                <a:cs typeface="Times New Roman" pitchFamily="18" charset="0"/>
                <a:sym typeface="Times New Roman" pitchFamily="18" charset="0"/>
              </a:rPr>
              <a:t>completan</a:t>
            </a:r>
            <a:r>
              <a:rPr lang="en-US" baseline="0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baseline="0" dirty="0" err="1" smtClean="0">
                <a:cs typeface="Times New Roman" pitchFamily="18" charset="0"/>
                <a:sym typeface="Times New Roman" pitchFamily="18" charset="0"/>
              </a:rPr>
              <a:t>t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ablespace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system se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verá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afectado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rendimiento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otras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operaciones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antes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detengan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operaciones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 El audit trail</a:t>
            </a:r>
            <a:r>
              <a:rPr lang="en-US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estándar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almacena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en la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tabla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AUD$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 El audit</a:t>
            </a:r>
            <a:r>
              <a:rPr lang="en-US" baseline="0" dirty="0" smtClean="0">
                <a:cs typeface="Times New Roman" pitchFamily="18" charset="0"/>
                <a:sym typeface="Times New Roman" pitchFamily="18" charset="0"/>
              </a:rPr>
              <a:t> trail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para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FGA es la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tabla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FGA_LOG$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Estas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dos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tablas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crean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defecto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en 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tablespace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SYSTEM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 Se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pueden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mover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estas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tablas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otro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tablespace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mediante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utilitarios</a:t>
            </a:r>
            <a:r>
              <a:rPr lang="en-US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expdp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impdp</a:t>
            </a:r>
            <a:r>
              <a:rPr lang="en-US" baseline="0" dirty="0" smtClean="0">
                <a:cs typeface="Times New Roman" pitchFamily="18" charset="0"/>
                <a:sym typeface="Times New Roman" pitchFamily="18" charset="0"/>
              </a:rPr>
              <a:t> (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exportación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importación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data pump). 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movimiento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tablas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fuera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tablespace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SYSTEM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no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está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soportado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 </a:t>
            </a: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965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C9EC14-D1B3-4DE6-8438-EEEFFF9D3C74}" type="slidenum">
              <a:rPr lang="es-CL" smtClean="0"/>
              <a:pPr>
                <a:defRPr/>
              </a:pPr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1854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s-CL" b="1" dirty="0" smtClean="0">
                <a:solidFill>
                  <a:srgbClr val="000000"/>
                </a:solidFill>
                <a:sym typeface="Times New Roman" pitchFamily="18" charset="0"/>
              </a:rPr>
              <a:t>Oracle Audit Vault</a:t>
            </a:r>
            <a:endParaRPr lang="en-US" altLang="es-CL" b="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200" b="0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Las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principales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ventajas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Oracle Audit Vault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incluyen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siguientes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Oracle Audit Vault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recopila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consolida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forma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transparente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Oracle Database (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Oracle9i Release 2), Microsoft SQL Server 2000 y 2005, IBM DB2 Unix, Linux, Windows 8.2 y 9.5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también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Sybase ASE 12.5 – 15.0.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Oracle Audit Vault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ayuda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organizaciones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simplificar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informes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conformidad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gracias a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informes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incorporados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personalizados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Además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Oracle Audit Vault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proporciona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esquema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almacén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abierto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al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acceder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Oracle BI Publisher, Oracle Application Express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cualquier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herramienta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informes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terceros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Oracle Audit Vault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ayuda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detectar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prevenir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amenazas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internas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alertando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sobre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actividades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sospechosas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Fundamental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Oracle Audit Vault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almacenamiento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escalable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basado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tecnología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almacenamiento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Oracle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protegido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productos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bases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Oracle,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incluidos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Oracle Database Vault y Oracle Advanced Security. Oracle Audit Vault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incluye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Oracle Partitioning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mejorar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gestión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rendimiento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Oracle Audit Vault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ayuda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organizaciones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reducir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costos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TI con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gestión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centralizada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configuración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base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(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políticas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), lo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facilita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trabajo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responsables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TI y de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internos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274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Separación de Responsabilidades</a:t>
            </a:r>
            <a:endParaRPr lang="es-MX" sz="1200" b="0" baseline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CL" sz="1200" b="0" baseline="0" dirty="0" smtClean="0">
                <a:latin typeface="Arial" pitchFamily="34" charset="0"/>
                <a:cs typeface="Arial" pitchFamily="34" charset="0"/>
              </a:rPr>
              <a:t>A continuación se mencionan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principales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requisitos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necesarios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satisfacer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separación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tareas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Se</a:t>
            </a:r>
            <a:r>
              <a:rPr lang="en-US" altLang="es-CL" b="1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confiar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los DBA: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difícil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limitar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un DBA.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hacer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su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trabajo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el DBA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requiere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privilegios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alto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nivel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Un DBA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posee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posición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confianza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investigar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fondo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Considere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siguiente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Abuso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confianza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: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DBA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manera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incorrecta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contraseñas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cifradas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vista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DBA_USERS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Registros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protegen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posición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confianza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: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cuando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implementa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cuidado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siguen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directrices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registro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mostrar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persona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específica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no ha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violado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procedimientos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causado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perjudicial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Si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usuario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no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autorizado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intenta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sospechas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recaigan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sobre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usuario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confianza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registro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bien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diseñado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detectará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engaño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Oracle Database Vault: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opción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Oracle Database Vault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utilizar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situaciones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aplicar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separación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tareas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situaciones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DBA no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tiene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permiso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visualizar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algunos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todos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esquemas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</a:p>
          <a:p>
            <a:pPr lvl="1"/>
            <a:endParaRPr lang="en-US" altLang="es-CL" dirty="0" smtClean="0"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297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+mn-lt"/>
                <a:cs typeface="Arial" pitchFamily="34" charset="0"/>
              </a:rPr>
              <a:t>Seguridad de la</a:t>
            </a:r>
            <a:r>
              <a:rPr lang="es-MX" b="1" baseline="0" dirty="0" smtClean="0">
                <a:latin typeface="+mn-lt"/>
                <a:cs typeface="Arial" pitchFamily="34" charset="0"/>
              </a:rPr>
              <a:t> Base de Datos</a:t>
            </a:r>
            <a:endParaRPr lang="es-MX" b="0" baseline="0" dirty="0" smtClean="0">
              <a:latin typeface="+mn-lt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MX" b="0" baseline="0" dirty="0" smtClean="0">
                <a:latin typeface="+mn-lt"/>
                <a:cs typeface="Arial" pitchFamily="34" charset="0"/>
              </a:rPr>
              <a:t>O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racle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Database 11</a:t>
            </a:r>
            <a:r>
              <a:rPr lang="en-US" altLang="es-CL" i="1" dirty="0" smtClean="0">
                <a:latin typeface="+mn-lt"/>
                <a:cs typeface="Times New Roman" pitchFamily="18" charset="0"/>
                <a:sym typeface="Times New Roman" pitchFamily="18" charset="0"/>
              </a:rPr>
              <a:t>g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proporciona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mejor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marco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industria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para un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sistema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seguro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. Sin embargo, para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ese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marco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sea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eficaz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, el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administrador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realizar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recomendaciones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supervisar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continuamente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actividad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Restricción</a:t>
            </a:r>
            <a:r>
              <a:rPr lang="en-US" altLang="es-CL" b="1" dirty="0" smtClean="0">
                <a:latin typeface="+mn-lt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b="1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Acceso</a:t>
            </a:r>
            <a:r>
              <a:rPr lang="en-US" altLang="es-CL" b="1" dirty="0" smtClean="0">
                <a:latin typeface="+mn-lt"/>
                <a:cs typeface="Times New Roman" pitchFamily="18" charset="0"/>
                <a:sym typeface="Times New Roman" pitchFamily="18" charset="0"/>
              </a:rPr>
              <a:t> a los </a:t>
            </a:r>
            <a:r>
              <a:rPr lang="en-US" altLang="es-CL" b="1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b="1" dirty="0" smtClean="0">
                <a:latin typeface="+mn-lt"/>
                <a:cs typeface="Times New Roman" pitchFamily="18" charset="0"/>
                <a:sym typeface="Times New Roman" pitchFamily="18" charset="0"/>
              </a:rPr>
              <a:t> y los </a:t>
            </a:r>
            <a:r>
              <a:rPr lang="en-US" altLang="es-CL" b="1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Servicios</a:t>
            </a:r>
            <a:r>
              <a:rPr lang="en-US" altLang="es-CL" b="1" dirty="0" smtClean="0">
                <a:latin typeface="+mn-lt"/>
                <a:cs typeface="Times New Roman" pitchFamily="18" charset="0"/>
                <a:sym typeface="Times New Roman" pitchFamily="18" charset="0"/>
              </a:rPr>
              <a:t>:</a:t>
            </a:r>
            <a:r>
              <a:rPr lang="en-US" altLang="es-CL" b="1" baseline="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="0" baseline="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t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odos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usuarios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no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deben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tener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acceso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todos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función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de lo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almacene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la base de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, los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requisitos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negocio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expectativas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de los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clientes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y (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cada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vez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más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)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restricciones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legales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pueden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exigir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acceso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restringido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. Se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proteger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información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contra el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acceso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no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autorizado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. La base de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Oracle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proporciona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controles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autorización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muy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detallados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limitar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acceso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a la base de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. La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restricción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acceso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incluir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aplicación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del principio de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privilegio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más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bajo</a:t>
            </a:r>
            <a:r>
              <a:rPr lang="en-US" altLang="es-CL" baseline="0" dirty="0" smtClean="0">
                <a:latin typeface="+mn-lt"/>
                <a:cs typeface="Times New Roman" pitchFamily="18" charset="0"/>
                <a:sym typeface="Times New Roman" pitchFamily="18" charset="0"/>
              </a:rPr>
              <a:t> o de </a:t>
            </a:r>
            <a:r>
              <a:rPr lang="en-US" altLang="es-CL" baseline="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menos</a:t>
            </a:r>
            <a:r>
              <a:rPr lang="en-US" altLang="es-CL" baseline="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aseline="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privilegios</a:t>
            </a:r>
            <a:r>
              <a:rPr lang="en-US" altLang="es-CL" baseline="0" dirty="0" smtClean="0">
                <a:latin typeface="+mn-lt"/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marR="0" lvl="1" indent="-1714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s-CL" b="1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Autenticación</a:t>
            </a:r>
            <a:r>
              <a:rPr lang="en-US" altLang="es-CL" b="1" dirty="0" smtClean="0">
                <a:latin typeface="+mn-lt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b="1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Usuarios</a:t>
            </a:r>
            <a:r>
              <a:rPr lang="en-US" altLang="es-CL" b="1" dirty="0" smtClean="0">
                <a:latin typeface="+mn-lt"/>
                <a:cs typeface="Times New Roman" pitchFamily="18" charset="0"/>
                <a:sym typeface="Times New Roman" pitchFamily="18" charset="0"/>
              </a:rPr>
              <a:t>: </a:t>
            </a:r>
            <a:r>
              <a:rPr lang="en-US" altLang="es-CL" b="0" dirty="0" smtClean="0">
                <a:latin typeface="+mn-lt"/>
                <a:cs typeface="Times New Roman" pitchFamily="18" charset="0"/>
                <a:sym typeface="Times New Roman" pitchFamily="18" charset="0"/>
              </a:rPr>
              <a:t>para </a:t>
            </a:r>
            <a:r>
              <a:rPr lang="en-US" altLang="es-CL" b="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forzar</a:t>
            </a:r>
            <a:r>
              <a:rPr lang="en-US" altLang="es-CL" b="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los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controles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acceso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confidenciales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, el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sistema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primero saber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quién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está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intentando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acceder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a los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autenticación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con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riesgos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hacer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todas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demás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precauciones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resulten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inútiles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. La forma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más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básica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autenticación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usuarios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instando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a los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usuarios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proporcionar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algo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conocen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ejemplo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contraseña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. Al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garantizar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contraseñas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siguen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reglas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simples, se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aumentar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gran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medida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sistema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. Los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métodos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autenticación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más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potentes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incluyen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solicitar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a los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usuarios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proporcionen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algo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como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ejemplo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certificado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infraestructura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de clave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pública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(PKI, Public Key Infrastructure) o un token.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forma de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autenticación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aún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más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potente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consiste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identificar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a los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usuarios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mediante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característica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biométrica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única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como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ejemplo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huella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dactilar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, un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escáner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de retina,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moldes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estructuras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óseas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, etc. Oracle Database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soporta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técnicas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autenticación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avanzadas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(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como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identificación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basada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tokens,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biometría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certificados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)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mediante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Advanced Security Option. Las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cuentas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usuario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no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están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uso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deben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bloquear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evitar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intentos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vulnerar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autenticación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marR="0" lvl="1" indent="-1714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s-CL" sz="1200" b="1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Supervisión</a:t>
            </a:r>
            <a:r>
              <a:rPr lang="en-US" altLang="es-CL" sz="1200" b="1" dirty="0" smtClean="0">
                <a:latin typeface="+mn-lt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sz="1200" b="1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Actividades</a:t>
            </a:r>
            <a:r>
              <a:rPr lang="en-US" altLang="es-CL" sz="1200" b="1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b="1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Sospechosas</a:t>
            </a:r>
            <a:r>
              <a:rPr lang="en-US" altLang="es-CL" sz="1200" b="1" dirty="0" smtClean="0">
                <a:latin typeface="+mn-lt"/>
                <a:cs typeface="Times New Roman" pitchFamily="18" charset="0"/>
                <a:sym typeface="Times New Roman" pitchFamily="18" charset="0"/>
              </a:rPr>
              <a:t>: </a:t>
            </a:r>
            <a:r>
              <a:rPr lang="en-US" altLang="es-CL" sz="1200" b="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incluso</a:t>
            </a:r>
            <a:r>
              <a:rPr lang="en-US" altLang="es-CL" sz="1200" b="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los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usuarios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autorizados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autenticados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pueden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veces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poner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peligro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sistema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. La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identificación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actividades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poco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comunes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(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como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ejemplo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empleado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empiece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de pronto a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consultar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mucha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información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tarjetas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crédito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resultados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investigaciones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u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otra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información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confidencial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)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ser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el primer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paso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detectar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robo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información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. Oracle Database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proporciona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amplio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juego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herramientas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realizar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seguimiento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actividad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de los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usuarios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e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identificar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tendencias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+mn-lt"/>
                <a:cs typeface="Times New Roman" pitchFamily="18" charset="0"/>
                <a:sym typeface="Times New Roman" pitchFamily="18" charset="0"/>
              </a:rPr>
              <a:t>sospechosas</a:t>
            </a: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marR="0" lvl="1" indent="-1714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es-CL" dirty="0" smtClean="0">
              <a:latin typeface="+mn-lt"/>
              <a:cs typeface="Times New Roman" pitchFamily="18" charset="0"/>
              <a:sym typeface="Times New Roman" pitchFamily="18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s-CL" dirty="0">
              <a:latin typeface="+mn-lt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388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+mn-lt"/>
                <a:cs typeface="Arial" pitchFamily="34" charset="0"/>
              </a:rPr>
              <a:t>Auditoría</a:t>
            </a:r>
            <a:r>
              <a:rPr lang="es-MX" b="1" baseline="0" dirty="0" smtClean="0">
                <a:latin typeface="+mn-lt"/>
                <a:cs typeface="Arial" pitchFamily="34" charset="0"/>
              </a:rPr>
              <a:t> para Cumplimiento de Normativas</a:t>
            </a:r>
            <a:endParaRPr lang="es-MX" b="0" baseline="0" dirty="0" smtClean="0">
              <a:latin typeface="+mn-lt"/>
              <a:cs typeface="Arial" pitchFamily="34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s-CL" sz="1200" dirty="0" smtClean="0">
                <a:latin typeface="+mn-lt"/>
                <a:cs typeface="Times New Roman" pitchFamily="18" charset="0"/>
                <a:sym typeface="Times New Roman" pitchFamily="18" charset="0"/>
              </a:rPr>
              <a:t>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consiste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captura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almacenamiento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información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sobre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sucede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sistema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aumenta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cantidad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trabajo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sistema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centrar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sólo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capturen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eventos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interés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bien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centrada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tiene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impacto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mínimo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rendimiento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sistema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centrada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incorrectamente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afectar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forma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significativa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rendimiento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obligatoria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: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todas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Oracle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algunas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independientemente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otros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parámetros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opciones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motivo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logs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obligatoria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necesita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registrar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algunas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actividades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conexiones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usuarios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privilegios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estándar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: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activa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nivel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sistema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parámetro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inicialización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AUDIT_TRAIL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activar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seleccionar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objetos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privilegios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desee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defina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propiedades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comando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AUDIT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basada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valores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: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amplía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estándar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con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captura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no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sólo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evento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ha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producido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sino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valores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insertaron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actualizaron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eliminaron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basada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valores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implementa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mediante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trriggers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de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detallada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(FGA):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amplía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estándar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con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captura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sentencia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SQL real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emitida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lugar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tan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sólo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hecho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haya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producido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evento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de SYSDBA (y SYSOPER):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separa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tareas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entre el DBA y el auditor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administrador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supervisa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actividades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DBA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registro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sistema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operativo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s-CL" dirty="0">
              <a:latin typeface="+mn-lt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254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ES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Auditoría Estándar de la Base de Datos</a:t>
            </a:r>
            <a:endParaRPr lang="es-ES" sz="1200" b="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200" b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primero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definir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parámetro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estático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AUDIT_TRAIL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apunte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ubicación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almacenamiento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registros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forma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activa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Después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activar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especificar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opciones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(los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eventos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conexión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cuando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ejecutan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privilegios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sistema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objeto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sentencias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SQL),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inicia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recopilación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información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Si se define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AUDIT_TRAIL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registros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almacenan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sistema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sistema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operativo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entorno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Windows,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éste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log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eventos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entorno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UNIX o Linux,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registros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almacenan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especifica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parámetro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AUDIT_FILE_DEST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Si el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parámetro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AUDIT_TRAIL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define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DB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DB, EXTENDED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podrá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revisar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registros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vista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DBA_AUDIT_TRAIL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forma parte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esquema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SYS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Si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AUDIT_TRAIL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define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XML o XML, EXTENDED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registros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escriben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XML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directorio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parámetro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AUDIT_FILE_DEST </a:t>
            </a:r>
            <a:r>
              <a:rPr lang="en-US" altLang="es-CL" dirty="0" err="1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indica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La vista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V$XML_AUDIT_TRAIL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permite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visualizar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todos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XML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directorio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mantenimiento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registros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tarea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administrativa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importante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función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enfoque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opciones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registros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aumentar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muy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rápidamente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Si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no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mantienen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correctamente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crear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muchos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registros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afectarán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rendimiento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sistema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sobrecarga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está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directamente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relacionada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número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registros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producidos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endParaRPr lang="en-US" altLang="es-CL" dirty="0"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756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Configuración el Registro de Auditorías</a:t>
            </a:r>
            <a:endParaRPr lang="es-MX" b="0" dirty="0" smtClean="0">
              <a:latin typeface="Arial" pitchFamily="34" charset="0"/>
              <a:cs typeface="Arial" pitchFamily="34" charset="0"/>
            </a:endParaRPr>
          </a:p>
          <a:p>
            <a:pPr marL="171450" marR="0" lvl="1" indent="-1714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parámetro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AUDIT_TRAIL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definir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 Enterprise Manager (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página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Initialization Parameters) o con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comando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ALTER SYSTEM SET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SQL*Plus. Como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parámetro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estático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reiniciar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aplique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cambio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Si se ha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creado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Asistente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Configuración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Bases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(DBCA),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parámetro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audit_trail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está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definido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defecto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DB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Si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AUDIT_TRAIL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está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definido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DB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comportamiento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defecto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consiste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almacenar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registros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tabla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Courier New" pitchFamily="49" charset="0"/>
                <a:sym typeface="Times New Roman" pitchFamily="18" charset="0"/>
              </a:rPr>
              <a:t>AUD$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no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deberían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producir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gran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impacto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rendimiento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Oracle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recomienda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registro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sistema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operativo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Si ha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creado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manualmente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(con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comando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CREATE DATABASE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),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AUDIT_TRAIL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está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definido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NONE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defecto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439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Registros de Auditorías</a:t>
            </a:r>
            <a:r>
              <a:rPr lang="es-MX" b="1" baseline="0" dirty="0" smtClean="0">
                <a:latin typeface="Arial" pitchFamily="34" charset="0"/>
                <a:cs typeface="Arial" pitchFamily="34" charset="0"/>
              </a:rPr>
              <a:t> Uniformes</a:t>
            </a:r>
            <a:endParaRPr lang="es-MX" b="0" baseline="0" dirty="0" smtClean="0">
              <a:latin typeface="Arial" pitchFamily="34" charset="0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MX" b="0" baseline="0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racle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Database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seguimiento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mismos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campos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estándar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detallada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lo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facilita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análisis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actividades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llevar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cabo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proceso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registro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estándar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registro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detallada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disponen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atributos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complementan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entre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sí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Entre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otros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estándar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recopila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siguiente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información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adicional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número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cambio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sistema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(SCN),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registra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todos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cambios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sistema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texto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SQL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exacto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ejecutado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usuario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variables de enlace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usadas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texto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SQL.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columnas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sólo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aparecen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especifica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AUDIT_TRAIL=DB, EXTENDED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Entre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otros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detallada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recopila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siguiente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información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adicional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número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serie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registro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número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sentencia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enlaza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varias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entradas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originadas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partir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sola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sentencia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MX" b="0" baseline="0" dirty="0" smtClean="0">
                <a:latin typeface="Arial" pitchFamily="34" charset="0"/>
                <a:cs typeface="Arial" pitchFamily="34" charset="0"/>
              </a:rPr>
              <a:t>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atributos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comunes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incluyen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registro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hora global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según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zona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horaria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universal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coordinada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(UTC). Este campo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resulta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supervisar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todoas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ubicaciones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servidores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zonas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horarias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distintas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número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instancia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único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instancia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Real Application Clusters (RAC).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identificador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transacción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ayuda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agrupar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registros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única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transacción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marR="0" lvl="1" indent="-1714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b="0" baseline="0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vista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DBA_COMMON_AUDIT_TRAIL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combina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registros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log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estándar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detallada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MX" b="0" baseline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512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Especificación de Opciones de Auditorías</a:t>
            </a:r>
            <a:endParaRPr lang="es-MX" sz="1200" b="0" dirty="0" smtClean="0">
              <a:latin typeface="Arial" pitchFamily="34" charset="0"/>
              <a:cs typeface="Arial" pitchFamily="34" charset="0"/>
            </a:endParaRPr>
          </a:p>
          <a:p>
            <a:pPr marL="171450" marR="0" indent="-1714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sentencias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SQL: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sentencia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muestra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presentación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cualquier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sentencia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lenguaje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definición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(DDL)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afecte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tabla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incluidas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CREATE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TABLE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DROP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TABLE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TRUNCATE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TABLE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etc.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sentencias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SQL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centrar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usuario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resultado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correcto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/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fallado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SQL&gt; AUDIT TABLE BY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hr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WHENEVER NOT SUCCESSFUL;</a:t>
            </a:r>
            <a:endParaRPr lang="es-MX" sz="1200" b="1" baseline="0" dirty="0" smtClean="0">
              <a:latin typeface="Arial" pitchFamily="34" charset="0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MX" sz="1200" b="1" baseline="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uditoría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privilegios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sistema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: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ejercicio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cualquier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privilegio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sistema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(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DROP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ANY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TABLE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).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centrar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usuario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resultado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correcto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fallo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defecto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BY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ACCESS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vez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ejercita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privilegio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sistema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se genera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registro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agrupar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registros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cláusula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BY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SESSION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manera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sólo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genere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registro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sesión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(De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forma,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usuario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emite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varias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sentencias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actualización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tabla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pertenece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otro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usuario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sólo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recopilará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único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registro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.)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cláusula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BY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SESSION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limitar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impacto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privilegios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sistema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rendimiento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almacenamiento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privilegios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objeto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: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tablas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vistas,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procedimientos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secuencias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directorios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tipos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definidos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usuario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Este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tipo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centrar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resultado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correcto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fallo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agrupar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sesión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acceso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diferencia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privilegios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sistema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agrupación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defecto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sesión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especificar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explícitamente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BY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ACCESS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desea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genere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registro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pista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independiente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s-MX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439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fondo-tapa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929198"/>
            <a:ext cx="6400800" cy="7096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295E5-5E00-452F-93FC-F77462A9D26E}" type="datetimeFigureOut">
              <a:rPr lang="es-CL"/>
              <a:pPr>
                <a:defRPr/>
              </a:pPr>
              <a:t>13-05-2015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F1EDD-D43F-4C0E-B9D6-B19936C7702F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4BA83-CF37-49AE-9224-AFBC429E4525}" type="datetimeFigureOut">
              <a:rPr lang="es-CL"/>
              <a:pPr>
                <a:defRPr/>
              </a:pPr>
              <a:t>13-05-2015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13F94-0C70-4E2F-AEFF-1AC1F4DA3E7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7865D-71E1-414A-9D2B-720ED574EA6E}" type="datetimeFigureOut">
              <a:rPr lang="es-CL"/>
              <a:pPr>
                <a:defRPr/>
              </a:pPr>
              <a:t>13-05-2015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00EDD-5DC1-404B-8E78-11EDA86B77ED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9CC09-30B2-473B-8115-A93623239D3C}" type="datetimeFigureOut">
              <a:rPr lang="es-CL"/>
              <a:pPr>
                <a:defRPr/>
              </a:pPr>
              <a:t>13-05-2015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B3429-B4C5-4A98-AF33-9247262462B0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715375" y="428625"/>
            <a:ext cx="142875" cy="7143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solidFill>
                <a:schemeClr val="accent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429000" y="142875"/>
            <a:ext cx="5572125" cy="142875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latin typeface="+mn-lt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L" dirty="0"/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A0164-DD9F-4167-BB9A-487842892595}" type="datetimeFigureOut">
              <a:rPr lang="es-CL"/>
              <a:pPr>
                <a:defRPr/>
              </a:pPr>
              <a:t>13-05-2015</a:t>
            </a:fld>
            <a:endParaRPr lang="es-CL"/>
          </a:p>
        </p:txBody>
      </p:sp>
      <p:sp>
        <p:nvSpPr>
          <p:cNvPr id="8" name="1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AC45A-EE72-4CA3-8607-3FE46E09449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  <p:sp>
        <p:nvSpPr>
          <p:cNvPr id="9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portadill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71549-4160-41E2-8232-8E2744E18561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1ADA1-C2C6-4FA5-B5A7-1449193527F0}" type="datetimeFigureOut">
              <a:rPr lang="es-CL"/>
              <a:pPr>
                <a:defRPr/>
              </a:pPr>
              <a:t>13-05-2015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B93FE-E409-425E-81F8-662CA32A9A13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D62CF-FE8D-49C8-A82D-807D4A56790C}" type="datetimeFigureOut">
              <a:rPr lang="es-CL"/>
              <a:pPr>
                <a:defRPr/>
              </a:pPr>
              <a:t>13-05-2015</a:t>
            </a:fld>
            <a:endParaRPr lang="es-CL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23F9B-C017-4E9A-AEEB-C5DA829F91DF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6" descr="hoja-interio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375" y="428625"/>
            <a:ext cx="142875" cy="7143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solidFill>
                <a:schemeClr val="accent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9000" y="142875"/>
            <a:ext cx="5572125" cy="142875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9B3D7-E72D-4241-AA2E-87BD1A9C09B9}" type="datetimeFigureOut">
              <a:rPr lang="es-CL"/>
              <a:pPr>
                <a:defRPr/>
              </a:pPr>
              <a:t>13-05-2015</a:t>
            </a:fld>
            <a:endParaRPr lang="es-CL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E010E-576E-4E53-B994-DFF2C997A10B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0C13C-97BC-4221-BBDF-3A75522C5100}" type="datetimeFigureOut">
              <a:rPr lang="es-CL"/>
              <a:pPr>
                <a:defRPr/>
              </a:pPr>
              <a:t>13-05-2015</a:t>
            </a:fld>
            <a:endParaRPr lang="es-CL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90008-951C-47B1-9AE8-2ECF11FD006D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5C835-EC26-433D-B615-C0FFDE379F1F}" type="datetimeFigureOut">
              <a:rPr lang="es-CL"/>
              <a:pPr>
                <a:defRPr/>
              </a:pPr>
              <a:t>13-05-2015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A674C-449C-4D4B-A91A-94B8DC55ABF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_tradnl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63B30-D31F-4334-A5B5-73C1319E0212}" type="datetimeFigureOut">
              <a:rPr lang="es-CL"/>
              <a:pPr>
                <a:defRPr/>
              </a:pPr>
              <a:t>13-05-2015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C0865-109D-411D-807F-C3FF8AEFB8A7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2CBDBEE2-6F40-44BF-AF15-FBADE7781B27}" type="datetimeFigureOut">
              <a:rPr lang="es-CL"/>
              <a:pPr>
                <a:defRPr/>
              </a:pPr>
              <a:t>13-05-2015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25E12DB-7247-45F6-B03A-61F9F87D4E02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3" r:id="rId4"/>
    <p:sldLayoutId id="2147483732" r:id="rId5"/>
    <p:sldLayoutId id="2147483737" r:id="rId6"/>
    <p:sldLayoutId id="2147483731" r:id="rId7"/>
    <p:sldLayoutId id="2147483730" r:id="rId8"/>
    <p:sldLayoutId id="2147483729" r:id="rId9"/>
    <p:sldLayoutId id="2147483728" r:id="rId10"/>
    <p:sldLayoutId id="2147483727" r:id="rId11"/>
    <p:sldLayoutId id="2147483726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hyperlink" Target="http://www.google.cl/url?sa=i&amp;source=images&amp;cd=&amp;docid=A8BHM-idfwnSZM&amp;tbnid=HAJBKiSFWsIibM:&amp;ved=0CAgQjRwwADjHAQ&amp;url=http://tipsdeaprendizaje.blogspot.com/2009/11/estrategias-de-aprendizaje.html&amp;ei=K76wUcLsE7CO0QGDtYCoCQ&amp;psig=AFQjCNFG0X-D8yVJV96nLgCfkND5EHi3SQ&amp;ust=137062391536641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cl/url?sa=i&amp;rct=j&amp;q=&amp;esrc=s&amp;frm=1&amp;source=images&amp;cd=&amp;cad=rja&amp;docid=y7hx9d2JDl1omM&amp;tbnid=lHGVJWsthtHtqM:&amp;ved=0CAUQjRw&amp;url=http://www.bodegasexpress.com/dudas.html&amp;ei=-pesUe-AI43W9QSAoYC4CQ&amp;bvm=bv.47244034,d.eWU&amp;psig=AFQjCNFLm-EGV9s1Atpy26mxvK0PkyEDLQ&amp;ust=137035189453793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39552" y="745171"/>
            <a:ext cx="8071184" cy="5847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es-CL" sz="3200" dirty="0" smtClean="0">
                <a:latin typeface="Calibri" pitchFamily="34" charset="0"/>
              </a:rPr>
              <a:t>ABD5502 ADMINISTRACIÓN </a:t>
            </a:r>
            <a:r>
              <a:rPr lang="es-CL" sz="3200" dirty="0">
                <a:latin typeface="Calibri" pitchFamily="34" charset="0"/>
              </a:rPr>
              <a:t>DE BASE DE DATOS</a:t>
            </a:r>
          </a:p>
        </p:txBody>
      </p:sp>
      <p:sp>
        <p:nvSpPr>
          <p:cNvPr id="15364" name="6 Rectángulo"/>
          <p:cNvSpPr>
            <a:spLocks noChangeArrowheads="1"/>
          </p:cNvSpPr>
          <p:nvPr/>
        </p:nvSpPr>
        <p:spPr bwMode="auto">
          <a:xfrm>
            <a:off x="250825" y="4362450"/>
            <a:ext cx="522290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3200" dirty="0" smtClean="0">
                <a:solidFill>
                  <a:schemeClr val="bg1"/>
                </a:solidFill>
                <a:latin typeface="Calibri" pitchFamily="34" charset="0"/>
              </a:rPr>
              <a:t>Implementación </a:t>
            </a:r>
            <a:r>
              <a:rPr lang="es-CL" sz="3200" smtClean="0">
                <a:solidFill>
                  <a:schemeClr val="bg1"/>
                </a:solidFill>
                <a:latin typeface="Calibri" pitchFamily="34" charset="0"/>
              </a:rPr>
              <a:t>de Auditorías</a:t>
            </a:r>
            <a:endParaRPr lang="es-CL" sz="32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Especificación de Opciones de Auditorías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err="1" smtClean="0">
                <a:latin typeface="Arial" pitchFamily="34" charset="0"/>
                <a:ea typeface="Arial Unicode MS"/>
                <a:cs typeface="Arial" pitchFamily="34" charset="0"/>
              </a:rPr>
              <a:t>Aud</a:t>
            </a:r>
            <a:r>
              <a:rPr lang="en-US" altLang="es-CL" sz="1800" dirty="0" err="1" smtClean="0">
                <a:solidFill>
                  <a:srgbClr val="000000"/>
                </a:solidFill>
                <a:sym typeface="Times New Roman" pitchFamily="18" charset="0"/>
              </a:rPr>
              <a:t>itoría</a:t>
            </a: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de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sentencias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SQL</a:t>
            </a: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solidFill>
                  <a:srgbClr val="000000"/>
                </a:solidFill>
                <a:sym typeface="Times New Roman" pitchFamily="18" charset="0"/>
              </a:rPr>
              <a:t>Auditoría de privilegios del sistema (no centrada y centrada</a:t>
            </a:r>
            <a:r>
              <a:rPr lang="es-CL" sz="1800" dirty="0" smtClean="0">
                <a:solidFill>
                  <a:srgbClr val="000000"/>
                </a:solidFill>
                <a:sym typeface="Times New Roman" pitchFamily="18" charset="0"/>
              </a:rPr>
              <a:t>):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solidFill>
                  <a:srgbClr val="000000"/>
                </a:solidFill>
                <a:sym typeface="Times New Roman" pitchFamily="18" charset="0"/>
              </a:rPr>
              <a:t>Auditoría de privilegios de objeto (no centrada y centrada):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blackGray">
          <a:xfrm>
            <a:off x="1257672" y="1844824"/>
            <a:ext cx="5976664" cy="46355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>
            <a:lvl1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  <a:buClrTx/>
              <a:buSzPct val="100000"/>
              <a:buFontTx/>
              <a:buNone/>
            </a:pPr>
            <a:r>
              <a:rPr lang="en-US" altLang="es-CL" sz="1600" b="1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AUDIT table;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blackGray">
          <a:xfrm>
            <a:off x="1259632" y="2893442"/>
            <a:ext cx="5976664" cy="75158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>
            <a:lvl1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  <a:buClrTx/>
              <a:buSzPct val="100000"/>
              <a:buFontTx/>
              <a:buNone/>
            </a:pPr>
            <a:r>
              <a:rPr lang="en-US" altLang="es-CL" sz="16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AUDIT select any table, create any trigger;</a:t>
            </a:r>
            <a:br>
              <a:rPr lang="en-US" altLang="es-CL" sz="16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</a:br>
            <a:r>
              <a:rPr lang="en-US" altLang="es-CL" sz="16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AUDIT select any table BY </a:t>
            </a:r>
            <a:r>
              <a:rPr lang="en-US" altLang="es-CL" sz="1600" b="1" dirty="0" err="1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hr</a:t>
            </a:r>
            <a:r>
              <a:rPr lang="en-US" altLang="es-CL" sz="16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 BY SESSION;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blackGray">
          <a:xfrm>
            <a:off x="1259632" y="4293096"/>
            <a:ext cx="5976664" cy="75158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>
            <a:lvl1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  <a:buClrTx/>
              <a:buSzPct val="100000"/>
              <a:buFontTx/>
              <a:buNone/>
            </a:pPr>
            <a:r>
              <a:rPr lang="en-US" altLang="es-CL" sz="16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AUDIT ALL on </a:t>
            </a:r>
            <a:r>
              <a:rPr lang="en-US" altLang="es-CL" sz="1600" b="1" dirty="0" err="1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hr.employees</a:t>
            </a:r>
            <a:r>
              <a:rPr lang="en-US" altLang="es-CL" sz="16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;</a:t>
            </a:r>
            <a:br>
              <a:rPr lang="en-US" altLang="es-CL" sz="16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</a:br>
            <a:r>
              <a:rPr lang="en-US" altLang="es-CL" sz="16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AUDIT UPDATE,DELETE on </a:t>
            </a:r>
            <a:r>
              <a:rPr lang="en-US" altLang="es-CL" sz="1600" b="1" dirty="0" err="1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hr.employees</a:t>
            </a:r>
            <a:r>
              <a:rPr lang="en-US" altLang="es-CL" sz="16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 BY ACCESS;</a:t>
            </a:r>
          </a:p>
        </p:txBody>
      </p:sp>
    </p:spTree>
    <p:extLst>
      <p:ext uri="{BB962C8B-B14F-4D97-AF65-F5344CB8AC3E}">
        <p14:creationId xmlns:p14="http://schemas.microsoft.com/office/powerpoint/2010/main" val="129686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833308" y="238125"/>
            <a:ext cx="7915156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Auditoría por Defecto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 bwMode="gray">
          <a:xfrm>
            <a:off x="743279" y="1633241"/>
            <a:ext cx="7632000" cy="3600000"/>
          </a:xfrm>
          <a:prstGeom prst="rect">
            <a:avLst/>
          </a:prstGeom>
          <a:noFill/>
          <a:ln w="444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 defTabSz="228600">
              <a:spcBef>
                <a:spcPct val="50000"/>
              </a:spcBef>
              <a:buClrTx/>
              <a:buSzPct val="100000"/>
              <a:buFontTx/>
              <a:buNone/>
            </a:pPr>
            <a:endParaRPr lang="es-CL" sz="1200" b="1" dirty="0" smtClean="0">
              <a:solidFill>
                <a:srgbClr val="000000"/>
              </a:solidFill>
              <a:sym typeface="Times New Roman" pitchFamily="18" charset="0"/>
            </a:endParaRPr>
          </a:p>
        </p:txBody>
      </p:sp>
      <p:graphicFrame>
        <p:nvGraphicFramePr>
          <p:cNvPr id="22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928505"/>
              </p:ext>
            </p:extLst>
          </p:nvPr>
        </p:nvGraphicFramePr>
        <p:xfrm>
          <a:off x="751340" y="1641068"/>
          <a:ext cx="7612063" cy="3592174"/>
        </p:xfrm>
        <a:graphic>
          <a:graphicData uri="http://schemas.openxmlformats.org/drawingml/2006/table">
            <a:tbl>
              <a:tblPr/>
              <a:tblGrid>
                <a:gridCol w="2216150"/>
                <a:gridCol w="3113088"/>
                <a:gridCol w="2282825"/>
              </a:tblGrid>
              <a:tr h="375764">
                <a:tc gridSpan="3">
                  <a:txBody>
                    <a:bodyPr/>
                    <a:lstStyle>
                      <a:lvl1pPr algn="l" defTabSz="22860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00013" indent="14288" algn="l" defTabSz="22860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95300" indent="193675" algn="l" defTabSz="22860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147763" indent="-12700" algn="l" defTabSz="22860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497013" indent="-15875" algn="l" defTabSz="22860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9542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4114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8686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3258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PRIVILEGIOS AUDITADOS POR DEFECTO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2232419">
                <a:tc>
                  <a:txBody>
                    <a:bodyPr/>
                    <a:lstStyle>
                      <a:lvl1pPr algn="l" defTabSz="23495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00013" indent="14288" algn="l" defTabSz="23495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95300" indent="193675" algn="l" defTabSz="23495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147763" indent="-12700" algn="l" defTabSz="23495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497013" indent="-15875" algn="l" defTabSz="23495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954213" indent="-15875" defTabSz="234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411413" indent="-15875" defTabSz="234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868613" indent="-15875" defTabSz="234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325813" indent="-15875" defTabSz="234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34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ALTER ANY PROCEDURE</a:t>
                      </a:r>
                    </a:p>
                    <a:p>
                      <a:pPr marL="0" marR="0" lvl="0" indent="0" algn="l" defTabSz="234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ALTER ANY TABLE</a:t>
                      </a:r>
                    </a:p>
                    <a:p>
                      <a:pPr marL="0" marR="0" lvl="0" indent="0" algn="l" defTabSz="234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ALTER DATABASE</a:t>
                      </a:r>
                    </a:p>
                    <a:p>
                      <a:pPr marL="0" marR="0" lvl="0" indent="0" algn="l" defTabSz="234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ALTER PROFILE</a:t>
                      </a:r>
                    </a:p>
                    <a:p>
                      <a:pPr marL="0" marR="0" lvl="0" indent="0" algn="l" defTabSz="234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ALTER SYSTEM</a:t>
                      </a:r>
                    </a:p>
                    <a:p>
                      <a:pPr marL="0" marR="0" lvl="0" indent="0" algn="l" defTabSz="234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ALTER USER</a:t>
                      </a:r>
                    </a:p>
                    <a:p>
                      <a:pPr marL="0" marR="0" lvl="0" indent="0" algn="l" defTabSz="234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AUDIT SYSTEM</a:t>
                      </a:r>
                    </a:p>
                    <a:p>
                      <a:pPr marL="0" marR="0" lvl="0" indent="0" algn="l" defTabSz="234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CREATE ANY JOB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defTabSz="23495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00013" indent="14288" algn="l" defTabSz="23495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95300" indent="193675" algn="l" defTabSz="23495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147763" indent="-12700" algn="l" defTabSz="23495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497013" indent="-15875" algn="l" defTabSz="23495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954213" indent="-15875" defTabSz="234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411413" indent="-15875" defTabSz="234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868613" indent="-15875" defTabSz="234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325813" indent="-15875" defTabSz="234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34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CREATE ANY LIBRARY</a:t>
                      </a:r>
                    </a:p>
                    <a:p>
                      <a:pPr marL="0" marR="0" lvl="0" indent="0" algn="l" defTabSz="234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CREATE ANY PROCEDURE</a:t>
                      </a:r>
                    </a:p>
                    <a:p>
                      <a:pPr marL="0" marR="0" lvl="0" indent="0" algn="l" defTabSz="234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CREATE ANY TABLE</a:t>
                      </a:r>
                    </a:p>
                    <a:p>
                      <a:pPr marL="0" marR="0" lvl="0" indent="0" algn="l" defTabSz="234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CREATE EXTERNAL JOB</a:t>
                      </a:r>
                    </a:p>
                    <a:p>
                      <a:pPr marL="0" marR="0" lvl="0" indent="0" algn="l" defTabSz="234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CREATE PUBLIC DATABASE LINK</a:t>
                      </a:r>
                    </a:p>
                    <a:p>
                      <a:pPr marL="0" marR="0" lvl="0" indent="0" algn="l" defTabSz="234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CREATE SESSION</a:t>
                      </a:r>
                    </a:p>
                    <a:p>
                      <a:pPr marL="0" marR="0" lvl="0" indent="0" algn="l" defTabSz="234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CREATE USER</a:t>
                      </a:r>
                    </a:p>
                    <a:p>
                      <a:pPr marL="0" marR="0" lvl="0" indent="0" algn="l" defTabSz="234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GRANT ANY OBJECT PRIVILEGE</a:t>
                      </a:r>
                    </a:p>
                  </a:txBody>
                  <a:tcPr marL="73152" marR="73152" marT="73152" marB="7315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defTabSz="22860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00013" indent="14288" algn="l" defTabSz="22860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95300" indent="193675" algn="l" defTabSz="22860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147763" indent="-12700" algn="l" defTabSz="22860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497013" indent="-15875" algn="l" defTabSz="22860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9542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4114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8686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3258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GRANT ANY PRIVILEGE</a:t>
                      </a:r>
                    </a:p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GRANT ANY ROLE </a:t>
                      </a:r>
                    </a:p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DROP ANY PROCEDURE</a:t>
                      </a:r>
                    </a:p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DROP ANY TABLE</a:t>
                      </a:r>
                    </a:p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DROP PROFILE</a:t>
                      </a:r>
                    </a:p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DROP USER</a:t>
                      </a:r>
                    </a:p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EXEMPT ACCESS POLICY</a:t>
                      </a:r>
                    </a:p>
                  </a:txBody>
                  <a:tcPr marL="73152" marR="73152" marT="73152" marB="7315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5764">
                <a:tc gridSpan="3">
                  <a:txBody>
                    <a:bodyPr/>
                    <a:lstStyle>
                      <a:lvl1pPr algn="l" defTabSz="23495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00013" indent="14288" algn="l" defTabSz="23495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95300" indent="193675" algn="l" defTabSz="23495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147763" indent="-12700" algn="l" defTabSz="23495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497013" indent="-15875" algn="l" defTabSz="23495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954213" indent="-15875" defTabSz="234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411413" indent="-15875" defTabSz="234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868613" indent="-15875" defTabSz="234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325813" indent="-15875" defTabSz="234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234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SENTENCIAS AUDITADAS POR DEFECTO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608227">
                <a:tc gridSpan="3">
                  <a:txBody>
                    <a:bodyPr/>
                    <a:lstStyle>
                      <a:lvl1pPr algn="l" defTabSz="23495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00013" indent="14288" algn="l" defTabSz="23495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95300" indent="193675" algn="l" defTabSz="23495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147763" indent="-12700" algn="l" defTabSz="23495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497013" indent="-15875" algn="l" defTabSz="23495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954213" indent="-15875" defTabSz="234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411413" indent="-15875" defTabSz="234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868613" indent="-15875" defTabSz="234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325813" indent="-15875" defTabSz="234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34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SYSTEM AUDIT BY ACCESS</a:t>
                      </a:r>
                    </a:p>
                    <a:p>
                      <a:pPr marL="0" marR="0" lvl="0" indent="0" algn="l" defTabSz="234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ROLE BY ACCESS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99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8125"/>
            <a:ext cx="8064128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Página de Auditoría de Enterprise Manager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5" name="Picture 2" descr="SecurityNa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61627" y="1268760"/>
            <a:ext cx="2022475" cy="139382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gray">
          <a:xfrm>
            <a:off x="799727" y="1938685"/>
            <a:ext cx="846138" cy="20955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pic>
        <p:nvPicPr>
          <p:cNvPr id="9" name="Picture 5" descr="Snap_27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65" y="2268885"/>
            <a:ext cx="7915275" cy="4048125"/>
          </a:xfrm>
          <a:prstGeom prst="rect">
            <a:avLst/>
          </a:prstGeom>
          <a:noFill/>
          <a:ln w="31750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6"/>
          <p:cNvSpPr>
            <a:spLocks/>
          </p:cNvSpPr>
          <p:nvPr/>
        </p:nvSpPr>
        <p:spPr bwMode="auto">
          <a:xfrm>
            <a:off x="1644277" y="2035523"/>
            <a:ext cx="2192338" cy="234950"/>
          </a:xfrm>
          <a:custGeom>
            <a:avLst/>
            <a:gdLst>
              <a:gd name="T0" fmla="*/ 0 w 1381"/>
              <a:gd name="T1" fmla="*/ 0 h 148"/>
              <a:gd name="T2" fmla="*/ 1381 w 1381"/>
              <a:gd name="T3" fmla="*/ 0 h 148"/>
              <a:gd name="T4" fmla="*/ 1381 w 1381"/>
              <a:gd name="T5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81" h="148">
                <a:moveTo>
                  <a:pt x="0" y="0"/>
                </a:moveTo>
                <a:lnTo>
                  <a:pt x="1381" y="0"/>
                </a:lnTo>
                <a:lnTo>
                  <a:pt x="1381" y="148"/>
                </a:lnTo>
              </a:path>
            </a:pathLst>
          </a:custGeom>
          <a:noFill/>
          <a:ln w="63500" cap="flat" cmpd="sng">
            <a:solidFill>
              <a:srgbClr val="C00000"/>
            </a:solidFill>
            <a:prstDash val="solid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pic>
        <p:nvPicPr>
          <p:cNvPr id="11" name="Picture 7" descr="Snap_28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790" y="5094635"/>
            <a:ext cx="6572250" cy="1314450"/>
          </a:xfrm>
          <a:prstGeom prst="rect">
            <a:avLst/>
          </a:prstGeom>
          <a:noFill/>
          <a:ln w="31750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8"/>
          <p:cNvSpPr>
            <a:spLocks noChangeArrowheads="1"/>
          </p:cNvSpPr>
          <p:nvPr/>
        </p:nvSpPr>
        <p:spPr bwMode="gray">
          <a:xfrm>
            <a:off x="1125165" y="4624735"/>
            <a:ext cx="1252537" cy="220663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1964952" y="4842223"/>
            <a:ext cx="0" cy="242887"/>
          </a:xfrm>
          <a:prstGeom prst="line">
            <a:avLst/>
          </a:prstGeom>
          <a:noFill/>
          <a:ln w="63500">
            <a:solidFill>
              <a:srgbClr val="C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637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8125"/>
            <a:ext cx="8064128" cy="1462088"/>
          </a:xfrm>
        </p:spPr>
        <p:txBody>
          <a:bodyPr/>
          <a:lstStyle/>
          <a:p>
            <a:pPr eaLnBrk="1" hangingPunct="1"/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Uso y Mantenimiento de la Información de Auditoría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876300" y="3949848"/>
            <a:ext cx="73660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Times New Roman" pitchFamily="18" charset="0"/>
              <a:buNone/>
            </a:pP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Desactivar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las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opciones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</a:t>
            </a: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auditoría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si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no se van a </a:t>
            </a: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utilizar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.</a:t>
            </a: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</p:txBody>
      </p:sp>
      <p:pic>
        <p:nvPicPr>
          <p:cNvPr id="17" name="Picture 4" descr="Snap_28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497161"/>
            <a:ext cx="2422525" cy="1106487"/>
          </a:xfrm>
          <a:prstGeom prst="rect">
            <a:avLst/>
          </a:prstGeom>
          <a:noFill/>
          <a:ln w="31750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Snap_283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110" y="1486048"/>
            <a:ext cx="5621338" cy="2274888"/>
          </a:xfrm>
          <a:prstGeom prst="rect">
            <a:avLst/>
          </a:prstGeom>
          <a:noFill/>
          <a:ln w="31750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778000" y="2155973"/>
            <a:ext cx="833438" cy="19367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0" name="Freeform 7"/>
          <p:cNvSpPr>
            <a:spLocks/>
          </p:cNvSpPr>
          <p:nvPr/>
        </p:nvSpPr>
        <p:spPr bwMode="auto">
          <a:xfrm>
            <a:off x="2193925" y="2349648"/>
            <a:ext cx="752475" cy="609600"/>
          </a:xfrm>
          <a:custGeom>
            <a:avLst/>
            <a:gdLst>
              <a:gd name="T0" fmla="*/ 0 w 474"/>
              <a:gd name="T1" fmla="*/ 0 h 384"/>
              <a:gd name="T2" fmla="*/ 0 w 474"/>
              <a:gd name="T3" fmla="*/ 384 h 384"/>
              <a:gd name="T4" fmla="*/ 474 w 474"/>
              <a:gd name="T5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4" h="384">
                <a:moveTo>
                  <a:pt x="0" y="0"/>
                </a:moveTo>
                <a:lnTo>
                  <a:pt x="0" y="384"/>
                </a:lnTo>
                <a:lnTo>
                  <a:pt x="474" y="384"/>
                </a:lnTo>
              </a:path>
            </a:pathLst>
          </a:custGeom>
          <a:noFill/>
          <a:ln w="63500" cap="flat" cmpd="sng">
            <a:solidFill>
              <a:srgbClr val="C00000"/>
            </a:solidFill>
            <a:prstDash val="solid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pic>
        <p:nvPicPr>
          <p:cNvPr id="21" name="Picture 8" descr="Snap_284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4338786"/>
            <a:ext cx="6257925" cy="2114550"/>
          </a:xfrm>
          <a:prstGeom prst="rect">
            <a:avLst/>
          </a:prstGeom>
          <a:noFill/>
          <a:ln w="31750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7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8125"/>
            <a:ext cx="8064128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Auditoría Basada en Valores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4167560" y="2386608"/>
            <a:ext cx="1600200" cy="0"/>
          </a:xfrm>
          <a:prstGeom prst="line">
            <a:avLst/>
          </a:prstGeom>
          <a:noFill/>
          <a:ln w="6032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b="1"/>
          </a:p>
        </p:txBody>
      </p:sp>
      <p:pic>
        <p:nvPicPr>
          <p:cNvPr id="7" name="Picture 4" descr="Tables: Table with Header, 1 Row Highlight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605585" y="4063008"/>
            <a:ext cx="76517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ode_Package: PL/SQ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710360" y="1773833"/>
            <a:ext cx="55245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Tables: Table, 1 Ro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780460" y="1902421"/>
            <a:ext cx="9620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Tables: Table, Smal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769348" y="3986808"/>
            <a:ext cx="9620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ine 8"/>
          <p:cNvSpPr>
            <a:spLocks noChangeShapeType="1"/>
          </p:cNvSpPr>
          <p:nvPr/>
        </p:nvSpPr>
        <p:spPr bwMode="auto">
          <a:xfrm rot="16200000" flipH="1">
            <a:off x="3421160" y="3621408"/>
            <a:ext cx="1188000" cy="0"/>
          </a:xfrm>
          <a:prstGeom prst="line">
            <a:avLst/>
          </a:prstGeom>
          <a:noFill/>
          <a:ln w="6032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b="1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897560" y="5031383"/>
            <a:ext cx="2184400" cy="51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en-US" altLang="es-CL" sz="1400" b="1" dirty="0">
                <a:solidFill>
                  <a:srgbClr val="C00000"/>
                </a:solidFill>
                <a:latin typeface="Arial" charset="0"/>
                <a:sym typeface="Times New Roman" pitchFamily="18" charset="0"/>
              </a:rPr>
              <a:t>Se </a:t>
            </a:r>
            <a:r>
              <a:rPr lang="en-US" altLang="es-CL" sz="1400" b="1" dirty="0" err="1">
                <a:solidFill>
                  <a:srgbClr val="C00000"/>
                </a:solidFill>
                <a:latin typeface="Arial" charset="0"/>
                <a:sym typeface="Times New Roman" pitchFamily="18" charset="0"/>
              </a:rPr>
              <a:t>realiza</a:t>
            </a:r>
            <a:r>
              <a:rPr lang="en-US" altLang="es-CL" sz="1400" b="1" dirty="0">
                <a:solidFill>
                  <a:srgbClr val="C00000"/>
                </a:solidFill>
                <a:latin typeface="Arial" charset="0"/>
                <a:sym typeface="Times New Roman" pitchFamily="18" charset="0"/>
              </a:rPr>
              <a:t> </a:t>
            </a:r>
          </a:p>
          <a:p>
            <a:pPr algn="ctr">
              <a:buClrTx/>
              <a:buSzPct val="100000"/>
              <a:buFontTx/>
              <a:buNone/>
            </a:pPr>
            <a:r>
              <a:rPr lang="en-US" altLang="es-CL" sz="1400" b="1" dirty="0">
                <a:solidFill>
                  <a:srgbClr val="C00000"/>
                </a:solidFill>
                <a:latin typeface="Arial" charset="0"/>
                <a:sym typeface="Times New Roman" pitchFamily="18" charset="0"/>
              </a:rPr>
              <a:t>el </a:t>
            </a:r>
            <a:r>
              <a:rPr lang="en-US" altLang="es-CL" sz="1400" b="1" dirty="0" err="1">
                <a:solidFill>
                  <a:srgbClr val="C00000"/>
                </a:solidFill>
                <a:latin typeface="Arial" charset="0"/>
                <a:sym typeface="Times New Roman" pitchFamily="18" charset="0"/>
              </a:rPr>
              <a:t>cambio</a:t>
            </a:r>
            <a:r>
              <a:rPr lang="en-US" altLang="es-CL" sz="1400" b="1" dirty="0">
                <a:solidFill>
                  <a:srgbClr val="C00000"/>
                </a:solidFill>
                <a:latin typeface="Arial" charset="0"/>
                <a:sym typeface="Times New Roman" pitchFamily="18" charset="0"/>
              </a:rPr>
              <a:t> del </a:t>
            </a:r>
            <a:r>
              <a:rPr lang="en-US" altLang="es-CL" sz="1400" b="1" dirty="0" err="1" smtClean="0">
                <a:solidFill>
                  <a:srgbClr val="C00000"/>
                </a:solidFill>
                <a:latin typeface="Arial" charset="0"/>
                <a:sym typeface="Times New Roman" pitchFamily="18" charset="0"/>
              </a:rPr>
              <a:t>usuario</a:t>
            </a:r>
            <a:endParaRPr lang="en-US" altLang="es-CL" sz="1400" b="1" dirty="0">
              <a:solidFill>
                <a:srgbClr val="C00000"/>
              </a:solidFill>
              <a:latin typeface="Arial" charset="0"/>
              <a:sym typeface="Times New Roman" pitchFamily="18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897560" y="2667596"/>
            <a:ext cx="2184400" cy="29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sz="1400" b="1" dirty="0">
                <a:solidFill>
                  <a:srgbClr val="C00000"/>
                </a:solidFill>
                <a:latin typeface="Arial" charset="0"/>
                <a:sym typeface="Times New Roman" pitchFamily="18" charset="0"/>
              </a:rPr>
              <a:t>Se </a:t>
            </a:r>
            <a:r>
              <a:rPr lang="en-US" altLang="es-CL" sz="1400" b="1" dirty="0" err="1" smtClean="0">
                <a:solidFill>
                  <a:srgbClr val="C00000"/>
                </a:solidFill>
                <a:latin typeface="Arial" charset="0"/>
                <a:sym typeface="Times New Roman" pitchFamily="18" charset="0"/>
              </a:rPr>
              <a:t>activa</a:t>
            </a:r>
            <a:r>
              <a:rPr lang="en-US" altLang="es-CL" sz="1400" b="1" dirty="0" smtClean="0">
                <a:solidFill>
                  <a:srgbClr val="C00000"/>
                </a:solidFill>
                <a:latin typeface="Arial" charset="0"/>
                <a:sym typeface="Times New Roman" pitchFamily="18" charset="0"/>
              </a:rPr>
              <a:t> </a:t>
            </a:r>
            <a:r>
              <a:rPr lang="en-US" altLang="es-CL" sz="1400" b="1" dirty="0">
                <a:solidFill>
                  <a:srgbClr val="C00000"/>
                </a:solidFill>
                <a:latin typeface="Arial" charset="0"/>
                <a:sym typeface="Times New Roman" pitchFamily="18" charset="0"/>
              </a:rPr>
              <a:t>el </a:t>
            </a:r>
            <a:r>
              <a:rPr lang="en-US" altLang="es-CL" sz="1400" b="1" dirty="0" smtClean="0">
                <a:solidFill>
                  <a:srgbClr val="C00000"/>
                </a:solidFill>
                <a:latin typeface="Arial" charset="0"/>
                <a:sym typeface="Times New Roman" pitchFamily="18" charset="0"/>
              </a:rPr>
              <a:t>trigger</a:t>
            </a:r>
            <a:endParaRPr lang="en-US" altLang="es-CL" sz="1400" b="1" dirty="0">
              <a:solidFill>
                <a:srgbClr val="C00000"/>
              </a:solidFill>
              <a:latin typeface="Arial" charset="0"/>
              <a:sym typeface="Times New Roman" pitchFamily="18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853360" y="2669183"/>
            <a:ext cx="2895600" cy="51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en-US" altLang="es-CL" sz="1400" b="1" dirty="0">
                <a:solidFill>
                  <a:srgbClr val="C00000"/>
                </a:solidFill>
                <a:latin typeface="Arial" charset="0"/>
                <a:sym typeface="Times New Roman" pitchFamily="18" charset="0"/>
              </a:rPr>
              <a:t>El </a:t>
            </a:r>
            <a:r>
              <a:rPr lang="en-US" altLang="es-CL" sz="1400" b="1" dirty="0" smtClean="0">
                <a:solidFill>
                  <a:srgbClr val="C00000"/>
                </a:solidFill>
                <a:latin typeface="Arial" charset="0"/>
                <a:sym typeface="Times New Roman" pitchFamily="18" charset="0"/>
              </a:rPr>
              <a:t>trigger </a:t>
            </a:r>
            <a:r>
              <a:rPr lang="en-US" altLang="es-CL" sz="1400" b="1" dirty="0" err="1">
                <a:solidFill>
                  <a:srgbClr val="C00000"/>
                </a:solidFill>
                <a:latin typeface="Arial" charset="0"/>
                <a:sym typeface="Times New Roman" pitchFamily="18" charset="0"/>
              </a:rPr>
              <a:t>crea</a:t>
            </a:r>
            <a:r>
              <a:rPr lang="en-US" altLang="es-CL" sz="1400" b="1" dirty="0">
                <a:solidFill>
                  <a:srgbClr val="C00000"/>
                </a:solidFill>
                <a:latin typeface="Arial" charset="0"/>
                <a:sym typeface="Times New Roman" pitchFamily="18" charset="0"/>
              </a:rPr>
              <a:t> </a:t>
            </a:r>
          </a:p>
          <a:p>
            <a:pPr algn="ctr">
              <a:buClrTx/>
              <a:buSzPct val="100000"/>
              <a:buFontTx/>
              <a:buNone/>
            </a:pPr>
            <a:r>
              <a:rPr lang="en-US" altLang="es-CL" sz="1400" b="1" dirty="0">
                <a:solidFill>
                  <a:srgbClr val="C00000"/>
                </a:solidFill>
                <a:latin typeface="Arial" charset="0"/>
                <a:sym typeface="Times New Roman" pitchFamily="18" charset="0"/>
              </a:rPr>
              <a:t>el </a:t>
            </a:r>
            <a:r>
              <a:rPr lang="en-US" altLang="es-CL" sz="1400" b="1" dirty="0" err="1">
                <a:solidFill>
                  <a:srgbClr val="C00000"/>
                </a:solidFill>
                <a:latin typeface="Arial" charset="0"/>
                <a:sym typeface="Times New Roman" pitchFamily="18" charset="0"/>
              </a:rPr>
              <a:t>registro</a:t>
            </a:r>
            <a:r>
              <a:rPr lang="en-US" altLang="es-CL" sz="1400" b="1" dirty="0">
                <a:solidFill>
                  <a:srgbClr val="C00000"/>
                </a:solidFill>
                <a:latin typeface="Arial" charset="0"/>
                <a:sym typeface="Times New Roman" pitchFamily="18" charset="0"/>
              </a:rPr>
              <a:t> de </a:t>
            </a:r>
            <a:r>
              <a:rPr lang="en-US" altLang="es-CL" sz="1400" b="1" dirty="0" err="1" smtClean="0">
                <a:solidFill>
                  <a:srgbClr val="C00000"/>
                </a:solidFill>
                <a:latin typeface="Arial" charset="0"/>
                <a:sym typeface="Times New Roman" pitchFamily="18" charset="0"/>
              </a:rPr>
              <a:t>auditoría</a:t>
            </a:r>
            <a:endParaRPr lang="en-US" altLang="es-CL" sz="1400" b="1" dirty="0">
              <a:solidFill>
                <a:srgbClr val="C00000"/>
              </a:solidFill>
              <a:latin typeface="Arial" charset="0"/>
              <a:sym typeface="Times New Roman" pitchFamily="18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732264" y="4715537"/>
            <a:ext cx="2971800" cy="72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en-US" altLang="es-CL" sz="1400" b="1" dirty="0">
                <a:solidFill>
                  <a:srgbClr val="C00000"/>
                </a:solidFill>
                <a:latin typeface="Arial" charset="0"/>
                <a:ea typeface="SimSun" pitchFamily="2" charset="-122"/>
                <a:sym typeface="Times New Roman" pitchFamily="18" charset="0"/>
              </a:rPr>
              <a:t>Se </a:t>
            </a:r>
            <a:r>
              <a:rPr lang="en-US" altLang="es-CL" sz="1400" b="1" dirty="0" err="1">
                <a:solidFill>
                  <a:srgbClr val="C00000"/>
                </a:solidFill>
                <a:latin typeface="Arial" charset="0"/>
                <a:ea typeface="SimSun" pitchFamily="2" charset="-122"/>
                <a:sym typeface="Times New Roman" pitchFamily="18" charset="0"/>
              </a:rPr>
              <a:t>inserta</a:t>
            </a:r>
            <a:r>
              <a:rPr lang="en-US" altLang="es-CL" sz="1400" b="1" dirty="0">
                <a:solidFill>
                  <a:srgbClr val="C00000"/>
                </a:solidFill>
                <a:latin typeface="Arial" charset="0"/>
                <a:ea typeface="SimSun" pitchFamily="2" charset="-122"/>
                <a:sym typeface="Times New Roman" pitchFamily="18" charset="0"/>
              </a:rPr>
              <a:t> el </a:t>
            </a:r>
            <a:r>
              <a:rPr lang="en-US" altLang="es-CL" sz="1400" b="1" dirty="0" err="1">
                <a:solidFill>
                  <a:srgbClr val="C00000"/>
                </a:solidFill>
                <a:latin typeface="Arial" charset="0"/>
                <a:ea typeface="SimSun" pitchFamily="2" charset="-122"/>
                <a:sym typeface="Times New Roman" pitchFamily="18" charset="0"/>
              </a:rPr>
              <a:t>registro</a:t>
            </a:r>
            <a:r>
              <a:rPr lang="en-US" altLang="es-CL" sz="1400" b="1" dirty="0">
                <a:solidFill>
                  <a:srgbClr val="C00000"/>
                </a:solidFill>
                <a:latin typeface="Arial" charset="0"/>
                <a:ea typeface="SimSun" pitchFamily="2" charset="-122"/>
                <a:sym typeface="Times New Roman" pitchFamily="18" charset="0"/>
              </a:rPr>
              <a:t> de </a:t>
            </a:r>
            <a:r>
              <a:rPr lang="en-US" altLang="es-CL" sz="1400" b="1" dirty="0" err="1">
                <a:solidFill>
                  <a:srgbClr val="C00000"/>
                </a:solidFill>
                <a:latin typeface="Arial" charset="0"/>
                <a:ea typeface="SimSun" pitchFamily="2" charset="-122"/>
                <a:sym typeface="Times New Roman" pitchFamily="18" charset="0"/>
              </a:rPr>
              <a:t>auditoría</a:t>
            </a:r>
            <a:r>
              <a:rPr lang="en-US" altLang="es-CL" sz="1400" b="1" dirty="0">
                <a:solidFill>
                  <a:srgbClr val="C00000"/>
                </a:solidFill>
                <a:latin typeface="Arial" charset="0"/>
                <a:ea typeface="SimSun" pitchFamily="2" charset="-122"/>
                <a:sym typeface="Times New Roman" pitchFamily="18" charset="0"/>
              </a:rPr>
              <a:t> </a:t>
            </a:r>
            <a:r>
              <a:rPr lang="en-US" altLang="es-CL" sz="1400" b="1" dirty="0" err="1">
                <a:solidFill>
                  <a:srgbClr val="C00000"/>
                </a:solidFill>
                <a:latin typeface="Arial" charset="0"/>
                <a:ea typeface="SimSun" pitchFamily="2" charset="-122"/>
                <a:sym typeface="Times New Roman" pitchFamily="18" charset="0"/>
              </a:rPr>
              <a:t>en</a:t>
            </a:r>
            <a:r>
              <a:rPr lang="en-US" altLang="es-CL" sz="1400" b="1" dirty="0">
                <a:solidFill>
                  <a:srgbClr val="C00000"/>
                </a:solidFill>
                <a:latin typeface="Arial" charset="0"/>
                <a:ea typeface="SimSun" pitchFamily="2" charset="-122"/>
                <a:sym typeface="Times New Roman" pitchFamily="18" charset="0"/>
              </a:rPr>
              <a:t> </a:t>
            </a:r>
            <a:r>
              <a:rPr lang="en-US" altLang="es-CL" sz="1400" b="1" dirty="0" err="1">
                <a:solidFill>
                  <a:srgbClr val="C00000"/>
                </a:solidFill>
                <a:latin typeface="Arial" charset="0"/>
                <a:ea typeface="SimSun" pitchFamily="2" charset="-122"/>
                <a:sym typeface="Times New Roman" pitchFamily="18" charset="0"/>
              </a:rPr>
              <a:t>una</a:t>
            </a:r>
            <a:r>
              <a:rPr lang="en-US" altLang="es-CL" sz="1400" b="1" dirty="0">
                <a:solidFill>
                  <a:srgbClr val="C00000"/>
                </a:solidFill>
                <a:latin typeface="Arial" charset="0"/>
                <a:ea typeface="SimSun" pitchFamily="2" charset="-122"/>
                <a:sym typeface="Times New Roman" pitchFamily="18" charset="0"/>
              </a:rPr>
              <a:t> </a:t>
            </a:r>
            <a:r>
              <a:rPr lang="en-US" altLang="es-CL" sz="1400" b="1" dirty="0" err="1">
                <a:solidFill>
                  <a:srgbClr val="C00000"/>
                </a:solidFill>
                <a:latin typeface="Arial" charset="0"/>
                <a:ea typeface="SimSun" pitchFamily="2" charset="-122"/>
                <a:sym typeface="Times New Roman" pitchFamily="18" charset="0"/>
              </a:rPr>
              <a:t>tabla</a:t>
            </a:r>
            <a:r>
              <a:rPr lang="en-US" altLang="es-CL" sz="1400" b="1" dirty="0">
                <a:solidFill>
                  <a:srgbClr val="C00000"/>
                </a:solidFill>
                <a:latin typeface="Arial" charset="0"/>
                <a:ea typeface="SimSun" pitchFamily="2" charset="-122"/>
                <a:sym typeface="Times New Roman" pitchFamily="18" charset="0"/>
              </a:rPr>
              <a:t> </a:t>
            </a:r>
            <a:endParaRPr lang="en-US" altLang="es-CL" sz="1400" b="1" dirty="0" smtClean="0">
              <a:solidFill>
                <a:srgbClr val="C00000"/>
              </a:solidFill>
              <a:latin typeface="Arial" charset="0"/>
              <a:ea typeface="SimSun" pitchFamily="2" charset="-122"/>
              <a:sym typeface="Times New Roman" pitchFamily="18" charset="0"/>
            </a:endParaRPr>
          </a:p>
          <a:p>
            <a:pPr algn="ctr">
              <a:buClrTx/>
              <a:buSzPct val="100000"/>
              <a:buFontTx/>
              <a:buNone/>
            </a:pPr>
            <a:r>
              <a:rPr lang="en-US" altLang="es-CL" sz="1400" b="1" dirty="0" smtClean="0">
                <a:solidFill>
                  <a:srgbClr val="C00000"/>
                </a:solidFill>
                <a:latin typeface="Arial" charset="0"/>
                <a:ea typeface="SimSun" pitchFamily="2" charset="-122"/>
                <a:sym typeface="Times New Roman" pitchFamily="18" charset="0"/>
              </a:rPr>
              <a:t>de </a:t>
            </a:r>
            <a:r>
              <a:rPr lang="en-US" altLang="es-CL" sz="1400" b="1" dirty="0" err="1" smtClean="0">
                <a:solidFill>
                  <a:srgbClr val="C00000"/>
                </a:solidFill>
                <a:latin typeface="Arial" charset="0"/>
                <a:ea typeface="SimSun" pitchFamily="2" charset="-122"/>
                <a:sym typeface="Times New Roman" pitchFamily="18" charset="0"/>
              </a:rPr>
              <a:t>registro</a:t>
            </a:r>
            <a:r>
              <a:rPr lang="en-US" altLang="es-CL" sz="1400" b="1" dirty="0" smtClean="0">
                <a:solidFill>
                  <a:srgbClr val="C00000"/>
                </a:solidFill>
                <a:latin typeface="Arial" charset="0"/>
                <a:ea typeface="SimSun" pitchFamily="2" charset="-122"/>
                <a:sym typeface="Times New Roman" pitchFamily="18" charset="0"/>
              </a:rPr>
              <a:t> de </a:t>
            </a:r>
            <a:r>
              <a:rPr lang="en-US" altLang="es-CL" sz="1400" b="1" dirty="0" err="1" smtClean="0">
                <a:solidFill>
                  <a:srgbClr val="C00000"/>
                </a:solidFill>
                <a:latin typeface="Arial" charset="0"/>
                <a:ea typeface="SimSun" pitchFamily="2" charset="-122"/>
                <a:sym typeface="Times New Roman" pitchFamily="18" charset="0"/>
              </a:rPr>
              <a:t>auditorías</a:t>
            </a:r>
            <a:endParaRPr lang="en-US" altLang="es-CL" sz="1400" b="1" dirty="0">
              <a:solidFill>
                <a:srgbClr val="C00000"/>
              </a:solidFill>
              <a:latin typeface="Arial" charset="0"/>
              <a:ea typeface="SimSun" pitchFamily="2" charset="-122"/>
              <a:sym typeface="Times New Roman" pitchFamily="18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611560" y="2669183"/>
            <a:ext cx="2184400" cy="51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en-US" altLang="es-CL" sz="1400" b="1" dirty="0">
                <a:solidFill>
                  <a:srgbClr val="C00000"/>
                </a:solidFill>
                <a:latin typeface="Arial" charset="0"/>
                <a:sym typeface="Times New Roman" pitchFamily="18" charset="0"/>
              </a:rPr>
              <a:t>Un </a:t>
            </a:r>
            <a:r>
              <a:rPr lang="en-US" altLang="es-CL" sz="1400" b="1" dirty="0" err="1">
                <a:solidFill>
                  <a:srgbClr val="C00000"/>
                </a:solidFill>
                <a:latin typeface="Arial" charset="0"/>
                <a:sym typeface="Times New Roman" pitchFamily="18" charset="0"/>
              </a:rPr>
              <a:t>usuario</a:t>
            </a:r>
            <a:r>
              <a:rPr lang="en-US" altLang="es-CL" sz="1400" b="1" dirty="0">
                <a:solidFill>
                  <a:srgbClr val="C00000"/>
                </a:solidFill>
                <a:latin typeface="Arial" charset="0"/>
                <a:sym typeface="Times New Roman" pitchFamily="18" charset="0"/>
              </a:rPr>
              <a:t> </a:t>
            </a:r>
            <a:r>
              <a:rPr lang="en-US" altLang="es-CL" sz="1400" b="1" dirty="0" err="1">
                <a:solidFill>
                  <a:srgbClr val="C00000"/>
                </a:solidFill>
                <a:latin typeface="Arial" charset="0"/>
                <a:sym typeface="Times New Roman" pitchFamily="18" charset="0"/>
              </a:rPr>
              <a:t>realiza</a:t>
            </a:r>
            <a:r>
              <a:rPr lang="en-US" altLang="es-CL" sz="1400" b="1" dirty="0">
                <a:solidFill>
                  <a:srgbClr val="C00000"/>
                </a:solidFill>
                <a:latin typeface="Arial" charset="0"/>
                <a:sym typeface="Times New Roman" pitchFamily="18" charset="0"/>
              </a:rPr>
              <a:t> un </a:t>
            </a:r>
            <a:r>
              <a:rPr lang="en-US" altLang="es-CL" sz="1400" b="1" dirty="0" err="1" smtClean="0">
                <a:solidFill>
                  <a:srgbClr val="C00000"/>
                </a:solidFill>
                <a:latin typeface="Arial" charset="0"/>
                <a:sym typeface="Times New Roman" pitchFamily="18" charset="0"/>
              </a:rPr>
              <a:t>cambio</a:t>
            </a:r>
            <a:endParaRPr lang="en-US" altLang="es-CL" sz="1400" b="1" dirty="0">
              <a:solidFill>
                <a:srgbClr val="C00000"/>
              </a:solidFill>
              <a:latin typeface="Arial" charset="0"/>
              <a:sym typeface="Times New Roman" pitchFamily="18" charset="0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1979985" y="2386608"/>
            <a:ext cx="1752600" cy="0"/>
          </a:xfrm>
          <a:prstGeom prst="line">
            <a:avLst/>
          </a:prstGeom>
          <a:noFill/>
          <a:ln w="6032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b="1"/>
          </a:p>
        </p:txBody>
      </p:sp>
      <p:pic>
        <p:nvPicPr>
          <p:cNvPr id="18" name="Picture 15" descr="People: Person, User, Blu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92585" y="1700808"/>
            <a:ext cx="1022350" cy="101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Line 16"/>
          <p:cNvSpPr>
            <a:spLocks noChangeShapeType="1"/>
          </p:cNvSpPr>
          <p:nvPr/>
        </p:nvSpPr>
        <p:spPr bwMode="auto">
          <a:xfrm rot="16200000" flipH="1">
            <a:off x="5720960" y="3711408"/>
            <a:ext cx="1008000" cy="0"/>
          </a:xfrm>
          <a:prstGeom prst="line">
            <a:avLst/>
          </a:prstGeom>
          <a:noFill/>
          <a:ln w="6032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b="1"/>
          </a:p>
        </p:txBody>
      </p:sp>
    </p:spTree>
    <p:extLst>
      <p:ext uri="{BB962C8B-B14F-4D97-AF65-F5344CB8AC3E}">
        <p14:creationId xmlns:p14="http://schemas.microsoft.com/office/powerpoint/2010/main" val="26637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Auditoría Detallada (FGA)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1927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2000" dirty="0" err="1" smtClean="0">
                <a:latin typeface="Arial" pitchFamily="34" charset="0"/>
                <a:ea typeface="Arial Unicode MS"/>
                <a:cs typeface="Arial" pitchFamily="34" charset="0"/>
              </a:rPr>
              <a:t>Super</a:t>
            </a:r>
            <a:r>
              <a:rPr lang="en-US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visa 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el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acceso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a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datos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según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el </a:t>
            </a:r>
            <a:r>
              <a:rPr lang="en-US" altLang="es-CL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contenido</a:t>
            </a:r>
            <a:r>
              <a:rPr lang="en-US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Audita</a:t>
            </a:r>
            <a:r>
              <a:rPr lang="en-US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SELECT, INSERT, UPDATE, DELETE y </a:t>
            </a:r>
            <a:r>
              <a:rPr lang="en-US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MERGE.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Se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puede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enlazar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a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una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o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más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columnas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una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tabla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o </a:t>
            </a:r>
            <a:r>
              <a:rPr lang="en-US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vista.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Puede</a:t>
            </a:r>
            <a:r>
              <a:rPr lang="en-US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ejecutar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un </a:t>
            </a:r>
            <a:r>
              <a:rPr lang="en-US" altLang="es-CL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procedimiento</a:t>
            </a:r>
            <a:r>
              <a:rPr lang="en-US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Se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administra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 </a:t>
            </a:r>
            <a:r>
              <a:rPr lang="en-US" altLang="es-CL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través</a:t>
            </a:r>
            <a:r>
              <a:rPr lang="en-US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del package 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DBMS_FGA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5583238" y="4651945"/>
            <a:ext cx="600075" cy="31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5638800" y="3739133"/>
            <a:ext cx="914400" cy="31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6"/>
          <p:cNvGrpSpPr>
            <a:grpSpLocks/>
          </p:cNvGrpSpPr>
          <p:nvPr/>
        </p:nvGrpSpPr>
        <p:grpSpPr bwMode="auto">
          <a:xfrm>
            <a:off x="6190488" y="3536633"/>
            <a:ext cx="1069975" cy="1838325"/>
            <a:chOff x="2912" y="2398"/>
            <a:chExt cx="674" cy="1158"/>
          </a:xfrm>
        </p:grpSpPr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2912" y="2398"/>
              <a:ext cx="674" cy="1158"/>
            </a:xfrm>
            <a:custGeom>
              <a:avLst/>
              <a:gdLst>
                <a:gd name="T0" fmla="*/ 673 w 674"/>
                <a:gd name="T1" fmla="*/ 922 h 1158"/>
                <a:gd name="T2" fmla="*/ 0 w 674"/>
                <a:gd name="T3" fmla="*/ 1157 h 1158"/>
                <a:gd name="T4" fmla="*/ 0 w 674"/>
                <a:gd name="T5" fmla="*/ 234 h 1158"/>
                <a:gd name="T6" fmla="*/ 673 w 674"/>
                <a:gd name="T7" fmla="*/ 0 h 1158"/>
                <a:gd name="T8" fmla="*/ 673 w 674"/>
                <a:gd name="T9" fmla="*/ 922 h 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4" h="1158">
                  <a:moveTo>
                    <a:pt x="673" y="922"/>
                  </a:moveTo>
                  <a:lnTo>
                    <a:pt x="0" y="1157"/>
                  </a:lnTo>
                  <a:lnTo>
                    <a:pt x="0" y="234"/>
                  </a:lnTo>
                  <a:lnTo>
                    <a:pt x="673" y="0"/>
                  </a:lnTo>
                  <a:lnTo>
                    <a:pt x="673" y="922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2940" y="2438"/>
              <a:ext cx="617" cy="1062"/>
            </a:xfrm>
            <a:custGeom>
              <a:avLst/>
              <a:gdLst>
                <a:gd name="T0" fmla="*/ 616 w 617"/>
                <a:gd name="T1" fmla="*/ 847 h 1062"/>
                <a:gd name="T2" fmla="*/ 0 w 617"/>
                <a:gd name="T3" fmla="*/ 1061 h 1062"/>
                <a:gd name="T4" fmla="*/ 0 w 617"/>
                <a:gd name="T5" fmla="*/ 213 h 1062"/>
                <a:gd name="T6" fmla="*/ 616 w 617"/>
                <a:gd name="T7" fmla="*/ 0 h 1062"/>
                <a:gd name="T8" fmla="*/ 616 w 617"/>
                <a:gd name="T9" fmla="*/ 847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7" h="1062">
                  <a:moveTo>
                    <a:pt x="616" y="847"/>
                  </a:moveTo>
                  <a:lnTo>
                    <a:pt x="0" y="1061"/>
                  </a:lnTo>
                  <a:lnTo>
                    <a:pt x="0" y="213"/>
                  </a:lnTo>
                  <a:lnTo>
                    <a:pt x="616" y="0"/>
                  </a:lnTo>
                  <a:lnTo>
                    <a:pt x="616" y="847"/>
                  </a:lnTo>
                </a:path>
              </a:pathLst>
            </a:custGeom>
            <a:solidFill>
              <a:srgbClr val="FFFF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gray">
            <a:xfrm>
              <a:off x="2970" y="2636"/>
              <a:ext cx="84" cy="106"/>
            </a:xfrm>
            <a:custGeom>
              <a:avLst/>
              <a:gdLst>
                <a:gd name="T0" fmla="*/ 83 w 84"/>
                <a:gd name="T1" fmla="*/ 81 h 106"/>
                <a:gd name="T2" fmla="*/ 83 w 84"/>
                <a:gd name="T3" fmla="*/ 0 h 106"/>
                <a:gd name="T4" fmla="*/ 0 w 84"/>
                <a:gd name="T5" fmla="*/ 23 h 106"/>
                <a:gd name="T6" fmla="*/ 0 w 84"/>
                <a:gd name="T7" fmla="*/ 105 h 106"/>
                <a:gd name="T8" fmla="*/ 83 w 84"/>
                <a:gd name="T9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06">
                  <a:moveTo>
                    <a:pt x="83" y="81"/>
                  </a:moveTo>
                  <a:lnTo>
                    <a:pt x="83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83" y="81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gray">
            <a:xfrm>
              <a:off x="3088" y="2602"/>
              <a:ext cx="83" cy="106"/>
            </a:xfrm>
            <a:custGeom>
              <a:avLst/>
              <a:gdLst>
                <a:gd name="T0" fmla="*/ 82 w 83"/>
                <a:gd name="T1" fmla="*/ 81 h 106"/>
                <a:gd name="T2" fmla="*/ 82 w 83"/>
                <a:gd name="T3" fmla="*/ 0 h 106"/>
                <a:gd name="T4" fmla="*/ 0 w 83"/>
                <a:gd name="T5" fmla="*/ 23 h 106"/>
                <a:gd name="T6" fmla="*/ 0 w 83"/>
                <a:gd name="T7" fmla="*/ 105 h 106"/>
                <a:gd name="T8" fmla="*/ 82 w 83"/>
                <a:gd name="T9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06">
                  <a:moveTo>
                    <a:pt x="82" y="81"/>
                  </a:moveTo>
                  <a:lnTo>
                    <a:pt x="82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82" y="81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11"/>
            <p:cNvSpPr>
              <a:spLocks/>
            </p:cNvSpPr>
            <p:nvPr/>
          </p:nvSpPr>
          <p:spPr bwMode="gray">
            <a:xfrm>
              <a:off x="3205" y="2567"/>
              <a:ext cx="82" cy="107"/>
            </a:xfrm>
            <a:custGeom>
              <a:avLst/>
              <a:gdLst>
                <a:gd name="T0" fmla="*/ 81 w 82"/>
                <a:gd name="T1" fmla="*/ 81 h 107"/>
                <a:gd name="T2" fmla="*/ 81 w 82"/>
                <a:gd name="T3" fmla="*/ 0 h 107"/>
                <a:gd name="T4" fmla="*/ 0 w 82"/>
                <a:gd name="T5" fmla="*/ 24 h 107"/>
                <a:gd name="T6" fmla="*/ 0 w 82"/>
                <a:gd name="T7" fmla="*/ 106 h 107"/>
                <a:gd name="T8" fmla="*/ 81 w 82"/>
                <a:gd name="T9" fmla="*/ 8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07">
                  <a:moveTo>
                    <a:pt x="81" y="81"/>
                  </a:moveTo>
                  <a:lnTo>
                    <a:pt x="81" y="0"/>
                  </a:lnTo>
                  <a:lnTo>
                    <a:pt x="0" y="24"/>
                  </a:lnTo>
                  <a:lnTo>
                    <a:pt x="0" y="106"/>
                  </a:lnTo>
                  <a:lnTo>
                    <a:pt x="81" y="81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12"/>
            <p:cNvSpPr>
              <a:spLocks/>
            </p:cNvSpPr>
            <p:nvPr/>
          </p:nvSpPr>
          <p:spPr bwMode="gray">
            <a:xfrm>
              <a:off x="3322" y="2533"/>
              <a:ext cx="83" cy="106"/>
            </a:xfrm>
            <a:custGeom>
              <a:avLst/>
              <a:gdLst>
                <a:gd name="T0" fmla="*/ 82 w 83"/>
                <a:gd name="T1" fmla="*/ 81 h 106"/>
                <a:gd name="T2" fmla="*/ 82 w 83"/>
                <a:gd name="T3" fmla="*/ 0 h 106"/>
                <a:gd name="T4" fmla="*/ 0 w 83"/>
                <a:gd name="T5" fmla="*/ 23 h 106"/>
                <a:gd name="T6" fmla="*/ 0 w 83"/>
                <a:gd name="T7" fmla="*/ 105 h 106"/>
                <a:gd name="T8" fmla="*/ 82 w 83"/>
                <a:gd name="T9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06">
                  <a:moveTo>
                    <a:pt x="82" y="81"/>
                  </a:moveTo>
                  <a:lnTo>
                    <a:pt x="82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82" y="81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gray">
            <a:xfrm>
              <a:off x="3440" y="2499"/>
              <a:ext cx="82" cy="106"/>
            </a:xfrm>
            <a:custGeom>
              <a:avLst/>
              <a:gdLst>
                <a:gd name="T0" fmla="*/ 81 w 82"/>
                <a:gd name="T1" fmla="*/ 82 h 106"/>
                <a:gd name="T2" fmla="*/ 81 w 82"/>
                <a:gd name="T3" fmla="*/ 0 h 106"/>
                <a:gd name="T4" fmla="*/ 0 w 82"/>
                <a:gd name="T5" fmla="*/ 23 h 106"/>
                <a:gd name="T6" fmla="*/ 0 w 82"/>
                <a:gd name="T7" fmla="*/ 105 h 106"/>
                <a:gd name="T8" fmla="*/ 81 w 82"/>
                <a:gd name="T9" fmla="*/ 8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06">
                  <a:moveTo>
                    <a:pt x="81" y="82"/>
                  </a:moveTo>
                  <a:lnTo>
                    <a:pt x="81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81" y="82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14"/>
            <p:cNvSpPr>
              <a:spLocks/>
            </p:cNvSpPr>
            <p:nvPr/>
          </p:nvSpPr>
          <p:spPr bwMode="gray">
            <a:xfrm>
              <a:off x="2970" y="2749"/>
              <a:ext cx="84" cy="106"/>
            </a:xfrm>
            <a:custGeom>
              <a:avLst/>
              <a:gdLst>
                <a:gd name="T0" fmla="*/ 83 w 84"/>
                <a:gd name="T1" fmla="*/ 81 h 106"/>
                <a:gd name="T2" fmla="*/ 83 w 84"/>
                <a:gd name="T3" fmla="*/ 0 h 106"/>
                <a:gd name="T4" fmla="*/ 0 w 84"/>
                <a:gd name="T5" fmla="*/ 22 h 106"/>
                <a:gd name="T6" fmla="*/ 0 w 84"/>
                <a:gd name="T7" fmla="*/ 105 h 106"/>
                <a:gd name="T8" fmla="*/ 83 w 84"/>
                <a:gd name="T9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06">
                  <a:moveTo>
                    <a:pt x="83" y="81"/>
                  </a:moveTo>
                  <a:lnTo>
                    <a:pt x="83" y="0"/>
                  </a:lnTo>
                  <a:lnTo>
                    <a:pt x="0" y="22"/>
                  </a:lnTo>
                  <a:lnTo>
                    <a:pt x="0" y="105"/>
                  </a:lnTo>
                  <a:lnTo>
                    <a:pt x="83" y="81"/>
                  </a:lnTo>
                </a:path>
              </a:pathLst>
            </a:custGeom>
            <a:solidFill>
              <a:srgbClr val="FF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15"/>
            <p:cNvSpPr>
              <a:spLocks/>
            </p:cNvSpPr>
            <p:nvPr/>
          </p:nvSpPr>
          <p:spPr bwMode="gray">
            <a:xfrm>
              <a:off x="3088" y="2715"/>
              <a:ext cx="83" cy="106"/>
            </a:xfrm>
            <a:custGeom>
              <a:avLst/>
              <a:gdLst>
                <a:gd name="T0" fmla="*/ 82 w 83"/>
                <a:gd name="T1" fmla="*/ 81 h 106"/>
                <a:gd name="T2" fmla="*/ 82 w 83"/>
                <a:gd name="T3" fmla="*/ 0 h 106"/>
                <a:gd name="T4" fmla="*/ 0 w 83"/>
                <a:gd name="T5" fmla="*/ 23 h 106"/>
                <a:gd name="T6" fmla="*/ 0 w 83"/>
                <a:gd name="T7" fmla="*/ 105 h 106"/>
                <a:gd name="T8" fmla="*/ 82 w 83"/>
                <a:gd name="T9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06">
                  <a:moveTo>
                    <a:pt x="82" y="81"/>
                  </a:moveTo>
                  <a:lnTo>
                    <a:pt x="82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82" y="81"/>
                  </a:lnTo>
                </a:path>
              </a:pathLst>
            </a:custGeom>
            <a:solidFill>
              <a:srgbClr val="FF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16"/>
            <p:cNvSpPr>
              <a:spLocks/>
            </p:cNvSpPr>
            <p:nvPr/>
          </p:nvSpPr>
          <p:spPr bwMode="gray">
            <a:xfrm>
              <a:off x="3205" y="2681"/>
              <a:ext cx="82" cy="106"/>
            </a:xfrm>
            <a:custGeom>
              <a:avLst/>
              <a:gdLst>
                <a:gd name="T0" fmla="*/ 81 w 82"/>
                <a:gd name="T1" fmla="*/ 81 h 106"/>
                <a:gd name="T2" fmla="*/ 81 w 82"/>
                <a:gd name="T3" fmla="*/ 0 h 106"/>
                <a:gd name="T4" fmla="*/ 0 w 82"/>
                <a:gd name="T5" fmla="*/ 23 h 106"/>
                <a:gd name="T6" fmla="*/ 0 w 82"/>
                <a:gd name="T7" fmla="*/ 105 h 106"/>
                <a:gd name="T8" fmla="*/ 81 w 82"/>
                <a:gd name="T9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06">
                  <a:moveTo>
                    <a:pt x="81" y="81"/>
                  </a:moveTo>
                  <a:lnTo>
                    <a:pt x="81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81" y="81"/>
                  </a:lnTo>
                </a:path>
              </a:pathLst>
            </a:custGeom>
            <a:solidFill>
              <a:srgbClr val="FF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17"/>
            <p:cNvSpPr>
              <a:spLocks/>
            </p:cNvSpPr>
            <p:nvPr/>
          </p:nvSpPr>
          <p:spPr bwMode="gray">
            <a:xfrm>
              <a:off x="3322" y="2646"/>
              <a:ext cx="83" cy="106"/>
            </a:xfrm>
            <a:custGeom>
              <a:avLst/>
              <a:gdLst>
                <a:gd name="T0" fmla="*/ 82 w 83"/>
                <a:gd name="T1" fmla="*/ 81 h 106"/>
                <a:gd name="T2" fmla="*/ 82 w 83"/>
                <a:gd name="T3" fmla="*/ 0 h 106"/>
                <a:gd name="T4" fmla="*/ 0 w 83"/>
                <a:gd name="T5" fmla="*/ 23 h 106"/>
                <a:gd name="T6" fmla="*/ 0 w 83"/>
                <a:gd name="T7" fmla="*/ 105 h 106"/>
                <a:gd name="T8" fmla="*/ 82 w 83"/>
                <a:gd name="T9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06">
                  <a:moveTo>
                    <a:pt x="82" y="81"/>
                  </a:moveTo>
                  <a:lnTo>
                    <a:pt x="82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82" y="81"/>
                  </a:lnTo>
                </a:path>
              </a:pathLst>
            </a:custGeom>
            <a:solidFill>
              <a:srgbClr val="FF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18"/>
            <p:cNvSpPr>
              <a:spLocks/>
            </p:cNvSpPr>
            <p:nvPr/>
          </p:nvSpPr>
          <p:spPr bwMode="gray">
            <a:xfrm>
              <a:off x="3440" y="2612"/>
              <a:ext cx="82" cy="106"/>
            </a:xfrm>
            <a:custGeom>
              <a:avLst/>
              <a:gdLst>
                <a:gd name="T0" fmla="*/ 81 w 82"/>
                <a:gd name="T1" fmla="*/ 81 h 106"/>
                <a:gd name="T2" fmla="*/ 81 w 82"/>
                <a:gd name="T3" fmla="*/ 0 h 106"/>
                <a:gd name="T4" fmla="*/ 0 w 82"/>
                <a:gd name="T5" fmla="*/ 23 h 106"/>
                <a:gd name="T6" fmla="*/ 0 w 82"/>
                <a:gd name="T7" fmla="*/ 105 h 106"/>
                <a:gd name="T8" fmla="*/ 81 w 82"/>
                <a:gd name="T9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06">
                  <a:moveTo>
                    <a:pt x="81" y="81"/>
                  </a:moveTo>
                  <a:lnTo>
                    <a:pt x="81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81" y="81"/>
                  </a:lnTo>
                </a:path>
              </a:pathLst>
            </a:custGeom>
            <a:solidFill>
              <a:srgbClr val="FF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19"/>
            <p:cNvSpPr>
              <a:spLocks/>
            </p:cNvSpPr>
            <p:nvPr/>
          </p:nvSpPr>
          <p:spPr bwMode="gray">
            <a:xfrm>
              <a:off x="2970" y="2861"/>
              <a:ext cx="84" cy="107"/>
            </a:xfrm>
            <a:custGeom>
              <a:avLst/>
              <a:gdLst>
                <a:gd name="T0" fmla="*/ 83 w 84"/>
                <a:gd name="T1" fmla="*/ 82 h 107"/>
                <a:gd name="T2" fmla="*/ 83 w 84"/>
                <a:gd name="T3" fmla="*/ 0 h 107"/>
                <a:gd name="T4" fmla="*/ 0 w 84"/>
                <a:gd name="T5" fmla="*/ 23 h 107"/>
                <a:gd name="T6" fmla="*/ 0 w 84"/>
                <a:gd name="T7" fmla="*/ 106 h 107"/>
                <a:gd name="T8" fmla="*/ 83 w 84"/>
                <a:gd name="T9" fmla="*/ 8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07">
                  <a:moveTo>
                    <a:pt x="83" y="82"/>
                  </a:moveTo>
                  <a:lnTo>
                    <a:pt x="83" y="0"/>
                  </a:lnTo>
                  <a:lnTo>
                    <a:pt x="0" y="23"/>
                  </a:lnTo>
                  <a:lnTo>
                    <a:pt x="0" y="106"/>
                  </a:lnTo>
                  <a:lnTo>
                    <a:pt x="83" y="82"/>
                  </a:lnTo>
                </a:path>
              </a:pathLst>
            </a:custGeom>
            <a:solidFill>
              <a:srgbClr val="00AD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20"/>
            <p:cNvSpPr>
              <a:spLocks/>
            </p:cNvSpPr>
            <p:nvPr/>
          </p:nvSpPr>
          <p:spPr bwMode="gray">
            <a:xfrm>
              <a:off x="3088" y="2828"/>
              <a:ext cx="83" cy="106"/>
            </a:xfrm>
            <a:custGeom>
              <a:avLst/>
              <a:gdLst>
                <a:gd name="T0" fmla="*/ 82 w 83"/>
                <a:gd name="T1" fmla="*/ 81 h 106"/>
                <a:gd name="T2" fmla="*/ 82 w 83"/>
                <a:gd name="T3" fmla="*/ 0 h 106"/>
                <a:gd name="T4" fmla="*/ 0 w 83"/>
                <a:gd name="T5" fmla="*/ 23 h 106"/>
                <a:gd name="T6" fmla="*/ 0 w 83"/>
                <a:gd name="T7" fmla="*/ 105 h 106"/>
                <a:gd name="T8" fmla="*/ 82 w 83"/>
                <a:gd name="T9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06">
                  <a:moveTo>
                    <a:pt x="82" y="81"/>
                  </a:moveTo>
                  <a:lnTo>
                    <a:pt x="82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82" y="81"/>
                  </a:lnTo>
                </a:path>
              </a:pathLst>
            </a:custGeom>
            <a:solidFill>
              <a:srgbClr val="00AD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21"/>
            <p:cNvSpPr>
              <a:spLocks/>
            </p:cNvSpPr>
            <p:nvPr/>
          </p:nvSpPr>
          <p:spPr bwMode="gray">
            <a:xfrm>
              <a:off x="3205" y="2794"/>
              <a:ext cx="82" cy="106"/>
            </a:xfrm>
            <a:custGeom>
              <a:avLst/>
              <a:gdLst>
                <a:gd name="T0" fmla="*/ 81 w 82"/>
                <a:gd name="T1" fmla="*/ 81 h 106"/>
                <a:gd name="T2" fmla="*/ 81 w 82"/>
                <a:gd name="T3" fmla="*/ 0 h 106"/>
                <a:gd name="T4" fmla="*/ 0 w 82"/>
                <a:gd name="T5" fmla="*/ 23 h 106"/>
                <a:gd name="T6" fmla="*/ 0 w 82"/>
                <a:gd name="T7" fmla="*/ 105 h 106"/>
                <a:gd name="T8" fmla="*/ 81 w 82"/>
                <a:gd name="T9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06">
                  <a:moveTo>
                    <a:pt x="81" y="81"/>
                  </a:moveTo>
                  <a:lnTo>
                    <a:pt x="81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81" y="81"/>
                  </a:lnTo>
                </a:path>
              </a:pathLst>
            </a:custGeom>
            <a:solidFill>
              <a:srgbClr val="00AD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22"/>
            <p:cNvSpPr>
              <a:spLocks/>
            </p:cNvSpPr>
            <p:nvPr/>
          </p:nvSpPr>
          <p:spPr bwMode="gray">
            <a:xfrm>
              <a:off x="3322" y="2759"/>
              <a:ext cx="83" cy="107"/>
            </a:xfrm>
            <a:custGeom>
              <a:avLst/>
              <a:gdLst>
                <a:gd name="T0" fmla="*/ 82 w 83"/>
                <a:gd name="T1" fmla="*/ 81 h 107"/>
                <a:gd name="T2" fmla="*/ 82 w 83"/>
                <a:gd name="T3" fmla="*/ 0 h 107"/>
                <a:gd name="T4" fmla="*/ 0 w 83"/>
                <a:gd name="T5" fmla="*/ 24 h 107"/>
                <a:gd name="T6" fmla="*/ 0 w 83"/>
                <a:gd name="T7" fmla="*/ 106 h 107"/>
                <a:gd name="T8" fmla="*/ 82 w 83"/>
                <a:gd name="T9" fmla="*/ 8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07">
                  <a:moveTo>
                    <a:pt x="82" y="81"/>
                  </a:moveTo>
                  <a:lnTo>
                    <a:pt x="82" y="0"/>
                  </a:lnTo>
                  <a:lnTo>
                    <a:pt x="0" y="24"/>
                  </a:lnTo>
                  <a:lnTo>
                    <a:pt x="0" y="106"/>
                  </a:lnTo>
                  <a:lnTo>
                    <a:pt x="82" y="81"/>
                  </a:lnTo>
                </a:path>
              </a:pathLst>
            </a:custGeom>
            <a:solidFill>
              <a:srgbClr val="00AD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23"/>
            <p:cNvSpPr>
              <a:spLocks/>
            </p:cNvSpPr>
            <p:nvPr/>
          </p:nvSpPr>
          <p:spPr bwMode="gray">
            <a:xfrm>
              <a:off x="3440" y="2725"/>
              <a:ext cx="82" cy="106"/>
            </a:xfrm>
            <a:custGeom>
              <a:avLst/>
              <a:gdLst>
                <a:gd name="T0" fmla="*/ 81 w 82"/>
                <a:gd name="T1" fmla="*/ 81 h 106"/>
                <a:gd name="T2" fmla="*/ 81 w 82"/>
                <a:gd name="T3" fmla="*/ 0 h 106"/>
                <a:gd name="T4" fmla="*/ 0 w 82"/>
                <a:gd name="T5" fmla="*/ 23 h 106"/>
                <a:gd name="T6" fmla="*/ 0 w 82"/>
                <a:gd name="T7" fmla="*/ 105 h 106"/>
                <a:gd name="T8" fmla="*/ 81 w 82"/>
                <a:gd name="T9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06">
                  <a:moveTo>
                    <a:pt x="81" y="81"/>
                  </a:moveTo>
                  <a:lnTo>
                    <a:pt x="81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81" y="81"/>
                  </a:lnTo>
                </a:path>
              </a:pathLst>
            </a:custGeom>
            <a:solidFill>
              <a:srgbClr val="00AD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24"/>
            <p:cNvSpPr>
              <a:spLocks/>
            </p:cNvSpPr>
            <p:nvPr/>
          </p:nvSpPr>
          <p:spPr bwMode="gray">
            <a:xfrm>
              <a:off x="2970" y="2974"/>
              <a:ext cx="84" cy="108"/>
            </a:xfrm>
            <a:custGeom>
              <a:avLst/>
              <a:gdLst>
                <a:gd name="T0" fmla="*/ 83 w 84"/>
                <a:gd name="T1" fmla="*/ 82 h 108"/>
                <a:gd name="T2" fmla="*/ 83 w 84"/>
                <a:gd name="T3" fmla="*/ 0 h 108"/>
                <a:gd name="T4" fmla="*/ 0 w 84"/>
                <a:gd name="T5" fmla="*/ 24 h 108"/>
                <a:gd name="T6" fmla="*/ 0 w 84"/>
                <a:gd name="T7" fmla="*/ 107 h 108"/>
                <a:gd name="T8" fmla="*/ 83 w 84"/>
                <a:gd name="T9" fmla="*/ 8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08">
                  <a:moveTo>
                    <a:pt x="83" y="82"/>
                  </a:moveTo>
                  <a:lnTo>
                    <a:pt x="83" y="0"/>
                  </a:lnTo>
                  <a:lnTo>
                    <a:pt x="0" y="24"/>
                  </a:lnTo>
                  <a:lnTo>
                    <a:pt x="0" y="107"/>
                  </a:lnTo>
                  <a:lnTo>
                    <a:pt x="83" y="82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25"/>
            <p:cNvSpPr>
              <a:spLocks/>
            </p:cNvSpPr>
            <p:nvPr/>
          </p:nvSpPr>
          <p:spPr bwMode="gray">
            <a:xfrm>
              <a:off x="3088" y="2940"/>
              <a:ext cx="83" cy="107"/>
            </a:xfrm>
            <a:custGeom>
              <a:avLst/>
              <a:gdLst>
                <a:gd name="T0" fmla="*/ 82 w 83"/>
                <a:gd name="T1" fmla="*/ 82 h 107"/>
                <a:gd name="T2" fmla="*/ 82 w 83"/>
                <a:gd name="T3" fmla="*/ 0 h 107"/>
                <a:gd name="T4" fmla="*/ 0 w 83"/>
                <a:gd name="T5" fmla="*/ 23 h 107"/>
                <a:gd name="T6" fmla="*/ 0 w 83"/>
                <a:gd name="T7" fmla="*/ 106 h 107"/>
                <a:gd name="T8" fmla="*/ 82 w 83"/>
                <a:gd name="T9" fmla="*/ 8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07">
                  <a:moveTo>
                    <a:pt x="82" y="82"/>
                  </a:moveTo>
                  <a:lnTo>
                    <a:pt x="82" y="0"/>
                  </a:lnTo>
                  <a:lnTo>
                    <a:pt x="0" y="23"/>
                  </a:lnTo>
                  <a:lnTo>
                    <a:pt x="0" y="106"/>
                  </a:lnTo>
                  <a:lnTo>
                    <a:pt x="82" y="82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gray">
            <a:xfrm>
              <a:off x="3205" y="2907"/>
              <a:ext cx="82" cy="106"/>
            </a:xfrm>
            <a:custGeom>
              <a:avLst/>
              <a:gdLst>
                <a:gd name="T0" fmla="*/ 81 w 82"/>
                <a:gd name="T1" fmla="*/ 81 h 106"/>
                <a:gd name="T2" fmla="*/ 81 w 82"/>
                <a:gd name="T3" fmla="*/ 0 h 106"/>
                <a:gd name="T4" fmla="*/ 0 w 82"/>
                <a:gd name="T5" fmla="*/ 23 h 106"/>
                <a:gd name="T6" fmla="*/ 0 w 82"/>
                <a:gd name="T7" fmla="*/ 105 h 106"/>
                <a:gd name="T8" fmla="*/ 81 w 82"/>
                <a:gd name="T9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06">
                  <a:moveTo>
                    <a:pt x="81" y="81"/>
                  </a:moveTo>
                  <a:lnTo>
                    <a:pt x="81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81" y="81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gray">
            <a:xfrm>
              <a:off x="3322" y="2873"/>
              <a:ext cx="83" cy="106"/>
            </a:xfrm>
            <a:custGeom>
              <a:avLst/>
              <a:gdLst>
                <a:gd name="T0" fmla="*/ 82 w 83"/>
                <a:gd name="T1" fmla="*/ 81 h 106"/>
                <a:gd name="T2" fmla="*/ 82 w 83"/>
                <a:gd name="T3" fmla="*/ 0 h 106"/>
                <a:gd name="T4" fmla="*/ 0 w 83"/>
                <a:gd name="T5" fmla="*/ 23 h 106"/>
                <a:gd name="T6" fmla="*/ 0 w 83"/>
                <a:gd name="T7" fmla="*/ 105 h 106"/>
                <a:gd name="T8" fmla="*/ 82 w 83"/>
                <a:gd name="T9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06">
                  <a:moveTo>
                    <a:pt x="82" y="81"/>
                  </a:moveTo>
                  <a:lnTo>
                    <a:pt x="82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82" y="81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28"/>
            <p:cNvSpPr>
              <a:spLocks/>
            </p:cNvSpPr>
            <p:nvPr/>
          </p:nvSpPr>
          <p:spPr bwMode="gray">
            <a:xfrm>
              <a:off x="3440" y="2838"/>
              <a:ext cx="82" cy="106"/>
            </a:xfrm>
            <a:custGeom>
              <a:avLst/>
              <a:gdLst>
                <a:gd name="T0" fmla="*/ 81 w 82"/>
                <a:gd name="T1" fmla="*/ 81 h 106"/>
                <a:gd name="T2" fmla="*/ 81 w 82"/>
                <a:gd name="T3" fmla="*/ 0 h 106"/>
                <a:gd name="T4" fmla="*/ 0 w 82"/>
                <a:gd name="T5" fmla="*/ 23 h 106"/>
                <a:gd name="T6" fmla="*/ 0 w 82"/>
                <a:gd name="T7" fmla="*/ 105 h 106"/>
                <a:gd name="T8" fmla="*/ 81 w 82"/>
                <a:gd name="T9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06">
                  <a:moveTo>
                    <a:pt x="81" y="81"/>
                  </a:moveTo>
                  <a:lnTo>
                    <a:pt x="81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81" y="81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gray">
            <a:xfrm>
              <a:off x="2970" y="3087"/>
              <a:ext cx="84" cy="107"/>
            </a:xfrm>
            <a:custGeom>
              <a:avLst/>
              <a:gdLst>
                <a:gd name="T0" fmla="*/ 83 w 84"/>
                <a:gd name="T1" fmla="*/ 82 h 107"/>
                <a:gd name="T2" fmla="*/ 83 w 84"/>
                <a:gd name="T3" fmla="*/ 0 h 107"/>
                <a:gd name="T4" fmla="*/ 0 w 84"/>
                <a:gd name="T5" fmla="*/ 24 h 107"/>
                <a:gd name="T6" fmla="*/ 0 w 84"/>
                <a:gd name="T7" fmla="*/ 106 h 107"/>
                <a:gd name="T8" fmla="*/ 83 w 84"/>
                <a:gd name="T9" fmla="*/ 8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07">
                  <a:moveTo>
                    <a:pt x="83" y="82"/>
                  </a:moveTo>
                  <a:lnTo>
                    <a:pt x="83" y="0"/>
                  </a:lnTo>
                  <a:lnTo>
                    <a:pt x="0" y="24"/>
                  </a:lnTo>
                  <a:lnTo>
                    <a:pt x="0" y="106"/>
                  </a:lnTo>
                  <a:lnTo>
                    <a:pt x="83" y="82"/>
                  </a:lnTo>
                </a:path>
              </a:pathLst>
            </a:custGeom>
            <a:solidFill>
              <a:srgbClr val="00AD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gray">
            <a:xfrm>
              <a:off x="3088" y="3053"/>
              <a:ext cx="83" cy="107"/>
            </a:xfrm>
            <a:custGeom>
              <a:avLst/>
              <a:gdLst>
                <a:gd name="T0" fmla="*/ 82 w 83"/>
                <a:gd name="T1" fmla="*/ 82 h 107"/>
                <a:gd name="T2" fmla="*/ 82 w 83"/>
                <a:gd name="T3" fmla="*/ 0 h 107"/>
                <a:gd name="T4" fmla="*/ 0 w 83"/>
                <a:gd name="T5" fmla="*/ 23 h 107"/>
                <a:gd name="T6" fmla="*/ 0 w 83"/>
                <a:gd name="T7" fmla="*/ 106 h 107"/>
                <a:gd name="T8" fmla="*/ 82 w 83"/>
                <a:gd name="T9" fmla="*/ 8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07">
                  <a:moveTo>
                    <a:pt x="82" y="82"/>
                  </a:moveTo>
                  <a:lnTo>
                    <a:pt x="82" y="0"/>
                  </a:lnTo>
                  <a:lnTo>
                    <a:pt x="0" y="23"/>
                  </a:lnTo>
                  <a:lnTo>
                    <a:pt x="0" y="106"/>
                  </a:lnTo>
                  <a:lnTo>
                    <a:pt x="82" y="82"/>
                  </a:lnTo>
                </a:path>
              </a:pathLst>
            </a:custGeom>
            <a:solidFill>
              <a:srgbClr val="00AD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31"/>
            <p:cNvSpPr>
              <a:spLocks/>
            </p:cNvSpPr>
            <p:nvPr/>
          </p:nvSpPr>
          <p:spPr bwMode="gray">
            <a:xfrm>
              <a:off x="3205" y="3020"/>
              <a:ext cx="82" cy="106"/>
            </a:xfrm>
            <a:custGeom>
              <a:avLst/>
              <a:gdLst>
                <a:gd name="T0" fmla="*/ 81 w 82"/>
                <a:gd name="T1" fmla="*/ 81 h 106"/>
                <a:gd name="T2" fmla="*/ 81 w 82"/>
                <a:gd name="T3" fmla="*/ 0 h 106"/>
                <a:gd name="T4" fmla="*/ 0 w 82"/>
                <a:gd name="T5" fmla="*/ 23 h 106"/>
                <a:gd name="T6" fmla="*/ 0 w 82"/>
                <a:gd name="T7" fmla="*/ 105 h 106"/>
                <a:gd name="T8" fmla="*/ 81 w 82"/>
                <a:gd name="T9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06">
                  <a:moveTo>
                    <a:pt x="81" y="81"/>
                  </a:moveTo>
                  <a:lnTo>
                    <a:pt x="81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81" y="81"/>
                  </a:lnTo>
                </a:path>
              </a:pathLst>
            </a:custGeom>
            <a:solidFill>
              <a:srgbClr val="00AD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32"/>
            <p:cNvSpPr>
              <a:spLocks/>
            </p:cNvSpPr>
            <p:nvPr/>
          </p:nvSpPr>
          <p:spPr bwMode="gray">
            <a:xfrm>
              <a:off x="3322" y="2986"/>
              <a:ext cx="83" cy="106"/>
            </a:xfrm>
            <a:custGeom>
              <a:avLst/>
              <a:gdLst>
                <a:gd name="T0" fmla="*/ 82 w 83"/>
                <a:gd name="T1" fmla="*/ 81 h 106"/>
                <a:gd name="T2" fmla="*/ 82 w 83"/>
                <a:gd name="T3" fmla="*/ 0 h 106"/>
                <a:gd name="T4" fmla="*/ 0 w 83"/>
                <a:gd name="T5" fmla="*/ 23 h 106"/>
                <a:gd name="T6" fmla="*/ 0 w 83"/>
                <a:gd name="T7" fmla="*/ 105 h 106"/>
                <a:gd name="T8" fmla="*/ 82 w 83"/>
                <a:gd name="T9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06">
                  <a:moveTo>
                    <a:pt x="82" y="81"/>
                  </a:moveTo>
                  <a:lnTo>
                    <a:pt x="82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82" y="81"/>
                  </a:lnTo>
                </a:path>
              </a:pathLst>
            </a:custGeom>
            <a:solidFill>
              <a:srgbClr val="00AD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 33"/>
            <p:cNvSpPr>
              <a:spLocks/>
            </p:cNvSpPr>
            <p:nvPr/>
          </p:nvSpPr>
          <p:spPr bwMode="gray">
            <a:xfrm>
              <a:off x="3440" y="2951"/>
              <a:ext cx="82" cy="107"/>
            </a:xfrm>
            <a:custGeom>
              <a:avLst/>
              <a:gdLst>
                <a:gd name="T0" fmla="*/ 81 w 82"/>
                <a:gd name="T1" fmla="*/ 81 h 107"/>
                <a:gd name="T2" fmla="*/ 81 w 82"/>
                <a:gd name="T3" fmla="*/ 0 h 107"/>
                <a:gd name="T4" fmla="*/ 0 w 82"/>
                <a:gd name="T5" fmla="*/ 24 h 107"/>
                <a:gd name="T6" fmla="*/ 0 w 82"/>
                <a:gd name="T7" fmla="*/ 106 h 107"/>
                <a:gd name="T8" fmla="*/ 81 w 82"/>
                <a:gd name="T9" fmla="*/ 8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07">
                  <a:moveTo>
                    <a:pt x="81" y="81"/>
                  </a:moveTo>
                  <a:lnTo>
                    <a:pt x="81" y="0"/>
                  </a:lnTo>
                  <a:lnTo>
                    <a:pt x="0" y="24"/>
                  </a:lnTo>
                  <a:lnTo>
                    <a:pt x="0" y="106"/>
                  </a:lnTo>
                  <a:lnTo>
                    <a:pt x="81" y="81"/>
                  </a:lnTo>
                </a:path>
              </a:pathLst>
            </a:custGeom>
            <a:solidFill>
              <a:srgbClr val="00AD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 34"/>
            <p:cNvSpPr>
              <a:spLocks/>
            </p:cNvSpPr>
            <p:nvPr/>
          </p:nvSpPr>
          <p:spPr bwMode="gray">
            <a:xfrm>
              <a:off x="2970" y="3201"/>
              <a:ext cx="84" cy="106"/>
            </a:xfrm>
            <a:custGeom>
              <a:avLst/>
              <a:gdLst>
                <a:gd name="T0" fmla="*/ 83 w 84"/>
                <a:gd name="T1" fmla="*/ 82 h 106"/>
                <a:gd name="T2" fmla="*/ 83 w 84"/>
                <a:gd name="T3" fmla="*/ 0 h 106"/>
                <a:gd name="T4" fmla="*/ 0 w 84"/>
                <a:gd name="T5" fmla="*/ 23 h 106"/>
                <a:gd name="T6" fmla="*/ 0 w 84"/>
                <a:gd name="T7" fmla="*/ 105 h 106"/>
                <a:gd name="T8" fmla="*/ 83 w 84"/>
                <a:gd name="T9" fmla="*/ 8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06">
                  <a:moveTo>
                    <a:pt x="83" y="82"/>
                  </a:moveTo>
                  <a:lnTo>
                    <a:pt x="83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83" y="82"/>
                  </a:lnTo>
                </a:path>
              </a:pathLst>
            </a:custGeom>
            <a:solidFill>
              <a:srgbClr val="FF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35"/>
            <p:cNvSpPr>
              <a:spLocks/>
            </p:cNvSpPr>
            <p:nvPr/>
          </p:nvSpPr>
          <p:spPr bwMode="gray">
            <a:xfrm>
              <a:off x="3088" y="3166"/>
              <a:ext cx="83" cy="108"/>
            </a:xfrm>
            <a:custGeom>
              <a:avLst/>
              <a:gdLst>
                <a:gd name="T0" fmla="*/ 82 w 83"/>
                <a:gd name="T1" fmla="*/ 82 h 108"/>
                <a:gd name="T2" fmla="*/ 82 w 83"/>
                <a:gd name="T3" fmla="*/ 0 h 108"/>
                <a:gd name="T4" fmla="*/ 0 w 83"/>
                <a:gd name="T5" fmla="*/ 24 h 108"/>
                <a:gd name="T6" fmla="*/ 0 w 83"/>
                <a:gd name="T7" fmla="*/ 107 h 108"/>
                <a:gd name="T8" fmla="*/ 82 w 83"/>
                <a:gd name="T9" fmla="*/ 8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08">
                  <a:moveTo>
                    <a:pt x="82" y="82"/>
                  </a:moveTo>
                  <a:lnTo>
                    <a:pt x="82" y="0"/>
                  </a:lnTo>
                  <a:lnTo>
                    <a:pt x="0" y="24"/>
                  </a:lnTo>
                  <a:lnTo>
                    <a:pt x="0" y="107"/>
                  </a:lnTo>
                  <a:lnTo>
                    <a:pt x="82" y="82"/>
                  </a:lnTo>
                </a:path>
              </a:pathLst>
            </a:custGeom>
            <a:solidFill>
              <a:srgbClr val="FF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36"/>
            <p:cNvSpPr>
              <a:spLocks/>
            </p:cNvSpPr>
            <p:nvPr/>
          </p:nvSpPr>
          <p:spPr bwMode="gray">
            <a:xfrm>
              <a:off x="3205" y="3132"/>
              <a:ext cx="82" cy="107"/>
            </a:xfrm>
            <a:custGeom>
              <a:avLst/>
              <a:gdLst>
                <a:gd name="T0" fmla="*/ 81 w 82"/>
                <a:gd name="T1" fmla="*/ 82 h 107"/>
                <a:gd name="T2" fmla="*/ 81 w 82"/>
                <a:gd name="T3" fmla="*/ 0 h 107"/>
                <a:gd name="T4" fmla="*/ 0 w 82"/>
                <a:gd name="T5" fmla="*/ 23 h 107"/>
                <a:gd name="T6" fmla="*/ 0 w 82"/>
                <a:gd name="T7" fmla="*/ 106 h 107"/>
                <a:gd name="T8" fmla="*/ 81 w 82"/>
                <a:gd name="T9" fmla="*/ 8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07">
                  <a:moveTo>
                    <a:pt x="81" y="82"/>
                  </a:moveTo>
                  <a:lnTo>
                    <a:pt x="81" y="0"/>
                  </a:lnTo>
                  <a:lnTo>
                    <a:pt x="0" y="23"/>
                  </a:lnTo>
                  <a:lnTo>
                    <a:pt x="0" y="106"/>
                  </a:lnTo>
                  <a:lnTo>
                    <a:pt x="81" y="82"/>
                  </a:lnTo>
                </a:path>
              </a:pathLst>
            </a:custGeom>
            <a:solidFill>
              <a:srgbClr val="FF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gray">
            <a:xfrm>
              <a:off x="3322" y="3099"/>
              <a:ext cx="83" cy="106"/>
            </a:xfrm>
            <a:custGeom>
              <a:avLst/>
              <a:gdLst>
                <a:gd name="T0" fmla="*/ 82 w 83"/>
                <a:gd name="T1" fmla="*/ 81 h 106"/>
                <a:gd name="T2" fmla="*/ 82 w 83"/>
                <a:gd name="T3" fmla="*/ 0 h 106"/>
                <a:gd name="T4" fmla="*/ 0 w 83"/>
                <a:gd name="T5" fmla="*/ 23 h 106"/>
                <a:gd name="T6" fmla="*/ 0 w 83"/>
                <a:gd name="T7" fmla="*/ 105 h 106"/>
                <a:gd name="T8" fmla="*/ 82 w 83"/>
                <a:gd name="T9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06">
                  <a:moveTo>
                    <a:pt x="82" y="81"/>
                  </a:moveTo>
                  <a:lnTo>
                    <a:pt x="82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82" y="81"/>
                  </a:lnTo>
                </a:path>
              </a:pathLst>
            </a:custGeom>
            <a:solidFill>
              <a:srgbClr val="FF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38"/>
            <p:cNvSpPr>
              <a:spLocks/>
            </p:cNvSpPr>
            <p:nvPr/>
          </p:nvSpPr>
          <p:spPr bwMode="gray">
            <a:xfrm>
              <a:off x="3440" y="3065"/>
              <a:ext cx="82" cy="106"/>
            </a:xfrm>
            <a:custGeom>
              <a:avLst/>
              <a:gdLst>
                <a:gd name="T0" fmla="*/ 81 w 82"/>
                <a:gd name="T1" fmla="*/ 81 h 106"/>
                <a:gd name="T2" fmla="*/ 81 w 82"/>
                <a:gd name="T3" fmla="*/ 0 h 106"/>
                <a:gd name="T4" fmla="*/ 0 w 82"/>
                <a:gd name="T5" fmla="*/ 23 h 106"/>
                <a:gd name="T6" fmla="*/ 0 w 82"/>
                <a:gd name="T7" fmla="*/ 105 h 106"/>
                <a:gd name="T8" fmla="*/ 81 w 82"/>
                <a:gd name="T9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06">
                  <a:moveTo>
                    <a:pt x="81" y="81"/>
                  </a:moveTo>
                  <a:lnTo>
                    <a:pt x="81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81" y="81"/>
                  </a:lnTo>
                </a:path>
              </a:pathLst>
            </a:custGeom>
            <a:solidFill>
              <a:srgbClr val="FF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39"/>
            <p:cNvSpPr>
              <a:spLocks/>
            </p:cNvSpPr>
            <p:nvPr/>
          </p:nvSpPr>
          <p:spPr bwMode="gray">
            <a:xfrm>
              <a:off x="2977" y="3328"/>
              <a:ext cx="84" cy="107"/>
            </a:xfrm>
            <a:custGeom>
              <a:avLst/>
              <a:gdLst>
                <a:gd name="T0" fmla="*/ 83 w 84"/>
                <a:gd name="T1" fmla="*/ 82 h 107"/>
                <a:gd name="T2" fmla="*/ 83 w 84"/>
                <a:gd name="T3" fmla="*/ 0 h 107"/>
                <a:gd name="T4" fmla="*/ 0 w 84"/>
                <a:gd name="T5" fmla="*/ 24 h 107"/>
                <a:gd name="T6" fmla="*/ 0 w 84"/>
                <a:gd name="T7" fmla="*/ 106 h 107"/>
                <a:gd name="T8" fmla="*/ 83 w 84"/>
                <a:gd name="T9" fmla="*/ 8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07">
                  <a:moveTo>
                    <a:pt x="83" y="82"/>
                  </a:moveTo>
                  <a:lnTo>
                    <a:pt x="83" y="0"/>
                  </a:lnTo>
                  <a:lnTo>
                    <a:pt x="0" y="24"/>
                  </a:lnTo>
                  <a:lnTo>
                    <a:pt x="0" y="106"/>
                  </a:lnTo>
                  <a:lnTo>
                    <a:pt x="83" y="82"/>
                  </a:lnTo>
                </a:path>
              </a:pathLst>
            </a:custGeom>
            <a:solidFill>
              <a:srgbClr val="00AD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 40"/>
            <p:cNvSpPr>
              <a:spLocks/>
            </p:cNvSpPr>
            <p:nvPr/>
          </p:nvSpPr>
          <p:spPr bwMode="gray">
            <a:xfrm>
              <a:off x="3095" y="3294"/>
              <a:ext cx="83" cy="107"/>
            </a:xfrm>
            <a:custGeom>
              <a:avLst/>
              <a:gdLst>
                <a:gd name="T0" fmla="*/ 82 w 83"/>
                <a:gd name="T1" fmla="*/ 82 h 107"/>
                <a:gd name="T2" fmla="*/ 82 w 83"/>
                <a:gd name="T3" fmla="*/ 0 h 107"/>
                <a:gd name="T4" fmla="*/ 0 w 83"/>
                <a:gd name="T5" fmla="*/ 23 h 107"/>
                <a:gd name="T6" fmla="*/ 0 w 83"/>
                <a:gd name="T7" fmla="*/ 106 h 107"/>
                <a:gd name="T8" fmla="*/ 82 w 83"/>
                <a:gd name="T9" fmla="*/ 8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07">
                  <a:moveTo>
                    <a:pt x="82" y="82"/>
                  </a:moveTo>
                  <a:lnTo>
                    <a:pt x="82" y="0"/>
                  </a:lnTo>
                  <a:lnTo>
                    <a:pt x="0" y="23"/>
                  </a:lnTo>
                  <a:lnTo>
                    <a:pt x="0" y="106"/>
                  </a:lnTo>
                  <a:lnTo>
                    <a:pt x="82" y="82"/>
                  </a:lnTo>
                </a:path>
              </a:pathLst>
            </a:custGeom>
            <a:solidFill>
              <a:srgbClr val="00AD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41"/>
            <p:cNvSpPr>
              <a:spLocks/>
            </p:cNvSpPr>
            <p:nvPr/>
          </p:nvSpPr>
          <p:spPr bwMode="gray">
            <a:xfrm>
              <a:off x="3212" y="3261"/>
              <a:ext cx="82" cy="106"/>
            </a:xfrm>
            <a:custGeom>
              <a:avLst/>
              <a:gdLst>
                <a:gd name="T0" fmla="*/ 81 w 82"/>
                <a:gd name="T1" fmla="*/ 81 h 106"/>
                <a:gd name="T2" fmla="*/ 81 w 82"/>
                <a:gd name="T3" fmla="*/ 0 h 106"/>
                <a:gd name="T4" fmla="*/ 0 w 82"/>
                <a:gd name="T5" fmla="*/ 23 h 106"/>
                <a:gd name="T6" fmla="*/ 0 w 82"/>
                <a:gd name="T7" fmla="*/ 105 h 106"/>
                <a:gd name="T8" fmla="*/ 81 w 82"/>
                <a:gd name="T9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06">
                  <a:moveTo>
                    <a:pt x="81" y="81"/>
                  </a:moveTo>
                  <a:lnTo>
                    <a:pt x="81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81" y="81"/>
                  </a:lnTo>
                </a:path>
              </a:pathLst>
            </a:custGeom>
            <a:solidFill>
              <a:srgbClr val="00AD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reeform 42"/>
            <p:cNvSpPr>
              <a:spLocks/>
            </p:cNvSpPr>
            <p:nvPr/>
          </p:nvSpPr>
          <p:spPr bwMode="gray">
            <a:xfrm>
              <a:off x="3329" y="3227"/>
              <a:ext cx="83" cy="106"/>
            </a:xfrm>
            <a:custGeom>
              <a:avLst/>
              <a:gdLst>
                <a:gd name="T0" fmla="*/ 82 w 83"/>
                <a:gd name="T1" fmla="*/ 81 h 106"/>
                <a:gd name="T2" fmla="*/ 82 w 83"/>
                <a:gd name="T3" fmla="*/ 0 h 106"/>
                <a:gd name="T4" fmla="*/ 0 w 83"/>
                <a:gd name="T5" fmla="*/ 23 h 106"/>
                <a:gd name="T6" fmla="*/ 0 w 83"/>
                <a:gd name="T7" fmla="*/ 105 h 106"/>
                <a:gd name="T8" fmla="*/ 82 w 83"/>
                <a:gd name="T9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06">
                  <a:moveTo>
                    <a:pt x="82" y="81"/>
                  </a:moveTo>
                  <a:lnTo>
                    <a:pt x="82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82" y="81"/>
                  </a:lnTo>
                </a:path>
              </a:pathLst>
            </a:custGeom>
            <a:solidFill>
              <a:srgbClr val="00AD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Freeform 43"/>
            <p:cNvSpPr>
              <a:spLocks/>
            </p:cNvSpPr>
            <p:nvPr/>
          </p:nvSpPr>
          <p:spPr bwMode="gray">
            <a:xfrm>
              <a:off x="3447" y="3192"/>
              <a:ext cx="82" cy="107"/>
            </a:xfrm>
            <a:custGeom>
              <a:avLst/>
              <a:gdLst>
                <a:gd name="T0" fmla="*/ 81 w 82"/>
                <a:gd name="T1" fmla="*/ 81 h 107"/>
                <a:gd name="T2" fmla="*/ 81 w 82"/>
                <a:gd name="T3" fmla="*/ 0 h 107"/>
                <a:gd name="T4" fmla="*/ 0 w 82"/>
                <a:gd name="T5" fmla="*/ 24 h 107"/>
                <a:gd name="T6" fmla="*/ 0 w 82"/>
                <a:gd name="T7" fmla="*/ 106 h 107"/>
                <a:gd name="T8" fmla="*/ 81 w 82"/>
                <a:gd name="T9" fmla="*/ 8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07">
                  <a:moveTo>
                    <a:pt x="81" y="81"/>
                  </a:moveTo>
                  <a:lnTo>
                    <a:pt x="81" y="0"/>
                  </a:lnTo>
                  <a:lnTo>
                    <a:pt x="0" y="24"/>
                  </a:lnTo>
                  <a:lnTo>
                    <a:pt x="0" y="106"/>
                  </a:lnTo>
                  <a:lnTo>
                    <a:pt x="81" y="81"/>
                  </a:lnTo>
                </a:path>
              </a:pathLst>
            </a:custGeom>
            <a:solidFill>
              <a:srgbClr val="00AD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8" name="Rectangle 44"/>
          <p:cNvSpPr>
            <a:spLocks noChangeArrowheads="1"/>
          </p:cNvSpPr>
          <p:nvPr/>
        </p:nvSpPr>
        <p:spPr bwMode="gray">
          <a:xfrm>
            <a:off x="6372200" y="5178036"/>
            <a:ext cx="1245534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es-CL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employees</a:t>
            </a:r>
          </a:p>
        </p:txBody>
      </p:sp>
      <p:sp>
        <p:nvSpPr>
          <p:cNvPr id="59" name="Rectangle 45"/>
          <p:cNvSpPr>
            <a:spLocks noChangeArrowheads="1"/>
          </p:cNvSpPr>
          <p:nvPr/>
        </p:nvSpPr>
        <p:spPr bwMode="blackGray">
          <a:xfrm>
            <a:off x="1676400" y="3526408"/>
            <a:ext cx="3962400" cy="339196"/>
          </a:xfrm>
          <a:prstGeom prst="rect">
            <a:avLst/>
          </a:prstGeom>
          <a:solidFill>
            <a:srgbClr val="99CC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Tx/>
              <a:buSzPct val="100000"/>
              <a:buFontTx/>
              <a:buNone/>
            </a:pPr>
            <a:r>
              <a:rPr lang="en-US" altLang="es-CL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Política</a:t>
            </a:r>
            <a:r>
              <a:rPr lang="en-US" altLang="es-CL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: </a:t>
            </a:r>
            <a:r>
              <a:rPr lang="en-US" altLang="es-CL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AUDIT_EMPS_SALARY</a:t>
            </a:r>
          </a:p>
        </p:txBody>
      </p:sp>
      <p:sp>
        <p:nvSpPr>
          <p:cNvPr id="60" name="Rectangle 46"/>
          <p:cNvSpPr>
            <a:spLocks noChangeArrowheads="1"/>
          </p:cNvSpPr>
          <p:nvPr/>
        </p:nvSpPr>
        <p:spPr bwMode="blackGray">
          <a:xfrm>
            <a:off x="1674813" y="4002658"/>
            <a:ext cx="3962400" cy="1077860"/>
          </a:xfrm>
          <a:prstGeom prst="rect">
            <a:avLst/>
          </a:prstGeom>
          <a:solidFill>
            <a:srgbClr val="CCCCCC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 anchorCtr="0">
            <a:spAutoFit/>
          </a:bodyPr>
          <a:lstStyle>
            <a:lvl1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Tx/>
              <a:buSzPct val="100000"/>
              <a:buFontTx/>
              <a:buNone/>
            </a:pPr>
            <a:endParaRPr lang="en-US" altLang="es-CL" sz="8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>
              <a:buClrTx/>
              <a:buSzPct val="100000"/>
              <a:buFontTx/>
              <a:buNone/>
            </a:pPr>
            <a:r>
              <a:rPr lang="en-US" altLang="es-CL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SELECT </a:t>
            </a:r>
            <a:r>
              <a:rPr lang="en-US" altLang="es-CL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name, salary</a:t>
            </a:r>
          </a:p>
          <a:p>
            <a:pPr>
              <a:buClrTx/>
              <a:buSzPct val="100000"/>
              <a:buFontTx/>
              <a:buNone/>
            </a:pPr>
            <a:r>
              <a:rPr lang="en-US" altLang="es-CL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 FROM employees</a:t>
            </a:r>
          </a:p>
          <a:p>
            <a:pPr>
              <a:buClrTx/>
              <a:buSzPct val="100000"/>
              <a:buFontTx/>
              <a:buNone/>
            </a:pPr>
            <a:r>
              <a:rPr lang="en-US" altLang="es-CL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 </a:t>
            </a:r>
            <a:r>
              <a:rPr lang="en-US" altLang="es-CL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WHERE </a:t>
            </a:r>
            <a:r>
              <a:rPr lang="en-US" altLang="es-CL" sz="16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department_id</a:t>
            </a:r>
            <a:r>
              <a:rPr lang="en-US" altLang="es-CL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= 10</a:t>
            </a:r>
            <a:r>
              <a:rPr lang="en-US" altLang="es-CL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;</a:t>
            </a:r>
          </a:p>
          <a:p>
            <a:pPr>
              <a:buClrTx/>
              <a:buSzPct val="100000"/>
              <a:buFontTx/>
              <a:buNone/>
            </a:pPr>
            <a:endParaRPr lang="en-US" altLang="es-CL" sz="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97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Política de FGA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052736"/>
            <a:ext cx="3344851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defTabSz="457200">
              <a:lnSpc>
                <a:spcPct val="150000"/>
              </a:lnSpc>
              <a:spcBef>
                <a:spcPct val="20000"/>
              </a:spcBef>
            </a:pPr>
            <a:r>
              <a:rPr lang="es-CL" sz="2000" dirty="0" smtClean="0">
                <a:latin typeface="Arial" pitchFamily="34" charset="0"/>
                <a:ea typeface="Arial Unicode MS"/>
                <a:cs typeface="Arial" pitchFamily="34" charset="0"/>
              </a:rPr>
              <a:t>Define: </a:t>
            </a:r>
            <a:endParaRPr lang="es-CL" sz="2000" dirty="0" smtClean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285750" indent="-285750" algn="just" defTabSz="4572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Criterios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de 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auditoria</a:t>
            </a:r>
            <a:endParaRPr lang="en-US" altLang="es-CL" sz="2000" dirty="0">
              <a:solidFill>
                <a:srgbClr val="000000"/>
              </a:solidFill>
              <a:sym typeface="Times New Roman" pitchFamily="18" charset="0"/>
            </a:endParaRPr>
          </a:p>
          <a:p>
            <a:pPr marL="285750" indent="-285750" algn="just" defTabSz="4572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Acción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de 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auditoria</a:t>
            </a:r>
            <a:endParaRPr lang="en-US" altLang="es-CL" sz="2000" dirty="0">
              <a:solidFill>
                <a:srgbClr val="000000"/>
              </a:solidFill>
              <a:sym typeface="Times New Roman" pitchFamily="18" charset="0"/>
            </a:endParaRPr>
          </a:p>
          <a:p>
            <a:pPr marL="285750" indent="-285750" algn="just" defTabSz="4572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Se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crea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con:</a:t>
            </a:r>
          </a:p>
          <a:p>
            <a:pPr defTabSz="457200">
              <a:lnSpc>
                <a:spcPct val="150000"/>
              </a:lnSpc>
              <a:spcBef>
                <a:spcPct val="20000"/>
              </a:spcBef>
            </a:pP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DBMS_FGA.ADD_POLICY</a:t>
            </a:r>
            <a:endParaRPr lang="en-US" altLang="es-CL" sz="2000" dirty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20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61" name="Line 2"/>
          <p:cNvSpPr>
            <a:spLocks noChangeShapeType="1"/>
          </p:cNvSpPr>
          <p:nvPr/>
        </p:nvSpPr>
        <p:spPr bwMode="auto">
          <a:xfrm>
            <a:off x="3930650" y="4724400"/>
            <a:ext cx="1012825" cy="63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sz="15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Line 3"/>
          <p:cNvSpPr>
            <a:spLocks noChangeShapeType="1"/>
          </p:cNvSpPr>
          <p:nvPr/>
        </p:nvSpPr>
        <p:spPr bwMode="auto">
          <a:xfrm>
            <a:off x="3794125" y="5373216"/>
            <a:ext cx="1154113" cy="476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sz="15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Line 4"/>
          <p:cNvSpPr>
            <a:spLocks noChangeShapeType="1"/>
          </p:cNvSpPr>
          <p:nvPr/>
        </p:nvSpPr>
        <p:spPr bwMode="auto">
          <a:xfrm>
            <a:off x="5843588" y="4724400"/>
            <a:ext cx="836612" cy="31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sz="15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Line 5"/>
          <p:cNvSpPr>
            <a:spLocks noChangeShapeType="1"/>
          </p:cNvSpPr>
          <p:nvPr/>
        </p:nvSpPr>
        <p:spPr bwMode="auto">
          <a:xfrm>
            <a:off x="5843587" y="5373216"/>
            <a:ext cx="1080000" cy="31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sz="15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Line 6"/>
          <p:cNvSpPr>
            <a:spLocks noChangeShapeType="1"/>
          </p:cNvSpPr>
          <p:nvPr/>
        </p:nvSpPr>
        <p:spPr bwMode="auto">
          <a:xfrm rot="5400000">
            <a:off x="5197944" y="4012213"/>
            <a:ext cx="520700" cy="1588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sz="15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9"/>
          <p:cNvSpPr>
            <a:spLocks noChangeArrowheads="1"/>
          </p:cNvSpPr>
          <p:nvPr/>
        </p:nvSpPr>
        <p:spPr bwMode="blackGray">
          <a:xfrm>
            <a:off x="4067944" y="1312675"/>
            <a:ext cx="4822899" cy="2403599"/>
          </a:xfrm>
          <a:prstGeom prst="rect">
            <a:avLst/>
          </a:prstGeom>
          <a:solidFill>
            <a:srgbClr val="FFFFCC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46038" rIns="45720" bIns="46038"/>
          <a:lstStyle>
            <a:lvl1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Tx/>
              <a:buSzPct val="100000"/>
              <a:buFontTx/>
              <a:buNone/>
            </a:pPr>
            <a:r>
              <a:rPr lang="en-US" altLang="es-CL" sz="1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dbms_fga.add_policy</a:t>
            </a:r>
            <a:r>
              <a:rPr lang="en-US" altLang="es-CL" sz="1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(</a:t>
            </a:r>
          </a:p>
          <a:p>
            <a:pPr>
              <a:buClrTx/>
              <a:buSzPct val="100000"/>
              <a:buFontTx/>
              <a:buNone/>
            </a:pPr>
            <a:r>
              <a:rPr lang="en-US" altLang="es-CL" sz="1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object_schema</a:t>
            </a:r>
            <a:r>
              <a:rPr lang="en-US" altLang="es-CL" sz="1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	=&gt; 	'HR',</a:t>
            </a:r>
          </a:p>
          <a:p>
            <a:pPr>
              <a:buClrTx/>
              <a:buSzPct val="100000"/>
              <a:buFontTx/>
              <a:buNone/>
            </a:pPr>
            <a:r>
              <a:rPr lang="en-US" altLang="es-CL" sz="1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object_name</a:t>
            </a:r>
            <a:r>
              <a:rPr lang="en-US" altLang="es-CL" sz="1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		=&gt; 	'EMPLOYEES',</a:t>
            </a:r>
          </a:p>
          <a:p>
            <a:pPr>
              <a:buClrTx/>
              <a:buSzPct val="100000"/>
              <a:buFontTx/>
              <a:buNone/>
            </a:pPr>
            <a:r>
              <a:rPr lang="en-US" altLang="es-CL" sz="1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policy_name</a:t>
            </a:r>
            <a:r>
              <a:rPr lang="en-US" altLang="es-CL" sz="1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	=&gt; 	</a:t>
            </a:r>
            <a:r>
              <a:rPr lang="en-US" altLang="es-CL" sz="1500" b="1" dirty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'</a:t>
            </a:r>
            <a:r>
              <a:rPr lang="en-US" altLang="es-CL" sz="1500" b="1" dirty="0" err="1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audit_emps_salary</a:t>
            </a:r>
            <a:r>
              <a:rPr lang="en-US" altLang="es-CL" sz="1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',</a:t>
            </a:r>
          </a:p>
          <a:p>
            <a:pPr>
              <a:buClrTx/>
              <a:buSzPct val="100000"/>
              <a:buFontTx/>
              <a:buNone/>
            </a:pPr>
            <a:r>
              <a:rPr lang="en-US" altLang="es-CL" sz="1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audit_condition</a:t>
            </a:r>
            <a:r>
              <a:rPr lang="en-US" altLang="es-CL" sz="1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=&gt;	'</a:t>
            </a:r>
            <a:r>
              <a:rPr lang="en-US" altLang="es-CL" sz="1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department_id</a:t>
            </a:r>
            <a:r>
              <a:rPr lang="en-US" altLang="es-CL" sz="1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=10',</a:t>
            </a:r>
          </a:p>
          <a:p>
            <a:pPr>
              <a:buClrTx/>
              <a:buSzPct val="100000"/>
              <a:buFontTx/>
              <a:buNone/>
            </a:pPr>
            <a:r>
              <a:rPr lang="en-US" altLang="es-CL" sz="1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audit_column</a:t>
            </a:r>
            <a:r>
              <a:rPr lang="en-US" altLang="es-CL" sz="1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	=&gt; 'SALARY,COMMISSION_PCT',</a:t>
            </a:r>
          </a:p>
          <a:p>
            <a:pPr>
              <a:buClrTx/>
              <a:buSzPct val="100000"/>
              <a:buFontTx/>
              <a:buNone/>
            </a:pPr>
            <a:r>
              <a:rPr lang="en-US" altLang="es-CL" sz="15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handler_schema</a:t>
            </a:r>
            <a:r>
              <a:rPr lang="en-US" altLang="es-CL" sz="1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	=&gt; 	'secure',</a:t>
            </a:r>
          </a:p>
          <a:p>
            <a:pPr>
              <a:buClrTx/>
              <a:buSzPct val="100000"/>
              <a:buFontTx/>
              <a:buNone/>
            </a:pPr>
            <a:r>
              <a:rPr lang="en-US" altLang="es-CL" sz="1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handler_module</a:t>
            </a:r>
            <a:r>
              <a:rPr lang="en-US" altLang="es-CL" sz="1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	=&gt; 	'</a:t>
            </a:r>
            <a:r>
              <a:rPr lang="en-US" altLang="es-CL" sz="1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log_emps_salary</a:t>
            </a:r>
            <a:r>
              <a:rPr lang="en-US" altLang="es-CL" sz="1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',</a:t>
            </a:r>
          </a:p>
          <a:p>
            <a:pPr>
              <a:buClrTx/>
              <a:buSzPct val="100000"/>
              <a:buFontTx/>
              <a:buNone/>
            </a:pPr>
            <a:r>
              <a:rPr lang="en-US" altLang="es-CL" sz="1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enable			=&gt; 	TRUE,</a:t>
            </a:r>
          </a:p>
          <a:p>
            <a:pPr>
              <a:buClrTx/>
              <a:buSzPct val="100000"/>
              <a:buFontTx/>
              <a:buNone/>
            </a:pPr>
            <a:r>
              <a:rPr lang="en-US" altLang="es-CL" sz="1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statement_types</a:t>
            </a:r>
            <a:r>
              <a:rPr lang="en-US" altLang="es-CL" sz="1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=&gt;	'SELECT,UPDATE');</a:t>
            </a:r>
          </a:p>
        </p:txBody>
      </p:sp>
      <p:sp>
        <p:nvSpPr>
          <p:cNvPr id="67" name="Rectangle 10"/>
          <p:cNvSpPr>
            <a:spLocks noChangeArrowheads="1"/>
          </p:cNvSpPr>
          <p:nvPr/>
        </p:nvSpPr>
        <p:spPr bwMode="blackGray">
          <a:xfrm>
            <a:off x="950913" y="3870388"/>
            <a:ext cx="3032125" cy="1139415"/>
          </a:xfrm>
          <a:prstGeom prst="rect">
            <a:avLst/>
          </a:prstGeom>
          <a:solidFill>
            <a:srgbClr val="CCCCCC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Tx/>
              <a:buSzPct val="100000"/>
              <a:buFontTx/>
              <a:buNone/>
            </a:pPr>
            <a:endParaRPr lang="en-US" altLang="es-CL" sz="4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>
              <a:buClrTx/>
              <a:buSzPct val="100000"/>
              <a:buFontTx/>
              <a:buNone/>
            </a:pPr>
            <a:r>
              <a:rPr lang="en-US" altLang="es-CL" sz="15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SELECT  name</a:t>
            </a:r>
            <a:r>
              <a:rPr lang="en-US" altLang="es-CL" sz="1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, </a:t>
            </a:r>
            <a:r>
              <a:rPr lang="en-US" altLang="es-CL" sz="1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job_id</a:t>
            </a:r>
            <a:endParaRPr lang="en-US" altLang="es-CL" sz="15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>
              <a:buClrTx/>
              <a:buSzPct val="100000"/>
              <a:buFontTx/>
              <a:buNone/>
            </a:pPr>
            <a:r>
              <a:rPr lang="en-US" altLang="es-CL" sz="1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 FROM employees</a:t>
            </a:r>
          </a:p>
          <a:p>
            <a:pPr>
              <a:buClrTx/>
              <a:buSzPct val="100000"/>
              <a:buFontTx/>
              <a:buNone/>
            </a:pPr>
            <a:r>
              <a:rPr lang="en-US" altLang="es-CL" sz="1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 WHERE</a:t>
            </a:r>
          </a:p>
          <a:p>
            <a:pPr>
              <a:buClrTx/>
              <a:buSzPct val="100000"/>
              <a:buFontTx/>
              <a:buNone/>
            </a:pPr>
            <a:r>
              <a:rPr lang="en-US" altLang="es-CL" sz="1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   </a:t>
            </a:r>
            <a:r>
              <a:rPr lang="en-US" altLang="es-CL" sz="1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department_id</a:t>
            </a:r>
            <a:r>
              <a:rPr lang="en-US" altLang="es-CL" sz="1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= 20</a:t>
            </a:r>
            <a:r>
              <a:rPr lang="en-US" altLang="es-CL" sz="15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;</a:t>
            </a:r>
          </a:p>
          <a:p>
            <a:pPr>
              <a:buClrTx/>
              <a:buSzPct val="100000"/>
              <a:buFontTx/>
              <a:buNone/>
            </a:pPr>
            <a:endParaRPr lang="en-US" altLang="es-CL" sz="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</p:txBody>
      </p:sp>
      <p:sp>
        <p:nvSpPr>
          <p:cNvPr id="68" name="Rectangle 11"/>
          <p:cNvSpPr>
            <a:spLocks noChangeArrowheads="1"/>
          </p:cNvSpPr>
          <p:nvPr/>
        </p:nvSpPr>
        <p:spPr bwMode="blackGray">
          <a:xfrm>
            <a:off x="950913" y="5137150"/>
            <a:ext cx="3024187" cy="1139415"/>
          </a:xfrm>
          <a:prstGeom prst="rect">
            <a:avLst/>
          </a:prstGeom>
          <a:solidFill>
            <a:srgbClr val="CCCCCC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Tx/>
              <a:buSzPct val="100000"/>
              <a:buFontTx/>
              <a:buNone/>
            </a:pPr>
            <a:endParaRPr lang="en-US" altLang="es-CL" sz="4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>
              <a:buClrTx/>
              <a:buSzPct val="100000"/>
              <a:buFontTx/>
              <a:buNone/>
            </a:pPr>
            <a:r>
              <a:rPr lang="en-US" altLang="es-CL" sz="15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SELECT  </a:t>
            </a:r>
            <a:r>
              <a:rPr lang="en-US" altLang="es-CL" sz="1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name, </a:t>
            </a:r>
            <a:r>
              <a:rPr lang="en-US" altLang="es-CL" sz="15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salary</a:t>
            </a:r>
            <a:endParaRPr lang="en-US" altLang="es-CL" sz="15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>
              <a:buClrTx/>
              <a:buSzPct val="100000"/>
              <a:buFontTx/>
              <a:buNone/>
            </a:pPr>
            <a:r>
              <a:rPr lang="en-US" altLang="es-CL" sz="1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 FROM employees</a:t>
            </a:r>
          </a:p>
          <a:p>
            <a:pPr>
              <a:buClrTx/>
              <a:buSzPct val="100000"/>
              <a:buFontTx/>
              <a:buNone/>
            </a:pPr>
            <a:r>
              <a:rPr lang="en-US" altLang="es-CL" sz="1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 WHERE</a:t>
            </a:r>
          </a:p>
          <a:p>
            <a:pPr>
              <a:buClrTx/>
              <a:buSzPct val="100000"/>
              <a:buFontTx/>
              <a:buNone/>
            </a:pPr>
            <a:r>
              <a:rPr lang="en-US" altLang="es-CL" sz="1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   </a:t>
            </a:r>
            <a:r>
              <a:rPr lang="en-US" altLang="es-CL" sz="1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department_id</a:t>
            </a:r>
            <a:r>
              <a:rPr lang="en-US" altLang="es-CL" sz="1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= 10</a:t>
            </a:r>
            <a:r>
              <a:rPr lang="en-US" altLang="es-CL" sz="15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;</a:t>
            </a:r>
          </a:p>
          <a:p>
            <a:pPr>
              <a:buClrTx/>
              <a:buSzPct val="100000"/>
              <a:buFontTx/>
              <a:buNone/>
            </a:pPr>
            <a:endParaRPr lang="en-US" altLang="es-CL" sz="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</p:txBody>
      </p:sp>
      <p:sp>
        <p:nvSpPr>
          <p:cNvPr id="69" name="Rectangle 12"/>
          <p:cNvSpPr>
            <a:spLocks noChangeArrowheads="1"/>
          </p:cNvSpPr>
          <p:nvPr/>
        </p:nvSpPr>
        <p:spPr bwMode="blackGray">
          <a:xfrm>
            <a:off x="6012160" y="5744980"/>
            <a:ext cx="3035547" cy="323808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es-CL" sz="15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SECURE.LOG_ EMPS_SALARY</a:t>
            </a:r>
          </a:p>
        </p:txBody>
      </p:sp>
      <p:pic>
        <p:nvPicPr>
          <p:cNvPr id="70" name="Picture 13" descr="Symbols: Red Xmark, No, Canc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524625" y="4495800"/>
            <a:ext cx="4159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14"/>
          <p:cNvGrpSpPr>
            <a:grpSpLocks/>
          </p:cNvGrpSpPr>
          <p:nvPr/>
        </p:nvGrpSpPr>
        <p:grpSpPr bwMode="auto">
          <a:xfrm>
            <a:off x="4921250" y="4148138"/>
            <a:ext cx="1069975" cy="1838325"/>
            <a:chOff x="2912" y="2398"/>
            <a:chExt cx="674" cy="1158"/>
          </a:xfrm>
        </p:grpSpPr>
        <p:sp>
          <p:nvSpPr>
            <p:cNvPr id="72" name="Freeform 15"/>
            <p:cNvSpPr>
              <a:spLocks/>
            </p:cNvSpPr>
            <p:nvPr/>
          </p:nvSpPr>
          <p:spPr bwMode="gray">
            <a:xfrm>
              <a:off x="2912" y="2398"/>
              <a:ext cx="674" cy="1158"/>
            </a:xfrm>
            <a:custGeom>
              <a:avLst/>
              <a:gdLst>
                <a:gd name="T0" fmla="*/ 673 w 674"/>
                <a:gd name="T1" fmla="*/ 922 h 1158"/>
                <a:gd name="T2" fmla="*/ 0 w 674"/>
                <a:gd name="T3" fmla="*/ 1157 h 1158"/>
                <a:gd name="T4" fmla="*/ 0 w 674"/>
                <a:gd name="T5" fmla="*/ 234 h 1158"/>
                <a:gd name="T6" fmla="*/ 673 w 674"/>
                <a:gd name="T7" fmla="*/ 0 h 1158"/>
                <a:gd name="T8" fmla="*/ 673 w 674"/>
                <a:gd name="T9" fmla="*/ 922 h 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4" h="1158">
                  <a:moveTo>
                    <a:pt x="673" y="922"/>
                  </a:moveTo>
                  <a:lnTo>
                    <a:pt x="0" y="1157"/>
                  </a:lnTo>
                  <a:lnTo>
                    <a:pt x="0" y="234"/>
                  </a:lnTo>
                  <a:lnTo>
                    <a:pt x="673" y="0"/>
                  </a:lnTo>
                  <a:lnTo>
                    <a:pt x="673" y="922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5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reeform 16"/>
            <p:cNvSpPr>
              <a:spLocks/>
            </p:cNvSpPr>
            <p:nvPr/>
          </p:nvSpPr>
          <p:spPr bwMode="gray">
            <a:xfrm>
              <a:off x="2940" y="2438"/>
              <a:ext cx="617" cy="1062"/>
            </a:xfrm>
            <a:custGeom>
              <a:avLst/>
              <a:gdLst>
                <a:gd name="T0" fmla="*/ 616 w 617"/>
                <a:gd name="T1" fmla="*/ 847 h 1062"/>
                <a:gd name="T2" fmla="*/ 0 w 617"/>
                <a:gd name="T3" fmla="*/ 1061 h 1062"/>
                <a:gd name="T4" fmla="*/ 0 w 617"/>
                <a:gd name="T5" fmla="*/ 213 h 1062"/>
                <a:gd name="T6" fmla="*/ 616 w 617"/>
                <a:gd name="T7" fmla="*/ 0 h 1062"/>
                <a:gd name="T8" fmla="*/ 616 w 617"/>
                <a:gd name="T9" fmla="*/ 847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7" h="1062">
                  <a:moveTo>
                    <a:pt x="616" y="847"/>
                  </a:moveTo>
                  <a:lnTo>
                    <a:pt x="0" y="1061"/>
                  </a:lnTo>
                  <a:lnTo>
                    <a:pt x="0" y="213"/>
                  </a:lnTo>
                  <a:lnTo>
                    <a:pt x="616" y="0"/>
                  </a:lnTo>
                  <a:lnTo>
                    <a:pt x="616" y="847"/>
                  </a:lnTo>
                </a:path>
              </a:pathLst>
            </a:custGeom>
            <a:solidFill>
              <a:srgbClr val="FFFF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5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 17"/>
            <p:cNvSpPr>
              <a:spLocks/>
            </p:cNvSpPr>
            <p:nvPr/>
          </p:nvSpPr>
          <p:spPr bwMode="gray">
            <a:xfrm>
              <a:off x="2970" y="2636"/>
              <a:ext cx="84" cy="106"/>
            </a:xfrm>
            <a:custGeom>
              <a:avLst/>
              <a:gdLst>
                <a:gd name="T0" fmla="*/ 83 w 84"/>
                <a:gd name="T1" fmla="*/ 81 h 106"/>
                <a:gd name="T2" fmla="*/ 83 w 84"/>
                <a:gd name="T3" fmla="*/ 0 h 106"/>
                <a:gd name="T4" fmla="*/ 0 w 84"/>
                <a:gd name="T5" fmla="*/ 23 h 106"/>
                <a:gd name="T6" fmla="*/ 0 w 84"/>
                <a:gd name="T7" fmla="*/ 105 h 106"/>
                <a:gd name="T8" fmla="*/ 83 w 84"/>
                <a:gd name="T9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06">
                  <a:moveTo>
                    <a:pt x="83" y="81"/>
                  </a:moveTo>
                  <a:lnTo>
                    <a:pt x="83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83" y="81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5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18"/>
            <p:cNvSpPr>
              <a:spLocks/>
            </p:cNvSpPr>
            <p:nvPr/>
          </p:nvSpPr>
          <p:spPr bwMode="gray">
            <a:xfrm>
              <a:off x="3088" y="2602"/>
              <a:ext cx="83" cy="106"/>
            </a:xfrm>
            <a:custGeom>
              <a:avLst/>
              <a:gdLst>
                <a:gd name="T0" fmla="*/ 82 w 83"/>
                <a:gd name="T1" fmla="*/ 81 h 106"/>
                <a:gd name="T2" fmla="*/ 82 w 83"/>
                <a:gd name="T3" fmla="*/ 0 h 106"/>
                <a:gd name="T4" fmla="*/ 0 w 83"/>
                <a:gd name="T5" fmla="*/ 23 h 106"/>
                <a:gd name="T6" fmla="*/ 0 w 83"/>
                <a:gd name="T7" fmla="*/ 105 h 106"/>
                <a:gd name="T8" fmla="*/ 82 w 83"/>
                <a:gd name="T9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06">
                  <a:moveTo>
                    <a:pt x="82" y="81"/>
                  </a:moveTo>
                  <a:lnTo>
                    <a:pt x="82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82" y="81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5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 19"/>
            <p:cNvSpPr>
              <a:spLocks/>
            </p:cNvSpPr>
            <p:nvPr/>
          </p:nvSpPr>
          <p:spPr bwMode="gray">
            <a:xfrm>
              <a:off x="3205" y="2567"/>
              <a:ext cx="82" cy="107"/>
            </a:xfrm>
            <a:custGeom>
              <a:avLst/>
              <a:gdLst>
                <a:gd name="T0" fmla="*/ 81 w 82"/>
                <a:gd name="T1" fmla="*/ 81 h 107"/>
                <a:gd name="T2" fmla="*/ 81 w 82"/>
                <a:gd name="T3" fmla="*/ 0 h 107"/>
                <a:gd name="T4" fmla="*/ 0 w 82"/>
                <a:gd name="T5" fmla="*/ 24 h 107"/>
                <a:gd name="T6" fmla="*/ 0 w 82"/>
                <a:gd name="T7" fmla="*/ 106 h 107"/>
                <a:gd name="T8" fmla="*/ 81 w 82"/>
                <a:gd name="T9" fmla="*/ 8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07">
                  <a:moveTo>
                    <a:pt x="81" y="81"/>
                  </a:moveTo>
                  <a:lnTo>
                    <a:pt x="81" y="0"/>
                  </a:lnTo>
                  <a:lnTo>
                    <a:pt x="0" y="24"/>
                  </a:lnTo>
                  <a:lnTo>
                    <a:pt x="0" y="106"/>
                  </a:lnTo>
                  <a:lnTo>
                    <a:pt x="81" y="81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5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reeform 20"/>
            <p:cNvSpPr>
              <a:spLocks/>
            </p:cNvSpPr>
            <p:nvPr/>
          </p:nvSpPr>
          <p:spPr bwMode="gray">
            <a:xfrm>
              <a:off x="3322" y="2533"/>
              <a:ext cx="83" cy="106"/>
            </a:xfrm>
            <a:custGeom>
              <a:avLst/>
              <a:gdLst>
                <a:gd name="T0" fmla="*/ 82 w 83"/>
                <a:gd name="T1" fmla="*/ 81 h 106"/>
                <a:gd name="T2" fmla="*/ 82 w 83"/>
                <a:gd name="T3" fmla="*/ 0 h 106"/>
                <a:gd name="T4" fmla="*/ 0 w 83"/>
                <a:gd name="T5" fmla="*/ 23 h 106"/>
                <a:gd name="T6" fmla="*/ 0 w 83"/>
                <a:gd name="T7" fmla="*/ 105 h 106"/>
                <a:gd name="T8" fmla="*/ 82 w 83"/>
                <a:gd name="T9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06">
                  <a:moveTo>
                    <a:pt x="82" y="81"/>
                  </a:moveTo>
                  <a:lnTo>
                    <a:pt x="82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82" y="81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5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21"/>
            <p:cNvSpPr>
              <a:spLocks/>
            </p:cNvSpPr>
            <p:nvPr/>
          </p:nvSpPr>
          <p:spPr bwMode="gray">
            <a:xfrm>
              <a:off x="3440" y="2499"/>
              <a:ext cx="82" cy="106"/>
            </a:xfrm>
            <a:custGeom>
              <a:avLst/>
              <a:gdLst>
                <a:gd name="T0" fmla="*/ 81 w 82"/>
                <a:gd name="T1" fmla="*/ 82 h 106"/>
                <a:gd name="T2" fmla="*/ 81 w 82"/>
                <a:gd name="T3" fmla="*/ 0 h 106"/>
                <a:gd name="T4" fmla="*/ 0 w 82"/>
                <a:gd name="T5" fmla="*/ 23 h 106"/>
                <a:gd name="T6" fmla="*/ 0 w 82"/>
                <a:gd name="T7" fmla="*/ 105 h 106"/>
                <a:gd name="T8" fmla="*/ 81 w 82"/>
                <a:gd name="T9" fmla="*/ 8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06">
                  <a:moveTo>
                    <a:pt x="81" y="82"/>
                  </a:moveTo>
                  <a:lnTo>
                    <a:pt x="81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81" y="82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5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 22"/>
            <p:cNvSpPr>
              <a:spLocks/>
            </p:cNvSpPr>
            <p:nvPr/>
          </p:nvSpPr>
          <p:spPr bwMode="gray">
            <a:xfrm>
              <a:off x="2970" y="2749"/>
              <a:ext cx="84" cy="106"/>
            </a:xfrm>
            <a:custGeom>
              <a:avLst/>
              <a:gdLst>
                <a:gd name="T0" fmla="*/ 83 w 84"/>
                <a:gd name="T1" fmla="*/ 81 h 106"/>
                <a:gd name="T2" fmla="*/ 83 w 84"/>
                <a:gd name="T3" fmla="*/ 0 h 106"/>
                <a:gd name="T4" fmla="*/ 0 w 84"/>
                <a:gd name="T5" fmla="*/ 22 h 106"/>
                <a:gd name="T6" fmla="*/ 0 w 84"/>
                <a:gd name="T7" fmla="*/ 105 h 106"/>
                <a:gd name="T8" fmla="*/ 83 w 84"/>
                <a:gd name="T9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06">
                  <a:moveTo>
                    <a:pt x="83" y="81"/>
                  </a:moveTo>
                  <a:lnTo>
                    <a:pt x="83" y="0"/>
                  </a:lnTo>
                  <a:lnTo>
                    <a:pt x="0" y="22"/>
                  </a:lnTo>
                  <a:lnTo>
                    <a:pt x="0" y="105"/>
                  </a:lnTo>
                  <a:lnTo>
                    <a:pt x="83" y="81"/>
                  </a:lnTo>
                </a:path>
              </a:pathLst>
            </a:custGeom>
            <a:solidFill>
              <a:srgbClr val="FF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5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23"/>
            <p:cNvSpPr>
              <a:spLocks/>
            </p:cNvSpPr>
            <p:nvPr/>
          </p:nvSpPr>
          <p:spPr bwMode="gray">
            <a:xfrm>
              <a:off x="3088" y="2715"/>
              <a:ext cx="83" cy="106"/>
            </a:xfrm>
            <a:custGeom>
              <a:avLst/>
              <a:gdLst>
                <a:gd name="T0" fmla="*/ 82 w 83"/>
                <a:gd name="T1" fmla="*/ 81 h 106"/>
                <a:gd name="T2" fmla="*/ 82 w 83"/>
                <a:gd name="T3" fmla="*/ 0 h 106"/>
                <a:gd name="T4" fmla="*/ 0 w 83"/>
                <a:gd name="T5" fmla="*/ 23 h 106"/>
                <a:gd name="T6" fmla="*/ 0 w 83"/>
                <a:gd name="T7" fmla="*/ 105 h 106"/>
                <a:gd name="T8" fmla="*/ 82 w 83"/>
                <a:gd name="T9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06">
                  <a:moveTo>
                    <a:pt x="82" y="81"/>
                  </a:moveTo>
                  <a:lnTo>
                    <a:pt x="82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82" y="81"/>
                  </a:lnTo>
                </a:path>
              </a:pathLst>
            </a:custGeom>
            <a:solidFill>
              <a:srgbClr val="FF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5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Freeform 24"/>
            <p:cNvSpPr>
              <a:spLocks/>
            </p:cNvSpPr>
            <p:nvPr/>
          </p:nvSpPr>
          <p:spPr bwMode="gray">
            <a:xfrm>
              <a:off x="3205" y="2681"/>
              <a:ext cx="82" cy="106"/>
            </a:xfrm>
            <a:custGeom>
              <a:avLst/>
              <a:gdLst>
                <a:gd name="T0" fmla="*/ 81 w 82"/>
                <a:gd name="T1" fmla="*/ 81 h 106"/>
                <a:gd name="T2" fmla="*/ 81 w 82"/>
                <a:gd name="T3" fmla="*/ 0 h 106"/>
                <a:gd name="T4" fmla="*/ 0 w 82"/>
                <a:gd name="T5" fmla="*/ 23 h 106"/>
                <a:gd name="T6" fmla="*/ 0 w 82"/>
                <a:gd name="T7" fmla="*/ 105 h 106"/>
                <a:gd name="T8" fmla="*/ 81 w 82"/>
                <a:gd name="T9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06">
                  <a:moveTo>
                    <a:pt x="81" y="81"/>
                  </a:moveTo>
                  <a:lnTo>
                    <a:pt x="81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81" y="81"/>
                  </a:lnTo>
                </a:path>
              </a:pathLst>
            </a:custGeom>
            <a:solidFill>
              <a:srgbClr val="FF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5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Freeform 25"/>
            <p:cNvSpPr>
              <a:spLocks/>
            </p:cNvSpPr>
            <p:nvPr/>
          </p:nvSpPr>
          <p:spPr bwMode="gray">
            <a:xfrm>
              <a:off x="3322" y="2646"/>
              <a:ext cx="83" cy="106"/>
            </a:xfrm>
            <a:custGeom>
              <a:avLst/>
              <a:gdLst>
                <a:gd name="T0" fmla="*/ 82 w 83"/>
                <a:gd name="T1" fmla="*/ 81 h 106"/>
                <a:gd name="T2" fmla="*/ 82 w 83"/>
                <a:gd name="T3" fmla="*/ 0 h 106"/>
                <a:gd name="T4" fmla="*/ 0 w 83"/>
                <a:gd name="T5" fmla="*/ 23 h 106"/>
                <a:gd name="T6" fmla="*/ 0 w 83"/>
                <a:gd name="T7" fmla="*/ 105 h 106"/>
                <a:gd name="T8" fmla="*/ 82 w 83"/>
                <a:gd name="T9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06">
                  <a:moveTo>
                    <a:pt x="82" y="81"/>
                  </a:moveTo>
                  <a:lnTo>
                    <a:pt x="82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82" y="81"/>
                  </a:lnTo>
                </a:path>
              </a:pathLst>
            </a:custGeom>
            <a:solidFill>
              <a:srgbClr val="FF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5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Freeform 26"/>
            <p:cNvSpPr>
              <a:spLocks/>
            </p:cNvSpPr>
            <p:nvPr/>
          </p:nvSpPr>
          <p:spPr bwMode="gray">
            <a:xfrm>
              <a:off x="3440" y="2612"/>
              <a:ext cx="82" cy="106"/>
            </a:xfrm>
            <a:custGeom>
              <a:avLst/>
              <a:gdLst>
                <a:gd name="T0" fmla="*/ 81 w 82"/>
                <a:gd name="T1" fmla="*/ 81 h 106"/>
                <a:gd name="T2" fmla="*/ 81 w 82"/>
                <a:gd name="T3" fmla="*/ 0 h 106"/>
                <a:gd name="T4" fmla="*/ 0 w 82"/>
                <a:gd name="T5" fmla="*/ 23 h 106"/>
                <a:gd name="T6" fmla="*/ 0 w 82"/>
                <a:gd name="T7" fmla="*/ 105 h 106"/>
                <a:gd name="T8" fmla="*/ 81 w 82"/>
                <a:gd name="T9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06">
                  <a:moveTo>
                    <a:pt x="81" y="81"/>
                  </a:moveTo>
                  <a:lnTo>
                    <a:pt x="81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81" y="81"/>
                  </a:lnTo>
                </a:path>
              </a:pathLst>
            </a:custGeom>
            <a:solidFill>
              <a:srgbClr val="FF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5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2970" y="2861"/>
              <a:ext cx="84" cy="107"/>
            </a:xfrm>
            <a:custGeom>
              <a:avLst/>
              <a:gdLst>
                <a:gd name="T0" fmla="*/ 83 w 84"/>
                <a:gd name="T1" fmla="*/ 82 h 107"/>
                <a:gd name="T2" fmla="*/ 83 w 84"/>
                <a:gd name="T3" fmla="*/ 0 h 107"/>
                <a:gd name="T4" fmla="*/ 0 w 84"/>
                <a:gd name="T5" fmla="*/ 23 h 107"/>
                <a:gd name="T6" fmla="*/ 0 w 84"/>
                <a:gd name="T7" fmla="*/ 106 h 107"/>
                <a:gd name="T8" fmla="*/ 83 w 84"/>
                <a:gd name="T9" fmla="*/ 8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07">
                  <a:moveTo>
                    <a:pt x="83" y="82"/>
                  </a:moveTo>
                  <a:lnTo>
                    <a:pt x="83" y="0"/>
                  </a:lnTo>
                  <a:lnTo>
                    <a:pt x="0" y="23"/>
                  </a:lnTo>
                  <a:lnTo>
                    <a:pt x="0" y="106"/>
                  </a:lnTo>
                  <a:lnTo>
                    <a:pt x="83" y="82"/>
                  </a:lnTo>
                </a:path>
              </a:pathLst>
            </a:custGeom>
            <a:solidFill>
              <a:srgbClr val="00AD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5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Freeform 28"/>
            <p:cNvSpPr>
              <a:spLocks/>
            </p:cNvSpPr>
            <p:nvPr/>
          </p:nvSpPr>
          <p:spPr bwMode="gray">
            <a:xfrm>
              <a:off x="3088" y="2828"/>
              <a:ext cx="83" cy="106"/>
            </a:xfrm>
            <a:custGeom>
              <a:avLst/>
              <a:gdLst>
                <a:gd name="T0" fmla="*/ 82 w 83"/>
                <a:gd name="T1" fmla="*/ 81 h 106"/>
                <a:gd name="T2" fmla="*/ 82 w 83"/>
                <a:gd name="T3" fmla="*/ 0 h 106"/>
                <a:gd name="T4" fmla="*/ 0 w 83"/>
                <a:gd name="T5" fmla="*/ 23 h 106"/>
                <a:gd name="T6" fmla="*/ 0 w 83"/>
                <a:gd name="T7" fmla="*/ 105 h 106"/>
                <a:gd name="T8" fmla="*/ 82 w 83"/>
                <a:gd name="T9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06">
                  <a:moveTo>
                    <a:pt x="82" y="81"/>
                  </a:moveTo>
                  <a:lnTo>
                    <a:pt x="82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82" y="81"/>
                  </a:lnTo>
                </a:path>
              </a:pathLst>
            </a:custGeom>
            <a:solidFill>
              <a:srgbClr val="00AD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5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reeform 29"/>
            <p:cNvSpPr>
              <a:spLocks/>
            </p:cNvSpPr>
            <p:nvPr/>
          </p:nvSpPr>
          <p:spPr bwMode="gray">
            <a:xfrm>
              <a:off x="3205" y="2794"/>
              <a:ext cx="82" cy="106"/>
            </a:xfrm>
            <a:custGeom>
              <a:avLst/>
              <a:gdLst>
                <a:gd name="T0" fmla="*/ 81 w 82"/>
                <a:gd name="T1" fmla="*/ 81 h 106"/>
                <a:gd name="T2" fmla="*/ 81 w 82"/>
                <a:gd name="T3" fmla="*/ 0 h 106"/>
                <a:gd name="T4" fmla="*/ 0 w 82"/>
                <a:gd name="T5" fmla="*/ 23 h 106"/>
                <a:gd name="T6" fmla="*/ 0 w 82"/>
                <a:gd name="T7" fmla="*/ 105 h 106"/>
                <a:gd name="T8" fmla="*/ 81 w 82"/>
                <a:gd name="T9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06">
                  <a:moveTo>
                    <a:pt x="81" y="81"/>
                  </a:moveTo>
                  <a:lnTo>
                    <a:pt x="81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81" y="81"/>
                  </a:lnTo>
                </a:path>
              </a:pathLst>
            </a:custGeom>
            <a:solidFill>
              <a:srgbClr val="00AD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5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 30"/>
            <p:cNvSpPr>
              <a:spLocks/>
            </p:cNvSpPr>
            <p:nvPr/>
          </p:nvSpPr>
          <p:spPr bwMode="gray">
            <a:xfrm>
              <a:off x="3322" y="2759"/>
              <a:ext cx="83" cy="107"/>
            </a:xfrm>
            <a:custGeom>
              <a:avLst/>
              <a:gdLst>
                <a:gd name="T0" fmla="*/ 82 w 83"/>
                <a:gd name="T1" fmla="*/ 81 h 107"/>
                <a:gd name="T2" fmla="*/ 82 w 83"/>
                <a:gd name="T3" fmla="*/ 0 h 107"/>
                <a:gd name="T4" fmla="*/ 0 w 83"/>
                <a:gd name="T5" fmla="*/ 24 h 107"/>
                <a:gd name="T6" fmla="*/ 0 w 83"/>
                <a:gd name="T7" fmla="*/ 106 h 107"/>
                <a:gd name="T8" fmla="*/ 82 w 83"/>
                <a:gd name="T9" fmla="*/ 8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07">
                  <a:moveTo>
                    <a:pt x="82" y="81"/>
                  </a:moveTo>
                  <a:lnTo>
                    <a:pt x="82" y="0"/>
                  </a:lnTo>
                  <a:lnTo>
                    <a:pt x="0" y="24"/>
                  </a:lnTo>
                  <a:lnTo>
                    <a:pt x="0" y="106"/>
                  </a:lnTo>
                  <a:lnTo>
                    <a:pt x="82" y="81"/>
                  </a:lnTo>
                </a:path>
              </a:pathLst>
            </a:custGeom>
            <a:solidFill>
              <a:srgbClr val="00AD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5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 31"/>
            <p:cNvSpPr>
              <a:spLocks/>
            </p:cNvSpPr>
            <p:nvPr/>
          </p:nvSpPr>
          <p:spPr bwMode="gray">
            <a:xfrm>
              <a:off x="3440" y="2725"/>
              <a:ext cx="82" cy="106"/>
            </a:xfrm>
            <a:custGeom>
              <a:avLst/>
              <a:gdLst>
                <a:gd name="T0" fmla="*/ 81 w 82"/>
                <a:gd name="T1" fmla="*/ 81 h 106"/>
                <a:gd name="T2" fmla="*/ 81 w 82"/>
                <a:gd name="T3" fmla="*/ 0 h 106"/>
                <a:gd name="T4" fmla="*/ 0 w 82"/>
                <a:gd name="T5" fmla="*/ 23 h 106"/>
                <a:gd name="T6" fmla="*/ 0 w 82"/>
                <a:gd name="T7" fmla="*/ 105 h 106"/>
                <a:gd name="T8" fmla="*/ 81 w 82"/>
                <a:gd name="T9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06">
                  <a:moveTo>
                    <a:pt x="81" y="81"/>
                  </a:moveTo>
                  <a:lnTo>
                    <a:pt x="81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81" y="81"/>
                  </a:lnTo>
                </a:path>
              </a:pathLst>
            </a:custGeom>
            <a:solidFill>
              <a:srgbClr val="00AD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5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32"/>
            <p:cNvSpPr>
              <a:spLocks/>
            </p:cNvSpPr>
            <p:nvPr/>
          </p:nvSpPr>
          <p:spPr bwMode="gray">
            <a:xfrm>
              <a:off x="2970" y="2974"/>
              <a:ext cx="84" cy="108"/>
            </a:xfrm>
            <a:custGeom>
              <a:avLst/>
              <a:gdLst>
                <a:gd name="T0" fmla="*/ 83 w 84"/>
                <a:gd name="T1" fmla="*/ 82 h 108"/>
                <a:gd name="T2" fmla="*/ 83 w 84"/>
                <a:gd name="T3" fmla="*/ 0 h 108"/>
                <a:gd name="T4" fmla="*/ 0 w 84"/>
                <a:gd name="T5" fmla="*/ 24 h 108"/>
                <a:gd name="T6" fmla="*/ 0 w 84"/>
                <a:gd name="T7" fmla="*/ 107 h 108"/>
                <a:gd name="T8" fmla="*/ 83 w 84"/>
                <a:gd name="T9" fmla="*/ 8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08">
                  <a:moveTo>
                    <a:pt x="83" y="82"/>
                  </a:moveTo>
                  <a:lnTo>
                    <a:pt x="83" y="0"/>
                  </a:lnTo>
                  <a:lnTo>
                    <a:pt x="0" y="24"/>
                  </a:lnTo>
                  <a:lnTo>
                    <a:pt x="0" y="107"/>
                  </a:lnTo>
                  <a:lnTo>
                    <a:pt x="83" y="82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5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reeform 33"/>
            <p:cNvSpPr>
              <a:spLocks/>
            </p:cNvSpPr>
            <p:nvPr/>
          </p:nvSpPr>
          <p:spPr bwMode="gray">
            <a:xfrm>
              <a:off x="3088" y="2940"/>
              <a:ext cx="83" cy="107"/>
            </a:xfrm>
            <a:custGeom>
              <a:avLst/>
              <a:gdLst>
                <a:gd name="T0" fmla="*/ 82 w 83"/>
                <a:gd name="T1" fmla="*/ 82 h 107"/>
                <a:gd name="T2" fmla="*/ 82 w 83"/>
                <a:gd name="T3" fmla="*/ 0 h 107"/>
                <a:gd name="T4" fmla="*/ 0 w 83"/>
                <a:gd name="T5" fmla="*/ 23 h 107"/>
                <a:gd name="T6" fmla="*/ 0 w 83"/>
                <a:gd name="T7" fmla="*/ 106 h 107"/>
                <a:gd name="T8" fmla="*/ 82 w 83"/>
                <a:gd name="T9" fmla="*/ 8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07">
                  <a:moveTo>
                    <a:pt x="82" y="82"/>
                  </a:moveTo>
                  <a:lnTo>
                    <a:pt x="82" y="0"/>
                  </a:lnTo>
                  <a:lnTo>
                    <a:pt x="0" y="23"/>
                  </a:lnTo>
                  <a:lnTo>
                    <a:pt x="0" y="106"/>
                  </a:lnTo>
                  <a:lnTo>
                    <a:pt x="82" y="82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5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Freeform 34"/>
            <p:cNvSpPr>
              <a:spLocks/>
            </p:cNvSpPr>
            <p:nvPr/>
          </p:nvSpPr>
          <p:spPr bwMode="gray">
            <a:xfrm>
              <a:off x="3205" y="2907"/>
              <a:ext cx="82" cy="106"/>
            </a:xfrm>
            <a:custGeom>
              <a:avLst/>
              <a:gdLst>
                <a:gd name="T0" fmla="*/ 81 w 82"/>
                <a:gd name="T1" fmla="*/ 81 h 106"/>
                <a:gd name="T2" fmla="*/ 81 w 82"/>
                <a:gd name="T3" fmla="*/ 0 h 106"/>
                <a:gd name="T4" fmla="*/ 0 w 82"/>
                <a:gd name="T5" fmla="*/ 23 h 106"/>
                <a:gd name="T6" fmla="*/ 0 w 82"/>
                <a:gd name="T7" fmla="*/ 105 h 106"/>
                <a:gd name="T8" fmla="*/ 81 w 82"/>
                <a:gd name="T9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06">
                  <a:moveTo>
                    <a:pt x="81" y="81"/>
                  </a:moveTo>
                  <a:lnTo>
                    <a:pt x="81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81" y="81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5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 35"/>
            <p:cNvSpPr>
              <a:spLocks/>
            </p:cNvSpPr>
            <p:nvPr/>
          </p:nvSpPr>
          <p:spPr bwMode="gray">
            <a:xfrm>
              <a:off x="3322" y="2873"/>
              <a:ext cx="83" cy="106"/>
            </a:xfrm>
            <a:custGeom>
              <a:avLst/>
              <a:gdLst>
                <a:gd name="T0" fmla="*/ 82 w 83"/>
                <a:gd name="T1" fmla="*/ 81 h 106"/>
                <a:gd name="T2" fmla="*/ 82 w 83"/>
                <a:gd name="T3" fmla="*/ 0 h 106"/>
                <a:gd name="T4" fmla="*/ 0 w 83"/>
                <a:gd name="T5" fmla="*/ 23 h 106"/>
                <a:gd name="T6" fmla="*/ 0 w 83"/>
                <a:gd name="T7" fmla="*/ 105 h 106"/>
                <a:gd name="T8" fmla="*/ 82 w 83"/>
                <a:gd name="T9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06">
                  <a:moveTo>
                    <a:pt x="82" y="81"/>
                  </a:moveTo>
                  <a:lnTo>
                    <a:pt x="82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82" y="81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5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Freeform 36"/>
            <p:cNvSpPr>
              <a:spLocks/>
            </p:cNvSpPr>
            <p:nvPr/>
          </p:nvSpPr>
          <p:spPr bwMode="gray">
            <a:xfrm>
              <a:off x="3440" y="2838"/>
              <a:ext cx="82" cy="106"/>
            </a:xfrm>
            <a:custGeom>
              <a:avLst/>
              <a:gdLst>
                <a:gd name="T0" fmla="*/ 81 w 82"/>
                <a:gd name="T1" fmla="*/ 81 h 106"/>
                <a:gd name="T2" fmla="*/ 81 w 82"/>
                <a:gd name="T3" fmla="*/ 0 h 106"/>
                <a:gd name="T4" fmla="*/ 0 w 82"/>
                <a:gd name="T5" fmla="*/ 23 h 106"/>
                <a:gd name="T6" fmla="*/ 0 w 82"/>
                <a:gd name="T7" fmla="*/ 105 h 106"/>
                <a:gd name="T8" fmla="*/ 81 w 82"/>
                <a:gd name="T9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06">
                  <a:moveTo>
                    <a:pt x="81" y="81"/>
                  </a:moveTo>
                  <a:lnTo>
                    <a:pt x="81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81" y="81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5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Freeform 37"/>
            <p:cNvSpPr>
              <a:spLocks/>
            </p:cNvSpPr>
            <p:nvPr/>
          </p:nvSpPr>
          <p:spPr bwMode="gray">
            <a:xfrm>
              <a:off x="2970" y="3087"/>
              <a:ext cx="84" cy="107"/>
            </a:xfrm>
            <a:custGeom>
              <a:avLst/>
              <a:gdLst>
                <a:gd name="T0" fmla="*/ 83 w 84"/>
                <a:gd name="T1" fmla="*/ 82 h 107"/>
                <a:gd name="T2" fmla="*/ 83 w 84"/>
                <a:gd name="T3" fmla="*/ 0 h 107"/>
                <a:gd name="T4" fmla="*/ 0 w 84"/>
                <a:gd name="T5" fmla="*/ 24 h 107"/>
                <a:gd name="T6" fmla="*/ 0 w 84"/>
                <a:gd name="T7" fmla="*/ 106 h 107"/>
                <a:gd name="T8" fmla="*/ 83 w 84"/>
                <a:gd name="T9" fmla="*/ 8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07">
                  <a:moveTo>
                    <a:pt x="83" y="82"/>
                  </a:moveTo>
                  <a:lnTo>
                    <a:pt x="83" y="0"/>
                  </a:lnTo>
                  <a:lnTo>
                    <a:pt x="0" y="24"/>
                  </a:lnTo>
                  <a:lnTo>
                    <a:pt x="0" y="106"/>
                  </a:lnTo>
                  <a:lnTo>
                    <a:pt x="83" y="82"/>
                  </a:lnTo>
                </a:path>
              </a:pathLst>
            </a:custGeom>
            <a:solidFill>
              <a:srgbClr val="00AD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5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reeform 38"/>
            <p:cNvSpPr>
              <a:spLocks/>
            </p:cNvSpPr>
            <p:nvPr/>
          </p:nvSpPr>
          <p:spPr bwMode="gray">
            <a:xfrm>
              <a:off x="3088" y="3053"/>
              <a:ext cx="83" cy="107"/>
            </a:xfrm>
            <a:custGeom>
              <a:avLst/>
              <a:gdLst>
                <a:gd name="T0" fmla="*/ 82 w 83"/>
                <a:gd name="T1" fmla="*/ 82 h 107"/>
                <a:gd name="T2" fmla="*/ 82 w 83"/>
                <a:gd name="T3" fmla="*/ 0 h 107"/>
                <a:gd name="T4" fmla="*/ 0 w 83"/>
                <a:gd name="T5" fmla="*/ 23 h 107"/>
                <a:gd name="T6" fmla="*/ 0 w 83"/>
                <a:gd name="T7" fmla="*/ 106 h 107"/>
                <a:gd name="T8" fmla="*/ 82 w 83"/>
                <a:gd name="T9" fmla="*/ 8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07">
                  <a:moveTo>
                    <a:pt x="82" y="82"/>
                  </a:moveTo>
                  <a:lnTo>
                    <a:pt x="82" y="0"/>
                  </a:lnTo>
                  <a:lnTo>
                    <a:pt x="0" y="23"/>
                  </a:lnTo>
                  <a:lnTo>
                    <a:pt x="0" y="106"/>
                  </a:lnTo>
                  <a:lnTo>
                    <a:pt x="82" y="82"/>
                  </a:lnTo>
                </a:path>
              </a:pathLst>
            </a:custGeom>
            <a:solidFill>
              <a:srgbClr val="00AD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5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Freeform 39"/>
            <p:cNvSpPr>
              <a:spLocks/>
            </p:cNvSpPr>
            <p:nvPr/>
          </p:nvSpPr>
          <p:spPr bwMode="gray">
            <a:xfrm>
              <a:off x="3205" y="3020"/>
              <a:ext cx="82" cy="106"/>
            </a:xfrm>
            <a:custGeom>
              <a:avLst/>
              <a:gdLst>
                <a:gd name="T0" fmla="*/ 81 w 82"/>
                <a:gd name="T1" fmla="*/ 81 h 106"/>
                <a:gd name="T2" fmla="*/ 81 w 82"/>
                <a:gd name="T3" fmla="*/ 0 h 106"/>
                <a:gd name="T4" fmla="*/ 0 w 82"/>
                <a:gd name="T5" fmla="*/ 23 h 106"/>
                <a:gd name="T6" fmla="*/ 0 w 82"/>
                <a:gd name="T7" fmla="*/ 105 h 106"/>
                <a:gd name="T8" fmla="*/ 81 w 82"/>
                <a:gd name="T9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06">
                  <a:moveTo>
                    <a:pt x="81" y="81"/>
                  </a:moveTo>
                  <a:lnTo>
                    <a:pt x="81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81" y="81"/>
                  </a:lnTo>
                </a:path>
              </a:pathLst>
            </a:custGeom>
            <a:solidFill>
              <a:srgbClr val="00AD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5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Freeform 40"/>
            <p:cNvSpPr>
              <a:spLocks/>
            </p:cNvSpPr>
            <p:nvPr/>
          </p:nvSpPr>
          <p:spPr bwMode="gray">
            <a:xfrm>
              <a:off x="3322" y="2986"/>
              <a:ext cx="83" cy="106"/>
            </a:xfrm>
            <a:custGeom>
              <a:avLst/>
              <a:gdLst>
                <a:gd name="T0" fmla="*/ 82 w 83"/>
                <a:gd name="T1" fmla="*/ 81 h 106"/>
                <a:gd name="T2" fmla="*/ 82 w 83"/>
                <a:gd name="T3" fmla="*/ 0 h 106"/>
                <a:gd name="T4" fmla="*/ 0 w 83"/>
                <a:gd name="T5" fmla="*/ 23 h 106"/>
                <a:gd name="T6" fmla="*/ 0 w 83"/>
                <a:gd name="T7" fmla="*/ 105 h 106"/>
                <a:gd name="T8" fmla="*/ 82 w 83"/>
                <a:gd name="T9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06">
                  <a:moveTo>
                    <a:pt x="82" y="81"/>
                  </a:moveTo>
                  <a:lnTo>
                    <a:pt x="82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82" y="81"/>
                  </a:lnTo>
                </a:path>
              </a:pathLst>
            </a:custGeom>
            <a:solidFill>
              <a:srgbClr val="00AD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5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Freeform 41"/>
            <p:cNvSpPr>
              <a:spLocks/>
            </p:cNvSpPr>
            <p:nvPr/>
          </p:nvSpPr>
          <p:spPr bwMode="gray">
            <a:xfrm>
              <a:off x="3440" y="2951"/>
              <a:ext cx="82" cy="107"/>
            </a:xfrm>
            <a:custGeom>
              <a:avLst/>
              <a:gdLst>
                <a:gd name="T0" fmla="*/ 81 w 82"/>
                <a:gd name="T1" fmla="*/ 81 h 107"/>
                <a:gd name="T2" fmla="*/ 81 w 82"/>
                <a:gd name="T3" fmla="*/ 0 h 107"/>
                <a:gd name="T4" fmla="*/ 0 w 82"/>
                <a:gd name="T5" fmla="*/ 24 h 107"/>
                <a:gd name="T6" fmla="*/ 0 w 82"/>
                <a:gd name="T7" fmla="*/ 106 h 107"/>
                <a:gd name="T8" fmla="*/ 81 w 82"/>
                <a:gd name="T9" fmla="*/ 8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07">
                  <a:moveTo>
                    <a:pt x="81" y="81"/>
                  </a:moveTo>
                  <a:lnTo>
                    <a:pt x="81" y="0"/>
                  </a:lnTo>
                  <a:lnTo>
                    <a:pt x="0" y="24"/>
                  </a:lnTo>
                  <a:lnTo>
                    <a:pt x="0" y="106"/>
                  </a:lnTo>
                  <a:lnTo>
                    <a:pt x="81" y="81"/>
                  </a:lnTo>
                </a:path>
              </a:pathLst>
            </a:custGeom>
            <a:solidFill>
              <a:srgbClr val="00AD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5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gray">
            <a:xfrm>
              <a:off x="2970" y="3201"/>
              <a:ext cx="84" cy="106"/>
            </a:xfrm>
            <a:custGeom>
              <a:avLst/>
              <a:gdLst>
                <a:gd name="T0" fmla="*/ 83 w 84"/>
                <a:gd name="T1" fmla="*/ 82 h 106"/>
                <a:gd name="T2" fmla="*/ 83 w 84"/>
                <a:gd name="T3" fmla="*/ 0 h 106"/>
                <a:gd name="T4" fmla="*/ 0 w 84"/>
                <a:gd name="T5" fmla="*/ 23 h 106"/>
                <a:gd name="T6" fmla="*/ 0 w 84"/>
                <a:gd name="T7" fmla="*/ 105 h 106"/>
                <a:gd name="T8" fmla="*/ 83 w 84"/>
                <a:gd name="T9" fmla="*/ 8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06">
                  <a:moveTo>
                    <a:pt x="83" y="82"/>
                  </a:moveTo>
                  <a:lnTo>
                    <a:pt x="83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83" y="82"/>
                  </a:lnTo>
                </a:path>
              </a:pathLst>
            </a:custGeom>
            <a:solidFill>
              <a:srgbClr val="FF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5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gray">
            <a:xfrm>
              <a:off x="3088" y="3166"/>
              <a:ext cx="83" cy="108"/>
            </a:xfrm>
            <a:custGeom>
              <a:avLst/>
              <a:gdLst>
                <a:gd name="T0" fmla="*/ 82 w 83"/>
                <a:gd name="T1" fmla="*/ 82 h 108"/>
                <a:gd name="T2" fmla="*/ 82 w 83"/>
                <a:gd name="T3" fmla="*/ 0 h 108"/>
                <a:gd name="T4" fmla="*/ 0 w 83"/>
                <a:gd name="T5" fmla="*/ 24 h 108"/>
                <a:gd name="T6" fmla="*/ 0 w 83"/>
                <a:gd name="T7" fmla="*/ 107 h 108"/>
                <a:gd name="T8" fmla="*/ 82 w 83"/>
                <a:gd name="T9" fmla="*/ 8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08">
                  <a:moveTo>
                    <a:pt x="82" y="82"/>
                  </a:moveTo>
                  <a:lnTo>
                    <a:pt x="82" y="0"/>
                  </a:lnTo>
                  <a:lnTo>
                    <a:pt x="0" y="24"/>
                  </a:lnTo>
                  <a:lnTo>
                    <a:pt x="0" y="107"/>
                  </a:lnTo>
                  <a:lnTo>
                    <a:pt x="82" y="82"/>
                  </a:lnTo>
                </a:path>
              </a:pathLst>
            </a:custGeom>
            <a:solidFill>
              <a:srgbClr val="FF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5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gray">
            <a:xfrm>
              <a:off x="3205" y="3132"/>
              <a:ext cx="82" cy="107"/>
            </a:xfrm>
            <a:custGeom>
              <a:avLst/>
              <a:gdLst>
                <a:gd name="T0" fmla="*/ 81 w 82"/>
                <a:gd name="T1" fmla="*/ 82 h 107"/>
                <a:gd name="T2" fmla="*/ 81 w 82"/>
                <a:gd name="T3" fmla="*/ 0 h 107"/>
                <a:gd name="T4" fmla="*/ 0 w 82"/>
                <a:gd name="T5" fmla="*/ 23 h 107"/>
                <a:gd name="T6" fmla="*/ 0 w 82"/>
                <a:gd name="T7" fmla="*/ 106 h 107"/>
                <a:gd name="T8" fmla="*/ 81 w 82"/>
                <a:gd name="T9" fmla="*/ 8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07">
                  <a:moveTo>
                    <a:pt x="81" y="82"/>
                  </a:moveTo>
                  <a:lnTo>
                    <a:pt x="81" y="0"/>
                  </a:lnTo>
                  <a:lnTo>
                    <a:pt x="0" y="23"/>
                  </a:lnTo>
                  <a:lnTo>
                    <a:pt x="0" y="106"/>
                  </a:lnTo>
                  <a:lnTo>
                    <a:pt x="81" y="82"/>
                  </a:lnTo>
                </a:path>
              </a:pathLst>
            </a:custGeom>
            <a:solidFill>
              <a:srgbClr val="FF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5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reeform 45"/>
            <p:cNvSpPr>
              <a:spLocks/>
            </p:cNvSpPr>
            <p:nvPr/>
          </p:nvSpPr>
          <p:spPr bwMode="gray">
            <a:xfrm>
              <a:off x="3322" y="3099"/>
              <a:ext cx="83" cy="106"/>
            </a:xfrm>
            <a:custGeom>
              <a:avLst/>
              <a:gdLst>
                <a:gd name="T0" fmla="*/ 82 w 83"/>
                <a:gd name="T1" fmla="*/ 81 h 106"/>
                <a:gd name="T2" fmla="*/ 82 w 83"/>
                <a:gd name="T3" fmla="*/ 0 h 106"/>
                <a:gd name="T4" fmla="*/ 0 w 83"/>
                <a:gd name="T5" fmla="*/ 23 h 106"/>
                <a:gd name="T6" fmla="*/ 0 w 83"/>
                <a:gd name="T7" fmla="*/ 105 h 106"/>
                <a:gd name="T8" fmla="*/ 82 w 83"/>
                <a:gd name="T9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06">
                  <a:moveTo>
                    <a:pt x="82" y="81"/>
                  </a:moveTo>
                  <a:lnTo>
                    <a:pt x="82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82" y="81"/>
                  </a:lnTo>
                </a:path>
              </a:pathLst>
            </a:custGeom>
            <a:solidFill>
              <a:srgbClr val="FF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5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Freeform 46"/>
            <p:cNvSpPr>
              <a:spLocks/>
            </p:cNvSpPr>
            <p:nvPr/>
          </p:nvSpPr>
          <p:spPr bwMode="gray">
            <a:xfrm>
              <a:off x="3440" y="3065"/>
              <a:ext cx="82" cy="106"/>
            </a:xfrm>
            <a:custGeom>
              <a:avLst/>
              <a:gdLst>
                <a:gd name="T0" fmla="*/ 81 w 82"/>
                <a:gd name="T1" fmla="*/ 81 h 106"/>
                <a:gd name="T2" fmla="*/ 81 w 82"/>
                <a:gd name="T3" fmla="*/ 0 h 106"/>
                <a:gd name="T4" fmla="*/ 0 w 82"/>
                <a:gd name="T5" fmla="*/ 23 h 106"/>
                <a:gd name="T6" fmla="*/ 0 w 82"/>
                <a:gd name="T7" fmla="*/ 105 h 106"/>
                <a:gd name="T8" fmla="*/ 81 w 82"/>
                <a:gd name="T9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06">
                  <a:moveTo>
                    <a:pt x="81" y="81"/>
                  </a:moveTo>
                  <a:lnTo>
                    <a:pt x="81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81" y="81"/>
                  </a:lnTo>
                </a:path>
              </a:pathLst>
            </a:custGeom>
            <a:solidFill>
              <a:srgbClr val="FF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5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reeform 47"/>
            <p:cNvSpPr>
              <a:spLocks/>
            </p:cNvSpPr>
            <p:nvPr/>
          </p:nvSpPr>
          <p:spPr bwMode="gray">
            <a:xfrm>
              <a:off x="2977" y="3328"/>
              <a:ext cx="84" cy="107"/>
            </a:xfrm>
            <a:custGeom>
              <a:avLst/>
              <a:gdLst>
                <a:gd name="T0" fmla="*/ 83 w 84"/>
                <a:gd name="T1" fmla="*/ 82 h 107"/>
                <a:gd name="T2" fmla="*/ 83 w 84"/>
                <a:gd name="T3" fmla="*/ 0 h 107"/>
                <a:gd name="T4" fmla="*/ 0 w 84"/>
                <a:gd name="T5" fmla="*/ 24 h 107"/>
                <a:gd name="T6" fmla="*/ 0 w 84"/>
                <a:gd name="T7" fmla="*/ 106 h 107"/>
                <a:gd name="T8" fmla="*/ 83 w 84"/>
                <a:gd name="T9" fmla="*/ 8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07">
                  <a:moveTo>
                    <a:pt x="83" y="82"/>
                  </a:moveTo>
                  <a:lnTo>
                    <a:pt x="83" y="0"/>
                  </a:lnTo>
                  <a:lnTo>
                    <a:pt x="0" y="24"/>
                  </a:lnTo>
                  <a:lnTo>
                    <a:pt x="0" y="106"/>
                  </a:lnTo>
                  <a:lnTo>
                    <a:pt x="83" y="82"/>
                  </a:lnTo>
                </a:path>
              </a:pathLst>
            </a:custGeom>
            <a:solidFill>
              <a:srgbClr val="00AD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5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reeform 48"/>
            <p:cNvSpPr>
              <a:spLocks/>
            </p:cNvSpPr>
            <p:nvPr/>
          </p:nvSpPr>
          <p:spPr bwMode="gray">
            <a:xfrm>
              <a:off x="3095" y="3294"/>
              <a:ext cx="83" cy="107"/>
            </a:xfrm>
            <a:custGeom>
              <a:avLst/>
              <a:gdLst>
                <a:gd name="T0" fmla="*/ 82 w 83"/>
                <a:gd name="T1" fmla="*/ 82 h 107"/>
                <a:gd name="T2" fmla="*/ 82 w 83"/>
                <a:gd name="T3" fmla="*/ 0 h 107"/>
                <a:gd name="T4" fmla="*/ 0 w 83"/>
                <a:gd name="T5" fmla="*/ 23 h 107"/>
                <a:gd name="T6" fmla="*/ 0 w 83"/>
                <a:gd name="T7" fmla="*/ 106 h 107"/>
                <a:gd name="T8" fmla="*/ 82 w 83"/>
                <a:gd name="T9" fmla="*/ 8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07">
                  <a:moveTo>
                    <a:pt x="82" y="82"/>
                  </a:moveTo>
                  <a:lnTo>
                    <a:pt x="82" y="0"/>
                  </a:lnTo>
                  <a:lnTo>
                    <a:pt x="0" y="23"/>
                  </a:lnTo>
                  <a:lnTo>
                    <a:pt x="0" y="106"/>
                  </a:lnTo>
                  <a:lnTo>
                    <a:pt x="82" y="82"/>
                  </a:lnTo>
                </a:path>
              </a:pathLst>
            </a:custGeom>
            <a:solidFill>
              <a:srgbClr val="00AD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5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reeform 49"/>
            <p:cNvSpPr>
              <a:spLocks/>
            </p:cNvSpPr>
            <p:nvPr/>
          </p:nvSpPr>
          <p:spPr bwMode="gray">
            <a:xfrm>
              <a:off x="3212" y="3261"/>
              <a:ext cx="82" cy="106"/>
            </a:xfrm>
            <a:custGeom>
              <a:avLst/>
              <a:gdLst>
                <a:gd name="T0" fmla="*/ 81 w 82"/>
                <a:gd name="T1" fmla="*/ 81 h 106"/>
                <a:gd name="T2" fmla="*/ 81 w 82"/>
                <a:gd name="T3" fmla="*/ 0 h 106"/>
                <a:gd name="T4" fmla="*/ 0 w 82"/>
                <a:gd name="T5" fmla="*/ 23 h 106"/>
                <a:gd name="T6" fmla="*/ 0 w 82"/>
                <a:gd name="T7" fmla="*/ 105 h 106"/>
                <a:gd name="T8" fmla="*/ 81 w 82"/>
                <a:gd name="T9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06">
                  <a:moveTo>
                    <a:pt x="81" y="81"/>
                  </a:moveTo>
                  <a:lnTo>
                    <a:pt x="81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81" y="81"/>
                  </a:lnTo>
                </a:path>
              </a:pathLst>
            </a:custGeom>
            <a:solidFill>
              <a:srgbClr val="00AD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5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reeform 50"/>
            <p:cNvSpPr>
              <a:spLocks/>
            </p:cNvSpPr>
            <p:nvPr/>
          </p:nvSpPr>
          <p:spPr bwMode="gray">
            <a:xfrm>
              <a:off x="3329" y="3227"/>
              <a:ext cx="83" cy="106"/>
            </a:xfrm>
            <a:custGeom>
              <a:avLst/>
              <a:gdLst>
                <a:gd name="T0" fmla="*/ 82 w 83"/>
                <a:gd name="T1" fmla="*/ 81 h 106"/>
                <a:gd name="T2" fmla="*/ 82 w 83"/>
                <a:gd name="T3" fmla="*/ 0 h 106"/>
                <a:gd name="T4" fmla="*/ 0 w 83"/>
                <a:gd name="T5" fmla="*/ 23 h 106"/>
                <a:gd name="T6" fmla="*/ 0 w 83"/>
                <a:gd name="T7" fmla="*/ 105 h 106"/>
                <a:gd name="T8" fmla="*/ 82 w 83"/>
                <a:gd name="T9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06">
                  <a:moveTo>
                    <a:pt x="82" y="81"/>
                  </a:moveTo>
                  <a:lnTo>
                    <a:pt x="82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82" y="81"/>
                  </a:lnTo>
                </a:path>
              </a:pathLst>
            </a:custGeom>
            <a:solidFill>
              <a:srgbClr val="00AD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5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reeform 51"/>
            <p:cNvSpPr>
              <a:spLocks/>
            </p:cNvSpPr>
            <p:nvPr/>
          </p:nvSpPr>
          <p:spPr bwMode="gray">
            <a:xfrm>
              <a:off x="3447" y="3192"/>
              <a:ext cx="82" cy="107"/>
            </a:xfrm>
            <a:custGeom>
              <a:avLst/>
              <a:gdLst>
                <a:gd name="T0" fmla="*/ 81 w 82"/>
                <a:gd name="T1" fmla="*/ 81 h 107"/>
                <a:gd name="T2" fmla="*/ 81 w 82"/>
                <a:gd name="T3" fmla="*/ 0 h 107"/>
                <a:gd name="T4" fmla="*/ 0 w 82"/>
                <a:gd name="T5" fmla="*/ 24 h 107"/>
                <a:gd name="T6" fmla="*/ 0 w 82"/>
                <a:gd name="T7" fmla="*/ 106 h 107"/>
                <a:gd name="T8" fmla="*/ 81 w 82"/>
                <a:gd name="T9" fmla="*/ 8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07">
                  <a:moveTo>
                    <a:pt x="81" y="81"/>
                  </a:moveTo>
                  <a:lnTo>
                    <a:pt x="81" y="0"/>
                  </a:lnTo>
                  <a:lnTo>
                    <a:pt x="0" y="24"/>
                  </a:lnTo>
                  <a:lnTo>
                    <a:pt x="0" y="106"/>
                  </a:lnTo>
                  <a:lnTo>
                    <a:pt x="81" y="81"/>
                  </a:lnTo>
                </a:path>
              </a:pathLst>
            </a:custGeom>
            <a:solidFill>
              <a:srgbClr val="00AD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5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9" name="Rectangle 52"/>
          <p:cNvSpPr>
            <a:spLocks noChangeArrowheads="1"/>
          </p:cNvSpPr>
          <p:nvPr/>
        </p:nvSpPr>
        <p:spPr bwMode="gray">
          <a:xfrm>
            <a:off x="4843463" y="5961063"/>
            <a:ext cx="1181414" cy="32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es-CL" sz="15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employees</a:t>
            </a:r>
          </a:p>
        </p:txBody>
      </p:sp>
      <p:sp>
        <p:nvSpPr>
          <p:cNvPr id="110" name="Rectangle 53"/>
          <p:cNvSpPr>
            <a:spLocks noChangeArrowheads="1"/>
          </p:cNvSpPr>
          <p:nvPr/>
        </p:nvSpPr>
        <p:spPr bwMode="auto">
          <a:xfrm>
            <a:off x="1115616" y="5919788"/>
            <a:ext cx="2401887" cy="27940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sz="15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 54"/>
          <p:cNvSpPr>
            <a:spLocks noChangeArrowheads="1"/>
          </p:cNvSpPr>
          <p:nvPr/>
        </p:nvSpPr>
        <p:spPr bwMode="auto">
          <a:xfrm>
            <a:off x="2488625" y="5225163"/>
            <a:ext cx="738973" cy="27000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sz="15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" name="Picture 55" descr="symbo0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271" y="5076825"/>
            <a:ext cx="428625" cy="42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56" descr="symbo0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770563"/>
            <a:ext cx="428625" cy="42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Rectangle 57"/>
          <p:cNvSpPr>
            <a:spLocks noChangeArrowheads="1"/>
          </p:cNvSpPr>
          <p:nvPr/>
        </p:nvSpPr>
        <p:spPr bwMode="auto">
          <a:xfrm>
            <a:off x="1115616" y="4662488"/>
            <a:ext cx="2401888" cy="27940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sz="15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5" name="Picture 58" descr="Symbols: Red Xmark, No, Canc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275856" y="4594225"/>
            <a:ext cx="354012" cy="4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Rectangle 59"/>
          <p:cNvSpPr>
            <a:spLocks noChangeArrowheads="1"/>
          </p:cNvSpPr>
          <p:nvPr/>
        </p:nvSpPr>
        <p:spPr bwMode="auto">
          <a:xfrm>
            <a:off x="1865250" y="3971863"/>
            <a:ext cx="1362348" cy="26352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sz="15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7" name="Picture 60" descr="Symbols: Red Xmark, No, Canc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073223" y="3896550"/>
            <a:ext cx="354013" cy="4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Rectangle 61"/>
          <p:cNvSpPr>
            <a:spLocks noChangeArrowheads="1"/>
          </p:cNvSpPr>
          <p:nvPr/>
        </p:nvSpPr>
        <p:spPr bwMode="gray">
          <a:xfrm>
            <a:off x="6792913" y="4567238"/>
            <a:ext cx="1285608" cy="32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es-CL" sz="15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No auditada</a:t>
            </a:r>
          </a:p>
        </p:txBody>
      </p:sp>
      <p:sp>
        <p:nvSpPr>
          <p:cNvPr id="119" name="Rectangle 62"/>
          <p:cNvSpPr>
            <a:spLocks noChangeArrowheads="1"/>
          </p:cNvSpPr>
          <p:nvPr/>
        </p:nvSpPr>
        <p:spPr bwMode="auto">
          <a:xfrm>
            <a:off x="4116202" y="2270188"/>
            <a:ext cx="4662736" cy="46800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sz="15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Line 6"/>
          <p:cNvSpPr>
            <a:spLocks noChangeShapeType="1"/>
          </p:cNvSpPr>
          <p:nvPr/>
        </p:nvSpPr>
        <p:spPr bwMode="auto">
          <a:xfrm rot="5400000">
            <a:off x="6713087" y="5553020"/>
            <a:ext cx="396000" cy="1588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sz="15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95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Consideraciones al Auditar Sentencias DML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268760"/>
            <a:ext cx="8281292" cy="226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2000" dirty="0" smtClean="0">
                <a:latin typeface="Arial" pitchFamily="34" charset="0"/>
                <a:ea typeface="Arial Unicode MS"/>
                <a:cs typeface="Arial" pitchFamily="34" charset="0"/>
              </a:rPr>
              <a:t>Se </a:t>
            </a:r>
            <a:r>
              <a:rPr lang="en-US" altLang="es-CL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auditan</a:t>
            </a:r>
            <a:r>
              <a:rPr lang="en-US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los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registros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si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se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satisface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el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predicado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FGA y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si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se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hace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referencia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a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las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columnas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relevantes</a:t>
            </a:r>
            <a:r>
              <a:rPr lang="en-US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.</a:t>
            </a:r>
          </a:p>
          <a:p>
            <a:pPr marL="609600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Se </a:t>
            </a:r>
            <a:r>
              <a:rPr lang="en-US" altLang="es-CL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auditan</a:t>
            </a:r>
            <a:r>
              <a:rPr lang="en-US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las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sentencias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DELETE,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independientemente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las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columnas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especificadas</a:t>
            </a:r>
            <a:r>
              <a:rPr lang="en-US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.</a:t>
            </a:r>
          </a:p>
          <a:p>
            <a:pPr marL="609600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Se </a:t>
            </a:r>
            <a:r>
              <a:rPr lang="en-US" altLang="es-CL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auditan</a:t>
            </a:r>
            <a:r>
              <a:rPr lang="en-US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las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sentencias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MERGE con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las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sentencias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INSERT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, </a:t>
            </a:r>
            <a:r>
              <a:rPr lang="en-US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UPDATE 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y DELETE </a:t>
            </a:r>
            <a:r>
              <a:rPr lang="en-US" altLang="es-CL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generadas</a:t>
            </a:r>
            <a:r>
              <a:rPr lang="en-US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.</a:t>
            </a:r>
            <a:endParaRPr lang="en-US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blackGray">
          <a:xfrm>
            <a:off x="681038" y="4213337"/>
            <a:ext cx="7924800" cy="880241"/>
          </a:xfrm>
          <a:prstGeom prst="rect">
            <a:avLst/>
          </a:prstGeom>
          <a:solidFill>
            <a:srgbClr val="CCCCCC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9144" rIns="92075" bIns="9144" anchor="ctr">
            <a:spAutoFit/>
          </a:bodyPr>
          <a:lstStyle>
            <a:lvl1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Tx/>
              <a:buSzPct val="100000"/>
              <a:buFontTx/>
              <a:buNone/>
            </a:pPr>
            <a:endParaRPr lang="en-US" altLang="es-CL" sz="4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>
              <a:buClrTx/>
              <a:buSzPct val="100000"/>
              <a:buFontTx/>
              <a:buNone/>
            </a:pPr>
            <a:r>
              <a:rPr lang="en-US" altLang="es-CL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UPDATE </a:t>
            </a:r>
            <a:r>
              <a:rPr lang="en-US" altLang="es-CL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hr.employees</a:t>
            </a:r>
            <a:endParaRPr lang="en-US" altLang="es-CL" sz="1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>
              <a:buClrTx/>
              <a:buSzPct val="100000"/>
              <a:buFontTx/>
              <a:buNone/>
            </a:pPr>
            <a:r>
              <a:rPr lang="en-US" altLang="es-CL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SET salary = 1000</a:t>
            </a:r>
          </a:p>
          <a:p>
            <a:pPr>
              <a:buClrTx/>
              <a:buSzPct val="100000"/>
              <a:buFontTx/>
              <a:buNone/>
            </a:pPr>
            <a:r>
              <a:rPr lang="en-US" altLang="es-CL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WHERE </a:t>
            </a:r>
            <a:r>
              <a:rPr lang="en-US" altLang="es-CL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commission_pct</a:t>
            </a:r>
            <a:r>
              <a:rPr lang="en-US" altLang="es-CL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= .2</a:t>
            </a:r>
            <a:r>
              <a:rPr lang="en-US" altLang="es-CL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;</a:t>
            </a:r>
          </a:p>
          <a:p>
            <a:pPr>
              <a:buClrTx/>
              <a:buSzPct val="100000"/>
              <a:buFontTx/>
              <a:buNone/>
            </a:pPr>
            <a:endParaRPr lang="en-US" altLang="es-CL" sz="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blackGray">
          <a:xfrm>
            <a:off x="681038" y="5185500"/>
            <a:ext cx="7924800" cy="880241"/>
          </a:xfrm>
          <a:prstGeom prst="rect">
            <a:avLst/>
          </a:prstGeom>
          <a:solidFill>
            <a:srgbClr val="CCCCCC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9144" rIns="92075" bIns="9144" anchor="ctr">
            <a:spAutoFit/>
          </a:bodyPr>
          <a:lstStyle>
            <a:lvl1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Tx/>
              <a:buSzPct val="100000"/>
              <a:buFontTx/>
              <a:buNone/>
            </a:pPr>
            <a:endParaRPr lang="en-US" altLang="es-CL" sz="4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>
              <a:buClrTx/>
              <a:buSzPct val="100000"/>
              <a:buFontTx/>
              <a:buNone/>
            </a:pPr>
            <a:r>
              <a:rPr lang="en-US" altLang="es-CL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UPDATE </a:t>
            </a:r>
            <a:r>
              <a:rPr lang="en-US" altLang="es-CL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hr.employees</a:t>
            </a:r>
            <a:endParaRPr lang="en-US" altLang="es-CL" sz="1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>
              <a:buClrTx/>
              <a:buSzPct val="100000"/>
              <a:buFontTx/>
              <a:buNone/>
            </a:pPr>
            <a:r>
              <a:rPr lang="en-US" altLang="es-CL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SET salary = 1000</a:t>
            </a:r>
          </a:p>
          <a:p>
            <a:pPr>
              <a:buClrTx/>
              <a:buSzPct val="100000"/>
              <a:buFontTx/>
              <a:buNone/>
            </a:pPr>
            <a:r>
              <a:rPr lang="en-US" altLang="es-CL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WHERE </a:t>
            </a:r>
            <a:r>
              <a:rPr lang="en-US" altLang="es-CL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employee_id</a:t>
            </a:r>
            <a:r>
              <a:rPr lang="en-US" altLang="es-CL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= 200</a:t>
            </a:r>
            <a:r>
              <a:rPr lang="en-US" altLang="es-CL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;</a:t>
            </a:r>
          </a:p>
          <a:p>
            <a:pPr>
              <a:buClrTx/>
              <a:buSzPct val="100000"/>
              <a:buFontTx/>
              <a:buNone/>
            </a:pPr>
            <a:endParaRPr lang="en-US" altLang="es-CL" sz="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</p:txBody>
      </p:sp>
      <p:pic>
        <p:nvPicPr>
          <p:cNvPr id="17" name="Picture 6" descr="symbo0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846425" y="4318271"/>
            <a:ext cx="622021" cy="67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5" descr="symbo0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91" y="5185500"/>
            <a:ext cx="929891" cy="91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97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 descr="hombres trabajando : Hombre 3d que trabaja en equipo en el fondo blanc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258172"/>
            <a:ext cx="2232248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38125"/>
            <a:ext cx="8280152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Pautas para Uso de FGA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1" name="30 Llamada rectangular redondeada"/>
          <p:cNvSpPr/>
          <p:nvPr/>
        </p:nvSpPr>
        <p:spPr>
          <a:xfrm>
            <a:off x="468312" y="1268760"/>
            <a:ext cx="8280152" cy="3816424"/>
          </a:xfrm>
          <a:prstGeom prst="wedgeRoundRectCallout">
            <a:avLst>
              <a:gd name="adj1" fmla="val -3348"/>
              <a:gd name="adj2" fmla="val 61194"/>
              <a:gd name="adj3" fmla="val 16667"/>
            </a:avLst>
          </a:prstGeom>
          <a:solidFill>
            <a:srgbClr val="99CC00"/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432000" rtlCol="0" anchor="ctr"/>
          <a:lstStyle/>
          <a:p>
            <a:pPr marL="628650" lvl="1" indent="-360363" algn="just" eaLnBrk="1" hangingPunct="1">
              <a:buClr>
                <a:srgbClr val="FF0000"/>
              </a:buClr>
              <a:buSzPct val="130000"/>
              <a:buFont typeface="Arial" pitchFamily="34" charset="0"/>
              <a:buChar char="•"/>
            </a:pPr>
            <a:r>
              <a:rPr lang="es-CL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Para auditar todas las filas, utilizar </a:t>
            </a: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condición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de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auditoría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null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.</a:t>
            </a:r>
          </a:p>
          <a:p>
            <a:pPr marL="628650" lvl="1" indent="-360363" algn="just" eaLnBrk="1" hangingPunct="1">
              <a:buClr>
                <a:srgbClr val="FF0000"/>
              </a:buClr>
              <a:buSzPct val="130000"/>
              <a:buFont typeface="Arial" pitchFamily="34" charset="0"/>
              <a:buChar char="•"/>
            </a:pP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Para </a:t>
            </a: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auditar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todas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las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columnas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, </a:t>
            </a: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utilizar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condición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de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auditoría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null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.</a:t>
            </a:r>
          </a:p>
          <a:p>
            <a:pPr marL="628650" lvl="1" indent="-360363" algn="just" eaLnBrk="1" hangingPunct="1">
              <a:buClr>
                <a:srgbClr val="FF0000"/>
              </a:buClr>
              <a:buSzPct val="130000"/>
              <a:buFont typeface="Arial" pitchFamily="34" charset="0"/>
              <a:buChar char="•"/>
            </a:pP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Los </a:t>
            </a: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nombres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de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política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deben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ser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únicos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.</a:t>
            </a:r>
          </a:p>
          <a:p>
            <a:pPr marL="628650" lvl="1" indent="-360363" algn="just" eaLnBrk="1" hangingPunct="1">
              <a:buClr>
                <a:srgbClr val="FF0000"/>
              </a:buClr>
              <a:buSzPct val="130000"/>
              <a:buFont typeface="Arial" pitchFamily="34" charset="0"/>
              <a:buChar char="•"/>
            </a:pP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La </a:t>
            </a: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tabla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o 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vista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auditada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ya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debe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existir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cuando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cree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la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política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.</a:t>
            </a:r>
          </a:p>
          <a:p>
            <a:pPr marL="628650" lvl="1" indent="-360363" algn="just" eaLnBrk="1" hangingPunct="1">
              <a:buClr>
                <a:srgbClr val="FF0000"/>
              </a:buClr>
              <a:buSzPct val="130000"/>
              <a:buFont typeface="Arial" pitchFamily="34" charset="0"/>
              <a:buChar char="•"/>
            </a:pP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Si la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sintaxis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la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condición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auditoría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no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es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válida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, se produce el error ORA-28112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cuando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se accede al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objeto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auditado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.</a:t>
            </a:r>
          </a:p>
          <a:p>
            <a:pPr marL="628650" lvl="1" indent="-360363" algn="just" eaLnBrk="1" hangingPunct="1">
              <a:buClr>
                <a:srgbClr val="FF0000"/>
              </a:buClr>
              <a:buSzPct val="130000"/>
              <a:buFont typeface="Arial" pitchFamily="34" charset="0"/>
              <a:buChar char="•"/>
            </a:pP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Si la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columna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auditada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no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existe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en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la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tabla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, no se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audita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ninguna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fila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.</a:t>
            </a:r>
          </a:p>
          <a:p>
            <a:pPr marL="628650" lvl="1" indent="-360363" algn="just" eaLnBrk="1" hangingPunct="1">
              <a:buClr>
                <a:srgbClr val="FF0000"/>
              </a:buClr>
              <a:buSzPct val="130000"/>
              <a:buFont typeface="Arial" pitchFamily="34" charset="0"/>
              <a:buChar char="•"/>
            </a:pP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Si el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manejador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eventos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no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existe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, no se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devuelve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ningún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error y el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registro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auditoría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se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crea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todos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modos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.</a:t>
            </a: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1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Auditoría de SYSDBA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124744"/>
            <a:ext cx="7993062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defTabSz="457200">
              <a:lnSpc>
                <a:spcPct val="150000"/>
              </a:lnSpc>
              <a:spcBef>
                <a:spcPct val="20000"/>
              </a:spcBef>
            </a:pPr>
            <a:r>
              <a:rPr lang="es-CL" sz="2000" dirty="0" smtClean="0">
                <a:latin typeface="Arial" pitchFamily="34" charset="0"/>
                <a:ea typeface="Arial Unicode MS"/>
                <a:cs typeface="Arial" pitchFamily="34" charset="0"/>
              </a:rPr>
              <a:t>Los </a:t>
            </a:r>
            <a:r>
              <a:rPr lang="en-US" altLang="es-CL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usuarios</a:t>
            </a:r>
            <a:r>
              <a:rPr lang="en-US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con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privilegios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SYSDBA o SYSOPER </a:t>
            </a:r>
            <a:r>
              <a:rPr lang="en-US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se </a:t>
            </a:r>
            <a:r>
              <a:rPr lang="en-US" altLang="es-CL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pueden</a:t>
            </a:r>
            <a:r>
              <a:rPr lang="en-US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conectar</a:t>
            </a:r>
            <a:r>
              <a:rPr lang="en-US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cuando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la base de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datos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está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cerrada</a:t>
            </a:r>
            <a:r>
              <a:rPr lang="en-US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.</a:t>
            </a:r>
          </a:p>
          <a:p>
            <a:pPr marL="1066800" lvl="1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Los trace de </a:t>
            </a:r>
            <a:r>
              <a:rPr lang="en-US" altLang="es-CL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auditoría</a:t>
            </a:r>
            <a:r>
              <a:rPr lang="en-US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se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debe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almacenar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fuera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la base de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datos</a:t>
            </a:r>
            <a:r>
              <a:rPr lang="en-US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.</a:t>
            </a:r>
          </a:p>
          <a:p>
            <a:pPr marL="1066800" lvl="1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La </a:t>
            </a:r>
            <a:r>
              <a:rPr lang="en-US" altLang="es-CL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conexión</a:t>
            </a:r>
            <a:r>
              <a:rPr lang="en-US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como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SYSDBA o SYSOPER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siempre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se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audita</a:t>
            </a:r>
            <a:r>
              <a:rPr lang="en-US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.</a:t>
            </a:r>
          </a:p>
          <a:p>
            <a:pPr marL="1066800" lvl="1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Se </a:t>
            </a:r>
            <a:r>
              <a:rPr lang="en-US" altLang="es-CL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puede</a:t>
            </a:r>
            <a:r>
              <a:rPr lang="en-US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activar</a:t>
            </a:r>
            <a:r>
              <a:rPr lang="en-US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la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auditoría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adicional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acciones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SYSDBA o SYSOPER con AUDIT_SYS_OPERATIONS</a:t>
            </a:r>
            <a:r>
              <a:rPr lang="en-US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.</a:t>
            </a:r>
          </a:p>
          <a:p>
            <a:pPr marL="1066800" lvl="1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Se </a:t>
            </a:r>
            <a:r>
              <a:rPr lang="en-US" altLang="es-CL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puede</a:t>
            </a:r>
            <a:r>
              <a:rPr lang="en-US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controlar</a:t>
            </a:r>
            <a:r>
              <a:rPr lang="en-US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los trace de </a:t>
            </a:r>
            <a:r>
              <a:rPr lang="en-US" altLang="es-CL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auditoría</a:t>
            </a:r>
            <a:r>
              <a:rPr lang="en-US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con AUDIT_FILE_DEST.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pic>
        <p:nvPicPr>
          <p:cNvPr id="18" name="Picture 4" descr="conce060_FootPri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948264" y="5610225"/>
            <a:ext cx="12477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97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5 Marcador de texto"/>
          <p:cNvSpPr>
            <a:spLocks noGrp="1"/>
          </p:cNvSpPr>
          <p:nvPr>
            <p:ph type="body" idx="1"/>
          </p:nvPr>
        </p:nvSpPr>
        <p:spPr>
          <a:xfrm>
            <a:off x="168275" y="1014029"/>
            <a:ext cx="8745538" cy="2751522"/>
          </a:xfrm>
        </p:spPr>
        <p:txBody>
          <a:bodyPr>
            <a:spAutoFit/>
          </a:bodyPr>
          <a:lstStyle/>
          <a:p>
            <a:pPr algn="ctr" eaLnBrk="1" hangingPunct="1"/>
            <a:r>
              <a:rPr lang="es-CL" sz="2800" dirty="0" smtClean="0">
                <a:ea typeface="ＭＳ Ｐゴシック" pitchFamily="34" charset="-128"/>
              </a:rPr>
              <a:t>Unidad de Aprendizaje N°3</a:t>
            </a:r>
          </a:p>
          <a:p>
            <a:pPr algn="ctr" eaLnBrk="1" hangingPunct="1"/>
            <a:r>
              <a:rPr lang="es-CL" sz="2800" dirty="0"/>
              <a:t>Auditoría, respaldo y recuperación de la Base de </a:t>
            </a:r>
            <a:r>
              <a:rPr lang="es-CL" sz="2800" dirty="0" smtClean="0"/>
              <a:t>Datos</a:t>
            </a:r>
          </a:p>
          <a:p>
            <a:pPr algn="ctr" eaLnBrk="1" hangingPunct="1"/>
            <a:endParaRPr lang="es-CL" sz="2800" dirty="0" smtClean="0">
              <a:ea typeface="ＭＳ Ｐゴシック" pitchFamily="34" charset="-128"/>
            </a:endParaRPr>
          </a:p>
          <a:p>
            <a:pPr algn="ctr" eaLnBrk="1" hangingPunct="1"/>
            <a:r>
              <a:rPr lang="es-CL" sz="2800" dirty="0" smtClean="0">
                <a:ea typeface="ＭＳ Ｐゴシック" pitchFamily="34" charset="-128"/>
              </a:rPr>
              <a:t>Aprendizajes Conceptuales:</a:t>
            </a:r>
          </a:p>
          <a:p>
            <a:pPr algn="ctr"/>
            <a:r>
              <a:rPr lang="es-CL" b="1" dirty="0"/>
              <a:t>Reconocer el proceso </a:t>
            </a:r>
            <a:r>
              <a:rPr lang="es-CL" b="1" dirty="0" smtClean="0"/>
              <a:t>para</a:t>
            </a:r>
            <a:r>
              <a:rPr lang="es-CL" b="1" dirty="0" smtClean="0"/>
              <a:t> </a:t>
            </a:r>
            <a:r>
              <a:rPr lang="es-CL" b="1" dirty="0"/>
              <a:t>implementar la Seguridad de la base  de  datos  configurando los diferentes tipos de auditorías </a:t>
            </a:r>
            <a:r>
              <a:rPr lang="es-CL" b="1" dirty="0" smtClean="0"/>
              <a:t>disponibles.</a:t>
            </a:r>
            <a:endParaRPr lang="es-CL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Mantenimiento de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Audit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Trail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8209284" cy="280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defTabSz="457200">
              <a:lnSpc>
                <a:spcPct val="150000"/>
              </a:lnSpc>
              <a:spcBef>
                <a:spcPct val="20000"/>
              </a:spcBef>
            </a:pPr>
            <a:r>
              <a:rPr lang="es-CL" sz="2000" dirty="0" smtClean="0">
                <a:latin typeface="Arial" pitchFamily="34" charset="0"/>
                <a:ea typeface="Arial Unicode MS"/>
                <a:cs typeface="Arial" pitchFamily="34" charset="0"/>
              </a:rPr>
              <a:t>Para mantener </a:t>
            </a:r>
            <a:r>
              <a:rPr lang="es-CL" sz="2000" dirty="0" err="1" smtClean="0">
                <a:latin typeface="Arial" pitchFamily="34" charset="0"/>
                <a:ea typeface="Arial Unicode MS"/>
                <a:cs typeface="Arial" pitchFamily="34" charset="0"/>
              </a:rPr>
              <a:t>Audit</a:t>
            </a:r>
            <a:r>
              <a:rPr lang="es-CL" sz="2000" dirty="0" smtClean="0">
                <a:latin typeface="Arial" pitchFamily="34" charset="0"/>
                <a:ea typeface="Arial Unicode MS"/>
                <a:cs typeface="Arial" pitchFamily="34" charset="0"/>
              </a:rPr>
              <a:t> </a:t>
            </a:r>
            <a:r>
              <a:rPr lang="es-CL" sz="2000" dirty="0" err="1" smtClean="0">
                <a:latin typeface="Arial" pitchFamily="34" charset="0"/>
                <a:ea typeface="Arial Unicode MS"/>
                <a:cs typeface="Arial" pitchFamily="34" charset="0"/>
              </a:rPr>
              <a:t>Traill</a:t>
            </a:r>
            <a:r>
              <a:rPr lang="es-CL" sz="2000" dirty="0" smtClean="0">
                <a:latin typeface="Arial" pitchFamily="34" charset="0"/>
                <a:ea typeface="Arial Unicode MS"/>
                <a:cs typeface="Arial" pitchFamily="34" charset="0"/>
              </a:rPr>
              <a:t> se deberían seguir las siguientes recomendaciones:</a:t>
            </a:r>
          </a:p>
          <a:p>
            <a:pPr marL="1066800" lvl="1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2000" dirty="0" smtClean="0">
                <a:latin typeface="Arial" pitchFamily="34" charset="0"/>
                <a:ea typeface="Arial Unicode MS"/>
                <a:cs typeface="Arial" pitchFamily="34" charset="0"/>
              </a:rPr>
              <a:t>Revisar y almacenar los registros antiguos.</a:t>
            </a:r>
          </a:p>
          <a:p>
            <a:pPr marL="1066800" lvl="1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2000" dirty="0" smtClean="0">
                <a:latin typeface="Arial" pitchFamily="34" charset="0"/>
                <a:ea typeface="Arial Unicode MS"/>
                <a:cs typeface="Arial" pitchFamily="34" charset="0"/>
              </a:rPr>
              <a:t>Evitar los problemas de almacenamiento.</a:t>
            </a:r>
          </a:p>
          <a:p>
            <a:pPr marL="1066800" lvl="1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2000" dirty="0" smtClean="0">
                <a:latin typeface="Arial" pitchFamily="34" charset="0"/>
                <a:ea typeface="Arial Unicode MS"/>
                <a:cs typeface="Arial" pitchFamily="34" charset="0"/>
              </a:rPr>
              <a:t>Evitar la pérdida de registros</a:t>
            </a:r>
            <a:endParaRPr lang="en-US" sz="20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pic>
        <p:nvPicPr>
          <p:cNvPr id="5" name="Picture 4" descr="house088_pall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6172200" y="4267200"/>
            <a:ext cx="1682750" cy="1752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997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Oracle </a:t>
            </a:r>
            <a:r>
              <a:rPr lang="es-CL" sz="3000" dirty="0" err="1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Audit</a:t>
            </a:r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Vault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936" y="1375370"/>
            <a:ext cx="2743200" cy="27622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30" descr="datab0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161" y="2812058"/>
            <a:ext cx="1085850" cy="12319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103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936" y="2423120"/>
            <a:ext cx="630238" cy="63341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103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424" y="3223220"/>
            <a:ext cx="29368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33"/>
          <p:cNvSpPr txBox="1">
            <a:spLocks noChangeArrowheads="1"/>
          </p:cNvSpPr>
          <p:nvPr/>
        </p:nvSpPr>
        <p:spPr bwMode="auto">
          <a:xfrm>
            <a:off x="3622899" y="5034558"/>
            <a:ext cx="186013" cy="314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Tx/>
              <a:buNone/>
            </a:pPr>
            <a:endParaRPr lang="es-ES" altLang="es-CL" sz="1600" b="1">
              <a:solidFill>
                <a:schemeClr val="accent1"/>
              </a:solidFill>
            </a:endParaRPr>
          </a:p>
        </p:txBody>
      </p:sp>
      <p:sp>
        <p:nvSpPr>
          <p:cNvPr id="11" name="Text Box 1034"/>
          <p:cNvSpPr txBox="1">
            <a:spLocks noChangeArrowheads="1"/>
          </p:cNvSpPr>
          <p:nvPr/>
        </p:nvSpPr>
        <p:spPr bwMode="auto">
          <a:xfrm>
            <a:off x="2195736" y="5539383"/>
            <a:ext cx="132873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sz="1600" b="1" dirty="0">
                <a:solidFill>
                  <a:srgbClr val="C00000"/>
                </a:solidFill>
                <a:sym typeface="Times New Roman" pitchFamily="18" charset="0"/>
              </a:rPr>
              <a:t>Oracle Database</a:t>
            </a:r>
          </a:p>
        </p:txBody>
      </p:sp>
      <p:pic>
        <p:nvPicPr>
          <p:cNvPr id="12" name="Picture 103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724" y="4905970"/>
            <a:ext cx="309562" cy="5238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Text Box 1036"/>
          <p:cNvSpPr txBox="1">
            <a:spLocks noChangeArrowheads="1"/>
          </p:cNvSpPr>
          <p:nvPr/>
        </p:nvSpPr>
        <p:spPr bwMode="auto">
          <a:xfrm>
            <a:off x="5240561" y="5415558"/>
            <a:ext cx="9890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sz="1600" b="1">
                <a:solidFill>
                  <a:srgbClr val="000000"/>
                </a:solidFill>
                <a:sym typeface="Times New Roman" pitchFamily="18" charset="0"/>
              </a:rPr>
              <a:t>IBM DB2</a:t>
            </a:r>
          </a:p>
        </p:txBody>
      </p:sp>
      <p:pic>
        <p:nvPicPr>
          <p:cNvPr id="14" name="Picture 1037" descr="house03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461" y="2423120"/>
            <a:ext cx="41433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3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336" y="5190133"/>
            <a:ext cx="349250" cy="50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1039"/>
          <p:cNvSpPr txBox="1">
            <a:spLocks noChangeArrowheads="1"/>
          </p:cNvSpPr>
          <p:nvPr/>
        </p:nvSpPr>
        <p:spPr bwMode="auto">
          <a:xfrm>
            <a:off x="4024536" y="5775920"/>
            <a:ext cx="13096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sz="1600" b="1">
                <a:solidFill>
                  <a:srgbClr val="000000"/>
                </a:solidFill>
                <a:sym typeface="Times New Roman" pitchFamily="18" charset="0"/>
              </a:rPr>
              <a:t>Microsoft SQL Server</a:t>
            </a:r>
          </a:p>
        </p:txBody>
      </p:sp>
      <p:pic>
        <p:nvPicPr>
          <p:cNvPr id="17" name="Picture 1040" descr="database_group_wh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2" r="16203" b="33179"/>
          <a:stretch>
            <a:fillRect/>
          </a:stretch>
        </p:blipFill>
        <p:spPr bwMode="auto">
          <a:xfrm>
            <a:off x="2295749" y="4404320"/>
            <a:ext cx="168592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1" descr="ex_red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1456333"/>
            <a:ext cx="50641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Line 1042"/>
          <p:cNvSpPr>
            <a:spLocks noChangeShapeType="1"/>
          </p:cNvSpPr>
          <p:nvPr/>
        </p:nvSpPr>
        <p:spPr bwMode="auto">
          <a:xfrm flipV="1">
            <a:off x="3414936" y="4023320"/>
            <a:ext cx="685800" cy="609600"/>
          </a:xfrm>
          <a:prstGeom prst="line">
            <a:avLst/>
          </a:prstGeom>
          <a:noFill/>
          <a:ln w="635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endParaRPr lang="es-CL" sz="1600" b="1"/>
          </a:p>
        </p:txBody>
      </p:sp>
      <p:sp>
        <p:nvSpPr>
          <p:cNvPr id="21" name="Line 1043"/>
          <p:cNvSpPr>
            <a:spLocks noChangeShapeType="1"/>
          </p:cNvSpPr>
          <p:nvPr/>
        </p:nvSpPr>
        <p:spPr bwMode="auto">
          <a:xfrm flipV="1">
            <a:off x="4481736" y="4099520"/>
            <a:ext cx="0" cy="990600"/>
          </a:xfrm>
          <a:prstGeom prst="line">
            <a:avLst/>
          </a:prstGeom>
          <a:noFill/>
          <a:ln w="635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endParaRPr lang="es-CL" sz="1600" b="1"/>
          </a:p>
        </p:txBody>
      </p:sp>
      <p:sp>
        <p:nvSpPr>
          <p:cNvPr id="22" name="Line 1044"/>
          <p:cNvSpPr>
            <a:spLocks noChangeShapeType="1"/>
          </p:cNvSpPr>
          <p:nvPr/>
        </p:nvSpPr>
        <p:spPr bwMode="auto">
          <a:xfrm flipH="1" flipV="1">
            <a:off x="4938936" y="4023320"/>
            <a:ext cx="584200" cy="766763"/>
          </a:xfrm>
          <a:prstGeom prst="line">
            <a:avLst/>
          </a:prstGeom>
          <a:noFill/>
          <a:ln w="635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endParaRPr lang="es-CL" sz="1600" b="1"/>
          </a:p>
        </p:txBody>
      </p:sp>
      <p:pic>
        <p:nvPicPr>
          <p:cNvPr id="23" name="Picture 104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136" y="2346920"/>
            <a:ext cx="6096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046" descr="docum12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136" y="1484908"/>
            <a:ext cx="685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4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824" y="3897908"/>
            <a:ext cx="309562" cy="5238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6" name="Line 1048"/>
          <p:cNvSpPr>
            <a:spLocks noChangeShapeType="1"/>
          </p:cNvSpPr>
          <p:nvPr/>
        </p:nvSpPr>
        <p:spPr bwMode="auto">
          <a:xfrm flipH="1" flipV="1">
            <a:off x="5291361" y="3826470"/>
            <a:ext cx="700088" cy="273050"/>
          </a:xfrm>
          <a:prstGeom prst="line">
            <a:avLst/>
          </a:prstGeom>
          <a:noFill/>
          <a:ln w="635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endParaRPr lang="es-CL" sz="1600" b="1"/>
          </a:p>
        </p:txBody>
      </p:sp>
      <p:sp>
        <p:nvSpPr>
          <p:cNvPr id="27" name="Text Box 1049"/>
          <p:cNvSpPr txBox="1">
            <a:spLocks noChangeArrowheads="1"/>
          </p:cNvSpPr>
          <p:nvPr/>
        </p:nvSpPr>
        <p:spPr bwMode="auto">
          <a:xfrm>
            <a:off x="5724749" y="4436070"/>
            <a:ext cx="111918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sz="1600" b="1">
                <a:solidFill>
                  <a:srgbClr val="000000"/>
                </a:solidFill>
                <a:sym typeface="Times New Roman" pitchFamily="18" charset="0"/>
              </a:rPr>
              <a:t>Sybase ASE</a:t>
            </a:r>
          </a:p>
        </p:txBody>
      </p:sp>
      <p:pic>
        <p:nvPicPr>
          <p:cNvPr id="28" name="Picture 3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536" y="4401145"/>
            <a:ext cx="762000" cy="765175"/>
          </a:xfrm>
          <a:prstGeom prst="rect">
            <a:avLst/>
          </a:prstGeom>
          <a:noFill/>
          <a:ln>
            <a:noFill/>
          </a:ln>
          <a:effectLst>
            <a:outerShdw blurRad="101600" dist="76199" dir="4800041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4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88913"/>
            <a:ext cx="7793037" cy="1462087"/>
          </a:xfrm>
        </p:spPr>
        <p:txBody>
          <a:bodyPr/>
          <a:lstStyle/>
          <a:p>
            <a:pPr eaLnBrk="1" hangingPunct="1">
              <a:defRPr/>
            </a:pPr>
            <a:r>
              <a:rPr lang="es-MX" sz="3000" dirty="0" smtClean="0">
                <a:latin typeface="Arial" pitchFamily="34" charset="0"/>
                <a:cs typeface="Arial" pitchFamily="34" charset="0"/>
              </a:rPr>
              <a:t>Resumen de la Clase</a:t>
            </a:r>
            <a:endParaRPr lang="es-ES" sz="3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3"/>
          <p:cNvSpPr txBox="1">
            <a:spLocks noChangeArrowheads="1"/>
          </p:cNvSpPr>
          <p:nvPr/>
        </p:nvSpPr>
        <p:spPr bwMode="auto">
          <a:xfrm>
            <a:off x="395288" y="1423260"/>
            <a:ext cx="8459787" cy="3589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 describieron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las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responsabilidades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del DBA 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en la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seguridad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y la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auditoría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de la base de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datos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.</a:t>
            </a:r>
            <a:endParaRPr lang="en-US" altLang="es-CL" sz="2000" dirty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Se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explicó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cómo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activar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la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auditoría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de base de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datos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estándar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.</a:t>
            </a:r>
          </a:p>
          <a:p>
            <a:pPr marL="609600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Se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explicaron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los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diferentes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tipos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auditoría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.</a:t>
            </a:r>
          </a:p>
          <a:p>
            <a:pPr marL="609600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Se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explicó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cómo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revisar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la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información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auditoría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.</a:t>
            </a:r>
          </a:p>
          <a:p>
            <a:pPr marL="609600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Se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explicó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cómo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mantener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trace de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auditoría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.</a:t>
            </a:r>
            <a:endParaRPr lang="en-US" altLang="es-CL" sz="2000" dirty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5" name="Picture 2" descr="http://1.bp.blogspot.com/_RqJDNYG54ms/Sw8Xel4RxEI/AAAAAAAAAAM/YsM0M1Y291A/s320/20080616-20080614-Trab%2520cooperativo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72200" y="4078245"/>
            <a:ext cx="2690292" cy="2687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88913"/>
            <a:ext cx="7793037" cy="1462087"/>
          </a:xfrm>
        </p:spPr>
        <p:txBody>
          <a:bodyPr/>
          <a:lstStyle/>
          <a:p>
            <a:pPr eaLnBrk="1" hangingPunct="1">
              <a:defRPr/>
            </a:pPr>
            <a:r>
              <a:rPr lang="es-MX" sz="3000" dirty="0" smtClean="0">
                <a:latin typeface="Arial" pitchFamily="34" charset="0"/>
                <a:cs typeface="Arial" pitchFamily="34" charset="0"/>
              </a:rPr>
              <a:t>Objetivos de la Clase</a:t>
            </a:r>
            <a:endParaRPr lang="es-ES" sz="3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3"/>
          <p:cNvSpPr txBox="1">
            <a:spLocks noChangeArrowheads="1"/>
          </p:cNvSpPr>
          <p:nvPr/>
        </p:nvSpPr>
        <p:spPr bwMode="auto">
          <a:xfrm>
            <a:off x="395288" y="1700213"/>
            <a:ext cx="8459787" cy="230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Des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cribir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las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responsabilidades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del DBA 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en la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seguridad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y la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auditoría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de la base de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datos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.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Explicar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cómo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activar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la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auditoría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de base de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datos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estándar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.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Explicar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las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diferentes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tipos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de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auditoría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.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Explicar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cómo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revisar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la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información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auditoría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.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Explicar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cómo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mantener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trace de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auditoría</a:t>
            </a:r>
            <a:endParaRPr lang="en-US" altLang="es-CL" sz="2000" dirty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endParaRPr lang="en-US" altLang="es-CL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18435" name="Picture 7" descr="http://www.bodegasexpress.com/images/dudas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0288" y="4868863"/>
            <a:ext cx="143986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Separación de Responsabilidades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499"/>
            <a:ext cx="7993062" cy="223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2000" dirty="0" smtClean="0">
                <a:latin typeface="Arial" pitchFamily="34" charset="0"/>
                <a:ea typeface="Arial Unicode MS"/>
                <a:cs typeface="Arial" pitchFamily="34" charset="0"/>
              </a:rPr>
              <a:t>Se debe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confiar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en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los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usuarios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con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privilegios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de DBA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Se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deben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compartir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las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responsabilidades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de DBA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No se 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deben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compartir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nunca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las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cuentas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El DBA 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y el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administrador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del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sistema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tienen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que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ser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personas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diferentes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Responsabilidades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separadas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del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operador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y del DBA.</a:t>
            </a: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pic>
        <p:nvPicPr>
          <p:cNvPr id="6" name="Picture 6" descr="hombres trabajando : Hombre 3d que trabaja en equipo en el fondo blanc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89040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483768" y="4752628"/>
            <a:ext cx="4464000" cy="0"/>
          </a:xfrm>
          <a:prstGeom prst="line">
            <a:avLst/>
          </a:prstGeom>
          <a:noFill/>
          <a:ln w="63500" cap="rnd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pic>
        <p:nvPicPr>
          <p:cNvPr id="8" name="Picture 6" descr="datab0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937325" y="4049365"/>
            <a:ext cx="1235075" cy="14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oncept: Puzzle, Unlock, Securit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067944" y="4060991"/>
            <a:ext cx="11303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97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Seguridad de la Base de Datos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3120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defTabSz="457200">
              <a:lnSpc>
                <a:spcPct val="150000"/>
              </a:lnSpc>
              <a:spcBef>
                <a:spcPct val="20000"/>
              </a:spcBef>
            </a:pPr>
            <a:r>
              <a:rPr lang="es-CL" sz="2000" dirty="0" smtClean="0">
                <a:latin typeface="Arial" pitchFamily="34" charset="0"/>
                <a:ea typeface="Arial Unicode MS"/>
                <a:cs typeface="Arial" pitchFamily="34" charset="0"/>
              </a:rPr>
              <a:t>Un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sistema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seguro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garantiza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la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confidencialidad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de los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datos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que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contiene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. </a:t>
            </a:r>
            <a:endParaRPr lang="en-US" altLang="es-CL" sz="20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algn="just" defTabSz="457200">
              <a:lnSpc>
                <a:spcPct val="150000"/>
              </a:lnSpc>
              <a:spcBef>
                <a:spcPct val="20000"/>
              </a:spcBef>
            </a:pP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Existen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varios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aspectos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referentes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a la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seguridad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:</a:t>
            </a:r>
          </a:p>
          <a:p>
            <a:pPr marL="1066800" lvl="1" indent="-609600" algn="just" defTabSz="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Restricción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de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acceso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a los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datos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y los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servicios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.</a:t>
            </a:r>
          </a:p>
          <a:p>
            <a:pPr marL="1066800" lvl="1" indent="-609600" algn="just" defTabSz="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Autenticación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de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usuarios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.</a:t>
            </a:r>
          </a:p>
          <a:p>
            <a:pPr marL="1066800" lvl="1" indent="-609600" algn="just" defTabSz="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Supervisión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de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actividades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sospechosas</a:t>
            </a:r>
            <a:endParaRPr lang="en-US" altLang="es-CL" sz="2000" dirty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pic>
        <p:nvPicPr>
          <p:cNvPr id="9" name="Picture 4" descr="conce0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635896" y="4869160"/>
            <a:ext cx="1543050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19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Auditoría para Cumplimiento de Normativas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348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defTabSz="457200">
              <a:lnSpc>
                <a:spcPct val="150000"/>
              </a:lnSpc>
              <a:spcBef>
                <a:spcPct val="20000"/>
              </a:spcBef>
            </a:pPr>
            <a:r>
              <a:rPr lang="es-CL" sz="2000" dirty="0" smtClean="0">
                <a:latin typeface="Arial" pitchFamily="34" charset="0"/>
                <a:ea typeface="Arial Unicode MS"/>
                <a:cs typeface="Arial" pitchFamily="34" charset="0"/>
              </a:rPr>
              <a:t>La Auditoría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debe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ser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una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parte integral de los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procedimientos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seguridad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:</a:t>
            </a:r>
          </a:p>
          <a:p>
            <a:pPr marL="1066800" lvl="1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Auditoría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obligatoria</a:t>
            </a:r>
            <a:endParaRPr lang="en-US" altLang="es-CL" sz="20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Auditoría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estándar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de la base de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datos</a:t>
            </a:r>
            <a:endParaRPr lang="en-US" altLang="es-CL" sz="20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Auditoría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basada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en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valores</a:t>
            </a:r>
            <a:endParaRPr lang="en-US" altLang="es-CL" sz="20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Auditoría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detallada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(FGA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)</a:t>
            </a:r>
          </a:p>
          <a:p>
            <a:pPr marL="1066800" lvl="1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Auditoría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de SYSDBA (y SYSOPER)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pic>
        <p:nvPicPr>
          <p:cNvPr id="5" name="Picture 4" descr="conce060_FootPri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985000" y="4368800"/>
            <a:ext cx="1450975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19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ES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Auditoría </a:t>
            </a:r>
            <a:r>
              <a:rPr lang="es-ES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Estándar de </a:t>
            </a:r>
            <a:r>
              <a:rPr lang="es-ES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la Base de Datos</a:t>
            </a:r>
          </a:p>
        </p:txBody>
      </p:sp>
      <p:sp>
        <p:nvSpPr>
          <p:cNvPr id="91" name="Line 2"/>
          <p:cNvSpPr>
            <a:spLocks noChangeShapeType="1"/>
          </p:cNvSpPr>
          <p:nvPr/>
        </p:nvSpPr>
        <p:spPr bwMode="auto">
          <a:xfrm>
            <a:off x="1840675" y="2157350"/>
            <a:ext cx="0" cy="1524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sz="15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blackWhite">
          <a:xfrm>
            <a:off x="3938588" y="2971800"/>
            <a:ext cx="2181225" cy="2895600"/>
          </a:xfrm>
          <a:prstGeom prst="rect">
            <a:avLst/>
          </a:prstGeom>
          <a:solidFill>
            <a:srgbClr val="FFCC99"/>
          </a:solidFill>
          <a:ln w="444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sz="1500"/>
          </a:p>
        </p:txBody>
      </p:sp>
      <p:pic>
        <p:nvPicPr>
          <p:cNvPr id="93" name="Picture 4" descr="database_sm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416425" y="4572000"/>
            <a:ext cx="1227138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5" descr="database_sm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416425" y="1276350"/>
            <a:ext cx="1227138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Line 6"/>
          <p:cNvSpPr>
            <a:spLocks noChangeShapeType="1"/>
          </p:cNvSpPr>
          <p:nvPr/>
        </p:nvSpPr>
        <p:spPr bwMode="blackWhite">
          <a:xfrm flipH="1" flipV="1">
            <a:off x="2133600" y="2057400"/>
            <a:ext cx="2286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sz="1500"/>
          </a:p>
        </p:txBody>
      </p:sp>
      <p:sp>
        <p:nvSpPr>
          <p:cNvPr id="96" name="Rectangle 7"/>
          <p:cNvSpPr>
            <a:spLocks noChangeArrowheads="1"/>
          </p:cNvSpPr>
          <p:nvPr/>
        </p:nvSpPr>
        <p:spPr bwMode="auto">
          <a:xfrm>
            <a:off x="4191000" y="5176650"/>
            <a:ext cx="1676400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es-CL" b="1" dirty="0" err="1" smtClean="0">
                <a:solidFill>
                  <a:srgbClr val="000000"/>
                </a:solidFill>
                <a:sym typeface="Times New Roman" pitchFamily="18" charset="0"/>
              </a:rPr>
              <a:t>Registro</a:t>
            </a:r>
            <a:r>
              <a:rPr lang="en-US" altLang="es-CL" b="1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b="1" dirty="0">
                <a:solidFill>
                  <a:srgbClr val="000000"/>
                </a:solidFill>
                <a:sym typeface="Times New Roman" pitchFamily="18" charset="0"/>
              </a:rPr>
              <a:t>de </a:t>
            </a:r>
            <a:r>
              <a:rPr lang="en-US" altLang="es-CL" b="1" dirty="0" err="1">
                <a:solidFill>
                  <a:srgbClr val="000000"/>
                </a:solidFill>
                <a:sym typeface="Times New Roman" pitchFamily="18" charset="0"/>
              </a:rPr>
              <a:t>auditoría</a:t>
            </a:r>
            <a:endParaRPr lang="en-US" altLang="es-CL" b="1" dirty="0">
              <a:solidFill>
                <a:srgbClr val="000000"/>
              </a:solidFill>
              <a:sym typeface="Times New Roman" pitchFamily="18" charset="0"/>
            </a:endParaRPr>
          </a:p>
        </p:txBody>
      </p:sp>
      <p:sp>
        <p:nvSpPr>
          <p:cNvPr id="97" name="Rectangle 8"/>
          <p:cNvSpPr>
            <a:spLocks noChangeArrowheads="1"/>
          </p:cNvSpPr>
          <p:nvPr/>
        </p:nvSpPr>
        <p:spPr bwMode="auto">
          <a:xfrm>
            <a:off x="4141025" y="1866775"/>
            <a:ext cx="1828800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es-CL" b="1" dirty="0" err="1">
                <a:solidFill>
                  <a:srgbClr val="000000"/>
                </a:solidFill>
                <a:sym typeface="Times New Roman" pitchFamily="18" charset="0"/>
              </a:rPr>
              <a:t>Archivo</a:t>
            </a:r>
            <a:r>
              <a:rPr lang="en-US" altLang="es-CL" b="1" dirty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altLang="es-CL" b="1" dirty="0" err="1">
                <a:solidFill>
                  <a:srgbClr val="000000"/>
                </a:solidFill>
                <a:sym typeface="Times New Roman" pitchFamily="18" charset="0"/>
              </a:rPr>
              <a:t>parámetros</a:t>
            </a:r>
            <a:endParaRPr lang="en-US" altLang="es-CL" b="1" dirty="0">
              <a:solidFill>
                <a:srgbClr val="000000"/>
              </a:solidFill>
              <a:sym typeface="Times New Roman" pitchFamily="18" charset="0"/>
            </a:endParaRPr>
          </a:p>
        </p:txBody>
      </p:sp>
      <p:sp>
        <p:nvSpPr>
          <p:cNvPr id="98" name="Rectangle 9"/>
          <p:cNvSpPr>
            <a:spLocks noChangeArrowheads="1"/>
          </p:cNvSpPr>
          <p:nvPr/>
        </p:nvSpPr>
        <p:spPr bwMode="auto">
          <a:xfrm>
            <a:off x="2362200" y="2665413"/>
            <a:ext cx="16002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es-CL" sz="1500" b="1">
                <a:solidFill>
                  <a:srgbClr val="000000"/>
                </a:solidFill>
                <a:sym typeface="Times New Roman" pitchFamily="18" charset="0"/>
              </a:rPr>
              <a:t>Especificar</a:t>
            </a:r>
            <a:br>
              <a:rPr lang="en-US" altLang="es-CL" sz="1500" b="1">
                <a:solidFill>
                  <a:srgbClr val="000000"/>
                </a:solidFill>
                <a:sym typeface="Times New Roman" pitchFamily="18" charset="0"/>
              </a:rPr>
            </a:br>
            <a:r>
              <a:rPr lang="en-US" altLang="es-CL" sz="1500" b="1">
                <a:solidFill>
                  <a:srgbClr val="000000"/>
                </a:solidFill>
                <a:sym typeface="Times New Roman" pitchFamily="18" charset="0"/>
              </a:rPr>
              <a:t>opciones de</a:t>
            </a:r>
            <a:br>
              <a:rPr lang="en-US" altLang="es-CL" sz="1500" b="1">
                <a:solidFill>
                  <a:srgbClr val="000000"/>
                </a:solidFill>
                <a:sym typeface="Times New Roman" pitchFamily="18" charset="0"/>
              </a:rPr>
            </a:br>
            <a:r>
              <a:rPr lang="en-US" altLang="es-CL" sz="1500" b="1">
                <a:solidFill>
                  <a:srgbClr val="000000"/>
                </a:solidFill>
                <a:sym typeface="Times New Roman" pitchFamily="18" charset="0"/>
              </a:rPr>
              <a:t>auditoría.</a:t>
            </a:r>
          </a:p>
        </p:txBody>
      </p:sp>
      <p:sp>
        <p:nvSpPr>
          <p:cNvPr id="99" name="Line 10"/>
          <p:cNvSpPr>
            <a:spLocks noChangeShapeType="1"/>
          </p:cNvSpPr>
          <p:nvPr/>
        </p:nvSpPr>
        <p:spPr bwMode="blackWhite">
          <a:xfrm flipV="1">
            <a:off x="7239000" y="2776538"/>
            <a:ext cx="0" cy="533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sz="1500"/>
          </a:p>
        </p:txBody>
      </p:sp>
      <p:sp>
        <p:nvSpPr>
          <p:cNvPr id="100" name="Rectangle 11"/>
          <p:cNvSpPr>
            <a:spLocks noChangeArrowheads="1"/>
          </p:cNvSpPr>
          <p:nvPr/>
        </p:nvSpPr>
        <p:spPr bwMode="auto">
          <a:xfrm>
            <a:off x="6629400" y="3990975"/>
            <a:ext cx="1694375" cy="55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es-CL" sz="1500" b="1" dirty="0" err="1">
                <a:solidFill>
                  <a:srgbClr val="000000"/>
                </a:solidFill>
                <a:sym typeface="Times New Roman" pitchFamily="18" charset="0"/>
              </a:rPr>
              <a:t>Generar</a:t>
            </a:r>
            <a:r>
              <a:rPr lang="en-US" altLang="es-CL" sz="1500" b="1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500" b="1" dirty="0" err="1" smtClean="0">
                <a:solidFill>
                  <a:srgbClr val="000000"/>
                </a:solidFill>
                <a:sym typeface="Times New Roman" pitchFamily="18" charset="0"/>
              </a:rPr>
              <a:t>registro</a:t>
            </a:r>
            <a:r>
              <a:rPr lang="en-US" altLang="es-CL" sz="1500" b="1" dirty="0">
                <a:solidFill>
                  <a:srgbClr val="000000"/>
                </a:solidFill>
                <a:sym typeface="Times New Roman" pitchFamily="18" charset="0"/>
              </a:rPr>
              <a:t/>
            </a:r>
            <a:br>
              <a:rPr lang="en-US" altLang="es-CL" sz="1500" b="1" dirty="0">
                <a:solidFill>
                  <a:srgbClr val="000000"/>
                </a:solidFill>
                <a:sym typeface="Times New Roman" pitchFamily="18" charset="0"/>
              </a:rPr>
            </a:br>
            <a:r>
              <a:rPr lang="en-US" altLang="es-CL" sz="1500" b="1" dirty="0">
                <a:solidFill>
                  <a:srgbClr val="000000"/>
                </a:solidFill>
                <a:sym typeface="Times New Roman" pitchFamily="18" charset="0"/>
              </a:rPr>
              <a:t>de </a:t>
            </a:r>
            <a:r>
              <a:rPr lang="en-US" altLang="es-CL" sz="1500" b="1" dirty="0" err="1" smtClean="0">
                <a:solidFill>
                  <a:srgbClr val="000000"/>
                </a:solidFill>
                <a:sym typeface="Times New Roman" pitchFamily="18" charset="0"/>
              </a:rPr>
              <a:t>auditoría</a:t>
            </a:r>
            <a:endParaRPr lang="en-US" altLang="es-CL" sz="1500" b="1" dirty="0">
              <a:solidFill>
                <a:srgbClr val="000000"/>
              </a:solidFill>
              <a:sym typeface="Times New Roman" pitchFamily="18" charset="0"/>
            </a:endParaRPr>
          </a:p>
        </p:txBody>
      </p:sp>
      <p:pic>
        <p:nvPicPr>
          <p:cNvPr id="101" name="Picture 13" descr="People: Person, User, Blu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43000" y="1335088"/>
            <a:ext cx="1004888" cy="99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14" descr="People: Person, User, Blu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73863" y="1292225"/>
            <a:ext cx="1004887" cy="99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Rectangle 15"/>
          <p:cNvSpPr>
            <a:spLocks noChangeArrowheads="1"/>
          </p:cNvSpPr>
          <p:nvPr/>
        </p:nvSpPr>
        <p:spPr bwMode="auto">
          <a:xfrm>
            <a:off x="1267048" y="1987425"/>
            <a:ext cx="928688" cy="351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b="1" dirty="0">
                <a:solidFill>
                  <a:srgbClr val="000000"/>
                </a:solidFill>
                <a:sym typeface="Times New Roman" pitchFamily="18" charset="0"/>
              </a:rPr>
              <a:t>DBA</a:t>
            </a:r>
          </a:p>
        </p:txBody>
      </p:sp>
      <p:sp>
        <p:nvSpPr>
          <p:cNvPr id="104" name="Rectangle 16"/>
          <p:cNvSpPr>
            <a:spLocks noChangeArrowheads="1"/>
          </p:cNvSpPr>
          <p:nvPr/>
        </p:nvSpPr>
        <p:spPr bwMode="auto">
          <a:xfrm>
            <a:off x="6838057" y="1932688"/>
            <a:ext cx="1046311" cy="351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b="1" dirty="0" err="1">
                <a:solidFill>
                  <a:srgbClr val="000000"/>
                </a:solidFill>
                <a:sym typeface="Times New Roman" pitchFamily="18" charset="0"/>
              </a:rPr>
              <a:t>Usuario</a:t>
            </a:r>
            <a:endParaRPr lang="en-US" altLang="es-CL" b="1" dirty="0">
              <a:solidFill>
                <a:srgbClr val="000000"/>
              </a:solidFill>
              <a:sym typeface="Times New Roman" pitchFamily="18" charset="0"/>
            </a:endParaRPr>
          </a:p>
        </p:txBody>
      </p:sp>
      <p:sp>
        <p:nvSpPr>
          <p:cNvPr id="105" name="Line 17"/>
          <p:cNvSpPr>
            <a:spLocks noChangeShapeType="1"/>
          </p:cNvSpPr>
          <p:nvPr/>
        </p:nvSpPr>
        <p:spPr bwMode="auto">
          <a:xfrm flipV="1">
            <a:off x="1371600" y="2305050"/>
            <a:ext cx="0" cy="38671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06" name="Line 18"/>
          <p:cNvSpPr>
            <a:spLocks noChangeShapeType="1"/>
          </p:cNvSpPr>
          <p:nvPr/>
        </p:nvSpPr>
        <p:spPr bwMode="auto">
          <a:xfrm flipV="1">
            <a:off x="1600200" y="2324100"/>
            <a:ext cx="0" cy="27813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07" name="Line 19"/>
          <p:cNvSpPr>
            <a:spLocks noChangeShapeType="1"/>
          </p:cNvSpPr>
          <p:nvPr/>
        </p:nvSpPr>
        <p:spPr bwMode="auto">
          <a:xfrm>
            <a:off x="1578800" y="5093525"/>
            <a:ext cx="2828925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08" name="Line 20"/>
          <p:cNvSpPr>
            <a:spLocks noChangeShapeType="1"/>
          </p:cNvSpPr>
          <p:nvPr/>
        </p:nvSpPr>
        <p:spPr bwMode="auto">
          <a:xfrm>
            <a:off x="7239000" y="4557713"/>
            <a:ext cx="0" cy="54292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sz="1500"/>
          </a:p>
        </p:txBody>
      </p:sp>
      <p:sp>
        <p:nvSpPr>
          <p:cNvPr id="109" name="Rectangle 21"/>
          <p:cNvSpPr>
            <a:spLocks noChangeArrowheads="1"/>
          </p:cNvSpPr>
          <p:nvPr/>
        </p:nvSpPr>
        <p:spPr bwMode="auto">
          <a:xfrm>
            <a:off x="6503039" y="2248663"/>
            <a:ext cx="1500436" cy="55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es-CL" sz="1500" b="1" dirty="0" err="1" smtClean="0">
                <a:solidFill>
                  <a:srgbClr val="000000"/>
                </a:solidFill>
                <a:sym typeface="Times New Roman" pitchFamily="18" charset="0"/>
              </a:rPr>
              <a:t>Ejecuta</a:t>
            </a:r>
            <a:r>
              <a:rPr lang="en-US" altLang="es-CL" sz="1500" b="1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500" b="1" dirty="0">
                <a:solidFill>
                  <a:srgbClr val="000000"/>
                </a:solidFill>
                <a:sym typeface="Times New Roman" pitchFamily="18" charset="0"/>
              </a:rPr>
              <a:t>un</a:t>
            </a:r>
            <a:br>
              <a:rPr lang="en-US" altLang="es-CL" sz="1500" b="1" dirty="0">
                <a:solidFill>
                  <a:srgbClr val="000000"/>
                </a:solidFill>
                <a:sym typeface="Times New Roman" pitchFamily="18" charset="0"/>
              </a:rPr>
            </a:br>
            <a:r>
              <a:rPr lang="en-US" altLang="es-CL" sz="1500" b="1" dirty="0" err="1" smtClean="0">
                <a:solidFill>
                  <a:srgbClr val="000000"/>
                </a:solidFill>
                <a:sym typeface="Times New Roman" pitchFamily="18" charset="0"/>
              </a:rPr>
              <a:t>comando</a:t>
            </a:r>
            <a:endParaRPr lang="en-US" altLang="es-CL" sz="1500" b="1" dirty="0">
              <a:solidFill>
                <a:srgbClr val="000000"/>
              </a:solidFill>
              <a:sym typeface="Times New Roman" pitchFamily="18" charset="0"/>
            </a:endParaRPr>
          </a:p>
        </p:txBody>
      </p:sp>
      <p:sp>
        <p:nvSpPr>
          <p:cNvPr id="110" name="Line 22"/>
          <p:cNvSpPr>
            <a:spLocks noChangeShapeType="1"/>
          </p:cNvSpPr>
          <p:nvPr/>
        </p:nvSpPr>
        <p:spPr bwMode="auto">
          <a:xfrm>
            <a:off x="1338325" y="6172200"/>
            <a:ext cx="5495925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11" name="Line 23"/>
          <p:cNvSpPr>
            <a:spLocks noChangeShapeType="1"/>
          </p:cNvSpPr>
          <p:nvPr/>
        </p:nvSpPr>
        <p:spPr bwMode="auto">
          <a:xfrm>
            <a:off x="1819275" y="3657600"/>
            <a:ext cx="25908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sz="1500"/>
          </a:p>
        </p:txBody>
      </p:sp>
      <p:sp>
        <p:nvSpPr>
          <p:cNvPr id="112" name="Rectangle 24"/>
          <p:cNvSpPr>
            <a:spLocks noChangeArrowheads="1"/>
          </p:cNvSpPr>
          <p:nvPr/>
        </p:nvSpPr>
        <p:spPr bwMode="auto">
          <a:xfrm>
            <a:off x="4191000" y="2943225"/>
            <a:ext cx="1490793" cy="32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es-CL" sz="1500" b="1" dirty="0">
                <a:solidFill>
                  <a:srgbClr val="000000"/>
                </a:solidFill>
                <a:sym typeface="Times New Roman" pitchFamily="18" charset="0"/>
              </a:rPr>
              <a:t>Base de </a:t>
            </a:r>
            <a:r>
              <a:rPr lang="en-US" altLang="es-CL" sz="1500" b="1" dirty="0" err="1">
                <a:solidFill>
                  <a:srgbClr val="000000"/>
                </a:solidFill>
                <a:sym typeface="Times New Roman" pitchFamily="18" charset="0"/>
              </a:rPr>
              <a:t>datos</a:t>
            </a:r>
            <a:endParaRPr lang="en-US" altLang="es-CL" sz="1500" b="1" dirty="0">
              <a:solidFill>
                <a:srgbClr val="000000"/>
              </a:solidFill>
              <a:sym typeface="Times New Roman" pitchFamily="18" charset="0"/>
            </a:endParaRPr>
          </a:p>
        </p:txBody>
      </p:sp>
      <p:sp>
        <p:nvSpPr>
          <p:cNvPr id="113" name="Line 25"/>
          <p:cNvSpPr>
            <a:spLocks noChangeShapeType="1"/>
          </p:cNvSpPr>
          <p:nvPr/>
        </p:nvSpPr>
        <p:spPr bwMode="auto">
          <a:xfrm>
            <a:off x="5600700" y="3657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sz="1500"/>
          </a:p>
        </p:txBody>
      </p:sp>
      <p:pic>
        <p:nvPicPr>
          <p:cNvPr id="114" name="Picture 26" descr="Folder: Fold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04013" y="4743450"/>
            <a:ext cx="13366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ectangle 27"/>
          <p:cNvSpPr>
            <a:spLocks noChangeArrowheads="1"/>
          </p:cNvSpPr>
          <p:nvPr/>
        </p:nvSpPr>
        <p:spPr bwMode="blackWhite">
          <a:xfrm rot="19976962">
            <a:off x="6781800" y="5006473"/>
            <a:ext cx="1966664" cy="825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>
              <a:lnSpc>
                <a:spcPct val="85000"/>
              </a:lnSpc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es-CL" b="1" dirty="0" err="1" smtClean="0">
                <a:solidFill>
                  <a:srgbClr val="000000"/>
                </a:solidFill>
                <a:sym typeface="Times New Roman" pitchFamily="18" charset="0"/>
              </a:rPr>
              <a:t>Registro</a:t>
            </a:r>
            <a:r>
              <a:rPr lang="en-US" altLang="es-CL" b="1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b="1" dirty="0">
                <a:solidFill>
                  <a:srgbClr val="000000"/>
                </a:solidFill>
                <a:sym typeface="Times New Roman" pitchFamily="18" charset="0"/>
              </a:rPr>
              <a:t>de </a:t>
            </a:r>
            <a:br>
              <a:rPr lang="en-US" altLang="es-CL" b="1" dirty="0">
                <a:solidFill>
                  <a:srgbClr val="000000"/>
                </a:solidFill>
                <a:sym typeface="Times New Roman" pitchFamily="18" charset="0"/>
              </a:rPr>
            </a:br>
            <a:r>
              <a:rPr lang="en-US" altLang="es-CL" b="1" dirty="0" err="1">
                <a:solidFill>
                  <a:srgbClr val="000000"/>
                </a:solidFill>
                <a:sym typeface="Times New Roman" pitchFamily="18" charset="0"/>
              </a:rPr>
              <a:t>auditoría</a:t>
            </a:r>
            <a:r>
              <a:rPr lang="en-US" altLang="es-CL" b="1" dirty="0">
                <a:solidFill>
                  <a:srgbClr val="000000"/>
                </a:solidFill>
                <a:sym typeface="Times New Roman" pitchFamily="18" charset="0"/>
              </a:rPr>
              <a:t> XML </a:t>
            </a:r>
            <a:br>
              <a:rPr lang="en-US" altLang="es-CL" b="1" dirty="0">
                <a:solidFill>
                  <a:srgbClr val="000000"/>
                </a:solidFill>
                <a:sym typeface="Times New Roman" pitchFamily="18" charset="0"/>
              </a:rPr>
            </a:br>
            <a:r>
              <a:rPr lang="en-US" altLang="es-CL" b="1" dirty="0">
                <a:solidFill>
                  <a:srgbClr val="000000"/>
                </a:solidFill>
                <a:sym typeface="Times New Roman" pitchFamily="18" charset="0"/>
              </a:rPr>
              <a:t>o </a:t>
            </a:r>
            <a:r>
              <a:rPr lang="en-US" altLang="es-CL" b="1" dirty="0" err="1">
                <a:solidFill>
                  <a:srgbClr val="000000"/>
                </a:solidFill>
                <a:sym typeface="Times New Roman" pitchFamily="18" charset="0"/>
              </a:rPr>
              <a:t>sistema</a:t>
            </a:r>
            <a:r>
              <a:rPr lang="en-US" altLang="es-CL" b="1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br>
              <a:rPr lang="en-US" altLang="es-CL" b="1" dirty="0">
                <a:solidFill>
                  <a:srgbClr val="000000"/>
                </a:solidFill>
                <a:sym typeface="Times New Roman" pitchFamily="18" charset="0"/>
              </a:rPr>
            </a:br>
            <a:r>
              <a:rPr lang="en-US" altLang="es-CL" b="1" dirty="0" err="1">
                <a:solidFill>
                  <a:srgbClr val="000000"/>
                </a:solidFill>
                <a:sym typeface="Times New Roman" pitchFamily="18" charset="0"/>
              </a:rPr>
              <a:t>operativo</a:t>
            </a:r>
            <a:endParaRPr lang="en-US" altLang="es-CL" b="1" dirty="0">
              <a:solidFill>
                <a:srgbClr val="000000"/>
              </a:solidFill>
              <a:sym typeface="Times New Roman" pitchFamily="18" charset="0"/>
            </a:endParaRPr>
          </a:p>
        </p:txBody>
      </p:sp>
      <p:pic>
        <p:nvPicPr>
          <p:cNvPr id="116" name="Picture 28" descr="database_sm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416425" y="3257550"/>
            <a:ext cx="1227138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Rectangle 29"/>
          <p:cNvSpPr>
            <a:spLocks noChangeArrowheads="1"/>
          </p:cNvSpPr>
          <p:nvPr/>
        </p:nvSpPr>
        <p:spPr bwMode="auto">
          <a:xfrm>
            <a:off x="4267200" y="3882900"/>
            <a:ext cx="1524000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es-CL" b="1" dirty="0" err="1">
                <a:solidFill>
                  <a:srgbClr val="000000"/>
                </a:solidFill>
                <a:sym typeface="Times New Roman" pitchFamily="18" charset="0"/>
              </a:rPr>
              <a:t>Opciones</a:t>
            </a:r>
            <a:r>
              <a:rPr lang="en-US" altLang="es-CL" b="1" dirty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altLang="es-CL" b="1" dirty="0" err="1">
                <a:solidFill>
                  <a:srgbClr val="000000"/>
                </a:solidFill>
                <a:sym typeface="Times New Roman" pitchFamily="18" charset="0"/>
              </a:rPr>
              <a:t>auditoría</a:t>
            </a:r>
            <a:endParaRPr lang="en-US" altLang="es-CL" b="1" dirty="0">
              <a:solidFill>
                <a:srgbClr val="000000"/>
              </a:solidFill>
              <a:sym typeface="Times New Roman" pitchFamily="18" charset="0"/>
            </a:endParaRPr>
          </a:p>
        </p:txBody>
      </p:sp>
      <p:sp>
        <p:nvSpPr>
          <p:cNvPr id="118" name="Line 30"/>
          <p:cNvSpPr>
            <a:spLocks noChangeShapeType="1"/>
          </p:cNvSpPr>
          <p:nvPr/>
        </p:nvSpPr>
        <p:spPr bwMode="auto">
          <a:xfrm flipH="1">
            <a:off x="6300850" y="4348350"/>
            <a:ext cx="468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sz="1500"/>
          </a:p>
        </p:txBody>
      </p:sp>
      <p:sp>
        <p:nvSpPr>
          <p:cNvPr id="119" name="Line 31"/>
          <p:cNvSpPr>
            <a:spLocks noChangeShapeType="1"/>
          </p:cNvSpPr>
          <p:nvPr/>
        </p:nvSpPr>
        <p:spPr bwMode="auto">
          <a:xfrm>
            <a:off x="6324600" y="4324600"/>
            <a:ext cx="0" cy="792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sz="1500"/>
          </a:p>
        </p:txBody>
      </p:sp>
      <p:sp>
        <p:nvSpPr>
          <p:cNvPr id="120" name="Line 32"/>
          <p:cNvSpPr>
            <a:spLocks noChangeShapeType="1"/>
          </p:cNvSpPr>
          <p:nvPr/>
        </p:nvSpPr>
        <p:spPr bwMode="auto">
          <a:xfrm flipH="1">
            <a:off x="5667375" y="5081650"/>
            <a:ext cx="676275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sz="1500"/>
          </a:p>
        </p:txBody>
      </p:sp>
      <p:sp>
        <p:nvSpPr>
          <p:cNvPr id="121" name="Text Box 33"/>
          <p:cNvSpPr txBox="1">
            <a:spLocks noChangeArrowheads="1"/>
          </p:cNvSpPr>
          <p:nvPr/>
        </p:nvSpPr>
        <p:spPr bwMode="blackWhite">
          <a:xfrm>
            <a:off x="6515100" y="3325813"/>
            <a:ext cx="1524000" cy="523220"/>
          </a:xfrm>
          <a:prstGeom prst="rect">
            <a:avLst/>
          </a:prstGeom>
          <a:solidFill>
            <a:srgbClr val="99CCFF"/>
          </a:solidFill>
          <a:ln w="444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en-US" altLang="es-CL" sz="1400" b="1" dirty="0" err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Proceso</a:t>
            </a:r>
            <a:endParaRPr lang="en-US" altLang="es-CL" sz="1400" b="1" dirty="0">
              <a:solidFill>
                <a:srgbClr val="000000"/>
              </a:solidFill>
              <a:latin typeface="Arial" charset="0"/>
              <a:sym typeface="Times New Roman" pitchFamily="18" charset="0"/>
            </a:endParaRPr>
          </a:p>
          <a:p>
            <a:pPr algn="ctr">
              <a:buClrTx/>
              <a:buSzPct val="100000"/>
              <a:buFontTx/>
              <a:buNone/>
            </a:pPr>
            <a:r>
              <a:rPr lang="en-US" altLang="es-CL" sz="1400" b="1" dirty="0" err="1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Servidor</a:t>
            </a:r>
            <a:endParaRPr lang="en-US" altLang="es-CL" sz="1400" b="1" dirty="0">
              <a:solidFill>
                <a:srgbClr val="000000"/>
              </a:solidFill>
              <a:latin typeface="Arial" charset="0"/>
              <a:sym typeface="Times New Roman" pitchFamily="18" charset="0"/>
            </a:endParaRPr>
          </a:p>
        </p:txBody>
      </p:sp>
      <p:sp>
        <p:nvSpPr>
          <p:cNvPr id="131" name="Rectangle 43"/>
          <p:cNvSpPr>
            <a:spLocks noChangeArrowheads="1"/>
          </p:cNvSpPr>
          <p:nvPr/>
        </p:nvSpPr>
        <p:spPr bwMode="auto">
          <a:xfrm>
            <a:off x="2552700" y="1560474"/>
            <a:ext cx="1866900" cy="101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es-CL" sz="1500" b="1" dirty="0" err="1">
                <a:solidFill>
                  <a:srgbClr val="000000"/>
                </a:solidFill>
                <a:sym typeface="Times New Roman" pitchFamily="18" charset="0"/>
              </a:rPr>
              <a:t>Activar</a:t>
            </a:r>
            <a:r>
              <a:rPr lang="en-US" altLang="es-CL" sz="1500" b="1" dirty="0">
                <a:solidFill>
                  <a:srgbClr val="000000"/>
                </a:solidFill>
                <a:sym typeface="Times New Roman" pitchFamily="18" charset="0"/>
              </a:rPr>
              <a:t> la </a:t>
            </a:r>
            <a:r>
              <a:rPr lang="en-US" altLang="es-CL" sz="1500" b="1" dirty="0" err="1" smtClean="0">
                <a:solidFill>
                  <a:srgbClr val="000000"/>
                </a:solidFill>
                <a:sym typeface="Times New Roman" pitchFamily="18" charset="0"/>
              </a:rPr>
              <a:t>auditoría</a:t>
            </a:r>
            <a:endParaRPr lang="en-US" altLang="es-CL" sz="3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algn="l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es-CL" sz="1500" b="1" dirty="0" smtClean="0">
                <a:solidFill>
                  <a:srgbClr val="000000"/>
                </a:solidFill>
                <a:sym typeface="Times New Roman" pitchFamily="18" charset="0"/>
              </a:rPr>
              <a:t>de </a:t>
            </a:r>
            <a:r>
              <a:rPr lang="en-US" altLang="es-CL" sz="1500" b="1" dirty="0">
                <a:solidFill>
                  <a:srgbClr val="000000"/>
                </a:solidFill>
                <a:sym typeface="Times New Roman" pitchFamily="18" charset="0"/>
              </a:rPr>
              <a:t>la base </a:t>
            </a:r>
            <a:br>
              <a:rPr lang="en-US" altLang="es-CL" sz="1500" b="1" dirty="0">
                <a:solidFill>
                  <a:srgbClr val="000000"/>
                </a:solidFill>
                <a:sym typeface="Times New Roman" pitchFamily="18" charset="0"/>
              </a:rPr>
            </a:br>
            <a:r>
              <a:rPr lang="en-US" altLang="es-CL" sz="1500" b="1" dirty="0">
                <a:solidFill>
                  <a:srgbClr val="000000"/>
                </a:solidFill>
                <a:sym typeface="Times New Roman" pitchFamily="18" charset="0"/>
              </a:rPr>
              <a:t>de </a:t>
            </a:r>
            <a:r>
              <a:rPr lang="en-US" altLang="es-CL" sz="1500" b="1" dirty="0" err="1">
                <a:solidFill>
                  <a:srgbClr val="000000"/>
                </a:solidFill>
                <a:sym typeface="Times New Roman" pitchFamily="18" charset="0"/>
              </a:rPr>
              <a:t>datos</a:t>
            </a:r>
            <a:r>
              <a:rPr lang="en-US" altLang="es-CL" sz="1500" b="1" dirty="0">
                <a:solidFill>
                  <a:srgbClr val="000000"/>
                </a:solidFill>
                <a:sym typeface="Times New Roman" pitchFamily="18" charset="0"/>
              </a:rPr>
              <a:t>.</a:t>
            </a:r>
          </a:p>
        </p:txBody>
      </p:sp>
      <p:sp>
        <p:nvSpPr>
          <p:cNvPr id="132" name="Text Box 44"/>
          <p:cNvSpPr txBox="1">
            <a:spLocks noChangeArrowheads="1"/>
          </p:cNvSpPr>
          <p:nvPr/>
        </p:nvSpPr>
        <p:spPr bwMode="auto">
          <a:xfrm>
            <a:off x="2089723" y="4164013"/>
            <a:ext cx="1326004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Tx/>
              <a:buSzPct val="100000"/>
              <a:buFontTx/>
              <a:buNone/>
            </a:pPr>
            <a:r>
              <a:rPr lang="en-US" altLang="es-CL" sz="1500" b="1" dirty="0" err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Revisar</a:t>
            </a:r>
            <a:r>
              <a:rPr lang="en-US" altLang="es-CL" sz="15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/>
            </a:r>
            <a:br>
              <a:rPr lang="en-US" altLang="es-CL" sz="15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</a:br>
            <a:r>
              <a:rPr lang="en-US" altLang="es-CL" sz="1500" b="1" dirty="0" err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información</a:t>
            </a:r>
            <a:r>
              <a:rPr lang="en-US" altLang="es-CL" sz="15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/>
            </a:r>
            <a:br>
              <a:rPr lang="en-US" altLang="es-CL" sz="15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</a:br>
            <a:r>
              <a:rPr lang="en-US" altLang="es-CL" sz="15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de </a:t>
            </a:r>
            <a:r>
              <a:rPr lang="en-US" altLang="es-CL" sz="1500" b="1" dirty="0" err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auditoría</a:t>
            </a:r>
            <a:r>
              <a:rPr lang="en-US" altLang="es-CL" sz="15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.</a:t>
            </a:r>
          </a:p>
        </p:txBody>
      </p:sp>
      <p:sp>
        <p:nvSpPr>
          <p:cNvPr id="133" name="Text Box 45"/>
          <p:cNvSpPr txBox="1">
            <a:spLocks noChangeArrowheads="1"/>
          </p:cNvSpPr>
          <p:nvPr/>
        </p:nvSpPr>
        <p:spPr bwMode="auto">
          <a:xfrm>
            <a:off x="1830388" y="5546725"/>
            <a:ext cx="181011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Tx/>
              <a:buSzPct val="100000"/>
              <a:buFontTx/>
              <a:buNone/>
            </a:pPr>
            <a:r>
              <a:rPr lang="en-US" altLang="es-CL" sz="1500" b="1" dirty="0" err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Mantener</a:t>
            </a:r>
            <a:r>
              <a:rPr lang="en-US" altLang="es-CL" sz="15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 </a:t>
            </a:r>
            <a:r>
              <a:rPr lang="en-US" altLang="es-CL" sz="1500" b="1" dirty="0" err="1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registro</a:t>
            </a:r>
            <a:r>
              <a:rPr lang="en-US" altLang="es-CL" sz="15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/>
            </a:r>
            <a:br>
              <a:rPr lang="en-US" altLang="es-CL" sz="15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</a:br>
            <a:r>
              <a:rPr lang="en-US" altLang="es-CL" sz="15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de </a:t>
            </a:r>
            <a:r>
              <a:rPr lang="en-US" altLang="es-CL" sz="1500" b="1" dirty="0" err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auditoría</a:t>
            </a:r>
            <a:r>
              <a:rPr lang="en-US" altLang="es-CL" sz="15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.</a:t>
            </a:r>
          </a:p>
        </p:txBody>
      </p:sp>
      <p:sp>
        <p:nvSpPr>
          <p:cNvPr id="137" name="Oval 38"/>
          <p:cNvSpPr>
            <a:spLocks noChangeArrowheads="1"/>
          </p:cNvSpPr>
          <p:nvPr/>
        </p:nvSpPr>
        <p:spPr bwMode="blackWhite">
          <a:xfrm>
            <a:off x="2195736" y="1628800"/>
            <a:ext cx="304800" cy="312738"/>
          </a:xfrm>
          <a:prstGeom prst="ellipse">
            <a:avLst/>
          </a:prstGeom>
          <a:solidFill>
            <a:srgbClr val="99CC00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s-CL" sz="20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1</a:t>
            </a:r>
            <a:endParaRPr lang="es-CL" sz="2000" dirty="0">
              <a:latin typeface="+mn-lt"/>
            </a:endParaRPr>
          </a:p>
        </p:txBody>
      </p:sp>
      <p:sp>
        <p:nvSpPr>
          <p:cNvPr id="47" name="Oval 38"/>
          <p:cNvSpPr>
            <a:spLocks noChangeArrowheads="1"/>
          </p:cNvSpPr>
          <p:nvPr/>
        </p:nvSpPr>
        <p:spPr bwMode="blackWhite">
          <a:xfrm>
            <a:off x="1979712" y="2780928"/>
            <a:ext cx="304800" cy="312738"/>
          </a:xfrm>
          <a:prstGeom prst="ellipse">
            <a:avLst/>
          </a:prstGeom>
          <a:solidFill>
            <a:srgbClr val="99CC00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s-CL" sz="2000" b="1" dirty="0" smtClean="0">
                <a:solidFill>
                  <a:srgbClr val="000000"/>
                </a:solidFill>
                <a:latin typeface="+mn-lt"/>
                <a:sym typeface="Times New Roman" pitchFamily="18" charset="0"/>
              </a:rPr>
              <a:t>2</a:t>
            </a:r>
            <a:endParaRPr lang="es-CL" sz="2000" dirty="0">
              <a:latin typeface="+mn-lt"/>
            </a:endParaRPr>
          </a:p>
        </p:txBody>
      </p:sp>
      <p:sp>
        <p:nvSpPr>
          <p:cNvPr id="48" name="Oval 38"/>
          <p:cNvSpPr>
            <a:spLocks noChangeArrowheads="1"/>
          </p:cNvSpPr>
          <p:nvPr/>
        </p:nvSpPr>
        <p:spPr bwMode="blackWhite">
          <a:xfrm>
            <a:off x="1691680" y="4628430"/>
            <a:ext cx="304800" cy="312738"/>
          </a:xfrm>
          <a:prstGeom prst="ellipse">
            <a:avLst/>
          </a:prstGeom>
          <a:solidFill>
            <a:srgbClr val="99CC00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s-CL" sz="2000" b="1" dirty="0" smtClean="0">
                <a:solidFill>
                  <a:srgbClr val="000000"/>
                </a:solidFill>
                <a:latin typeface="+mn-lt"/>
                <a:sym typeface="Times New Roman" pitchFamily="18" charset="0"/>
              </a:rPr>
              <a:t>3</a:t>
            </a:r>
            <a:endParaRPr lang="es-CL" sz="2000" dirty="0">
              <a:latin typeface="+mn-lt"/>
            </a:endParaRPr>
          </a:p>
        </p:txBody>
      </p:sp>
      <p:sp>
        <p:nvSpPr>
          <p:cNvPr id="49" name="Oval 38"/>
          <p:cNvSpPr>
            <a:spLocks noChangeArrowheads="1"/>
          </p:cNvSpPr>
          <p:nvPr/>
        </p:nvSpPr>
        <p:spPr bwMode="blackWhite">
          <a:xfrm>
            <a:off x="1475656" y="5661248"/>
            <a:ext cx="304800" cy="312738"/>
          </a:xfrm>
          <a:prstGeom prst="ellipse">
            <a:avLst/>
          </a:prstGeom>
          <a:solidFill>
            <a:srgbClr val="99CC00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s-CL" sz="2000" b="1" dirty="0" smtClean="0">
                <a:solidFill>
                  <a:srgbClr val="000000"/>
                </a:solidFill>
                <a:latin typeface="+mn-lt"/>
                <a:sym typeface="Times New Roman" pitchFamily="18" charset="0"/>
              </a:rPr>
              <a:t>4</a:t>
            </a:r>
            <a:endParaRPr lang="es-CL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42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Configuración </a:t>
            </a:r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 Auditoría del Base de Datos 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22" name="Picture 7" descr="Snap_017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714500"/>
            <a:ext cx="7924800" cy="3236913"/>
          </a:xfrm>
          <a:prstGeom prst="rect">
            <a:avLst/>
          </a:prstGeom>
          <a:noFill/>
          <a:ln w="31750">
            <a:solidFill>
              <a:srgbClr val="0000C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4"/>
          <p:cNvSpPr txBox="1">
            <a:spLocks noChangeArrowheads="1"/>
          </p:cNvSpPr>
          <p:nvPr/>
        </p:nvSpPr>
        <p:spPr bwMode="auto">
          <a:xfrm>
            <a:off x="107504" y="5758011"/>
            <a:ext cx="9036496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 New Roman" pitchFamily="18" charset="0"/>
              <a:buNone/>
            </a:pPr>
            <a:r>
              <a:rPr lang="en-US" altLang="es-CL" sz="16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Reiniciar</a:t>
            </a:r>
            <a:r>
              <a:rPr lang="en-US" altLang="es-CL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la base de </a:t>
            </a:r>
            <a:r>
              <a:rPr lang="en-US" altLang="es-CL" sz="16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datos</a:t>
            </a:r>
            <a:r>
              <a:rPr lang="en-US" altLang="es-CL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6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después</a:t>
            </a:r>
            <a:r>
              <a:rPr lang="en-US" altLang="es-CL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</a:t>
            </a:r>
            <a:r>
              <a:rPr lang="en-US" altLang="es-CL" sz="16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modificar</a:t>
            </a:r>
            <a:r>
              <a:rPr lang="en-US" altLang="es-CL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6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este</a:t>
            </a:r>
            <a:r>
              <a:rPr lang="en-US" altLang="es-CL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6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parámetro</a:t>
            </a:r>
            <a:r>
              <a:rPr lang="en-US" altLang="es-CL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</a:t>
            </a:r>
            <a:r>
              <a:rPr lang="en-US" altLang="es-CL" sz="16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inicialización</a:t>
            </a:r>
            <a:r>
              <a:rPr lang="en-US" altLang="es-CL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6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estático</a:t>
            </a:r>
            <a:r>
              <a:rPr lang="en-US" altLang="es-CL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.</a:t>
            </a:r>
            <a:endParaRPr lang="en-US" altLang="es-CL" sz="1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609600" y="4614863"/>
            <a:ext cx="3886200" cy="29210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6" name="AutoShape 8"/>
          <p:cNvSpPr>
            <a:spLocks noChangeArrowheads="1"/>
          </p:cNvSpPr>
          <p:nvPr/>
        </p:nvSpPr>
        <p:spPr bwMode="auto">
          <a:xfrm>
            <a:off x="6172200" y="1828800"/>
            <a:ext cx="2176463" cy="1828800"/>
          </a:xfrm>
          <a:prstGeom prst="wedgeRectCallout">
            <a:avLst>
              <a:gd name="adj1" fmla="val -172611"/>
              <a:gd name="adj2" fmla="val 107292"/>
            </a:avLst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 anchor="ctr"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4300" indent="11747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buClrTx/>
              <a:buSzPct val="100000"/>
              <a:buFontTx/>
              <a:buNone/>
            </a:pPr>
            <a:r>
              <a:rPr lang="en-US" altLang="es-CL" sz="1400" b="1" dirty="0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El </a:t>
            </a:r>
            <a:r>
              <a:rPr lang="en-US" altLang="es-CL" sz="1400" b="1" dirty="0" err="1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registro</a:t>
            </a:r>
            <a:r>
              <a:rPr lang="en-US" altLang="es-CL" sz="1400" b="1" dirty="0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 </a:t>
            </a:r>
            <a:r>
              <a:rPr lang="en-US" altLang="es-CL" sz="14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de </a:t>
            </a:r>
            <a:r>
              <a:rPr lang="en-US" altLang="es-CL" sz="1400" b="1" dirty="0" err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auditoría</a:t>
            </a:r>
            <a:r>
              <a:rPr lang="en-US" altLang="es-CL" sz="14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 se </a:t>
            </a:r>
            <a:r>
              <a:rPr lang="en-US" altLang="es-CL" sz="1400" b="1" dirty="0" err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puede</a:t>
            </a:r>
            <a:r>
              <a:rPr lang="en-US" altLang="es-CL" sz="14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 </a:t>
            </a:r>
            <a:r>
              <a:rPr lang="en-US" altLang="es-CL" sz="1400" b="1" dirty="0" err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definir</a:t>
            </a:r>
            <a:r>
              <a:rPr lang="en-US" altLang="es-CL" sz="14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 </a:t>
            </a:r>
            <a:r>
              <a:rPr lang="en-US" altLang="es-CL" sz="1400" b="1" dirty="0" err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en</a:t>
            </a:r>
            <a:r>
              <a:rPr lang="en-US" altLang="es-CL" sz="14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: </a:t>
            </a:r>
          </a:p>
          <a:p>
            <a:pPr lvl="1">
              <a:buClrTx/>
              <a:buFontTx/>
              <a:buChar char="•"/>
            </a:pPr>
            <a:r>
              <a:rPr lang="en-US" altLang="es-CL" sz="14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NONE</a:t>
            </a:r>
          </a:p>
          <a:p>
            <a:pPr lvl="1">
              <a:buClrTx/>
              <a:buFontTx/>
              <a:buChar char="•"/>
            </a:pPr>
            <a:r>
              <a:rPr lang="en-US" altLang="es-CL" sz="14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OS</a:t>
            </a:r>
          </a:p>
          <a:p>
            <a:pPr lvl="1">
              <a:buClrTx/>
              <a:buFontTx/>
              <a:buChar char="•"/>
            </a:pPr>
            <a:r>
              <a:rPr lang="en-US" altLang="es-CL" sz="14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DB</a:t>
            </a:r>
          </a:p>
          <a:p>
            <a:pPr lvl="1">
              <a:buClrTx/>
              <a:buFontTx/>
              <a:buChar char="•"/>
            </a:pPr>
            <a:r>
              <a:rPr lang="en-US" altLang="es-CL" sz="14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DB, EXTENDED</a:t>
            </a:r>
          </a:p>
          <a:p>
            <a:pPr lvl="1">
              <a:buClrTx/>
              <a:buFontTx/>
              <a:buChar char="•"/>
            </a:pPr>
            <a:r>
              <a:rPr lang="en-US" altLang="es-CL" sz="14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XML</a:t>
            </a:r>
          </a:p>
          <a:p>
            <a:pPr lvl="1">
              <a:buClrTx/>
              <a:buFontTx/>
              <a:buChar char="•"/>
            </a:pPr>
            <a:r>
              <a:rPr lang="en-US" altLang="es-CL" sz="14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XML, EXTENDED</a:t>
            </a: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gray">
          <a:xfrm>
            <a:off x="609600" y="1339850"/>
            <a:ext cx="8534400" cy="30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700" tIns="12700" rIns="12700" bIns="12700">
            <a:spAutoFit/>
          </a:bodyPr>
          <a:lstStyle>
            <a:lvl1pPr algn="l" defTabSz="228600">
              <a:buClr>
                <a:srgbClr val="000000"/>
              </a:buClr>
              <a:defRPr sz="2200">
                <a:solidFill>
                  <a:schemeClr val="tx1"/>
                </a:solidFill>
                <a:latin typeface="Arial" charset="0"/>
              </a:defRPr>
            </a:lvl1pPr>
            <a:lvl2pPr marL="574675" indent="-460375" algn="l" defTabSz="228600"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020763" indent="-331788" algn="l" defTabSz="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366838" indent="-231775" algn="l" defTabSz="228600">
              <a:buClr>
                <a:schemeClr val="accent2"/>
              </a:buClr>
              <a:buSzPct val="45000"/>
              <a:buChar char="—"/>
              <a:defRPr>
                <a:solidFill>
                  <a:schemeClr val="tx1"/>
                </a:solidFill>
                <a:latin typeface="Arial" charset="0"/>
              </a:defRPr>
            </a:lvl4pPr>
            <a:lvl5pPr marL="1711325" indent="-230188" algn="l" defTabSz="228600">
              <a:buClr>
                <a:schemeClr val="accent2"/>
              </a:buClr>
              <a:buSzPct val="55000"/>
              <a:buChar char="—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168525" indent="-230188" defTabSz="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charset="0"/>
              <a:buChar char="—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625725" indent="-230188" defTabSz="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charset="0"/>
              <a:buChar char="—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082925" indent="-230188" defTabSz="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charset="0"/>
              <a:buChar char="—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540125" indent="-230188" defTabSz="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charset="0"/>
              <a:buChar char="—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Font typeface="Times New Roman" pitchFamily="18" charset="0"/>
              <a:buNone/>
            </a:pPr>
            <a:r>
              <a:rPr lang="en-US" altLang="es-CL" sz="1800" b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Utilizar</a:t>
            </a:r>
            <a:r>
              <a:rPr lang="en-US" altLang="es-CL" sz="18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AUDIT_TRAIL para </a:t>
            </a:r>
            <a:r>
              <a:rPr lang="en-US" altLang="es-CL" sz="18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activar</a:t>
            </a:r>
            <a:r>
              <a:rPr lang="en-US" altLang="es-CL" sz="1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la </a:t>
            </a:r>
            <a:r>
              <a:rPr lang="en-US" altLang="es-CL" sz="18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auditoría</a:t>
            </a:r>
            <a:r>
              <a:rPr lang="en-US" altLang="es-CL" sz="1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la base de </a:t>
            </a:r>
            <a:r>
              <a:rPr lang="en-US" altLang="es-CL" sz="18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datos</a:t>
            </a:r>
            <a:r>
              <a:rPr lang="en-US" altLang="es-CL" sz="1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.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blackGray">
          <a:xfrm>
            <a:off x="971600" y="5085184"/>
            <a:ext cx="6408712" cy="574675"/>
          </a:xfrm>
          <a:prstGeom prst="rect">
            <a:avLst/>
          </a:prstGeom>
          <a:solidFill>
            <a:srgbClr val="CCCCCC"/>
          </a:solidFill>
          <a:ln w="381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 anchorCtr="0"/>
          <a:lstStyle/>
          <a:p>
            <a:pPr defTabSz="400050">
              <a:lnSpc>
                <a:spcPct val="125000"/>
              </a:lnSpc>
              <a:buSzPct val="100000"/>
              <a:tabLst>
                <a:tab pos="400050" algn="r"/>
                <a:tab pos="685800" algn="l"/>
              </a:tabLst>
            </a:pPr>
            <a:r>
              <a:rPr lang="en-US" sz="1600" b="1" dirty="0">
                <a:solidFill>
                  <a:srgbClr val="000102"/>
                </a:solidFill>
                <a:latin typeface="Courier New" pitchFamily="49" charset="0"/>
                <a:cs typeface="Courier New" pitchFamily="49" charset="0"/>
                <a:sym typeface="Times New Roman" pitchFamily="18" charset="0"/>
              </a:rPr>
              <a:t>ALTER SYSTEM SET AUDIT_TRAIL='XML' SCOPE=SPFILE</a:t>
            </a:r>
            <a:r>
              <a:rPr lang="en-US" sz="1600" b="1" dirty="0" smtClean="0">
                <a:solidFill>
                  <a:srgbClr val="000102"/>
                </a:solidFill>
                <a:latin typeface="Courier New" pitchFamily="49" charset="0"/>
                <a:cs typeface="Courier New" pitchFamily="49" charset="0"/>
                <a:sym typeface="Times New Roman" pitchFamily="18" charset="0"/>
              </a:rPr>
              <a:t>;</a:t>
            </a:r>
            <a:endParaRPr lang="en-US" sz="1600" b="1" dirty="0">
              <a:solidFill>
                <a:srgbClr val="000102"/>
              </a:solidFill>
              <a:latin typeface="Courier New" pitchFamily="49" charset="0"/>
              <a:cs typeface="Courier New" pitchFamily="49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47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833308" y="238125"/>
            <a:ext cx="7915156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Registros de Auditorías Uniformes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4" name="Line 2"/>
          <p:cNvSpPr>
            <a:spLocks noChangeShapeType="1"/>
          </p:cNvSpPr>
          <p:nvPr/>
        </p:nvSpPr>
        <p:spPr bwMode="auto">
          <a:xfrm>
            <a:off x="4572000" y="4960305"/>
            <a:ext cx="0" cy="684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blackWhite">
          <a:xfrm>
            <a:off x="1638300" y="2874878"/>
            <a:ext cx="2311400" cy="381000"/>
          </a:xfrm>
          <a:prstGeom prst="rect">
            <a:avLst/>
          </a:prstGeom>
          <a:solidFill>
            <a:srgbClr val="FFCC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46038" tIns="46038" rIns="46038" bIns="46038" anchor="ctr" anchorCtr="0"/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  <a:buClrTx/>
              <a:buSzPct val="100000"/>
              <a:buFontTx/>
              <a:buNone/>
            </a:pPr>
            <a:r>
              <a:rPr lang="en-US" altLang="es-CL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DBA_AUDIT_TRAIL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White">
          <a:xfrm>
            <a:off x="4927600" y="2874878"/>
            <a:ext cx="2908300" cy="381000"/>
          </a:xfrm>
          <a:prstGeom prst="rect">
            <a:avLst/>
          </a:prstGeom>
          <a:solidFill>
            <a:srgbClr val="FFCC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46038" tIns="46038" rIns="46038" bIns="46038" anchor="ctr" anchorCtr="0"/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  <a:buClrTx/>
              <a:buSzPct val="100000"/>
              <a:buFontTx/>
              <a:buNone/>
            </a:pPr>
            <a:r>
              <a:rPr lang="en-US" altLang="es-CL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DBA_FGA_AUDIT_TRAIL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blackWhite">
          <a:xfrm>
            <a:off x="2851150" y="5661248"/>
            <a:ext cx="3441700" cy="360000"/>
          </a:xfrm>
          <a:prstGeom prst="rect">
            <a:avLst/>
          </a:prstGeom>
          <a:solidFill>
            <a:srgbClr val="FFCC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46038" tIns="46038" rIns="46038" bIns="46038" anchor="ctr" anchorCtr="0"/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  <a:buClrTx/>
              <a:buSzPct val="100000"/>
              <a:buFontTx/>
              <a:buNone/>
            </a:pPr>
            <a:r>
              <a:rPr lang="en-US" altLang="es-CL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DBA_COMMON_AUDIT_TRAIL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blackGray">
          <a:xfrm>
            <a:off x="1860290" y="4177062"/>
            <a:ext cx="5424264" cy="972000"/>
          </a:xfrm>
          <a:prstGeom prst="rect">
            <a:avLst/>
          </a:prstGeom>
          <a:solidFill>
            <a:srgbClr val="D78F8D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92075" tIns="9144" rIns="92075" bIns="9144" anchor="ctr">
            <a:spAutoFit/>
          </a:bodyPr>
          <a:lstStyle>
            <a:lvl1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Tx/>
              <a:buSzPct val="100000"/>
              <a:buFontTx/>
              <a:buNone/>
            </a:pPr>
            <a:r>
              <a:rPr lang="en-US" altLang="es-CL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EXTENDED_TIMESTAMP,</a:t>
            </a:r>
          </a:p>
          <a:p>
            <a:pPr>
              <a:buClrTx/>
              <a:buSzPct val="100000"/>
              <a:buFontTx/>
              <a:buNone/>
            </a:pPr>
            <a:r>
              <a:rPr lang="en-US" altLang="es-CL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PROXY_SESSIONID, GLOBAL_UID,</a:t>
            </a:r>
          </a:p>
          <a:p>
            <a:pPr>
              <a:buClrTx/>
              <a:buSzPct val="100000"/>
              <a:buFontTx/>
              <a:buNone/>
            </a:pPr>
            <a:r>
              <a:rPr lang="en-US" altLang="es-CL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INSTANCE_NUMBER, OS_PROCESS, TRANSACTIONID, SCN, SQL_BIND, SQL_TEXT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blackGray">
          <a:xfrm>
            <a:off x="5346700" y="1772816"/>
            <a:ext cx="2057400" cy="540000"/>
          </a:xfrm>
          <a:prstGeom prst="rect">
            <a:avLst/>
          </a:prstGeom>
          <a:solidFill>
            <a:srgbClr val="D78F8D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2075" tIns="9144" rIns="92075" bIns="9144" anchor="ctr">
            <a:spAutoFit/>
          </a:bodyPr>
          <a:lstStyle>
            <a:lvl1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Tx/>
              <a:buSzPct val="100000"/>
              <a:buFontTx/>
              <a:buNone/>
            </a:pPr>
            <a:r>
              <a:rPr lang="en-US" altLang="es-CL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STATEMENTID,</a:t>
            </a:r>
          </a:p>
          <a:p>
            <a:pPr>
              <a:buClrTx/>
              <a:buSzPct val="100000"/>
              <a:buFontTx/>
              <a:buNone/>
            </a:pPr>
            <a:r>
              <a:rPr lang="en-US" altLang="es-CL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ENTRYID</a:t>
            </a:r>
          </a:p>
        </p:txBody>
      </p:sp>
      <p:cxnSp>
        <p:nvCxnSpPr>
          <p:cNvPr id="23" name="AutoShape 11"/>
          <p:cNvCxnSpPr>
            <a:cxnSpLocks noChangeShapeType="1"/>
            <a:stCxn id="15" idx="2"/>
            <a:endCxn id="20" idx="0"/>
          </p:cNvCxnSpPr>
          <p:nvPr/>
        </p:nvCxnSpPr>
        <p:spPr bwMode="auto">
          <a:xfrm rot="16200000" flipH="1">
            <a:off x="3222619" y="2827259"/>
            <a:ext cx="921184" cy="1778422"/>
          </a:xfrm>
          <a:prstGeom prst="bentConnector3">
            <a:avLst>
              <a:gd name="adj1" fmla="val 50000"/>
            </a:avLst>
          </a:prstGeom>
          <a:noFill/>
          <a:ln w="635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12"/>
          <p:cNvCxnSpPr>
            <a:cxnSpLocks noChangeShapeType="1"/>
            <a:stCxn id="16" idx="2"/>
            <a:endCxn id="20" idx="0"/>
          </p:cNvCxnSpPr>
          <p:nvPr/>
        </p:nvCxnSpPr>
        <p:spPr bwMode="auto">
          <a:xfrm rot="5400000">
            <a:off x="5016494" y="2811806"/>
            <a:ext cx="921184" cy="1809328"/>
          </a:xfrm>
          <a:prstGeom prst="bentConnector3">
            <a:avLst>
              <a:gd name="adj1" fmla="val 50000"/>
            </a:avLst>
          </a:prstGeom>
          <a:noFill/>
          <a:ln w="635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2809875" y="2183231"/>
            <a:ext cx="0" cy="684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6372225" y="2298814"/>
            <a:ext cx="0" cy="576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blackGray">
          <a:xfrm>
            <a:off x="1416593" y="1842673"/>
            <a:ext cx="2808000" cy="396000"/>
          </a:xfrm>
          <a:prstGeom prst="rect">
            <a:avLst/>
          </a:prstGeom>
          <a:solidFill>
            <a:srgbClr val="D78F8D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2075" tIns="9144" rIns="92075" bIns="9144" anchor="ctr">
            <a:spAutoFit/>
          </a:bodyPr>
          <a:lstStyle>
            <a:lvl1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Tx/>
              <a:buSzPct val="100000"/>
              <a:buFontTx/>
              <a:buNone/>
            </a:pPr>
            <a:r>
              <a:rPr lang="en-US" altLang="es-CL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AUDIT_TRAIL=DB, EXTENDED</a:t>
            </a:r>
          </a:p>
        </p:txBody>
      </p:sp>
    </p:spTree>
    <p:extLst>
      <p:ext uri="{BB962C8B-B14F-4D97-AF65-F5344CB8AC3E}">
        <p14:creationId xmlns:p14="http://schemas.microsoft.com/office/powerpoint/2010/main" val="423699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a DuocUC 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gray">
        <a:solidFill>
          <a:srgbClr val="FFCC99"/>
        </a:solidFill>
        <a:ln w="28575" algn="ctr">
          <a:solidFill>
            <a:schemeClr val="tx1"/>
          </a:solidFill>
          <a:miter lim="800000"/>
          <a:headEnd/>
          <a:tailEnd/>
        </a:ln>
      </a:spPr>
      <a:bodyPr>
        <a:spAutoFit/>
      </a:bodyPr>
      <a:lstStyle>
        <a:defPPr algn="ctr" defTabSz="228600">
          <a:spcBef>
            <a:spcPct val="50000"/>
          </a:spcBef>
          <a:buClrTx/>
          <a:buSzPct val="100000"/>
          <a:buFontTx/>
          <a:buNone/>
          <a:defRPr sz="1200" b="1" dirty="0" smtClean="0">
            <a:solidFill>
              <a:srgbClr val="000000"/>
            </a:solidFill>
            <a:sym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DuocUC 2012</Template>
  <TotalTime>12652</TotalTime>
  <Words>5065</Words>
  <Application>Microsoft Office PowerPoint</Application>
  <PresentationFormat>Presentación en pantalla (4:3)</PresentationFormat>
  <Paragraphs>396</Paragraphs>
  <Slides>22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 Unicode MS</vt:lpstr>
      <vt:lpstr>ＭＳ Ｐゴシック</vt:lpstr>
      <vt:lpstr>SimSun</vt:lpstr>
      <vt:lpstr>Arial</vt:lpstr>
      <vt:lpstr>Calibri</vt:lpstr>
      <vt:lpstr>Courier New</vt:lpstr>
      <vt:lpstr>Times New Roman</vt:lpstr>
      <vt:lpstr>Tema DuocUC 2012</vt:lpstr>
      <vt:lpstr>Presentación de PowerPoint</vt:lpstr>
      <vt:lpstr>Presentación de PowerPoint</vt:lpstr>
      <vt:lpstr>Objetivos de la Clase</vt:lpstr>
      <vt:lpstr>Separación de Responsabilidades</vt:lpstr>
      <vt:lpstr>Seguridad de la Base de Datos</vt:lpstr>
      <vt:lpstr>Auditoría para Cumplimiento de Normativas</vt:lpstr>
      <vt:lpstr>Auditoría Estándar de la Base de Datos</vt:lpstr>
      <vt:lpstr>Configuración la Auditoría del Base de Datos </vt:lpstr>
      <vt:lpstr>Registros de Auditorías Uniformes</vt:lpstr>
      <vt:lpstr>Especificación de Opciones de Auditorías</vt:lpstr>
      <vt:lpstr>Auditoría por Defecto</vt:lpstr>
      <vt:lpstr>Página de Auditoría de Enterprise Manager</vt:lpstr>
      <vt:lpstr>Uso y Mantenimiento de la Información de Auditoría</vt:lpstr>
      <vt:lpstr>Auditoría Basada en Valores</vt:lpstr>
      <vt:lpstr>Auditoría Detallada (FGA)</vt:lpstr>
      <vt:lpstr>Política de FGA</vt:lpstr>
      <vt:lpstr>Consideraciones al Auditar Sentencias DML</vt:lpstr>
      <vt:lpstr>Pautas para Uso de FGA</vt:lpstr>
      <vt:lpstr>Auditoría de SYSDBA</vt:lpstr>
      <vt:lpstr>Mantenimiento de Audit Trail</vt:lpstr>
      <vt:lpstr>Oracle Audit Vault</vt:lpstr>
      <vt:lpstr>Resumen de la Clase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Alberto U.</dc:creator>
  <cp:lastModifiedBy>Maria Paloma Pou M.</cp:lastModifiedBy>
  <cp:revision>1641</cp:revision>
  <dcterms:created xsi:type="dcterms:W3CDTF">2013-06-28T16:52:03Z</dcterms:created>
  <dcterms:modified xsi:type="dcterms:W3CDTF">2015-05-13T18:10:51Z</dcterms:modified>
</cp:coreProperties>
</file>