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22"/>
  </p:notesMasterIdLst>
  <p:handoutMasterIdLst>
    <p:handoutMasterId r:id="rId23"/>
  </p:handoutMasterIdLst>
  <p:sldIdLst>
    <p:sldId id="256" r:id="rId2"/>
    <p:sldId id="287" r:id="rId3"/>
    <p:sldId id="300" r:id="rId4"/>
    <p:sldId id="309" r:id="rId5"/>
    <p:sldId id="310" r:id="rId6"/>
    <p:sldId id="311" r:id="rId7"/>
    <p:sldId id="313" r:id="rId8"/>
    <p:sldId id="314" r:id="rId9"/>
    <p:sldId id="315" r:id="rId10"/>
    <p:sldId id="316" r:id="rId11"/>
    <p:sldId id="312" r:id="rId12"/>
    <p:sldId id="290" r:id="rId13"/>
    <p:sldId id="289" r:id="rId14"/>
    <p:sldId id="293" r:id="rId15"/>
    <p:sldId id="295" r:id="rId16"/>
    <p:sldId id="294" r:id="rId17"/>
    <p:sldId id="296" r:id="rId18"/>
    <p:sldId id="297" r:id="rId19"/>
    <p:sldId id="298" r:id="rId20"/>
    <p:sldId id="299" r:id="rId21"/>
  </p:sldIdLst>
  <p:sldSz cx="9144000" cy="6858000" type="screen4x3"/>
  <p:notesSz cx="7065963" cy="10198100"/>
  <p:defaultTextStyle>
    <a:defPPr>
      <a:defRPr lang="es-ES_tradnl"/>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33"/>
    <a:srgbClr val="FDDB9F"/>
    <a:srgbClr val="FF00FF"/>
    <a:srgbClr val="0000FF"/>
    <a:srgbClr val="00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5"/>
    <p:restoredTop sz="83654" autoAdjust="0"/>
  </p:normalViewPr>
  <p:slideViewPr>
    <p:cSldViewPr>
      <p:cViewPr>
        <p:scale>
          <a:sx n="100" d="100"/>
          <a:sy n="100" d="100"/>
        </p:scale>
        <p:origin x="1528" y="2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5" name="Rectangle 3"/>
          <p:cNvSpPr>
            <a:spLocks noGrp="1" noChangeArrowheads="1"/>
          </p:cNvSpPr>
          <p:nvPr>
            <p:ph type="dt" sz="quarter"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algn="r" defTabSz="969963">
              <a:defRPr sz="1300">
                <a:latin typeface="Times New Roman" panose="02020603050405020304" pitchFamily="18" charset="0"/>
              </a:defRPr>
            </a:lvl1pPr>
          </a:lstStyle>
          <a:p>
            <a:endParaRPr lang="es-ES_tradnl" altLang="es-CL"/>
          </a:p>
        </p:txBody>
      </p:sp>
      <p:sp>
        <p:nvSpPr>
          <p:cNvPr id="18436" name="Rectangle 4"/>
          <p:cNvSpPr>
            <a:spLocks noGrp="1" noChangeArrowheads="1"/>
          </p:cNvSpPr>
          <p:nvPr>
            <p:ph type="ftr" sz="quarter" idx="2"/>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7" name="Rectangle 5"/>
          <p:cNvSpPr>
            <a:spLocks noGrp="1" noChangeArrowheads="1"/>
          </p:cNvSpPr>
          <p:nvPr>
            <p:ph type="sldNum" sz="quarter" idx="3"/>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algn="r" defTabSz="969963">
              <a:defRPr sz="1300">
                <a:latin typeface="Times New Roman" panose="02020603050405020304" pitchFamily="18" charset="0"/>
              </a:defRPr>
            </a:lvl1pPr>
          </a:lstStyle>
          <a:p>
            <a:fld id="{6E9C16FD-672B-480C-BADD-718EE02CD31A}" type="slidenum">
              <a:rPr lang="es-ES_tradnl" altLang="es-CL"/>
              <a:pPr/>
              <a:t>‹Nº›</a:t>
            </a:fld>
            <a:endParaRPr lang="es-ES_tradnl" altLang="es-CL"/>
          </a:p>
        </p:txBody>
      </p:sp>
    </p:spTree>
    <p:extLst>
      <p:ext uri="{BB962C8B-B14F-4D97-AF65-F5344CB8AC3E}">
        <p14:creationId xmlns:p14="http://schemas.microsoft.com/office/powerpoint/2010/main" val="205753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defTabSz="969963">
              <a:defRPr sz="1300"/>
            </a:lvl1pPr>
          </a:lstStyle>
          <a:p>
            <a:endParaRPr lang="es-CL" altLang="es-CL"/>
          </a:p>
        </p:txBody>
      </p:sp>
      <p:sp>
        <p:nvSpPr>
          <p:cNvPr id="34819" name="Rectangle 3"/>
          <p:cNvSpPr>
            <a:spLocks noGrp="1" noChangeArrowheads="1"/>
          </p:cNvSpPr>
          <p:nvPr>
            <p:ph type="dt"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algn="r" defTabSz="969963">
              <a:defRPr sz="1300"/>
            </a:lvl1pPr>
          </a:lstStyle>
          <a:p>
            <a:endParaRPr lang="es-CL" altLang="es-CL"/>
          </a:p>
        </p:txBody>
      </p:sp>
      <p:sp>
        <p:nvSpPr>
          <p:cNvPr id="34820" name="Rectangle 4"/>
          <p:cNvSpPr>
            <a:spLocks noGrp="1" noRot="1" noChangeAspect="1" noChangeArrowheads="1" noTextEdit="1"/>
          </p:cNvSpPr>
          <p:nvPr>
            <p:ph type="sldImg" idx="2"/>
          </p:nvPr>
        </p:nvSpPr>
        <p:spPr bwMode="auto">
          <a:xfrm>
            <a:off x="938213" y="754063"/>
            <a:ext cx="5137150" cy="3851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25513" y="4856163"/>
            <a:ext cx="5164137"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p>
            <a:pPr lvl="0"/>
            <a:r>
              <a:rPr lang="es-CL" altLang="es-CL"/>
              <a:t>Haga clic para modificar el estilo de texto del patrón</a:t>
            </a:r>
          </a:p>
          <a:p>
            <a:pPr lvl="1"/>
            <a:r>
              <a:rPr lang="es-CL" altLang="es-CL"/>
              <a:t>Segundo nivel</a:t>
            </a:r>
          </a:p>
          <a:p>
            <a:pPr lvl="2"/>
            <a:r>
              <a:rPr lang="es-CL" altLang="es-CL"/>
              <a:t>Tercer nivel</a:t>
            </a:r>
          </a:p>
          <a:p>
            <a:pPr lvl="3"/>
            <a:r>
              <a:rPr lang="es-CL" altLang="es-CL"/>
              <a:t>Cuarto nivel</a:t>
            </a:r>
          </a:p>
          <a:p>
            <a:pPr lvl="4"/>
            <a:r>
              <a:rPr lang="es-CL" altLang="es-CL"/>
              <a:t>Quinto nivel</a:t>
            </a:r>
          </a:p>
        </p:txBody>
      </p:sp>
      <p:sp>
        <p:nvSpPr>
          <p:cNvPr id="34822" name="Rectangle 6"/>
          <p:cNvSpPr>
            <a:spLocks noGrp="1" noChangeArrowheads="1"/>
          </p:cNvSpPr>
          <p:nvPr>
            <p:ph type="ftr" sz="quarter" idx="4"/>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defTabSz="969963">
              <a:defRPr sz="1300"/>
            </a:lvl1pPr>
          </a:lstStyle>
          <a:p>
            <a:endParaRPr lang="es-CL" altLang="es-CL"/>
          </a:p>
        </p:txBody>
      </p:sp>
      <p:sp>
        <p:nvSpPr>
          <p:cNvPr id="34823" name="Rectangle 7"/>
          <p:cNvSpPr>
            <a:spLocks noGrp="1" noChangeArrowheads="1"/>
          </p:cNvSpPr>
          <p:nvPr>
            <p:ph type="sldNum" sz="quarter" idx="5"/>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algn="r" defTabSz="969963">
              <a:defRPr sz="1300"/>
            </a:lvl1pPr>
          </a:lstStyle>
          <a:p>
            <a:fld id="{FD45460E-F77C-4F6A-8F5E-D3513CB77A30}" type="slidenum">
              <a:rPr lang="es-CL" altLang="es-CL"/>
              <a:pPr/>
              <a:t>‹Nº›</a:t>
            </a:fld>
            <a:endParaRPr lang="es-CL" altLang="es-CL"/>
          </a:p>
        </p:txBody>
      </p:sp>
    </p:spTree>
    <p:extLst>
      <p:ext uri="{BB962C8B-B14F-4D97-AF65-F5344CB8AC3E}">
        <p14:creationId xmlns:p14="http://schemas.microsoft.com/office/powerpoint/2010/main" val="3323819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4D569-F48E-4FC0-88D1-06D802DF7975}" type="slidenum">
              <a:rPr lang="es-CL" altLang="es-CL"/>
              <a:pPr/>
              <a:t>1</a:t>
            </a:fld>
            <a:endParaRPr lang="es-CL" altLang="es-CL"/>
          </a:p>
        </p:txBody>
      </p:sp>
      <p:sp>
        <p:nvSpPr>
          <p:cNvPr id="44034" name="Rectangle 2"/>
          <p:cNvSpPr>
            <a:spLocks noGrp="1" noRot="1" noChangeAspect="1" noChangeArrowheads="1" noTextEdit="1"/>
          </p:cNvSpPr>
          <p:nvPr>
            <p:ph type="sldImg"/>
          </p:nvPr>
        </p:nvSpPr>
        <p:spPr>
          <a:xfrm>
            <a:off x="939800" y="754063"/>
            <a:ext cx="5133975" cy="3851275"/>
          </a:xfrm>
          <a:ln/>
        </p:spPr>
      </p:sp>
      <p:sp>
        <p:nvSpPr>
          <p:cNvPr id="44035"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56483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132091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11</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12499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32720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222248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2989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400572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56926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97089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94084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513DAB17-A41F-4089-8353-2A8AA10AAF09}" type="slidenum">
              <a:rPr lang="es-CL" altLang="es-CL" smtClean="0"/>
              <a:pPr/>
              <a:t>‹Nº›</a:t>
            </a:fld>
            <a:endParaRPr lang="es-CL" altLang="es-CL"/>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p:txBody>
          <a:bodyPr/>
          <a:lstStyle/>
          <a:p>
            <a:fld id="{2F2EE521-D079-4BE5-81D8-FC7282A947CE}" type="slidenum">
              <a:rPr lang="es-CL" altLang="es-CL" smtClean="0"/>
              <a:pPr/>
              <a:t>‹Nº›</a:t>
            </a:fld>
            <a:endParaRPr lang="es-CL" alt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p:txBody>
          <a:bodyPr/>
          <a:lstStyle/>
          <a:p>
            <a:fld id="{87998BB0-11B1-460B-8C43-0AF0CF1947BA}" type="slidenum">
              <a:rPr lang="es-CL" altLang="es-CL" smtClean="0"/>
              <a:pPr/>
              <a:t>‹Nº›</a:t>
            </a:fld>
            <a:endParaRPr lang="es-CL" alt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altLang="es-CL"/>
          </a:p>
        </p:txBody>
      </p:sp>
      <p:sp>
        <p:nvSpPr>
          <p:cNvPr id="10" name="Slide Number Placeholder 9"/>
          <p:cNvSpPr>
            <a:spLocks noGrp="1"/>
          </p:cNvSpPr>
          <p:nvPr>
            <p:ph type="sldNum" sz="quarter" idx="11"/>
          </p:nvPr>
        </p:nvSpPr>
        <p:spPr/>
        <p:txBody>
          <a:bodyPr/>
          <a:lstStyle/>
          <a:p>
            <a:fld id="{08288777-18EA-4326-B18C-6A852FE36C7C}" type="slidenum">
              <a:rPr lang="es-CL" altLang="es-CL" smtClean="0"/>
              <a:pPr/>
              <a:t>‹Nº›</a:t>
            </a:fld>
            <a:endParaRPr lang="es-CL" altLang="es-CL"/>
          </a:p>
        </p:txBody>
      </p:sp>
      <p:sp>
        <p:nvSpPr>
          <p:cNvPr id="12" name="Footer Placeholder 11"/>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a:t>Haga clic para modificar el estilo de título del patrón</a:t>
            </a:r>
            <a:endParaRPr lang="en-US" dirty="0"/>
          </a:p>
        </p:txBody>
      </p:sp>
      <p:sp>
        <p:nvSpPr>
          <p:cNvPr id="19" name="Date Placeholder 18"/>
          <p:cNvSpPr>
            <a:spLocks noGrp="1"/>
          </p:cNvSpPr>
          <p:nvPr>
            <p:ph type="dt" sz="half" idx="10"/>
          </p:nvPr>
        </p:nvSpPr>
        <p:spPr/>
        <p:txBody>
          <a:bodyPr/>
          <a:lstStyle/>
          <a:p>
            <a:endParaRPr lang="es-CL" altLang="es-CL"/>
          </a:p>
        </p:txBody>
      </p:sp>
      <p:sp>
        <p:nvSpPr>
          <p:cNvPr id="20" name="Slide Number Placeholder 19"/>
          <p:cNvSpPr>
            <a:spLocks noGrp="1"/>
          </p:cNvSpPr>
          <p:nvPr>
            <p:ph type="sldNum" sz="quarter" idx="11"/>
          </p:nvPr>
        </p:nvSpPr>
        <p:spPr/>
        <p:txBody>
          <a:bodyPr/>
          <a:lstStyle/>
          <a:p>
            <a:fld id="{ED6F9198-55AE-425C-BF1A-AE37B16A611A}" type="slidenum">
              <a:rPr lang="es-CL" altLang="es-CL" smtClean="0"/>
              <a:pPr/>
              <a:t>‹Nº›</a:t>
            </a:fld>
            <a:endParaRPr lang="es-CL" altLang="es-CL"/>
          </a:p>
        </p:txBody>
      </p:sp>
      <p:sp>
        <p:nvSpPr>
          <p:cNvPr id="21" name="Footer Placeholder 20"/>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a:t>Arquitectura de Software - Introducción</a:t>
            </a:r>
          </a:p>
        </p:txBody>
      </p:sp>
      <p:sp>
        <p:nvSpPr>
          <p:cNvPr id="7" name="Slide Number Placeholder 6"/>
          <p:cNvSpPr>
            <a:spLocks noGrp="1"/>
          </p:cNvSpPr>
          <p:nvPr>
            <p:ph type="sldNum" sz="quarter" idx="12"/>
          </p:nvPr>
        </p:nvSpPr>
        <p:spPr/>
        <p:txBody>
          <a:bodyPr/>
          <a:lstStyle/>
          <a:p>
            <a:fld id="{817DD784-84BD-49DA-8031-6720D71C37B9}" type="slidenum">
              <a:rPr lang="es-CL" altLang="es-CL" smtClean="0"/>
              <a:pPr/>
              <a:t>‹Nº›</a:t>
            </a:fld>
            <a:endParaRPr lang="es-CL" altLang="es-CL"/>
          </a:p>
        </p:txBody>
      </p:sp>
      <p:sp>
        <p:nvSpPr>
          <p:cNvPr id="9" name="Content Placeholder 8"/>
          <p:cNvSpPr>
            <a:spLocks noGrp="1"/>
          </p:cNvSpPr>
          <p:nvPr>
            <p:ph sz="quarter" idx="13"/>
          </p:nvPr>
        </p:nvSpPr>
        <p:spPr>
          <a:xfrm>
            <a:off x="1216152" y="841248"/>
            <a:ext cx="3730752" cy="43891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endParaRPr lang="es-CL" altLang="es-CL"/>
          </a:p>
        </p:txBody>
      </p:sp>
      <p:sp>
        <p:nvSpPr>
          <p:cNvPr id="8" name="Footer Placeholder 7"/>
          <p:cNvSpPr>
            <a:spLocks noGrp="1"/>
          </p:cNvSpPr>
          <p:nvPr>
            <p:ph type="ftr" sz="quarter" idx="11"/>
          </p:nvPr>
        </p:nvSpPr>
        <p:spPr/>
        <p:txBody>
          <a:bodyPr/>
          <a:lstStyle/>
          <a:p>
            <a:r>
              <a:rPr lang="es-CL" altLang="es-CL"/>
              <a:t>Arquitectura de Software - Introducción</a:t>
            </a:r>
          </a:p>
        </p:txBody>
      </p:sp>
      <p:sp>
        <p:nvSpPr>
          <p:cNvPr id="9" name="Slide Number Placeholder 8"/>
          <p:cNvSpPr>
            <a:spLocks noGrp="1"/>
          </p:cNvSpPr>
          <p:nvPr>
            <p:ph type="sldNum" sz="quarter" idx="12"/>
          </p:nvPr>
        </p:nvSpPr>
        <p:spPr/>
        <p:txBody>
          <a:bodyPr/>
          <a:lstStyle/>
          <a:p>
            <a:fld id="{B5B70DE6-16C0-4850-B827-45AA70A6A6D1}" type="slidenum">
              <a:rPr lang="es-CL" altLang="es-CL" smtClean="0"/>
              <a:pPr/>
              <a:t>‹Nº›</a:t>
            </a:fld>
            <a:endParaRPr lang="es-CL" altLang="es-CL"/>
          </a:p>
        </p:txBody>
      </p:sp>
      <p:sp>
        <p:nvSpPr>
          <p:cNvPr id="11" name="Content Placeholder 10"/>
          <p:cNvSpPr>
            <a:spLocks noGrp="1"/>
          </p:cNvSpPr>
          <p:nvPr>
            <p:ph sz="quarter" idx="13"/>
          </p:nvPr>
        </p:nvSpPr>
        <p:spPr>
          <a:xfrm>
            <a:off x="1216152" y="1380744"/>
            <a:ext cx="3730752" cy="384048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ltLang="es-CL"/>
          </a:p>
        </p:txBody>
      </p:sp>
      <p:sp>
        <p:nvSpPr>
          <p:cNvPr id="4" name="Footer Placeholder 3"/>
          <p:cNvSpPr>
            <a:spLocks noGrp="1"/>
          </p:cNvSpPr>
          <p:nvPr>
            <p:ph type="ftr" sz="quarter" idx="11"/>
          </p:nvPr>
        </p:nvSpPr>
        <p:spPr/>
        <p:txBody>
          <a:bodyPr/>
          <a:lstStyle/>
          <a:p>
            <a:r>
              <a:rPr lang="es-CL" altLang="es-CL"/>
              <a:t>Arquitectura de Software - Introducción</a:t>
            </a:r>
          </a:p>
        </p:txBody>
      </p:sp>
      <p:sp>
        <p:nvSpPr>
          <p:cNvPr id="5" name="Slide Number Placeholder 4"/>
          <p:cNvSpPr>
            <a:spLocks noGrp="1"/>
          </p:cNvSpPr>
          <p:nvPr>
            <p:ph type="sldNum" sz="quarter" idx="12"/>
          </p:nvPr>
        </p:nvSpPr>
        <p:spPr/>
        <p:txBody>
          <a:bodyPr/>
          <a:lstStyle/>
          <a:p>
            <a:fld id="{31A7FCA8-D307-4949-9793-507AE41BB7BA}" type="slidenum">
              <a:rPr lang="es-CL" altLang="es-CL" smtClean="0"/>
              <a:pPr/>
              <a:t>‹Nº›</a:t>
            </a:fld>
            <a:endParaRPr lang="es-CL" altLang="es-CL"/>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CL" altLang="es-CL"/>
          </a:p>
        </p:txBody>
      </p:sp>
      <p:sp>
        <p:nvSpPr>
          <p:cNvPr id="6" name="Slide Number Placeholder 5"/>
          <p:cNvSpPr>
            <a:spLocks noGrp="1"/>
          </p:cNvSpPr>
          <p:nvPr>
            <p:ph type="sldNum" sz="quarter" idx="11"/>
          </p:nvPr>
        </p:nvSpPr>
        <p:spPr/>
        <p:txBody>
          <a:bodyPr/>
          <a:lstStyle/>
          <a:p>
            <a:fld id="{D5EBC920-8924-4392-8238-D700DA55022A}" type="slidenum">
              <a:rPr lang="es-CL" altLang="es-CL" smtClean="0"/>
              <a:pPr/>
              <a:t>‹Nº›</a:t>
            </a:fld>
            <a:endParaRPr lang="es-CL" altLang="es-CL"/>
          </a:p>
        </p:txBody>
      </p:sp>
      <p:sp>
        <p:nvSpPr>
          <p:cNvPr id="7" name="Footer Placeholder 6"/>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Content Placeholder 13"/>
          <p:cNvSpPr>
            <a:spLocks noGrp="1"/>
          </p:cNvSpPr>
          <p:nvPr>
            <p:ph sz="quarter" idx="13"/>
          </p:nvPr>
        </p:nvSpPr>
        <p:spPr>
          <a:xfrm>
            <a:off x="914400" y="381000"/>
            <a:ext cx="4800600" cy="5943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9" name="Date Placeholder 8"/>
          <p:cNvSpPr>
            <a:spLocks noGrp="1"/>
          </p:cNvSpPr>
          <p:nvPr>
            <p:ph type="dt" sz="half" idx="14"/>
          </p:nvPr>
        </p:nvSpPr>
        <p:spPr/>
        <p:txBody>
          <a:bodyPr/>
          <a:lstStyle/>
          <a:p>
            <a:endParaRPr lang="es-CL" altLang="es-CL"/>
          </a:p>
        </p:txBody>
      </p:sp>
      <p:sp>
        <p:nvSpPr>
          <p:cNvPr id="10" name="Slide Number Placeholder 9"/>
          <p:cNvSpPr>
            <a:spLocks noGrp="1"/>
          </p:cNvSpPr>
          <p:nvPr>
            <p:ph type="sldNum" sz="quarter" idx="15"/>
          </p:nvPr>
        </p:nvSpPr>
        <p:spPr/>
        <p:txBody>
          <a:bodyPr/>
          <a:lstStyle/>
          <a:p>
            <a:fld id="{135AB03B-2FFA-4B57-A020-010078F288DF}" type="slidenum">
              <a:rPr lang="es-CL" altLang="es-CL" smtClean="0"/>
              <a:pPr/>
              <a:t>‹Nº›</a:t>
            </a:fld>
            <a:endParaRPr lang="es-CL" altLang="es-CL"/>
          </a:p>
        </p:txBody>
      </p:sp>
      <p:sp>
        <p:nvSpPr>
          <p:cNvPr id="13" name="Footer Placeholder 12"/>
          <p:cNvSpPr>
            <a:spLocks noGrp="1"/>
          </p:cNvSpPr>
          <p:nvPr>
            <p:ph type="ftr" sz="quarter" idx="16"/>
          </p:nvPr>
        </p:nvSpPr>
        <p:spPr/>
        <p:txBody>
          <a:bodyPr/>
          <a:lstStyle/>
          <a:p>
            <a:r>
              <a:rPr lang="es-CL" altLang="es-CL"/>
              <a:t>Arquitectura de Software - Introducción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a:t>Arquitectura de Software - Introducción</a:t>
            </a:r>
          </a:p>
        </p:txBody>
      </p:sp>
      <p:sp>
        <p:nvSpPr>
          <p:cNvPr id="7" name="Slide Number Placeholder 6"/>
          <p:cNvSpPr>
            <a:spLocks noGrp="1"/>
          </p:cNvSpPr>
          <p:nvPr>
            <p:ph type="sldNum" sz="quarter" idx="12"/>
          </p:nvPr>
        </p:nvSpPr>
        <p:spPr/>
        <p:txBody>
          <a:bodyPr/>
          <a:lstStyle/>
          <a:p>
            <a:fld id="{1D7DA9D5-2A04-4217-B1D2-2D62F380ABC7}" type="slidenum">
              <a:rPr lang="es-CL" altLang="es-CL" smtClean="0"/>
              <a:pPr/>
              <a:t>‹Nº›</a:t>
            </a:fld>
            <a:endParaRPr lang="es-CL" alt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s-CL" altLang="es-CL"/>
              <a:t>Arquitectura de Software - Introducción</a:t>
            </a: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31A7FCA8-D307-4949-9793-507AE41BB7BA}" type="slidenum">
              <a:rPr lang="es-CL" altLang="es-CL" smtClean="0"/>
              <a:pPr/>
              <a:t>‹Nº›</a:t>
            </a:fld>
            <a:endParaRPr lang="es-CL" altLang="es-CL"/>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endParaRPr lang="es-CL" altLang="es-CL"/>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dt="0"/>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2924944"/>
            <a:ext cx="8784976" cy="1430338"/>
          </a:xfrm>
        </p:spPr>
        <p:txBody>
          <a:bodyPr anchor="ctr"/>
          <a:lstStyle/>
          <a:p>
            <a:pPr algn="r"/>
            <a:r>
              <a:rPr lang="es-CL" altLang="es-CL" sz="4800" dirty="0"/>
              <a:t>Casos de Uso</a:t>
            </a:r>
          </a:p>
        </p:txBody>
      </p:sp>
      <p:sp>
        <p:nvSpPr>
          <p:cNvPr id="3" name="2 Subtítulo"/>
          <p:cNvSpPr>
            <a:spLocks noGrp="1"/>
          </p:cNvSpPr>
          <p:nvPr>
            <p:ph type="subTitle" idx="1"/>
          </p:nvPr>
        </p:nvSpPr>
        <p:spPr>
          <a:xfrm>
            <a:off x="642266" y="1196752"/>
            <a:ext cx="8531438" cy="1752600"/>
          </a:xfrm>
        </p:spPr>
        <p:txBody>
          <a:bodyPr/>
          <a:lstStyle/>
          <a:p>
            <a:r>
              <a:rPr lang="es-CL" b="1" dirty="0">
                <a:solidFill>
                  <a:schemeClr val="tx1">
                    <a:lumMod val="75000"/>
                    <a:lumOff val="25000"/>
                  </a:schemeClr>
                </a:solidFill>
              </a:rPr>
              <a:t>Unidad 1: </a:t>
            </a:r>
            <a:r>
              <a:rPr lang="es-CL" b="1" dirty="0"/>
              <a:t>Toma de requisitos en Modelos de Negocio</a:t>
            </a:r>
            <a:endParaRPr lang="es-CL" b="1"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10</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633234" y="2132856"/>
            <a:ext cx="8256022" cy="33966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000" b="1" dirty="0"/>
              <a:t>Un </a:t>
            </a:r>
            <a:r>
              <a:rPr lang="es-CL" sz="2000" b="1" u="sng" dirty="0"/>
              <a:t>proceso de apoyo</a:t>
            </a:r>
            <a:r>
              <a:rPr lang="es-CL" sz="2000" b="1" dirty="0"/>
              <a:t> son aquellos que sirven de soporte a los procesos claves y a los procesos estratégicos. </a:t>
            </a:r>
          </a:p>
          <a:p>
            <a:pPr algn="just"/>
            <a:endParaRPr lang="es-CL" sz="2000" b="1" dirty="0"/>
          </a:p>
          <a:p>
            <a:pPr algn="just"/>
            <a:r>
              <a:rPr lang="es-CL" sz="2000" b="1" dirty="0"/>
              <a:t>En muchos casos, estos procesos son determinantes para conseguir los objetivos de los procesos dirigidos a cubrir las necesidades y expectativas de los clientes o usuarios. Ejemplos de procesos de apoyo o soporte: formación, compras, auditorías internas, informática, etc.</a:t>
            </a:r>
          </a:p>
        </p:txBody>
      </p:sp>
      <p:pic>
        <p:nvPicPr>
          <p:cNvPr id="3" name="Imagen 2">
            <a:extLst>
              <a:ext uri="{FF2B5EF4-FFF2-40B4-BE49-F238E27FC236}">
                <a16:creationId xmlns:a16="http://schemas.microsoft.com/office/drawing/2014/main" id="{38F13045-AA7D-C548-8101-A73ABEFB2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49" y="610455"/>
            <a:ext cx="8604448" cy="774314"/>
          </a:xfrm>
          <a:prstGeom prst="rect">
            <a:avLst/>
          </a:prstGeom>
        </p:spPr>
      </p:pic>
    </p:spTree>
    <p:extLst>
      <p:ext uri="{BB962C8B-B14F-4D97-AF65-F5344CB8AC3E}">
        <p14:creationId xmlns:p14="http://schemas.microsoft.com/office/powerpoint/2010/main" val="306915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4"/>
          <p:cNvGrpSpPr>
            <a:grpSpLocks/>
          </p:cNvGrpSpPr>
          <p:nvPr/>
        </p:nvGrpSpPr>
        <p:grpSpPr bwMode="auto">
          <a:xfrm>
            <a:off x="237177" y="965993"/>
            <a:ext cx="7505700" cy="4986337"/>
            <a:chOff x="793" y="663"/>
            <a:chExt cx="4728" cy="3141"/>
          </a:xfrm>
        </p:grpSpPr>
        <p:sp>
          <p:nvSpPr>
            <p:cNvPr id="15" name="Rectangle 5"/>
            <p:cNvSpPr>
              <a:spLocks noChangeArrowheads="1"/>
            </p:cNvSpPr>
            <p:nvPr/>
          </p:nvSpPr>
          <p:spPr bwMode="auto">
            <a:xfrm>
              <a:off x="2879" y="3249"/>
              <a:ext cx="2631" cy="227"/>
            </a:xfrm>
            <a:prstGeom prst="rect">
              <a:avLst/>
            </a:prstGeom>
            <a:solidFill>
              <a:srgbClr val="FFFF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6" name="Rectangle 6"/>
            <p:cNvSpPr>
              <a:spLocks noChangeArrowheads="1"/>
            </p:cNvSpPr>
            <p:nvPr/>
          </p:nvSpPr>
          <p:spPr bwMode="auto">
            <a:xfrm>
              <a:off x="1455" y="2685"/>
              <a:ext cx="1428" cy="558"/>
            </a:xfrm>
            <a:prstGeom prst="rect">
              <a:avLst/>
            </a:prstGeom>
            <a:solidFill>
              <a:srgbClr val="FEBF6A"/>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17" name="Rectangle 7"/>
            <p:cNvSpPr>
              <a:spLocks noChangeArrowheads="1"/>
            </p:cNvSpPr>
            <p:nvPr/>
          </p:nvSpPr>
          <p:spPr bwMode="auto">
            <a:xfrm>
              <a:off x="1455" y="1070"/>
              <a:ext cx="1427" cy="1350"/>
            </a:xfrm>
            <a:prstGeom prst="rect">
              <a:avLst/>
            </a:prstGeom>
            <a:solidFill>
              <a:srgbClr val="99CCFF"/>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18" name="Rectangle 8"/>
            <p:cNvSpPr>
              <a:spLocks noChangeArrowheads="1"/>
            </p:cNvSpPr>
            <p:nvPr/>
          </p:nvSpPr>
          <p:spPr bwMode="auto">
            <a:xfrm>
              <a:off x="2882" y="885"/>
              <a:ext cx="2635" cy="247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s-CL"/>
            </a:p>
          </p:txBody>
        </p:sp>
        <p:sp>
          <p:nvSpPr>
            <p:cNvPr id="19" name="Line 9"/>
            <p:cNvSpPr>
              <a:spLocks noChangeShapeType="1"/>
            </p:cNvSpPr>
            <p:nvPr/>
          </p:nvSpPr>
          <p:spPr bwMode="auto">
            <a:xfrm flipH="1" flipV="1">
              <a:off x="3681" y="1069"/>
              <a:ext cx="3" cy="2165"/>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0" name="Line 10"/>
            <p:cNvSpPr>
              <a:spLocks noChangeShapeType="1"/>
            </p:cNvSpPr>
            <p:nvPr/>
          </p:nvSpPr>
          <p:spPr bwMode="auto">
            <a:xfrm flipH="1" flipV="1">
              <a:off x="4283" y="1070"/>
              <a:ext cx="0" cy="2166"/>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1" name="Line 11"/>
            <p:cNvSpPr>
              <a:spLocks noChangeShapeType="1"/>
            </p:cNvSpPr>
            <p:nvPr/>
          </p:nvSpPr>
          <p:spPr bwMode="auto">
            <a:xfrm flipH="1" flipV="1">
              <a:off x="4573" y="1067"/>
              <a:ext cx="1" cy="2146"/>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2" name="Line 12"/>
            <p:cNvSpPr>
              <a:spLocks noChangeShapeType="1"/>
            </p:cNvSpPr>
            <p:nvPr/>
          </p:nvSpPr>
          <p:spPr bwMode="auto">
            <a:xfrm flipH="1" flipV="1">
              <a:off x="5170" y="1070"/>
              <a:ext cx="0" cy="2159"/>
            </a:xfrm>
            <a:prstGeom prst="line">
              <a:avLst/>
            </a:prstGeom>
            <a:noFill/>
            <a:ln w="3175">
              <a:solidFill>
                <a:srgbClr val="000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3" name="Rectangle 13"/>
            <p:cNvSpPr>
              <a:spLocks noChangeArrowheads="1"/>
            </p:cNvSpPr>
            <p:nvPr/>
          </p:nvSpPr>
          <p:spPr bwMode="auto">
            <a:xfrm>
              <a:off x="2882" y="3250"/>
              <a:ext cx="2639" cy="2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4" name="Line 14"/>
            <p:cNvSpPr>
              <a:spLocks noChangeShapeType="1"/>
            </p:cNvSpPr>
            <p:nvPr/>
          </p:nvSpPr>
          <p:spPr bwMode="auto">
            <a:xfrm flipH="1" flipV="1">
              <a:off x="3406" y="1066"/>
              <a:ext cx="2" cy="2177"/>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5" name="Line 15"/>
            <p:cNvSpPr>
              <a:spLocks noChangeShapeType="1"/>
            </p:cNvSpPr>
            <p:nvPr/>
          </p:nvSpPr>
          <p:spPr bwMode="auto">
            <a:xfrm flipH="1" flipV="1">
              <a:off x="3978" y="1066"/>
              <a:ext cx="0" cy="2177"/>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6" name="Line 16"/>
            <p:cNvSpPr>
              <a:spLocks noChangeShapeType="1"/>
            </p:cNvSpPr>
            <p:nvPr/>
          </p:nvSpPr>
          <p:spPr bwMode="auto">
            <a:xfrm flipV="1">
              <a:off x="4838" y="1069"/>
              <a:ext cx="0" cy="2165"/>
            </a:xfrm>
            <a:prstGeom prst="line">
              <a:avLst/>
            </a:prstGeom>
            <a:noFill/>
            <a:ln w="25400">
              <a:solidFill>
                <a:srgbClr val="000000"/>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7" name="Rectangle 17"/>
            <p:cNvSpPr>
              <a:spLocks noChangeArrowheads="1"/>
            </p:cNvSpPr>
            <p:nvPr/>
          </p:nvSpPr>
          <p:spPr bwMode="auto">
            <a:xfrm>
              <a:off x="1474" y="2886"/>
              <a:ext cx="113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1600" b="1" u="none">
                  <a:solidFill>
                    <a:srgbClr val="000000"/>
                  </a:solidFill>
                  <a:latin typeface="Times New Roman" pitchFamily="18" charset="0"/>
                </a:rPr>
                <a:t>Admin. de Proyectos</a:t>
              </a:r>
              <a:endParaRPr lang="es-MX" altLang="es-CL" sz="2100" b="1" u="none">
                <a:solidFill>
                  <a:srgbClr val="000000"/>
                </a:solidFill>
                <a:latin typeface="Times New Roman" pitchFamily="18" charset="0"/>
              </a:endParaRPr>
            </a:p>
          </p:txBody>
        </p:sp>
        <p:sp>
          <p:nvSpPr>
            <p:cNvPr id="28" name="Rectangle 18"/>
            <p:cNvSpPr>
              <a:spLocks noChangeArrowheads="1"/>
            </p:cNvSpPr>
            <p:nvPr/>
          </p:nvSpPr>
          <p:spPr bwMode="auto">
            <a:xfrm>
              <a:off x="1474" y="3067"/>
              <a:ext cx="111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1600" b="1" u="none" dirty="0">
                  <a:solidFill>
                    <a:srgbClr val="000000"/>
                  </a:solidFill>
                  <a:latin typeface="Times New Roman" pitchFamily="18" charset="0"/>
                </a:rPr>
                <a:t>Ambiente o Entorno</a:t>
              </a:r>
              <a:endParaRPr lang="es-MX" altLang="es-CL" sz="2100" b="1" u="none" dirty="0">
                <a:solidFill>
                  <a:srgbClr val="000000"/>
                </a:solidFill>
                <a:latin typeface="Times New Roman" pitchFamily="18" charset="0"/>
              </a:endParaRPr>
            </a:p>
          </p:txBody>
        </p:sp>
        <p:sp>
          <p:nvSpPr>
            <p:cNvPr id="29" name="Rectangle 19"/>
            <p:cNvSpPr>
              <a:spLocks noChangeArrowheads="1"/>
            </p:cNvSpPr>
            <p:nvPr/>
          </p:nvSpPr>
          <p:spPr bwMode="auto">
            <a:xfrm>
              <a:off x="1410" y="1136"/>
              <a:ext cx="1376"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a:solidFill>
                    <a:srgbClr val="000000"/>
                  </a:solidFill>
                  <a:latin typeface="Times New Roman" pitchFamily="18" charset="0"/>
                </a:rPr>
                <a:t>Modelación de Negocios</a:t>
              </a:r>
              <a:endParaRPr lang="es-MX" altLang="es-CL" sz="2100" b="1" u="none">
                <a:solidFill>
                  <a:srgbClr val="000000"/>
                </a:solidFill>
                <a:latin typeface="Times New Roman" pitchFamily="18" charset="0"/>
              </a:endParaRPr>
            </a:p>
          </p:txBody>
        </p:sp>
        <p:sp>
          <p:nvSpPr>
            <p:cNvPr id="30" name="Rectangle 20"/>
            <p:cNvSpPr>
              <a:spLocks noChangeArrowheads="1"/>
            </p:cNvSpPr>
            <p:nvPr/>
          </p:nvSpPr>
          <p:spPr bwMode="auto">
            <a:xfrm>
              <a:off x="1895" y="1829"/>
              <a:ext cx="891"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a:solidFill>
                    <a:srgbClr val="000000"/>
                  </a:solidFill>
                  <a:latin typeface="Times New Roman" pitchFamily="18" charset="0"/>
                </a:rPr>
                <a:t>Implementación</a:t>
              </a:r>
              <a:endParaRPr lang="es-MX" altLang="es-CL" sz="2100" b="1" u="none">
                <a:solidFill>
                  <a:srgbClr val="000000"/>
                </a:solidFill>
                <a:latin typeface="Times New Roman" pitchFamily="18" charset="0"/>
              </a:endParaRPr>
            </a:p>
          </p:txBody>
        </p:sp>
        <p:sp>
          <p:nvSpPr>
            <p:cNvPr id="31" name="Rectangle 21"/>
            <p:cNvSpPr>
              <a:spLocks noChangeArrowheads="1"/>
            </p:cNvSpPr>
            <p:nvPr/>
          </p:nvSpPr>
          <p:spPr bwMode="auto">
            <a:xfrm>
              <a:off x="2373" y="2036"/>
              <a:ext cx="398"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a:solidFill>
                    <a:srgbClr val="000000"/>
                  </a:solidFill>
                  <a:latin typeface="Times New Roman" pitchFamily="18" charset="0"/>
                </a:rPr>
                <a:t>Prueba</a:t>
              </a:r>
              <a:endParaRPr lang="es-MX" altLang="es-CL" sz="2100" b="1" u="none">
                <a:solidFill>
                  <a:srgbClr val="000000"/>
                </a:solidFill>
                <a:latin typeface="Times New Roman" pitchFamily="18" charset="0"/>
              </a:endParaRPr>
            </a:p>
          </p:txBody>
        </p:sp>
        <p:sp>
          <p:nvSpPr>
            <p:cNvPr id="32" name="Rectangle 22"/>
            <p:cNvSpPr>
              <a:spLocks noChangeArrowheads="1"/>
            </p:cNvSpPr>
            <p:nvPr/>
          </p:nvSpPr>
          <p:spPr bwMode="auto">
            <a:xfrm>
              <a:off x="1853" y="1568"/>
              <a:ext cx="933"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dirty="0">
                  <a:solidFill>
                    <a:srgbClr val="000000"/>
                  </a:solidFill>
                  <a:latin typeface="Times New Roman" pitchFamily="18" charset="0"/>
                </a:rPr>
                <a:t>Análisis y Diseño</a:t>
              </a:r>
              <a:endParaRPr lang="es-MX" altLang="es-CL" sz="2100" b="1" u="none" dirty="0">
                <a:solidFill>
                  <a:srgbClr val="000000"/>
                </a:solidFill>
                <a:latin typeface="Times New Roman" pitchFamily="18" charset="0"/>
              </a:endParaRPr>
            </a:p>
          </p:txBody>
        </p:sp>
        <p:sp>
          <p:nvSpPr>
            <p:cNvPr id="33" name="Rectangle 23"/>
            <p:cNvSpPr>
              <a:spLocks noChangeArrowheads="1"/>
            </p:cNvSpPr>
            <p:nvPr/>
          </p:nvSpPr>
          <p:spPr bwMode="auto">
            <a:xfrm>
              <a:off x="2937" y="3263"/>
              <a:ext cx="442"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sz="1100" u="none">
                  <a:solidFill>
                    <a:srgbClr val="000000"/>
                  </a:solidFill>
                  <a:latin typeface="Times New Roman" pitchFamily="18" charset="0"/>
                </a:rPr>
                <a:t>Iteración(es)</a:t>
              </a:r>
              <a:br>
                <a:rPr lang="es-MX" altLang="es-CL" sz="1100" u="none">
                  <a:solidFill>
                    <a:srgbClr val="000000"/>
                  </a:solidFill>
                  <a:latin typeface="Times New Roman" pitchFamily="18" charset="0"/>
                </a:rPr>
              </a:br>
              <a:r>
                <a:rPr lang="es-MX" altLang="es-CL" sz="1100" u="none">
                  <a:solidFill>
                    <a:srgbClr val="000000"/>
                  </a:solidFill>
                  <a:latin typeface="Times New Roman" pitchFamily="18" charset="0"/>
                </a:rPr>
                <a:t>Preliminar</a:t>
              </a:r>
            </a:p>
          </p:txBody>
        </p:sp>
        <p:sp>
          <p:nvSpPr>
            <p:cNvPr id="34" name="Rectangle 24"/>
            <p:cNvSpPr>
              <a:spLocks noChangeArrowheads="1"/>
            </p:cNvSpPr>
            <p:nvPr/>
          </p:nvSpPr>
          <p:spPr bwMode="auto">
            <a:xfrm>
              <a:off x="3477" y="3263"/>
              <a:ext cx="165"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#1</a:t>
              </a:r>
            </a:p>
          </p:txBody>
        </p:sp>
        <p:sp>
          <p:nvSpPr>
            <p:cNvPr id="35" name="Freeform 25"/>
            <p:cNvSpPr>
              <a:spLocks/>
            </p:cNvSpPr>
            <p:nvPr/>
          </p:nvSpPr>
          <p:spPr bwMode="auto">
            <a:xfrm>
              <a:off x="2909" y="2952"/>
              <a:ext cx="2559" cy="65"/>
            </a:xfrm>
            <a:custGeom>
              <a:avLst/>
              <a:gdLst>
                <a:gd name="T0" fmla="*/ 356 w 3169"/>
                <a:gd name="T1" fmla="*/ 5 h 79"/>
                <a:gd name="T2" fmla="*/ 620 w 3169"/>
                <a:gd name="T3" fmla="*/ 72 h 79"/>
                <a:gd name="T4" fmla="*/ 715 w 3169"/>
                <a:gd name="T5" fmla="*/ 54 h 79"/>
                <a:gd name="T6" fmla="*/ 810 w 3169"/>
                <a:gd name="T7" fmla="*/ 38 h 79"/>
                <a:gd name="T8" fmla="*/ 907 w 3169"/>
                <a:gd name="T9" fmla="*/ 23 h 79"/>
                <a:gd name="T10" fmla="*/ 1002 w 3169"/>
                <a:gd name="T11" fmla="*/ 5 h 79"/>
                <a:gd name="T12" fmla="*/ 1053 w 3169"/>
                <a:gd name="T13" fmla="*/ 5 h 79"/>
                <a:gd name="T14" fmla="*/ 1105 w 3169"/>
                <a:gd name="T15" fmla="*/ 0 h 79"/>
                <a:gd name="T16" fmla="*/ 1156 w 3169"/>
                <a:gd name="T17" fmla="*/ 0 h 79"/>
                <a:gd name="T18" fmla="*/ 1207 w 3169"/>
                <a:gd name="T19" fmla="*/ 5 h 79"/>
                <a:gd name="T20" fmla="*/ 1225 w 3169"/>
                <a:gd name="T21" fmla="*/ 13 h 79"/>
                <a:gd name="T22" fmla="*/ 1238 w 3169"/>
                <a:gd name="T23" fmla="*/ 25 h 79"/>
                <a:gd name="T24" fmla="*/ 1248 w 3169"/>
                <a:gd name="T25" fmla="*/ 38 h 79"/>
                <a:gd name="T26" fmla="*/ 1261 w 3169"/>
                <a:gd name="T27" fmla="*/ 51 h 79"/>
                <a:gd name="T28" fmla="*/ 1471 w 3169"/>
                <a:gd name="T29" fmla="*/ 46 h 79"/>
                <a:gd name="T30" fmla="*/ 1687 w 3169"/>
                <a:gd name="T31" fmla="*/ 79 h 79"/>
                <a:gd name="T32" fmla="*/ 1894 w 3169"/>
                <a:gd name="T33" fmla="*/ 33 h 79"/>
                <a:gd name="T34" fmla="*/ 2053 w 3169"/>
                <a:gd name="T35" fmla="*/ 74 h 79"/>
                <a:gd name="T36" fmla="*/ 2092 w 3169"/>
                <a:gd name="T37" fmla="*/ 61 h 79"/>
                <a:gd name="T38" fmla="*/ 2128 w 3169"/>
                <a:gd name="T39" fmla="*/ 49 h 79"/>
                <a:gd name="T40" fmla="*/ 2161 w 3169"/>
                <a:gd name="T41" fmla="*/ 36 h 79"/>
                <a:gd name="T42" fmla="*/ 2194 w 3169"/>
                <a:gd name="T43" fmla="*/ 25 h 79"/>
                <a:gd name="T44" fmla="*/ 2223 w 3169"/>
                <a:gd name="T45" fmla="*/ 20 h 79"/>
                <a:gd name="T46" fmla="*/ 2243 w 3169"/>
                <a:gd name="T47" fmla="*/ 18 h 79"/>
                <a:gd name="T48" fmla="*/ 2261 w 3169"/>
                <a:gd name="T49" fmla="*/ 18 h 79"/>
                <a:gd name="T50" fmla="*/ 2276 w 3169"/>
                <a:gd name="T51" fmla="*/ 20 h 79"/>
                <a:gd name="T52" fmla="*/ 2294 w 3169"/>
                <a:gd name="T53" fmla="*/ 23 h 79"/>
                <a:gd name="T54" fmla="*/ 2310 w 3169"/>
                <a:gd name="T55" fmla="*/ 31 h 79"/>
                <a:gd name="T56" fmla="*/ 2328 w 3169"/>
                <a:gd name="T57" fmla="*/ 38 h 79"/>
                <a:gd name="T58" fmla="*/ 2340 w 3169"/>
                <a:gd name="T59" fmla="*/ 46 h 79"/>
                <a:gd name="T60" fmla="*/ 2805 w 3169"/>
                <a:gd name="T61" fmla="*/ 25 h 79"/>
                <a:gd name="T62" fmla="*/ 2856 w 3169"/>
                <a:gd name="T63" fmla="*/ 23 h 79"/>
                <a:gd name="T64" fmla="*/ 2907 w 3169"/>
                <a:gd name="T65" fmla="*/ 20 h 79"/>
                <a:gd name="T66" fmla="*/ 2956 w 3169"/>
                <a:gd name="T67" fmla="*/ 18 h 79"/>
                <a:gd name="T68" fmla="*/ 2997 w 3169"/>
                <a:gd name="T69" fmla="*/ 20 h 79"/>
                <a:gd name="T70" fmla="*/ 3025 w 3169"/>
                <a:gd name="T71" fmla="*/ 25 h 79"/>
                <a:gd name="T72" fmla="*/ 3046 w 3169"/>
                <a:gd name="T73" fmla="*/ 33 h 79"/>
                <a:gd name="T74" fmla="*/ 3063 w 3169"/>
                <a:gd name="T75" fmla="*/ 43 h 79"/>
                <a:gd name="T76" fmla="*/ 3081 w 3169"/>
                <a:gd name="T77" fmla="*/ 51 h 79"/>
                <a:gd name="T78" fmla="*/ 2840 w 3169"/>
                <a:gd name="T79" fmla="*/ 77 h 79"/>
                <a:gd name="T80" fmla="*/ 0 w 3169"/>
                <a:gd name="T8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a:lstStyle/>
            <a:p>
              <a:endParaRPr lang="es-CL"/>
            </a:p>
          </p:txBody>
        </p:sp>
        <p:sp>
          <p:nvSpPr>
            <p:cNvPr id="36" name="Freeform 26"/>
            <p:cNvSpPr>
              <a:spLocks/>
            </p:cNvSpPr>
            <p:nvPr/>
          </p:nvSpPr>
          <p:spPr bwMode="auto">
            <a:xfrm>
              <a:off x="2922" y="3147"/>
              <a:ext cx="2532" cy="66"/>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23 w 3136"/>
                <a:gd name="T15" fmla="*/ 56 h 79"/>
                <a:gd name="T16" fmla="*/ 649 w 3136"/>
                <a:gd name="T17" fmla="*/ 56 h 79"/>
                <a:gd name="T18" fmla="*/ 700 w 3136"/>
                <a:gd name="T19" fmla="*/ 59 h 79"/>
                <a:gd name="T20" fmla="*/ 741 w 3136"/>
                <a:gd name="T21" fmla="*/ 61 h 79"/>
                <a:gd name="T22" fmla="*/ 774 w 3136"/>
                <a:gd name="T23" fmla="*/ 64 h 79"/>
                <a:gd name="T24" fmla="*/ 803 w 3136"/>
                <a:gd name="T25" fmla="*/ 66 h 79"/>
                <a:gd name="T26" fmla="*/ 862 w 3136"/>
                <a:gd name="T27" fmla="*/ 66 h 79"/>
                <a:gd name="T28" fmla="*/ 923 w 3136"/>
                <a:gd name="T29" fmla="*/ 66 h 79"/>
                <a:gd name="T30" fmla="*/ 951 w 3136"/>
                <a:gd name="T31" fmla="*/ 66 h 79"/>
                <a:gd name="T32" fmla="*/ 1000 w 3136"/>
                <a:gd name="T33" fmla="*/ 72 h 79"/>
                <a:gd name="T34" fmla="*/ 1056 w 3136"/>
                <a:gd name="T35" fmla="*/ 72 h 79"/>
                <a:gd name="T36" fmla="*/ 1118 w 3136"/>
                <a:gd name="T37" fmla="*/ 72 h 79"/>
                <a:gd name="T38" fmla="*/ 1162 w 3136"/>
                <a:gd name="T39" fmla="*/ 72 h 79"/>
                <a:gd name="T40" fmla="*/ 1221 w 3136"/>
                <a:gd name="T41" fmla="*/ 72 h 79"/>
                <a:gd name="T42" fmla="*/ 1244 w 3136"/>
                <a:gd name="T43" fmla="*/ 77 h 79"/>
                <a:gd name="T44" fmla="*/ 1264 w 3136"/>
                <a:gd name="T45" fmla="*/ 77 h 79"/>
                <a:gd name="T46" fmla="*/ 1326 w 3136"/>
                <a:gd name="T47" fmla="*/ 77 h 79"/>
                <a:gd name="T48" fmla="*/ 1385 w 3136"/>
                <a:gd name="T49" fmla="*/ 72 h 79"/>
                <a:gd name="T50" fmla="*/ 1426 w 3136"/>
                <a:gd name="T51" fmla="*/ 74 h 79"/>
                <a:gd name="T52" fmla="*/ 1556 w 3136"/>
                <a:gd name="T53" fmla="*/ 79 h 79"/>
                <a:gd name="T54" fmla="*/ 1687 w 3136"/>
                <a:gd name="T55" fmla="*/ 74 h 79"/>
                <a:gd name="T56" fmla="*/ 1700 w 3136"/>
                <a:gd name="T57" fmla="*/ 77 h 79"/>
                <a:gd name="T58" fmla="*/ 1731 w 3136"/>
                <a:gd name="T59" fmla="*/ 74 h 79"/>
                <a:gd name="T60" fmla="*/ 1764 w 3136"/>
                <a:gd name="T61" fmla="*/ 74 h 79"/>
                <a:gd name="T62" fmla="*/ 1836 w 3136"/>
                <a:gd name="T63" fmla="*/ 74 h 79"/>
                <a:gd name="T64" fmla="*/ 1908 w 3136"/>
                <a:gd name="T65" fmla="*/ 77 h 79"/>
                <a:gd name="T66" fmla="*/ 1967 w 3136"/>
                <a:gd name="T67" fmla="*/ 77 h 79"/>
                <a:gd name="T68" fmla="*/ 2043 w 3136"/>
                <a:gd name="T69" fmla="*/ 77 h 79"/>
                <a:gd name="T70" fmla="*/ 2115 w 3136"/>
                <a:gd name="T71" fmla="*/ 74 h 79"/>
                <a:gd name="T72" fmla="*/ 2164 w 3136"/>
                <a:gd name="T73" fmla="*/ 77 h 79"/>
                <a:gd name="T74" fmla="*/ 2215 w 3136"/>
                <a:gd name="T75" fmla="*/ 77 h 79"/>
                <a:gd name="T76" fmla="*/ 2264 w 3136"/>
                <a:gd name="T77" fmla="*/ 77 h 79"/>
                <a:gd name="T78" fmla="*/ 2259 w 3136"/>
                <a:gd name="T79" fmla="*/ 77 h 79"/>
                <a:gd name="T80" fmla="*/ 2392 w 3136"/>
                <a:gd name="T81" fmla="*/ 77 h 79"/>
                <a:gd name="T82" fmla="*/ 2713 w 3136"/>
                <a:gd name="T83" fmla="*/ 77 h 79"/>
                <a:gd name="T84" fmla="*/ 2884 w 3136"/>
                <a:gd name="T85" fmla="*/ 77 h 79"/>
                <a:gd name="T86" fmla="*/ 2982 w 3136"/>
                <a:gd name="T87" fmla="*/ 77 h 79"/>
                <a:gd name="T88" fmla="*/ 3056 w 3136"/>
                <a:gd name="T89" fmla="*/ 79 h 79"/>
                <a:gd name="T90" fmla="*/ 3079 w 3136"/>
                <a:gd name="T91" fmla="*/ 74 h 79"/>
                <a:gd name="T92" fmla="*/ 3102 w 3136"/>
                <a:gd name="T93" fmla="*/ 74 h 79"/>
                <a:gd name="T94" fmla="*/ 3133 w 3136"/>
                <a:gd name="T95" fmla="*/ 77 h 79"/>
                <a:gd name="T96" fmla="*/ 3007 w 3136"/>
                <a:gd name="T97" fmla="*/ 77 h 79"/>
                <a:gd name="T98" fmla="*/ 2928 w 3136"/>
                <a:gd name="T99" fmla="*/ 77 h 79"/>
                <a:gd name="T100" fmla="*/ 2838 w 3136"/>
                <a:gd name="T101" fmla="*/ 77 h 79"/>
                <a:gd name="T102" fmla="*/ 2748 w 3136"/>
                <a:gd name="T103" fmla="*/ 77 h 79"/>
                <a:gd name="T104" fmla="*/ 2400 w 3136"/>
                <a:gd name="T105" fmla="*/ 77 h 79"/>
                <a:gd name="T106" fmla="*/ 1920 w 3136"/>
                <a:gd name="T107" fmla="*/ 77 h 79"/>
                <a:gd name="T108" fmla="*/ 1462 w 3136"/>
                <a:gd name="T109" fmla="*/ 77 h 79"/>
                <a:gd name="T110" fmla="*/ 1180 w 3136"/>
                <a:gd name="T111" fmla="*/ 77 h 79"/>
                <a:gd name="T112" fmla="*/ 992 w 3136"/>
                <a:gd name="T113" fmla="*/ 77 h 79"/>
                <a:gd name="T114" fmla="*/ 928 w 3136"/>
                <a:gd name="T115"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23" y="56"/>
                  </a:lnTo>
                  <a:lnTo>
                    <a:pt x="623"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7" y="77"/>
                  </a:lnTo>
                  <a:lnTo>
                    <a:pt x="2261" y="77"/>
                  </a:lnTo>
                  <a:lnTo>
                    <a:pt x="2259"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37" name="Freeform 27"/>
            <p:cNvSpPr>
              <a:spLocks/>
            </p:cNvSpPr>
            <p:nvPr/>
          </p:nvSpPr>
          <p:spPr bwMode="auto">
            <a:xfrm>
              <a:off x="2922" y="3147"/>
              <a:ext cx="2532" cy="66"/>
            </a:xfrm>
            <a:custGeom>
              <a:avLst/>
              <a:gdLst>
                <a:gd name="T0" fmla="*/ 185 w 3136"/>
                <a:gd name="T1" fmla="*/ 10 h 79"/>
                <a:gd name="T2" fmla="*/ 239 w 3136"/>
                <a:gd name="T3" fmla="*/ 0 h 79"/>
                <a:gd name="T4" fmla="*/ 282 w 3136"/>
                <a:gd name="T5" fmla="*/ 7 h 79"/>
                <a:gd name="T6" fmla="*/ 328 w 3136"/>
                <a:gd name="T7" fmla="*/ 13 h 79"/>
                <a:gd name="T8" fmla="*/ 382 w 3136"/>
                <a:gd name="T9" fmla="*/ 25 h 79"/>
                <a:gd name="T10" fmla="*/ 431 w 3136"/>
                <a:gd name="T11" fmla="*/ 33 h 79"/>
                <a:gd name="T12" fmla="*/ 587 w 3136"/>
                <a:gd name="T13" fmla="*/ 56 h 79"/>
                <a:gd name="T14" fmla="*/ 631 w 3136"/>
                <a:gd name="T15" fmla="*/ 56 h 79"/>
                <a:gd name="T16" fmla="*/ 680 w 3136"/>
                <a:gd name="T17" fmla="*/ 56 h 79"/>
                <a:gd name="T18" fmla="*/ 726 w 3136"/>
                <a:gd name="T19" fmla="*/ 61 h 79"/>
                <a:gd name="T20" fmla="*/ 764 w 3136"/>
                <a:gd name="T21" fmla="*/ 61 h 79"/>
                <a:gd name="T22" fmla="*/ 790 w 3136"/>
                <a:gd name="T23" fmla="*/ 66 h 79"/>
                <a:gd name="T24" fmla="*/ 833 w 3136"/>
                <a:gd name="T25" fmla="*/ 66 h 79"/>
                <a:gd name="T26" fmla="*/ 903 w 3136"/>
                <a:gd name="T27" fmla="*/ 66 h 79"/>
                <a:gd name="T28" fmla="*/ 941 w 3136"/>
                <a:gd name="T29" fmla="*/ 66 h 79"/>
                <a:gd name="T30" fmla="*/ 974 w 3136"/>
                <a:gd name="T31" fmla="*/ 69 h 79"/>
                <a:gd name="T32" fmla="*/ 1033 w 3136"/>
                <a:gd name="T33" fmla="*/ 72 h 79"/>
                <a:gd name="T34" fmla="*/ 1097 w 3136"/>
                <a:gd name="T35" fmla="*/ 72 h 79"/>
                <a:gd name="T36" fmla="*/ 1138 w 3136"/>
                <a:gd name="T37" fmla="*/ 72 h 79"/>
                <a:gd name="T38" fmla="*/ 1197 w 3136"/>
                <a:gd name="T39" fmla="*/ 72 h 79"/>
                <a:gd name="T40" fmla="*/ 1238 w 3136"/>
                <a:gd name="T41" fmla="*/ 74 h 79"/>
                <a:gd name="T42" fmla="*/ 1251 w 3136"/>
                <a:gd name="T43" fmla="*/ 79 h 79"/>
                <a:gd name="T44" fmla="*/ 1297 w 3136"/>
                <a:gd name="T45" fmla="*/ 74 h 79"/>
                <a:gd name="T46" fmla="*/ 1364 w 3136"/>
                <a:gd name="T47" fmla="*/ 74 h 79"/>
                <a:gd name="T48" fmla="*/ 1405 w 3136"/>
                <a:gd name="T49" fmla="*/ 72 h 79"/>
                <a:gd name="T50" fmla="*/ 1487 w 3136"/>
                <a:gd name="T51" fmla="*/ 79 h 79"/>
                <a:gd name="T52" fmla="*/ 1654 w 3136"/>
                <a:gd name="T53" fmla="*/ 77 h 79"/>
                <a:gd name="T54" fmla="*/ 1700 w 3136"/>
                <a:gd name="T55" fmla="*/ 74 h 79"/>
                <a:gd name="T56" fmla="*/ 1726 w 3136"/>
                <a:gd name="T57" fmla="*/ 74 h 79"/>
                <a:gd name="T58" fmla="*/ 1754 w 3136"/>
                <a:gd name="T59" fmla="*/ 74 h 79"/>
                <a:gd name="T60" fmla="*/ 1820 w 3136"/>
                <a:gd name="T61" fmla="*/ 77 h 79"/>
                <a:gd name="T62" fmla="*/ 1895 w 3136"/>
                <a:gd name="T63" fmla="*/ 77 h 79"/>
                <a:gd name="T64" fmla="*/ 1954 w 3136"/>
                <a:gd name="T65" fmla="*/ 77 h 79"/>
                <a:gd name="T66" fmla="*/ 2026 w 3136"/>
                <a:gd name="T67" fmla="*/ 77 h 79"/>
                <a:gd name="T68" fmla="*/ 2102 w 3136"/>
                <a:gd name="T69" fmla="*/ 74 h 79"/>
                <a:gd name="T70" fmla="*/ 2156 w 3136"/>
                <a:gd name="T71" fmla="*/ 74 h 79"/>
                <a:gd name="T72" fmla="*/ 2205 w 3136"/>
                <a:gd name="T73" fmla="*/ 77 h 79"/>
                <a:gd name="T74" fmla="*/ 2254 w 3136"/>
                <a:gd name="T75" fmla="*/ 77 h 79"/>
                <a:gd name="T76" fmla="*/ 2264 w 3136"/>
                <a:gd name="T77" fmla="*/ 74 h 79"/>
                <a:gd name="T78" fmla="*/ 2454 w 3136"/>
                <a:gd name="T79" fmla="*/ 77 h 79"/>
                <a:gd name="T80" fmla="*/ 2759 w 3136"/>
                <a:gd name="T81" fmla="*/ 77 h 79"/>
                <a:gd name="T82" fmla="*/ 2907 w 3136"/>
                <a:gd name="T83" fmla="*/ 77 h 79"/>
                <a:gd name="T84" fmla="*/ 3002 w 3136"/>
                <a:gd name="T85" fmla="*/ 79 h 79"/>
                <a:gd name="T86" fmla="*/ 3064 w 3136"/>
                <a:gd name="T87" fmla="*/ 77 h 79"/>
                <a:gd name="T88" fmla="*/ 3084 w 3136"/>
                <a:gd name="T89" fmla="*/ 77 h 79"/>
                <a:gd name="T90" fmla="*/ 3107 w 3136"/>
                <a:gd name="T91" fmla="*/ 74 h 79"/>
                <a:gd name="T92" fmla="*/ 3136 w 3136"/>
                <a:gd name="T93" fmla="*/ 77 h 79"/>
                <a:gd name="T94" fmla="*/ 2979 w 3136"/>
                <a:gd name="T95" fmla="*/ 77 h 79"/>
                <a:gd name="T96" fmla="*/ 2884 w 3136"/>
                <a:gd name="T97" fmla="*/ 77 h 79"/>
                <a:gd name="T98" fmla="*/ 2805 w 3136"/>
                <a:gd name="T99" fmla="*/ 77 h 79"/>
                <a:gd name="T100" fmla="*/ 2631 w 3136"/>
                <a:gd name="T101" fmla="*/ 77 h 79"/>
                <a:gd name="T102" fmla="*/ 2225 w 3136"/>
                <a:gd name="T103" fmla="*/ 77 h 79"/>
                <a:gd name="T104" fmla="*/ 1718 w 3136"/>
                <a:gd name="T105" fmla="*/ 77 h 79"/>
                <a:gd name="T106" fmla="*/ 1305 w 3136"/>
                <a:gd name="T107" fmla="*/ 77 h 79"/>
                <a:gd name="T108" fmla="*/ 1126 w 3136"/>
                <a:gd name="T109" fmla="*/ 77 h 79"/>
                <a:gd name="T110" fmla="*/ 969 w 3136"/>
                <a:gd name="T111" fmla="*/ 77 h 79"/>
                <a:gd name="T112" fmla="*/ 900 w 3136"/>
                <a:gd name="T113"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prstDash val="solid"/>
              <a:round/>
              <a:headEnd/>
              <a:tailEnd/>
            </a:ln>
          </p:spPr>
          <p:txBody>
            <a:bodyPr/>
            <a:lstStyle/>
            <a:p>
              <a:endParaRPr lang="es-CL"/>
            </a:p>
          </p:txBody>
        </p:sp>
        <p:sp>
          <p:nvSpPr>
            <p:cNvPr id="38" name="Freeform 28"/>
            <p:cNvSpPr>
              <a:spLocks/>
            </p:cNvSpPr>
            <p:nvPr/>
          </p:nvSpPr>
          <p:spPr bwMode="auto">
            <a:xfrm>
              <a:off x="2924" y="1351"/>
              <a:ext cx="2536" cy="115"/>
            </a:xfrm>
            <a:custGeom>
              <a:avLst/>
              <a:gdLst>
                <a:gd name="T0" fmla="*/ 0 w 2968"/>
                <a:gd name="T1" fmla="*/ 145 h 145"/>
                <a:gd name="T2" fmla="*/ 530 w 2968"/>
                <a:gd name="T3" fmla="*/ 34 h 145"/>
                <a:gd name="T4" fmla="*/ 573 w 2968"/>
                <a:gd name="T5" fmla="*/ 29 h 145"/>
                <a:gd name="T6" fmla="*/ 618 w 2968"/>
                <a:gd name="T7" fmla="*/ 24 h 145"/>
                <a:gd name="T8" fmla="*/ 658 w 2968"/>
                <a:gd name="T9" fmla="*/ 17 h 145"/>
                <a:gd name="T10" fmla="*/ 702 w 2968"/>
                <a:gd name="T11" fmla="*/ 10 h 145"/>
                <a:gd name="T12" fmla="*/ 746 w 2968"/>
                <a:gd name="T13" fmla="*/ 5 h 145"/>
                <a:gd name="T14" fmla="*/ 787 w 2968"/>
                <a:gd name="T15" fmla="*/ 3 h 145"/>
                <a:gd name="T16" fmla="*/ 830 w 2968"/>
                <a:gd name="T17" fmla="*/ 0 h 145"/>
                <a:gd name="T18" fmla="*/ 873 w 2968"/>
                <a:gd name="T19" fmla="*/ 5 h 145"/>
                <a:gd name="T20" fmla="*/ 1135 w 2968"/>
                <a:gd name="T21" fmla="*/ 34 h 145"/>
                <a:gd name="T22" fmla="*/ 1220 w 2968"/>
                <a:gd name="T23" fmla="*/ 60 h 145"/>
                <a:gd name="T24" fmla="*/ 1302 w 2968"/>
                <a:gd name="T25" fmla="*/ 85 h 145"/>
                <a:gd name="T26" fmla="*/ 1401 w 2968"/>
                <a:gd name="T27" fmla="*/ 97 h 145"/>
                <a:gd name="T28" fmla="*/ 1461 w 2968"/>
                <a:gd name="T29" fmla="*/ 105 h 145"/>
                <a:gd name="T30" fmla="*/ 1931 w 2968"/>
                <a:gd name="T31" fmla="*/ 107 h 145"/>
                <a:gd name="T32" fmla="*/ 2153 w 2968"/>
                <a:gd name="T33" fmla="*/ 109 h 145"/>
                <a:gd name="T34" fmla="*/ 2529 w 2968"/>
                <a:gd name="T35" fmla="*/ 113 h 145"/>
                <a:gd name="T36" fmla="*/ 2968 w 2968"/>
                <a:gd name="T37" fmla="*/ 145 h 145"/>
                <a:gd name="T38" fmla="*/ 0 w 2968"/>
                <a:gd name="T3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99CCFF"/>
            </a:solidFill>
            <a:ln w="0">
              <a:solidFill>
                <a:srgbClr val="000000"/>
              </a:solidFill>
              <a:round/>
              <a:headEnd/>
              <a:tailEnd/>
            </a:ln>
          </p:spPr>
          <p:txBody>
            <a:bodyPr/>
            <a:lstStyle/>
            <a:p>
              <a:endParaRPr lang="es-CL"/>
            </a:p>
          </p:txBody>
        </p:sp>
        <p:sp>
          <p:nvSpPr>
            <p:cNvPr id="39" name="Freeform 29"/>
            <p:cNvSpPr>
              <a:spLocks/>
            </p:cNvSpPr>
            <p:nvPr/>
          </p:nvSpPr>
          <p:spPr bwMode="auto">
            <a:xfrm>
              <a:off x="3002" y="1564"/>
              <a:ext cx="2468" cy="128"/>
            </a:xfrm>
            <a:custGeom>
              <a:avLst/>
              <a:gdLst>
                <a:gd name="T0" fmla="*/ 0 w 3056"/>
                <a:gd name="T1" fmla="*/ 154 h 154"/>
                <a:gd name="T2" fmla="*/ 374 w 3056"/>
                <a:gd name="T3" fmla="*/ 141 h 154"/>
                <a:gd name="T4" fmla="*/ 500 w 3056"/>
                <a:gd name="T5" fmla="*/ 113 h 154"/>
                <a:gd name="T6" fmla="*/ 600 w 3056"/>
                <a:gd name="T7" fmla="*/ 28 h 154"/>
                <a:gd name="T8" fmla="*/ 718 w 3056"/>
                <a:gd name="T9" fmla="*/ 0 h 154"/>
                <a:gd name="T10" fmla="*/ 1226 w 3056"/>
                <a:gd name="T11" fmla="*/ 13 h 154"/>
                <a:gd name="T12" fmla="*/ 1249 w 3056"/>
                <a:gd name="T13" fmla="*/ 18 h 154"/>
                <a:gd name="T14" fmla="*/ 1269 w 3056"/>
                <a:gd name="T15" fmla="*/ 20 h 154"/>
                <a:gd name="T16" fmla="*/ 1290 w 3056"/>
                <a:gd name="T17" fmla="*/ 26 h 154"/>
                <a:gd name="T18" fmla="*/ 1313 w 3056"/>
                <a:gd name="T19" fmla="*/ 28 h 154"/>
                <a:gd name="T20" fmla="*/ 1333 w 3056"/>
                <a:gd name="T21" fmla="*/ 33 h 154"/>
                <a:gd name="T22" fmla="*/ 1354 w 3056"/>
                <a:gd name="T23" fmla="*/ 38 h 154"/>
                <a:gd name="T24" fmla="*/ 1374 w 3056"/>
                <a:gd name="T25" fmla="*/ 43 h 154"/>
                <a:gd name="T26" fmla="*/ 1395 w 3056"/>
                <a:gd name="T27" fmla="*/ 49 h 154"/>
                <a:gd name="T28" fmla="*/ 1544 w 3056"/>
                <a:gd name="T29" fmla="*/ 92 h 154"/>
                <a:gd name="T30" fmla="*/ 1702 w 3056"/>
                <a:gd name="T31" fmla="*/ 133 h 154"/>
                <a:gd name="T32" fmla="*/ 2243 w 3056"/>
                <a:gd name="T33" fmla="*/ 143 h 154"/>
                <a:gd name="T34" fmla="*/ 2889 w 3056"/>
                <a:gd name="T35" fmla="*/ 143 h 154"/>
                <a:gd name="T36" fmla="*/ 3056 w 3056"/>
                <a:gd name="T37" fmla="*/ 154 h 154"/>
                <a:gd name="T38" fmla="*/ 0 w 3056"/>
                <a:gd name="T3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99CCFF"/>
            </a:solidFill>
            <a:ln w="0">
              <a:solidFill>
                <a:srgbClr val="000000"/>
              </a:solidFill>
              <a:prstDash val="solid"/>
              <a:round/>
              <a:headEnd/>
              <a:tailEnd/>
            </a:ln>
          </p:spPr>
          <p:txBody>
            <a:bodyPr/>
            <a:lstStyle/>
            <a:p>
              <a:endParaRPr lang="es-CL"/>
            </a:p>
          </p:txBody>
        </p:sp>
        <p:sp>
          <p:nvSpPr>
            <p:cNvPr id="40" name="Freeform 30"/>
            <p:cNvSpPr>
              <a:spLocks/>
            </p:cNvSpPr>
            <p:nvPr/>
          </p:nvSpPr>
          <p:spPr bwMode="auto">
            <a:xfrm>
              <a:off x="2984" y="1789"/>
              <a:ext cx="2484" cy="145"/>
            </a:xfrm>
            <a:custGeom>
              <a:avLst/>
              <a:gdLst>
                <a:gd name="T0" fmla="*/ 410 w 3077"/>
                <a:gd name="T1" fmla="*/ 226 h 239"/>
                <a:gd name="T2" fmla="*/ 1044 w 3077"/>
                <a:gd name="T3" fmla="*/ 113 h 239"/>
                <a:gd name="T4" fmla="*/ 1484 w 3077"/>
                <a:gd name="T5" fmla="*/ 0 h 239"/>
                <a:gd name="T6" fmla="*/ 2064 w 3077"/>
                <a:gd name="T7" fmla="*/ 5 h 239"/>
                <a:gd name="T8" fmla="*/ 2107 w 3077"/>
                <a:gd name="T9" fmla="*/ 11 h 239"/>
                <a:gd name="T10" fmla="*/ 2154 w 3077"/>
                <a:gd name="T11" fmla="*/ 21 h 239"/>
                <a:gd name="T12" fmla="*/ 2202 w 3077"/>
                <a:gd name="T13" fmla="*/ 44 h 239"/>
                <a:gd name="T14" fmla="*/ 2246 w 3077"/>
                <a:gd name="T15" fmla="*/ 77 h 239"/>
                <a:gd name="T16" fmla="*/ 2279 w 3077"/>
                <a:gd name="T17" fmla="*/ 105 h 239"/>
                <a:gd name="T18" fmla="*/ 2313 w 3077"/>
                <a:gd name="T19" fmla="*/ 134 h 239"/>
                <a:gd name="T20" fmla="*/ 2346 w 3077"/>
                <a:gd name="T21" fmla="*/ 159 h 239"/>
                <a:gd name="T22" fmla="*/ 2379 w 3077"/>
                <a:gd name="T23" fmla="*/ 177 h 239"/>
                <a:gd name="T24" fmla="*/ 2407 w 3077"/>
                <a:gd name="T25" fmla="*/ 190 h 239"/>
                <a:gd name="T26" fmla="*/ 2438 w 3077"/>
                <a:gd name="T27" fmla="*/ 198 h 239"/>
                <a:gd name="T28" fmla="*/ 2466 w 3077"/>
                <a:gd name="T29" fmla="*/ 205 h 239"/>
                <a:gd name="T30" fmla="*/ 2502 w 3077"/>
                <a:gd name="T31" fmla="*/ 208 h 239"/>
                <a:gd name="T32" fmla="*/ 2523 w 3077"/>
                <a:gd name="T33" fmla="*/ 210 h 239"/>
                <a:gd name="T34" fmla="*/ 2536 w 3077"/>
                <a:gd name="T35" fmla="*/ 210 h 239"/>
                <a:gd name="T36" fmla="*/ 2566 w 3077"/>
                <a:gd name="T37" fmla="*/ 210 h 239"/>
                <a:gd name="T38" fmla="*/ 2615 w 3077"/>
                <a:gd name="T39" fmla="*/ 205 h 239"/>
                <a:gd name="T40" fmla="*/ 2633 w 3077"/>
                <a:gd name="T41" fmla="*/ 193 h 239"/>
                <a:gd name="T42" fmla="*/ 2643 w 3077"/>
                <a:gd name="T43" fmla="*/ 175 h 239"/>
                <a:gd name="T44" fmla="*/ 2654 w 3077"/>
                <a:gd name="T45" fmla="*/ 159 h 239"/>
                <a:gd name="T46" fmla="*/ 2674 w 3077"/>
                <a:gd name="T47" fmla="*/ 159 h 239"/>
                <a:gd name="T48" fmla="*/ 2684 w 3077"/>
                <a:gd name="T49" fmla="*/ 172 h 239"/>
                <a:gd name="T50" fmla="*/ 2689 w 3077"/>
                <a:gd name="T51" fmla="*/ 187 h 239"/>
                <a:gd name="T52" fmla="*/ 2695 w 3077"/>
                <a:gd name="T53" fmla="*/ 200 h 239"/>
                <a:gd name="T54" fmla="*/ 2723 w 3077"/>
                <a:gd name="T55" fmla="*/ 210 h 239"/>
                <a:gd name="T56" fmla="*/ 2810 w 3077"/>
                <a:gd name="T57" fmla="*/ 221 h 239"/>
                <a:gd name="T58" fmla="*/ 2925 w 3077"/>
                <a:gd name="T59" fmla="*/ 228 h 239"/>
                <a:gd name="T60" fmla="*/ 3033 w 3077"/>
                <a:gd name="T61" fmla="*/ 234 h 239"/>
                <a:gd name="T62" fmla="*/ 2592 w 3077"/>
                <a:gd name="T63" fmla="*/ 239 h 239"/>
                <a:gd name="T64" fmla="*/ 1697 w 3077"/>
                <a:gd name="T65" fmla="*/ 239 h 239"/>
                <a:gd name="T66" fmla="*/ 328 w 3077"/>
                <a:gd name="T6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99CCFF"/>
            </a:solidFill>
            <a:ln w="0">
              <a:solidFill>
                <a:srgbClr val="000000"/>
              </a:solidFill>
              <a:round/>
              <a:headEnd/>
              <a:tailEnd/>
            </a:ln>
          </p:spPr>
          <p:txBody>
            <a:bodyPr/>
            <a:lstStyle/>
            <a:p>
              <a:endParaRPr lang="es-CL"/>
            </a:p>
          </p:txBody>
        </p:sp>
        <p:sp>
          <p:nvSpPr>
            <p:cNvPr id="41" name="Freeform 31"/>
            <p:cNvSpPr>
              <a:spLocks/>
            </p:cNvSpPr>
            <p:nvPr/>
          </p:nvSpPr>
          <p:spPr bwMode="auto">
            <a:xfrm>
              <a:off x="3009" y="2032"/>
              <a:ext cx="2459" cy="98"/>
            </a:xfrm>
            <a:custGeom>
              <a:avLst/>
              <a:gdLst>
                <a:gd name="T0" fmla="*/ 0 w 3046"/>
                <a:gd name="T1" fmla="*/ 118 h 118"/>
                <a:gd name="T2" fmla="*/ 490 w 3046"/>
                <a:gd name="T3" fmla="*/ 118 h 118"/>
                <a:gd name="T4" fmla="*/ 625 w 3046"/>
                <a:gd name="T5" fmla="*/ 92 h 118"/>
                <a:gd name="T6" fmla="*/ 725 w 3046"/>
                <a:gd name="T7" fmla="*/ 87 h 118"/>
                <a:gd name="T8" fmla="*/ 818 w 3046"/>
                <a:gd name="T9" fmla="*/ 118 h 118"/>
                <a:gd name="T10" fmla="*/ 905 w 3046"/>
                <a:gd name="T11" fmla="*/ 100 h 118"/>
                <a:gd name="T12" fmla="*/ 989 w 3046"/>
                <a:gd name="T13" fmla="*/ 87 h 118"/>
                <a:gd name="T14" fmla="*/ 1074 w 3046"/>
                <a:gd name="T15" fmla="*/ 87 h 118"/>
                <a:gd name="T16" fmla="*/ 1148 w 3046"/>
                <a:gd name="T17" fmla="*/ 118 h 118"/>
                <a:gd name="T18" fmla="*/ 1187 w 3046"/>
                <a:gd name="T19" fmla="*/ 118 h 118"/>
                <a:gd name="T20" fmla="*/ 1261 w 3046"/>
                <a:gd name="T21" fmla="*/ 87 h 118"/>
                <a:gd name="T22" fmla="*/ 1366 w 3046"/>
                <a:gd name="T23" fmla="*/ 66 h 118"/>
                <a:gd name="T24" fmla="*/ 1469 w 3046"/>
                <a:gd name="T25" fmla="*/ 79 h 118"/>
                <a:gd name="T26" fmla="*/ 1564 w 3046"/>
                <a:gd name="T27" fmla="*/ 118 h 118"/>
                <a:gd name="T28" fmla="*/ 1782 w 3046"/>
                <a:gd name="T29" fmla="*/ 59 h 118"/>
                <a:gd name="T30" fmla="*/ 1866 w 3046"/>
                <a:gd name="T31" fmla="*/ 54 h 118"/>
                <a:gd name="T32" fmla="*/ 1912 w 3046"/>
                <a:gd name="T33" fmla="*/ 87 h 118"/>
                <a:gd name="T34" fmla="*/ 1933 w 3046"/>
                <a:gd name="T35" fmla="*/ 118 h 118"/>
                <a:gd name="T36" fmla="*/ 2079 w 3046"/>
                <a:gd name="T37" fmla="*/ 46 h 118"/>
                <a:gd name="T38" fmla="*/ 2092 w 3046"/>
                <a:gd name="T39" fmla="*/ 41 h 118"/>
                <a:gd name="T40" fmla="*/ 2107 w 3046"/>
                <a:gd name="T41" fmla="*/ 36 h 118"/>
                <a:gd name="T42" fmla="*/ 2120 w 3046"/>
                <a:gd name="T43" fmla="*/ 31 h 118"/>
                <a:gd name="T44" fmla="*/ 2133 w 3046"/>
                <a:gd name="T45" fmla="*/ 25 h 118"/>
                <a:gd name="T46" fmla="*/ 2146 w 3046"/>
                <a:gd name="T47" fmla="*/ 20 h 118"/>
                <a:gd name="T48" fmla="*/ 2161 w 3046"/>
                <a:gd name="T49" fmla="*/ 15 h 118"/>
                <a:gd name="T50" fmla="*/ 2176 w 3046"/>
                <a:gd name="T51" fmla="*/ 10 h 118"/>
                <a:gd name="T52" fmla="*/ 2192 w 3046"/>
                <a:gd name="T53" fmla="*/ 7 h 118"/>
                <a:gd name="T54" fmla="*/ 2205 w 3046"/>
                <a:gd name="T55" fmla="*/ 5 h 118"/>
                <a:gd name="T56" fmla="*/ 2217 w 3046"/>
                <a:gd name="T57" fmla="*/ 2 h 118"/>
                <a:gd name="T58" fmla="*/ 2230 w 3046"/>
                <a:gd name="T59" fmla="*/ 0 h 118"/>
                <a:gd name="T60" fmla="*/ 2241 w 3046"/>
                <a:gd name="T61" fmla="*/ 0 h 118"/>
                <a:gd name="T62" fmla="*/ 2253 w 3046"/>
                <a:gd name="T63" fmla="*/ 0 h 118"/>
                <a:gd name="T64" fmla="*/ 2266 w 3046"/>
                <a:gd name="T65" fmla="*/ 0 h 118"/>
                <a:gd name="T66" fmla="*/ 2279 w 3046"/>
                <a:gd name="T67" fmla="*/ 2 h 118"/>
                <a:gd name="T68" fmla="*/ 2292 w 3046"/>
                <a:gd name="T69" fmla="*/ 5 h 118"/>
                <a:gd name="T70" fmla="*/ 2441 w 3046"/>
                <a:gd name="T71" fmla="*/ 54 h 118"/>
                <a:gd name="T72" fmla="*/ 2458 w 3046"/>
                <a:gd name="T73" fmla="*/ 59 h 118"/>
                <a:gd name="T74" fmla="*/ 2474 w 3046"/>
                <a:gd name="T75" fmla="*/ 64 h 118"/>
                <a:gd name="T76" fmla="*/ 2492 w 3046"/>
                <a:gd name="T77" fmla="*/ 69 h 118"/>
                <a:gd name="T78" fmla="*/ 2507 w 3046"/>
                <a:gd name="T79" fmla="*/ 74 h 118"/>
                <a:gd name="T80" fmla="*/ 2523 w 3046"/>
                <a:gd name="T81" fmla="*/ 79 h 118"/>
                <a:gd name="T82" fmla="*/ 2543 w 3046"/>
                <a:gd name="T83" fmla="*/ 82 h 118"/>
                <a:gd name="T84" fmla="*/ 2564 w 3046"/>
                <a:gd name="T85" fmla="*/ 87 h 118"/>
                <a:gd name="T86" fmla="*/ 2589 w 3046"/>
                <a:gd name="T87" fmla="*/ 89 h 118"/>
                <a:gd name="T88" fmla="*/ 2797 w 3046"/>
                <a:gd name="T89" fmla="*/ 92 h 118"/>
                <a:gd name="T90" fmla="*/ 2902 w 3046"/>
                <a:gd name="T91" fmla="*/ 100 h 118"/>
                <a:gd name="T92" fmla="*/ 3046 w 3046"/>
                <a:gd name="T93" fmla="*/ 118 h 118"/>
                <a:gd name="T94" fmla="*/ 0 w 3046"/>
                <a:gd name="T9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99CCFF"/>
            </a:solidFill>
            <a:ln w="0">
              <a:solidFill>
                <a:srgbClr val="000000"/>
              </a:solidFill>
              <a:round/>
              <a:headEnd/>
              <a:tailEnd/>
            </a:ln>
          </p:spPr>
          <p:txBody>
            <a:bodyPr/>
            <a:lstStyle/>
            <a:p>
              <a:endParaRPr lang="es-CL"/>
            </a:p>
          </p:txBody>
        </p:sp>
        <p:sp>
          <p:nvSpPr>
            <p:cNvPr id="42" name="Rectangle 32"/>
            <p:cNvSpPr>
              <a:spLocks noChangeArrowheads="1"/>
            </p:cNvSpPr>
            <p:nvPr/>
          </p:nvSpPr>
          <p:spPr bwMode="auto">
            <a:xfrm>
              <a:off x="3932" y="663"/>
              <a:ext cx="44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2400" b="1" u="none" dirty="0">
                  <a:latin typeface="Times New Roman" pitchFamily="18" charset="0"/>
                </a:rPr>
                <a:t>Fases</a:t>
              </a:r>
            </a:p>
          </p:txBody>
        </p:sp>
        <p:sp>
          <p:nvSpPr>
            <p:cNvPr id="43" name="Rectangle 33"/>
            <p:cNvSpPr>
              <a:spLocks noChangeArrowheads="1"/>
            </p:cNvSpPr>
            <p:nvPr/>
          </p:nvSpPr>
          <p:spPr bwMode="auto">
            <a:xfrm>
              <a:off x="793" y="845"/>
              <a:ext cx="217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2000" b="1" u="none" dirty="0">
                  <a:latin typeface="Times New Roman" pitchFamily="18" charset="0"/>
                </a:rPr>
                <a:t>Flujos de Trabajo de Procesos</a:t>
              </a:r>
            </a:p>
          </p:txBody>
        </p:sp>
        <p:sp>
          <p:nvSpPr>
            <p:cNvPr id="44" name="Rectangle 34"/>
            <p:cNvSpPr>
              <a:spLocks noChangeArrowheads="1"/>
            </p:cNvSpPr>
            <p:nvPr/>
          </p:nvSpPr>
          <p:spPr bwMode="auto">
            <a:xfrm>
              <a:off x="3900" y="3528"/>
              <a:ext cx="121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3200" b="1" u="none" dirty="0">
                  <a:solidFill>
                    <a:srgbClr val="FF0000"/>
                  </a:solidFill>
                  <a:latin typeface="Times New Roman" pitchFamily="18" charset="0"/>
                </a:rPr>
                <a:t>Iteraciones</a:t>
              </a:r>
            </a:p>
          </p:txBody>
        </p:sp>
        <p:sp>
          <p:nvSpPr>
            <p:cNvPr id="45" name="Freeform 35"/>
            <p:cNvSpPr>
              <a:spLocks/>
            </p:cNvSpPr>
            <p:nvPr/>
          </p:nvSpPr>
          <p:spPr bwMode="auto">
            <a:xfrm>
              <a:off x="3399" y="3256"/>
              <a:ext cx="17" cy="160"/>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s-CL"/>
            </a:p>
          </p:txBody>
        </p:sp>
        <p:sp>
          <p:nvSpPr>
            <p:cNvPr id="46" name="Rectangle 36"/>
            <p:cNvSpPr>
              <a:spLocks noChangeArrowheads="1"/>
            </p:cNvSpPr>
            <p:nvPr/>
          </p:nvSpPr>
          <p:spPr bwMode="auto">
            <a:xfrm>
              <a:off x="1035" y="2467"/>
              <a:ext cx="160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1500" b="1" u="none">
                  <a:latin typeface="Times New Roman" pitchFamily="18" charset="0"/>
                </a:rPr>
                <a:t>Flujos de Trabajo de Soporte</a:t>
              </a:r>
              <a:endParaRPr lang="es-MX" altLang="es-CL" sz="1700" b="1" u="none">
                <a:latin typeface="Times New Roman" pitchFamily="18" charset="0"/>
              </a:endParaRPr>
            </a:p>
          </p:txBody>
        </p:sp>
        <p:sp>
          <p:nvSpPr>
            <p:cNvPr id="47" name="Line 37"/>
            <p:cNvSpPr>
              <a:spLocks noChangeShapeType="1"/>
            </p:cNvSpPr>
            <p:nvPr/>
          </p:nvSpPr>
          <p:spPr bwMode="auto">
            <a:xfrm flipH="1">
              <a:off x="4573" y="3250"/>
              <a:ext cx="1"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48" name="Line 38"/>
            <p:cNvSpPr>
              <a:spLocks noChangeShapeType="1"/>
            </p:cNvSpPr>
            <p:nvPr/>
          </p:nvSpPr>
          <p:spPr bwMode="auto">
            <a:xfrm>
              <a:off x="4283" y="3251"/>
              <a:ext cx="0" cy="1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49" name="Line 39"/>
            <p:cNvSpPr>
              <a:spLocks noChangeShapeType="1"/>
            </p:cNvSpPr>
            <p:nvPr/>
          </p:nvSpPr>
          <p:spPr bwMode="auto">
            <a:xfrm>
              <a:off x="3681" y="3251"/>
              <a:ext cx="1" cy="1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50" name="Rectangle 40"/>
            <p:cNvSpPr>
              <a:spLocks noChangeArrowheads="1"/>
            </p:cNvSpPr>
            <p:nvPr/>
          </p:nvSpPr>
          <p:spPr bwMode="auto">
            <a:xfrm>
              <a:off x="3751" y="3263"/>
              <a:ext cx="165"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#2</a:t>
              </a:r>
            </a:p>
          </p:txBody>
        </p:sp>
        <p:sp>
          <p:nvSpPr>
            <p:cNvPr id="51" name="Rectangle 41"/>
            <p:cNvSpPr>
              <a:spLocks noChangeArrowheads="1"/>
            </p:cNvSpPr>
            <p:nvPr/>
          </p:nvSpPr>
          <p:spPr bwMode="auto">
            <a:xfrm>
              <a:off x="3996" y="3263"/>
              <a:ext cx="259"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#n</a:t>
              </a:r>
            </a:p>
          </p:txBody>
        </p:sp>
        <p:sp>
          <p:nvSpPr>
            <p:cNvPr id="52" name="Rectangle 42"/>
            <p:cNvSpPr>
              <a:spLocks noChangeArrowheads="1"/>
            </p:cNvSpPr>
            <p:nvPr/>
          </p:nvSpPr>
          <p:spPr bwMode="auto">
            <a:xfrm>
              <a:off x="4310" y="3263"/>
              <a:ext cx="236"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#n+1</a:t>
              </a:r>
            </a:p>
          </p:txBody>
        </p:sp>
        <p:sp>
          <p:nvSpPr>
            <p:cNvPr id="53" name="Rectangle 43"/>
            <p:cNvSpPr>
              <a:spLocks noChangeArrowheads="1"/>
            </p:cNvSpPr>
            <p:nvPr/>
          </p:nvSpPr>
          <p:spPr bwMode="auto">
            <a:xfrm>
              <a:off x="4588" y="3263"/>
              <a:ext cx="226"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#n+2</a:t>
              </a:r>
            </a:p>
          </p:txBody>
        </p:sp>
        <p:sp>
          <p:nvSpPr>
            <p:cNvPr id="54" name="Rectangle 44"/>
            <p:cNvSpPr>
              <a:spLocks noChangeArrowheads="1"/>
            </p:cNvSpPr>
            <p:nvPr/>
          </p:nvSpPr>
          <p:spPr bwMode="auto">
            <a:xfrm>
              <a:off x="4875" y="3263"/>
              <a:ext cx="293"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a:solidFill>
                    <a:srgbClr val="000000"/>
                  </a:solidFill>
                  <a:latin typeface="Times New Roman" pitchFamily="18" charset="0"/>
                </a:rPr>
                <a:t> Iter.</a:t>
              </a:r>
              <a:br>
                <a:rPr lang="en-US" altLang="es-CL" sz="1100" u="none">
                  <a:solidFill>
                    <a:srgbClr val="000000"/>
                  </a:solidFill>
                  <a:latin typeface="Times New Roman" pitchFamily="18" charset="0"/>
                </a:rPr>
              </a:br>
              <a:r>
                <a:rPr lang="en-US" altLang="es-CL" sz="1100" u="none">
                  <a:solidFill>
                    <a:srgbClr val="000000"/>
                  </a:solidFill>
                  <a:latin typeface="Times New Roman" pitchFamily="18" charset="0"/>
                </a:rPr>
                <a:t>#m</a:t>
              </a:r>
            </a:p>
          </p:txBody>
        </p:sp>
        <p:sp>
          <p:nvSpPr>
            <p:cNvPr id="55" name="Rectangle 45"/>
            <p:cNvSpPr>
              <a:spLocks noChangeArrowheads="1"/>
            </p:cNvSpPr>
            <p:nvPr/>
          </p:nvSpPr>
          <p:spPr bwMode="auto">
            <a:xfrm>
              <a:off x="5201" y="3243"/>
              <a:ext cx="258" cy="190"/>
            </a:xfrm>
            <a:prstGeom prst="rect">
              <a:avLst/>
            </a:prstGeom>
            <a:solidFill>
              <a:srgbClr val="F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n-US" altLang="es-CL" sz="1100" u="none" dirty="0">
                  <a:solidFill>
                    <a:srgbClr val="000000"/>
                  </a:solidFill>
                  <a:latin typeface="Times New Roman" pitchFamily="18" charset="0"/>
                </a:rPr>
                <a:t> </a:t>
              </a:r>
              <a:r>
                <a:rPr lang="en-US" altLang="es-CL" sz="1100" u="none" dirty="0" err="1">
                  <a:solidFill>
                    <a:srgbClr val="000000"/>
                  </a:solidFill>
                  <a:latin typeface="Times New Roman" pitchFamily="18" charset="0"/>
                </a:rPr>
                <a:t>Iter</a:t>
              </a:r>
              <a:r>
                <a:rPr lang="en-US" altLang="es-CL" sz="1100" u="none" dirty="0">
                  <a:solidFill>
                    <a:srgbClr val="000000"/>
                  </a:solidFill>
                  <a:latin typeface="Times New Roman" pitchFamily="18" charset="0"/>
                </a:rPr>
                <a:t>.</a:t>
              </a:r>
              <a:br>
                <a:rPr lang="en-US" altLang="es-CL" sz="1100" u="none" dirty="0">
                  <a:solidFill>
                    <a:srgbClr val="000000"/>
                  </a:solidFill>
                  <a:latin typeface="Times New Roman" pitchFamily="18" charset="0"/>
                </a:rPr>
              </a:br>
              <a:r>
                <a:rPr lang="en-US" altLang="es-CL" sz="1100" u="none" dirty="0">
                  <a:solidFill>
                    <a:srgbClr val="000000"/>
                  </a:solidFill>
                  <a:latin typeface="Times New Roman" pitchFamily="18" charset="0"/>
                </a:rPr>
                <a:t>#m+1</a:t>
              </a:r>
            </a:p>
          </p:txBody>
        </p:sp>
        <p:sp>
          <p:nvSpPr>
            <p:cNvPr id="56" name="Rectangle 46"/>
            <p:cNvSpPr>
              <a:spLocks noChangeArrowheads="1"/>
            </p:cNvSpPr>
            <p:nvPr/>
          </p:nvSpPr>
          <p:spPr bwMode="auto">
            <a:xfrm>
              <a:off x="2052" y="2245"/>
              <a:ext cx="734"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a:solidFill>
                    <a:srgbClr val="000000"/>
                  </a:solidFill>
                  <a:latin typeface="Times New Roman" pitchFamily="18" charset="0"/>
                </a:rPr>
                <a:t>Implantación</a:t>
              </a:r>
              <a:endParaRPr lang="es-MX" altLang="es-CL" sz="2100" b="1" u="none">
                <a:solidFill>
                  <a:srgbClr val="000000"/>
                </a:solidFill>
                <a:latin typeface="Times New Roman" pitchFamily="18" charset="0"/>
              </a:endParaRPr>
            </a:p>
          </p:txBody>
        </p:sp>
        <p:sp>
          <p:nvSpPr>
            <p:cNvPr id="57" name="Freeform 47"/>
            <p:cNvSpPr>
              <a:spLocks/>
            </p:cNvSpPr>
            <p:nvPr/>
          </p:nvSpPr>
          <p:spPr bwMode="auto">
            <a:xfrm>
              <a:off x="3461" y="2227"/>
              <a:ext cx="1969" cy="118"/>
            </a:xfrm>
            <a:custGeom>
              <a:avLst/>
              <a:gdLst>
                <a:gd name="T0" fmla="*/ 0 w 2440"/>
                <a:gd name="T1" fmla="*/ 141 h 141"/>
                <a:gd name="T2" fmla="*/ 169 w 2440"/>
                <a:gd name="T3" fmla="*/ 139 h 141"/>
                <a:gd name="T4" fmla="*/ 254 w 2440"/>
                <a:gd name="T5" fmla="*/ 141 h 141"/>
                <a:gd name="T6" fmla="*/ 343 w 2440"/>
                <a:gd name="T7" fmla="*/ 141 h 141"/>
                <a:gd name="T8" fmla="*/ 430 w 2440"/>
                <a:gd name="T9" fmla="*/ 139 h 141"/>
                <a:gd name="T10" fmla="*/ 520 w 2440"/>
                <a:gd name="T11" fmla="*/ 139 h 141"/>
                <a:gd name="T12" fmla="*/ 607 w 2440"/>
                <a:gd name="T13" fmla="*/ 136 h 141"/>
                <a:gd name="T14" fmla="*/ 671 w 2440"/>
                <a:gd name="T15" fmla="*/ 141 h 141"/>
                <a:gd name="T16" fmla="*/ 712 w 2440"/>
                <a:gd name="T17" fmla="*/ 141 h 141"/>
                <a:gd name="T18" fmla="*/ 802 w 2440"/>
                <a:gd name="T19" fmla="*/ 139 h 141"/>
                <a:gd name="T20" fmla="*/ 905 w 2440"/>
                <a:gd name="T21" fmla="*/ 141 h 141"/>
                <a:gd name="T22" fmla="*/ 1000 w 2440"/>
                <a:gd name="T23" fmla="*/ 139 h 141"/>
                <a:gd name="T24" fmla="*/ 1089 w 2440"/>
                <a:gd name="T25" fmla="*/ 141 h 141"/>
                <a:gd name="T26" fmla="*/ 1300 w 2440"/>
                <a:gd name="T27" fmla="*/ 141 h 141"/>
                <a:gd name="T28" fmla="*/ 1389 w 2440"/>
                <a:gd name="T29" fmla="*/ 134 h 141"/>
                <a:gd name="T30" fmla="*/ 1435 w 2440"/>
                <a:gd name="T31" fmla="*/ 128 h 141"/>
                <a:gd name="T32" fmla="*/ 1459 w 2440"/>
                <a:gd name="T33" fmla="*/ 126 h 141"/>
                <a:gd name="T34" fmla="*/ 1612 w 2440"/>
                <a:gd name="T35" fmla="*/ 95 h 141"/>
                <a:gd name="T36" fmla="*/ 1733 w 2440"/>
                <a:gd name="T37" fmla="*/ 59 h 141"/>
                <a:gd name="T38" fmla="*/ 1861 w 2440"/>
                <a:gd name="T39" fmla="*/ 36 h 141"/>
                <a:gd name="T40" fmla="*/ 2205 w 2440"/>
                <a:gd name="T41" fmla="*/ 0 h 141"/>
                <a:gd name="T42" fmla="*/ 2340 w 2440"/>
                <a:gd name="T43" fmla="*/ 23 h 141"/>
                <a:gd name="T44" fmla="*/ 2412 w 2440"/>
                <a:gd name="T45" fmla="*/ 75 h 141"/>
                <a:gd name="T46" fmla="*/ 2440 w 2440"/>
                <a:gd name="T47" fmla="*/ 141 h 141"/>
                <a:gd name="T48" fmla="*/ 0 w 2440"/>
                <a:gd name="T4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99CCFF"/>
            </a:solidFill>
            <a:ln w="0">
              <a:solidFill>
                <a:srgbClr val="000000"/>
              </a:solidFill>
              <a:round/>
              <a:headEnd/>
              <a:tailEnd/>
            </a:ln>
          </p:spPr>
          <p:txBody>
            <a:bodyPr/>
            <a:lstStyle/>
            <a:p>
              <a:endParaRPr lang="es-CL"/>
            </a:p>
          </p:txBody>
        </p:sp>
        <p:sp>
          <p:nvSpPr>
            <p:cNvPr id="58" name="Freeform 48"/>
            <p:cNvSpPr>
              <a:spLocks/>
            </p:cNvSpPr>
            <p:nvPr/>
          </p:nvSpPr>
          <p:spPr bwMode="auto">
            <a:xfrm>
              <a:off x="2920" y="1162"/>
              <a:ext cx="2531" cy="92"/>
            </a:xfrm>
            <a:custGeom>
              <a:avLst/>
              <a:gdLst>
                <a:gd name="T0" fmla="*/ 0 w 1911"/>
                <a:gd name="T1" fmla="*/ 63 h 63"/>
                <a:gd name="T2" fmla="*/ 45 w 1911"/>
                <a:gd name="T3" fmla="*/ 50 h 63"/>
                <a:gd name="T4" fmla="*/ 81 w 1911"/>
                <a:gd name="T5" fmla="*/ 36 h 63"/>
                <a:gd name="T6" fmla="*/ 210 w 1911"/>
                <a:gd name="T7" fmla="*/ 0 h 63"/>
                <a:gd name="T8" fmla="*/ 531 w 1911"/>
                <a:gd name="T9" fmla="*/ 8 h 63"/>
                <a:gd name="T10" fmla="*/ 678 w 1911"/>
                <a:gd name="T11" fmla="*/ 25 h 63"/>
                <a:gd name="T12" fmla="*/ 765 w 1911"/>
                <a:gd name="T13" fmla="*/ 36 h 63"/>
                <a:gd name="T14" fmla="*/ 843 w 1911"/>
                <a:gd name="T15" fmla="*/ 47 h 63"/>
                <a:gd name="T16" fmla="*/ 903 w 1911"/>
                <a:gd name="T17" fmla="*/ 57 h 63"/>
                <a:gd name="T18" fmla="*/ 990 w 1911"/>
                <a:gd name="T19" fmla="*/ 53 h 63"/>
                <a:gd name="T20" fmla="*/ 1104 w 1911"/>
                <a:gd name="T21" fmla="*/ 47 h 63"/>
                <a:gd name="T22" fmla="*/ 1377 w 1911"/>
                <a:gd name="T23" fmla="*/ 53 h 63"/>
                <a:gd name="T24" fmla="*/ 1671 w 1911"/>
                <a:gd name="T25" fmla="*/ 58 h 63"/>
                <a:gd name="T26" fmla="*/ 1899 w 1911"/>
                <a:gd name="T27" fmla="*/ 63 h 63"/>
                <a:gd name="T28" fmla="*/ 0 w 1911"/>
                <a:gd name="T2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99CCFF"/>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9" name="Freeform 49"/>
            <p:cNvSpPr>
              <a:spLocks/>
            </p:cNvSpPr>
            <p:nvPr/>
          </p:nvSpPr>
          <p:spPr bwMode="auto">
            <a:xfrm>
              <a:off x="2893" y="2713"/>
              <a:ext cx="2570" cy="110"/>
            </a:xfrm>
            <a:custGeom>
              <a:avLst/>
              <a:gdLst>
                <a:gd name="T0" fmla="*/ 0 w 3080"/>
                <a:gd name="T1" fmla="*/ 140 h 140"/>
                <a:gd name="T2" fmla="*/ 64 w 3080"/>
                <a:gd name="T3" fmla="*/ 123 h 140"/>
                <a:gd name="T4" fmla="*/ 808 w 3080"/>
                <a:gd name="T5" fmla="*/ 90 h 140"/>
                <a:gd name="T6" fmla="*/ 1171 w 3080"/>
                <a:gd name="T7" fmla="*/ 42 h 140"/>
                <a:gd name="T8" fmla="*/ 1508 w 3080"/>
                <a:gd name="T9" fmla="*/ 20 h 140"/>
                <a:gd name="T10" fmla="*/ 1578 w 3080"/>
                <a:gd name="T11" fmla="*/ 9 h 140"/>
                <a:gd name="T12" fmla="*/ 2147 w 3080"/>
                <a:gd name="T13" fmla="*/ 0 h 140"/>
                <a:gd name="T14" fmla="*/ 2789 w 3080"/>
                <a:gd name="T15" fmla="*/ 86 h 140"/>
                <a:gd name="T16" fmla="*/ 3080 w 3080"/>
                <a:gd name="T17" fmla="*/ 140 h 140"/>
                <a:gd name="T18" fmla="*/ 0 w 308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60" name="Freeform 50"/>
            <p:cNvSpPr>
              <a:spLocks/>
            </p:cNvSpPr>
            <p:nvPr/>
          </p:nvSpPr>
          <p:spPr bwMode="auto">
            <a:xfrm>
              <a:off x="3970" y="3257"/>
              <a:ext cx="17" cy="160"/>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s-CL"/>
            </a:p>
          </p:txBody>
        </p:sp>
        <p:sp>
          <p:nvSpPr>
            <p:cNvPr id="61" name="Freeform 51"/>
            <p:cNvSpPr>
              <a:spLocks/>
            </p:cNvSpPr>
            <p:nvPr/>
          </p:nvSpPr>
          <p:spPr bwMode="auto">
            <a:xfrm>
              <a:off x="4828" y="3257"/>
              <a:ext cx="17" cy="161"/>
            </a:xfrm>
            <a:custGeom>
              <a:avLst/>
              <a:gdLst>
                <a:gd name="T0" fmla="*/ 11 w 21"/>
                <a:gd name="T1" fmla="*/ 192 h 192"/>
                <a:gd name="T2" fmla="*/ 21 w 21"/>
                <a:gd name="T3" fmla="*/ 192 h 192"/>
                <a:gd name="T4" fmla="*/ 21 w 21"/>
                <a:gd name="T5" fmla="*/ 0 h 192"/>
                <a:gd name="T6" fmla="*/ 0 w 21"/>
                <a:gd name="T7" fmla="*/ 0 h 192"/>
                <a:gd name="T8" fmla="*/ 0 w 21"/>
                <a:gd name="T9" fmla="*/ 192 h 192"/>
                <a:gd name="T10" fmla="*/ 11 w 21"/>
                <a:gd name="T11" fmla="*/ 192 h 192"/>
              </a:gdLst>
              <a:ahLst/>
              <a:cxnLst>
                <a:cxn ang="0">
                  <a:pos x="T0" y="T1"/>
                </a:cxn>
                <a:cxn ang="0">
                  <a:pos x="T2" y="T3"/>
                </a:cxn>
                <a:cxn ang="0">
                  <a:pos x="T4" y="T5"/>
                </a:cxn>
                <a:cxn ang="0">
                  <a:pos x="T6" y="T7"/>
                </a:cxn>
                <a:cxn ang="0">
                  <a:pos x="T8" y="T9"/>
                </a:cxn>
                <a:cxn ang="0">
                  <a:pos x="T10" y="T11"/>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a:lstStyle/>
            <a:p>
              <a:endParaRPr lang="es-CL"/>
            </a:p>
          </p:txBody>
        </p:sp>
        <p:sp>
          <p:nvSpPr>
            <p:cNvPr id="62" name="Rectangle 52"/>
            <p:cNvSpPr>
              <a:spLocks noChangeArrowheads="1"/>
            </p:cNvSpPr>
            <p:nvPr/>
          </p:nvSpPr>
          <p:spPr bwMode="auto">
            <a:xfrm>
              <a:off x="1474" y="2704"/>
              <a:ext cx="123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eaLnBrk="0" hangingPunct="0">
                <a:lnSpc>
                  <a:spcPct val="90000"/>
                </a:lnSpc>
                <a:spcBef>
                  <a:spcPct val="50000"/>
                </a:spcBef>
              </a:pPr>
              <a:r>
                <a:rPr lang="es-MX" altLang="es-CL" sz="1600" b="1" u="none" dirty="0" err="1">
                  <a:solidFill>
                    <a:srgbClr val="000000"/>
                  </a:solidFill>
                  <a:latin typeface="Times New Roman" pitchFamily="18" charset="0"/>
                </a:rPr>
                <a:t>Admin</a:t>
              </a:r>
              <a:r>
                <a:rPr lang="es-MX" altLang="es-CL" sz="1600" b="1" u="none" dirty="0">
                  <a:solidFill>
                    <a:srgbClr val="000000"/>
                  </a:solidFill>
                  <a:latin typeface="Times New Roman" pitchFamily="18" charset="0"/>
                </a:rPr>
                <a:t>. Configuración</a:t>
              </a:r>
            </a:p>
          </p:txBody>
        </p:sp>
        <p:sp>
          <p:nvSpPr>
            <p:cNvPr id="63" name="Rectangle 53"/>
            <p:cNvSpPr>
              <a:spLocks noChangeArrowheads="1"/>
            </p:cNvSpPr>
            <p:nvPr/>
          </p:nvSpPr>
          <p:spPr bwMode="auto">
            <a:xfrm>
              <a:off x="1737" y="1365"/>
              <a:ext cx="1049" cy="13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r" eaLnBrk="0" hangingPunct="0">
                <a:lnSpc>
                  <a:spcPct val="90000"/>
                </a:lnSpc>
                <a:spcBef>
                  <a:spcPct val="50000"/>
                </a:spcBef>
              </a:pPr>
              <a:r>
                <a:rPr lang="es-MX" altLang="es-CL" sz="1600" b="1" u="none">
                  <a:solidFill>
                    <a:srgbClr val="000000"/>
                  </a:solidFill>
                  <a:latin typeface="Times New Roman" pitchFamily="18" charset="0"/>
                </a:rPr>
                <a:t>Requerimientos</a:t>
              </a:r>
              <a:endParaRPr lang="es-MX" altLang="es-CL" sz="2100" b="1" u="none">
                <a:solidFill>
                  <a:srgbClr val="000000"/>
                </a:solidFill>
                <a:latin typeface="Times New Roman" pitchFamily="18" charset="0"/>
              </a:endParaRPr>
            </a:p>
          </p:txBody>
        </p:sp>
        <p:sp>
          <p:nvSpPr>
            <p:cNvPr id="64" name="Rectangle 54"/>
            <p:cNvSpPr>
              <a:spLocks noChangeArrowheads="1"/>
            </p:cNvSpPr>
            <p:nvPr/>
          </p:nvSpPr>
          <p:spPr bwMode="auto">
            <a:xfrm>
              <a:off x="3977" y="871"/>
              <a:ext cx="860"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65" name="Rectangle 55"/>
            <p:cNvSpPr>
              <a:spLocks noChangeArrowheads="1"/>
            </p:cNvSpPr>
            <p:nvPr/>
          </p:nvSpPr>
          <p:spPr bwMode="auto">
            <a:xfrm>
              <a:off x="4838" y="870"/>
              <a:ext cx="683"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66" name="Rectangle 56"/>
            <p:cNvSpPr>
              <a:spLocks noChangeArrowheads="1"/>
            </p:cNvSpPr>
            <p:nvPr/>
          </p:nvSpPr>
          <p:spPr bwMode="auto">
            <a:xfrm>
              <a:off x="2882" y="870"/>
              <a:ext cx="526"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67" name="Rectangle 57"/>
            <p:cNvSpPr>
              <a:spLocks noChangeArrowheads="1"/>
            </p:cNvSpPr>
            <p:nvPr/>
          </p:nvSpPr>
          <p:spPr bwMode="auto">
            <a:xfrm>
              <a:off x="3408" y="870"/>
              <a:ext cx="570"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68" name="Freeform 58"/>
            <p:cNvSpPr>
              <a:spLocks/>
            </p:cNvSpPr>
            <p:nvPr/>
          </p:nvSpPr>
          <p:spPr bwMode="auto">
            <a:xfrm>
              <a:off x="2936" y="885"/>
              <a:ext cx="470" cy="182"/>
            </a:xfrm>
            <a:custGeom>
              <a:avLst/>
              <a:gdLst>
                <a:gd name="T0" fmla="*/ 582 w 582"/>
                <a:gd name="T1" fmla="*/ 0 h 218"/>
                <a:gd name="T2" fmla="*/ 582 w 582"/>
                <a:gd name="T3" fmla="*/ 218 h 218"/>
                <a:gd name="T4" fmla="*/ 0 w 582"/>
                <a:gd name="T5" fmla="*/ 218 h 218"/>
              </a:gdLst>
              <a:ahLst/>
              <a:cxnLst>
                <a:cxn ang="0">
                  <a:pos x="T0" y="T1"/>
                </a:cxn>
                <a:cxn ang="0">
                  <a:pos x="T2" y="T3"/>
                </a:cxn>
                <a:cxn ang="0">
                  <a:pos x="T4" y="T5"/>
                </a:cxn>
              </a:cxnLst>
              <a:rect l="0" t="0" r="r" b="b"/>
              <a:pathLst>
                <a:path w="582" h="218">
                  <a:moveTo>
                    <a:pt x="582" y="0"/>
                  </a:moveTo>
                  <a:lnTo>
                    <a:pt x="582"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s-CL"/>
            </a:p>
          </p:txBody>
        </p:sp>
        <p:sp>
          <p:nvSpPr>
            <p:cNvPr id="69" name="Freeform 59"/>
            <p:cNvSpPr>
              <a:spLocks/>
            </p:cNvSpPr>
            <p:nvPr/>
          </p:nvSpPr>
          <p:spPr bwMode="auto">
            <a:xfrm>
              <a:off x="3440" y="885"/>
              <a:ext cx="536" cy="182"/>
            </a:xfrm>
            <a:custGeom>
              <a:avLst/>
              <a:gdLst>
                <a:gd name="T0" fmla="*/ 664 w 664"/>
                <a:gd name="T1" fmla="*/ 0 h 218"/>
                <a:gd name="T2" fmla="*/ 664 w 664"/>
                <a:gd name="T3" fmla="*/ 218 h 218"/>
                <a:gd name="T4" fmla="*/ 0 w 664"/>
                <a:gd name="T5" fmla="*/ 218 h 218"/>
              </a:gdLst>
              <a:ahLst/>
              <a:cxnLst>
                <a:cxn ang="0">
                  <a:pos x="T0" y="T1"/>
                </a:cxn>
                <a:cxn ang="0">
                  <a:pos x="T2" y="T3"/>
                </a:cxn>
                <a:cxn ang="0">
                  <a:pos x="T4" y="T5"/>
                </a:cxn>
              </a:cxnLst>
              <a:rect l="0" t="0" r="r" b="b"/>
              <a:pathLst>
                <a:path w="664" h="218">
                  <a:moveTo>
                    <a:pt x="664" y="0"/>
                  </a:moveTo>
                  <a:lnTo>
                    <a:pt x="664"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s-CL"/>
            </a:p>
          </p:txBody>
        </p:sp>
        <p:sp>
          <p:nvSpPr>
            <p:cNvPr id="70" name="Freeform 60"/>
            <p:cNvSpPr>
              <a:spLocks/>
            </p:cNvSpPr>
            <p:nvPr/>
          </p:nvSpPr>
          <p:spPr bwMode="auto">
            <a:xfrm>
              <a:off x="4013" y="885"/>
              <a:ext cx="829" cy="182"/>
            </a:xfrm>
            <a:custGeom>
              <a:avLst/>
              <a:gdLst>
                <a:gd name="T0" fmla="*/ 1028 w 1028"/>
                <a:gd name="T1" fmla="*/ 0 h 218"/>
                <a:gd name="T2" fmla="*/ 1028 w 1028"/>
                <a:gd name="T3" fmla="*/ 218 h 218"/>
                <a:gd name="T4" fmla="*/ 0 w 1028"/>
                <a:gd name="T5" fmla="*/ 218 h 218"/>
              </a:gdLst>
              <a:ahLst/>
              <a:cxnLst>
                <a:cxn ang="0">
                  <a:pos x="T0" y="T1"/>
                </a:cxn>
                <a:cxn ang="0">
                  <a:pos x="T2" y="T3"/>
                </a:cxn>
                <a:cxn ang="0">
                  <a:pos x="T4" y="T5"/>
                </a:cxn>
              </a:cxnLst>
              <a:rect l="0" t="0" r="r" b="b"/>
              <a:pathLst>
                <a:path w="1028" h="218">
                  <a:moveTo>
                    <a:pt x="1028" y="0"/>
                  </a:moveTo>
                  <a:lnTo>
                    <a:pt x="1028"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s-CL"/>
            </a:p>
          </p:txBody>
        </p:sp>
        <p:sp>
          <p:nvSpPr>
            <p:cNvPr id="71" name="Freeform 61"/>
            <p:cNvSpPr>
              <a:spLocks/>
            </p:cNvSpPr>
            <p:nvPr/>
          </p:nvSpPr>
          <p:spPr bwMode="auto">
            <a:xfrm>
              <a:off x="4878" y="885"/>
              <a:ext cx="614" cy="182"/>
            </a:xfrm>
            <a:custGeom>
              <a:avLst/>
              <a:gdLst>
                <a:gd name="T0" fmla="*/ 761 w 761"/>
                <a:gd name="T1" fmla="*/ 0 h 218"/>
                <a:gd name="T2" fmla="*/ 761 w 761"/>
                <a:gd name="T3" fmla="*/ 218 h 218"/>
                <a:gd name="T4" fmla="*/ 0 w 761"/>
                <a:gd name="T5" fmla="*/ 218 h 218"/>
              </a:gdLst>
              <a:ahLst/>
              <a:cxnLst>
                <a:cxn ang="0">
                  <a:pos x="T0" y="T1"/>
                </a:cxn>
                <a:cxn ang="0">
                  <a:pos x="T2" y="T3"/>
                </a:cxn>
                <a:cxn ang="0">
                  <a:pos x="T4" y="T5"/>
                </a:cxn>
              </a:cxnLst>
              <a:rect l="0" t="0" r="r" b="b"/>
              <a:pathLst>
                <a:path w="761" h="218">
                  <a:moveTo>
                    <a:pt x="761" y="0"/>
                  </a:moveTo>
                  <a:lnTo>
                    <a:pt x="761"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prstDash val="solid"/>
                  <a:round/>
                  <a:headEnd/>
                  <a:tailEnd/>
                </a14:hiddenLine>
              </a:ext>
            </a:extLst>
          </p:spPr>
          <p:txBody>
            <a:bodyPr/>
            <a:lstStyle/>
            <a:p>
              <a:endParaRPr lang="es-CL"/>
            </a:p>
          </p:txBody>
        </p:sp>
        <p:sp>
          <p:nvSpPr>
            <p:cNvPr id="72" name="Rectangle 62"/>
            <p:cNvSpPr>
              <a:spLocks noChangeArrowheads="1"/>
            </p:cNvSpPr>
            <p:nvPr/>
          </p:nvSpPr>
          <p:spPr bwMode="auto">
            <a:xfrm>
              <a:off x="3442" y="907"/>
              <a:ext cx="50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sz="1200" b="1" u="none">
                  <a:solidFill>
                    <a:srgbClr val="000000"/>
                  </a:solidFill>
                  <a:latin typeface="Times New Roman" pitchFamily="18" charset="0"/>
                </a:rPr>
                <a:t>Elaboración</a:t>
              </a:r>
              <a:endParaRPr lang="es-MX" altLang="es-CL" sz="1200" b="1" u="none">
                <a:latin typeface="Times New Roman" pitchFamily="18" charset="0"/>
              </a:endParaRPr>
            </a:p>
          </p:txBody>
        </p:sp>
        <p:sp>
          <p:nvSpPr>
            <p:cNvPr id="73" name="Rectangle 63"/>
            <p:cNvSpPr>
              <a:spLocks noChangeArrowheads="1"/>
            </p:cNvSpPr>
            <p:nvPr/>
          </p:nvSpPr>
          <p:spPr bwMode="auto">
            <a:xfrm>
              <a:off x="4902" y="922"/>
              <a:ext cx="61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sz="1200" b="1" u="none">
                  <a:solidFill>
                    <a:srgbClr val="000000"/>
                  </a:solidFill>
                  <a:latin typeface="Times New Roman" pitchFamily="18" charset="0"/>
                </a:rPr>
                <a:t>Transición</a:t>
              </a:r>
              <a:endParaRPr lang="es-MX" altLang="es-CL" sz="1200" b="1" u="none">
                <a:latin typeface="Times New Roman" pitchFamily="18" charset="0"/>
              </a:endParaRPr>
            </a:p>
          </p:txBody>
        </p:sp>
        <p:sp>
          <p:nvSpPr>
            <p:cNvPr id="74" name="Rectangle 64"/>
            <p:cNvSpPr>
              <a:spLocks noChangeArrowheads="1"/>
            </p:cNvSpPr>
            <p:nvPr/>
          </p:nvSpPr>
          <p:spPr bwMode="auto">
            <a:xfrm>
              <a:off x="2922" y="907"/>
              <a:ext cx="448" cy="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sz="1200" b="1" u="none">
                  <a:solidFill>
                    <a:srgbClr val="000000"/>
                  </a:solidFill>
                  <a:latin typeface="Times New Roman" pitchFamily="18" charset="0"/>
                </a:rPr>
                <a:t>Inicio</a:t>
              </a:r>
              <a:endParaRPr lang="es-MX" altLang="es-CL" sz="1200" b="1" u="none">
                <a:latin typeface="Times New Roman" pitchFamily="18" charset="0"/>
              </a:endParaRPr>
            </a:p>
          </p:txBody>
        </p:sp>
        <p:sp>
          <p:nvSpPr>
            <p:cNvPr id="75" name="Rectangle 65"/>
            <p:cNvSpPr>
              <a:spLocks noChangeArrowheads="1"/>
            </p:cNvSpPr>
            <p:nvPr/>
          </p:nvSpPr>
          <p:spPr bwMode="auto">
            <a:xfrm>
              <a:off x="4013" y="907"/>
              <a:ext cx="80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sz="1200" b="1" u="none">
                  <a:solidFill>
                    <a:srgbClr val="000000"/>
                  </a:solidFill>
                  <a:latin typeface="Times New Roman" pitchFamily="18" charset="0"/>
                </a:rPr>
                <a:t>Construcción</a:t>
              </a:r>
              <a:endParaRPr lang="es-MX" altLang="es-CL" sz="1200" b="1" u="none">
                <a:latin typeface="Times New Roman" pitchFamily="18" charset="0"/>
              </a:endParaRPr>
            </a:p>
          </p:txBody>
        </p:sp>
        <p:sp>
          <p:nvSpPr>
            <p:cNvPr id="76" name="Line 66"/>
            <p:cNvSpPr>
              <a:spLocks noChangeShapeType="1"/>
            </p:cNvSpPr>
            <p:nvPr/>
          </p:nvSpPr>
          <p:spPr bwMode="auto">
            <a:xfrm flipH="1">
              <a:off x="5171" y="3250"/>
              <a:ext cx="0"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77" name="Line 67"/>
            <p:cNvSpPr>
              <a:spLocks noChangeShapeType="1"/>
            </p:cNvSpPr>
            <p:nvPr/>
          </p:nvSpPr>
          <p:spPr bwMode="auto">
            <a:xfrm>
              <a:off x="930" y="1071"/>
              <a:ext cx="0" cy="235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sp>
        <p:nvSpPr>
          <p:cNvPr id="78" name="Text Box 68"/>
          <p:cNvSpPr txBox="1">
            <a:spLocks noChangeArrowheads="1"/>
          </p:cNvSpPr>
          <p:nvPr/>
        </p:nvSpPr>
        <p:spPr bwMode="auto">
          <a:xfrm rot="16136924">
            <a:off x="-556573" y="2411766"/>
            <a:ext cx="2355850"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MX" altLang="es-CL" sz="3200" b="1" u="none" dirty="0">
                <a:solidFill>
                  <a:srgbClr val="FF0000"/>
                </a:solidFill>
                <a:latin typeface="Times New Roman" pitchFamily="18" charset="0"/>
              </a:rPr>
              <a:t>Contenido</a:t>
            </a:r>
          </a:p>
        </p:txBody>
      </p:sp>
      <p:cxnSp>
        <p:nvCxnSpPr>
          <p:cNvPr id="88" name="87 Conector recto de flecha"/>
          <p:cNvCxnSpPr/>
          <p:nvPr/>
        </p:nvCxnSpPr>
        <p:spPr>
          <a:xfrm flipV="1">
            <a:off x="7247577" y="1242822"/>
            <a:ext cx="852815" cy="56133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877" y="797393"/>
            <a:ext cx="10001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Rectangle 32"/>
          <p:cNvSpPr>
            <a:spLocks noChangeArrowheads="1"/>
          </p:cNvSpPr>
          <p:nvPr/>
        </p:nvSpPr>
        <p:spPr bwMode="auto">
          <a:xfrm>
            <a:off x="7441987" y="354195"/>
            <a:ext cx="1421958"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b="1" dirty="0">
                <a:latin typeface="Times New Roman" pitchFamily="18" charset="0"/>
              </a:rPr>
              <a:t>Modelamiento de negocios</a:t>
            </a:r>
            <a:endParaRPr lang="es-MX" altLang="es-CL" b="1" u="none" dirty="0">
              <a:latin typeface="Times New Roman" pitchFamily="18" charset="0"/>
            </a:endParaRPr>
          </a:p>
        </p:txBody>
      </p:sp>
      <p:sp>
        <p:nvSpPr>
          <p:cNvPr id="92" name="Rectangle 32"/>
          <p:cNvSpPr>
            <a:spLocks noChangeArrowheads="1"/>
          </p:cNvSpPr>
          <p:nvPr/>
        </p:nvSpPr>
        <p:spPr bwMode="auto">
          <a:xfrm>
            <a:off x="7742878" y="2420564"/>
            <a:ext cx="1421958"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62013">
              <a:defRPr>
                <a:solidFill>
                  <a:schemeClr val="tx1"/>
                </a:solidFill>
                <a:latin typeface="Arial" charset="0"/>
              </a:defRPr>
            </a:lvl1pPr>
            <a:lvl2pPr marL="430213" defTabSz="862013">
              <a:defRPr>
                <a:solidFill>
                  <a:schemeClr val="tx1"/>
                </a:solidFill>
                <a:latin typeface="Arial" charset="0"/>
              </a:defRPr>
            </a:lvl2pPr>
            <a:lvl3pPr marL="862013" defTabSz="862013">
              <a:defRPr>
                <a:solidFill>
                  <a:schemeClr val="tx1"/>
                </a:solidFill>
                <a:latin typeface="Arial" charset="0"/>
              </a:defRPr>
            </a:lvl3pPr>
            <a:lvl4pPr marL="1292225" defTabSz="862013">
              <a:defRPr>
                <a:solidFill>
                  <a:schemeClr val="tx1"/>
                </a:solidFill>
                <a:latin typeface="Arial" charset="0"/>
              </a:defRPr>
            </a:lvl4pPr>
            <a:lvl5pPr marL="1724025" defTabSz="862013">
              <a:defRPr>
                <a:solidFill>
                  <a:schemeClr val="tx1"/>
                </a:solidFill>
                <a:latin typeface="Arial" charset="0"/>
              </a:defRPr>
            </a:lvl5pPr>
            <a:lvl6pPr marL="2181225" defTabSz="862013" fontAlgn="base">
              <a:spcBef>
                <a:spcPct val="0"/>
              </a:spcBef>
              <a:spcAft>
                <a:spcPct val="0"/>
              </a:spcAft>
              <a:defRPr>
                <a:solidFill>
                  <a:schemeClr val="tx1"/>
                </a:solidFill>
                <a:latin typeface="Arial" charset="0"/>
              </a:defRPr>
            </a:lvl6pPr>
            <a:lvl7pPr marL="2638425" defTabSz="862013" fontAlgn="base">
              <a:spcBef>
                <a:spcPct val="0"/>
              </a:spcBef>
              <a:spcAft>
                <a:spcPct val="0"/>
              </a:spcAft>
              <a:defRPr>
                <a:solidFill>
                  <a:schemeClr val="tx1"/>
                </a:solidFill>
                <a:latin typeface="Arial" charset="0"/>
              </a:defRPr>
            </a:lvl7pPr>
            <a:lvl8pPr marL="3095625" defTabSz="862013" fontAlgn="base">
              <a:spcBef>
                <a:spcPct val="0"/>
              </a:spcBef>
              <a:spcAft>
                <a:spcPct val="0"/>
              </a:spcAft>
              <a:defRPr>
                <a:solidFill>
                  <a:schemeClr val="tx1"/>
                </a:solidFill>
                <a:latin typeface="Arial" charset="0"/>
              </a:defRPr>
            </a:lvl8pPr>
            <a:lvl9pPr marL="3552825" defTabSz="862013" fontAlgn="base">
              <a:spcBef>
                <a:spcPct val="0"/>
              </a:spcBef>
              <a:spcAft>
                <a:spcPct val="0"/>
              </a:spcAft>
              <a:defRPr>
                <a:solidFill>
                  <a:schemeClr val="tx1"/>
                </a:solidFill>
                <a:latin typeface="Arial" charset="0"/>
              </a:defRPr>
            </a:lvl9pPr>
          </a:lstStyle>
          <a:p>
            <a:pPr algn="ctr" eaLnBrk="0" hangingPunct="0">
              <a:lnSpc>
                <a:spcPct val="90000"/>
              </a:lnSpc>
              <a:spcBef>
                <a:spcPct val="50000"/>
              </a:spcBef>
            </a:pPr>
            <a:r>
              <a:rPr lang="es-MX" altLang="es-CL" b="1" dirty="0">
                <a:latin typeface="Times New Roman" pitchFamily="18" charset="0"/>
              </a:rPr>
              <a:t>Captura de Requisitos</a:t>
            </a:r>
            <a:endParaRPr lang="es-MX" altLang="es-CL" b="1" u="none" dirty="0">
              <a:latin typeface="Times New Roman" pitchFamily="18" charset="0"/>
            </a:endParaRPr>
          </a:p>
        </p:txBody>
      </p:sp>
      <p:cxnSp>
        <p:nvCxnSpPr>
          <p:cNvPr id="93" name="92 Conector recto de flecha"/>
          <p:cNvCxnSpPr/>
          <p:nvPr/>
        </p:nvCxnSpPr>
        <p:spPr>
          <a:xfrm>
            <a:off x="7399977" y="2190749"/>
            <a:ext cx="556399" cy="3222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3345" y="189468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Tree>
    <p:extLst>
      <p:ext uri="{BB962C8B-B14F-4D97-AF65-F5344CB8AC3E}">
        <p14:creationId xmlns:p14="http://schemas.microsoft.com/office/powerpoint/2010/main" val="28963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12</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 y procesos de dominio</a:t>
            </a:r>
            <a:endParaRPr lang="es-CL" altLang="es-CL" sz="2600" b="1" i="1" dirty="0"/>
          </a:p>
        </p:txBody>
      </p:sp>
      <p:sp>
        <p:nvSpPr>
          <p:cNvPr id="8" name="7 Rectángulo redondeado"/>
          <p:cNvSpPr/>
          <p:nvPr/>
        </p:nvSpPr>
        <p:spPr>
          <a:xfrm>
            <a:off x="683568" y="1196752"/>
            <a:ext cx="1728192" cy="5040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Casos de uso</a:t>
            </a:r>
          </a:p>
        </p:txBody>
      </p:sp>
      <p:sp>
        <p:nvSpPr>
          <p:cNvPr id="10" name="9 Flecha derecha"/>
          <p:cNvSpPr/>
          <p:nvPr/>
        </p:nvSpPr>
        <p:spPr>
          <a:xfrm>
            <a:off x="2555775" y="1322766"/>
            <a:ext cx="2448273"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10 Rectángulo redondeado"/>
          <p:cNvSpPr/>
          <p:nvPr/>
        </p:nvSpPr>
        <p:spPr>
          <a:xfrm>
            <a:off x="5085578" y="1014330"/>
            <a:ext cx="1917521" cy="8689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Un Proceso</a:t>
            </a:r>
          </a:p>
        </p:txBody>
      </p:sp>
      <p:sp>
        <p:nvSpPr>
          <p:cNvPr id="12" name="11 Rectángulo"/>
          <p:cNvSpPr/>
          <p:nvPr/>
        </p:nvSpPr>
        <p:spPr>
          <a:xfrm>
            <a:off x="2555775" y="1700806"/>
            <a:ext cx="2330722" cy="333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b="1" dirty="0"/>
              <a:t>DESCRIBE</a:t>
            </a:r>
          </a:p>
        </p:txBody>
      </p:sp>
      <p:sp>
        <p:nvSpPr>
          <p:cNvPr id="14" name="13 Rectángulo redondeado"/>
          <p:cNvSpPr/>
          <p:nvPr/>
        </p:nvSpPr>
        <p:spPr>
          <a:xfrm>
            <a:off x="530950" y="3068962"/>
            <a:ext cx="1728192" cy="5040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Un proceso</a:t>
            </a:r>
          </a:p>
        </p:txBody>
      </p:sp>
      <p:sp>
        <p:nvSpPr>
          <p:cNvPr id="15" name="14 Flecha derecha"/>
          <p:cNvSpPr/>
          <p:nvPr/>
        </p:nvSpPr>
        <p:spPr>
          <a:xfrm>
            <a:off x="2403157" y="3194976"/>
            <a:ext cx="2600891"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15 Rectángulo redondeado"/>
          <p:cNvSpPr/>
          <p:nvPr/>
        </p:nvSpPr>
        <p:spPr>
          <a:xfrm>
            <a:off x="5076055" y="2274024"/>
            <a:ext cx="3659767" cy="23459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s-CL" sz="2000" b="1" dirty="0"/>
              <a:t>Desde el inicio hasta el fin, una secuencia de eventos, acciones y transacciones requeridas para producir o completar algo de valor para una organización o actor</a:t>
            </a:r>
          </a:p>
        </p:txBody>
      </p:sp>
      <p:sp>
        <p:nvSpPr>
          <p:cNvPr id="17" name="16 Rectángulo"/>
          <p:cNvSpPr/>
          <p:nvPr/>
        </p:nvSpPr>
        <p:spPr>
          <a:xfrm>
            <a:off x="2555775" y="3524976"/>
            <a:ext cx="2330722" cy="333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b="1" dirty="0"/>
              <a:t>DESCRIBE</a:t>
            </a:r>
          </a:p>
        </p:txBody>
      </p:sp>
    </p:spTree>
    <p:extLst>
      <p:ext uri="{BB962C8B-B14F-4D97-AF65-F5344CB8AC3E}">
        <p14:creationId xmlns:p14="http://schemas.microsoft.com/office/powerpoint/2010/main" val="426744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5" y="1268760"/>
            <a:ext cx="8197910" cy="3351045"/>
          </a:xfrm>
        </p:spPr>
        <p:txBody>
          <a:bodyPr>
            <a:noAutofit/>
          </a:bodyPr>
          <a:lstStyle/>
          <a:p>
            <a:pPr marL="0" indent="0">
              <a:lnSpc>
                <a:spcPct val="120000"/>
              </a:lnSpc>
              <a:buNone/>
            </a:pPr>
            <a:r>
              <a:rPr lang="es-CL" altLang="es-CL" sz="2400" b="1" dirty="0"/>
              <a:t>Ejemplos de procesos:</a:t>
            </a:r>
          </a:p>
          <a:p>
            <a:pPr>
              <a:lnSpc>
                <a:spcPct val="120000"/>
              </a:lnSpc>
            </a:pPr>
            <a:r>
              <a:rPr lang="es-CL" altLang="es-CL" sz="2400" dirty="0"/>
              <a:t>Retirar dinero de un cajero</a:t>
            </a:r>
          </a:p>
          <a:p>
            <a:pPr>
              <a:lnSpc>
                <a:spcPct val="120000"/>
              </a:lnSpc>
            </a:pPr>
            <a:r>
              <a:rPr lang="es-CL" altLang="es-CL" sz="2400" dirty="0"/>
              <a:t>Ordenar un producto</a:t>
            </a:r>
          </a:p>
          <a:p>
            <a:pPr>
              <a:lnSpc>
                <a:spcPct val="120000"/>
              </a:lnSpc>
            </a:pPr>
            <a:r>
              <a:rPr lang="es-CL" altLang="es-CL" sz="2400" dirty="0"/>
              <a:t>Matricular cursos en un semestre</a:t>
            </a:r>
          </a:p>
          <a:p>
            <a:pPr>
              <a:lnSpc>
                <a:spcPct val="120000"/>
              </a:lnSpc>
            </a:pPr>
            <a:r>
              <a:rPr lang="es-CL" altLang="es-CL" sz="2400" dirty="0"/>
              <a:t>Verificar ortografía de un documento en un procesador de palabras.</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13</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 y procesos de dominio</a:t>
            </a:r>
            <a:endParaRPr lang="es-CL" altLang="es-CL" sz="2600" b="1" i="1" dirty="0"/>
          </a:p>
        </p:txBody>
      </p:sp>
    </p:spTree>
    <p:extLst>
      <p:ext uri="{BB962C8B-B14F-4D97-AF65-F5344CB8AC3E}">
        <p14:creationId xmlns:p14="http://schemas.microsoft.com/office/powerpoint/2010/main" val="371970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14</a:t>
            </a:fld>
            <a:endParaRPr lang="es-CL" altLang="es-CL"/>
          </a:p>
        </p:txBody>
      </p:sp>
      <p:sp>
        <p:nvSpPr>
          <p:cNvPr id="7" name="1 Rectángulo redondeado"/>
          <p:cNvSpPr/>
          <p:nvPr/>
        </p:nvSpPr>
        <p:spPr>
          <a:xfrm>
            <a:off x="672854" y="980728"/>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u="sng" dirty="0"/>
              <a:t>Actor</a:t>
            </a:r>
            <a:r>
              <a:rPr lang="es-CL" sz="2400" b="1" dirty="0"/>
              <a:t>. Entidad externa al sistema y que participa de alguna manera en la historia del caso de uso.</a:t>
            </a:r>
          </a:p>
          <a:p>
            <a:pPr algn="just"/>
            <a:r>
              <a:rPr lang="es-CL" sz="2400" b="1" dirty="0"/>
              <a:t>Los actores pueden ser seres humanos, otros sistemas o dispositivos eléctricos o mecánicos.  </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171" y="3212976"/>
            <a:ext cx="7543607"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600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22986" y="908720"/>
            <a:ext cx="8197910" cy="3351045"/>
          </a:xfrm>
        </p:spPr>
        <p:txBody>
          <a:bodyPr>
            <a:noAutofit/>
          </a:bodyPr>
          <a:lstStyle/>
          <a:p>
            <a:pPr marL="0" indent="0">
              <a:lnSpc>
                <a:spcPct val="120000"/>
              </a:lnSpc>
              <a:buNone/>
            </a:pPr>
            <a:r>
              <a:rPr lang="es-CL" altLang="es-CL" sz="2400" b="1" dirty="0"/>
              <a:t>Los sistemas y sus fronteras:</a:t>
            </a:r>
          </a:p>
          <a:p>
            <a:pPr marL="0" indent="0">
              <a:lnSpc>
                <a:spcPct val="120000"/>
              </a:lnSpc>
              <a:buNone/>
            </a:pPr>
            <a:r>
              <a:rPr lang="es-CL" altLang="es-CL" sz="2400" dirty="0"/>
              <a:t>Fronteras típicas del sistema pueden ser:</a:t>
            </a:r>
          </a:p>
          <a:p>
            <a:pPr>
              <a:lnSpc>
                <a:spcPct val="120000"/>
              </a:lnSpc>
            </a:pPr>
            <a:r>
              <a:rPr lang="es-CL" altLang="es-CL" sz="2400" dirty="0"/>
              <a:t>El hardware/software de un dispositivo o de un sistema de cómputo.</a:t>
            </a:r>
          </a:p>
          <a:p>
            <a:pPr>
              <a:lnSpc>
                <a:spcPct val="120000"/>
              </a:lnSpc>
            </a:pPr>
            <a:r>
              <a:rPr lang="es-CL" altLang="es-CL" sz="2400" dirty="0"/>
              <a:t>El Departamento de una organización</a:t>
            </a:r>
          </a:p>
          <a:p>
            <a:pPr>
              <a:lnSpc>
                <a:spcPct val="120000"/>
              </a:lnSpc>
            </a:pPr>
            <a:r>
              <a:rPr lang="es-CL" altLang="es-CL" sz="2400" dirty="0"/>
              <a:t>La Organización completa.</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15</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 y procesos de dominio</a:t>
            </a:r>
            <a:endParaRPr lang="es-CL" altLang="es-CL" sz="2600" b="1" i="1" dirty="0"/>
          </a:p>
        </p:txBody>
      </p:sp>
      <p:sp>
        <p:nvSpPr>
          <p:cNvPr id="6" name="5 Rectángulo redondeado"/>
          <p:cNvSpPr/>
          <p:nvPr/>
        </p:nvSpPr>
        <p:spPr>
          <a:xfrm>
            <a:off x="1115617" y="4331502"/>
            <a:ext cx="1728192" cy="5040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Casos de uso</a:t>
            </a:r>
          </a:p>
        </p:txBody>
      </p:sp>
      <p:sp>
        <p:nvSpPr>
          <p:cNvPr id="7" name="6 Flecha derecha"/>
          <p:cNvSpPr/>
          <p:nvPr/>
        </p:nvSpPr>
        <p:spPr>
          <a:xfrm>
            <a:off x="2987824" y="4457516"/>
            <a:ext cx="2448273"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9 Rectángulo redondeado"/>
          <p:cNvSpPr/>
          <p:nvPr/>
        </p:nvSpPr>
        <p:spPr>
          <a:xfrm>
            <a:off x="5517627" y="4149080"/>
            <a:ext cx="1917521" cy="8689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Interacción con un Sistema</a:t>
            </a:r>
          </a:p>
        </p:txBody>
      </p:sp>
      <p:sp>
        <p:nvSpPr>
          <p:cNvPr id="11" name="10 Rectángulo"/>
          <p:cNvSpPr/>
          <p:nvPr/>
        </p:nvSpPr>
        <p:spPr>
          <a:xfrm>
            <a:off x="2987824" y="4835556"/>
            <a:ext cx="2330722" cy="333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b="1" dirty="0"/>
              <a:t>DESCRIBE</a:t>
            </a:r>
          </a:p>
        </p:txBody>
      </p:sp>
    </p:spTree>
    <p:extLst>
      <p:ext uri="{BB962C8B-B14F-4D97-AF65-F5344CB8AC3E}">
        <p14:creationId xmlns:p14="http://schemas.microsoft.com/office/powerpoint/2010/main" val="341569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16</a:t>
            </a:fld>
            <a:endParaRPr lang="es-CL" altLang="es-CL"/>
          </a:p>
        </p:txBody>
      </p:sp>
      <p:sp>
        <p:nvSpPr>
          <p:cNvPr id="7" name="1 Rectángulo redondeado"/>
          <p:cNvSpPr/>
          <p:nvPr/>
        </p:nvSpPr>
        <p:spPr>
          <a:xfrm>
            <a:off x="647340" y="1196752"/>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Diagrama de caso de uso: Ilustra un conjunto de casos de uso para un sistema, los actores, y las relaciones entre los actores y los casos de uso.</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6" name="Rectangle 5"/>
          <p:cNvSpPr>
            <a:spLocks noGrp="1" noChangeArrowheads="1"/>
          </p:cNvSpPr>
          <p:nvPr>
            <p:ph idx="1"/>
          </p:nvPr>
        </p:nvSpPr>
        <p:spPr>
          <a:xfrm>
            <a:off x="645173" y="3861048"/>
            <a:ext cx="8197910" cy="1656184"/>
          </a:xfrm>
        </p:spPr>
        <p:txBody>
          <a:bodyPr>
            <a:noAutofit/>
          </a:bodyPr>
          <a:lstStyle/>
          <a:p>
            <a:pPr marL="0" indent="0">
              <a:lnSpc>
                <a:spcPct val="120000"/>
              </a:lnSpc>
              <a:buNone/>
            </a:pPr>
            <a:r>
              <a:rPr lang="es-CL" altLang="es-CL" sz="2400" b="1" dirty="0"/>
              <a:t>Su propósito es presentar un tipo de diagrama de contexto para entender rápidamente los actores externos del sistema y las formas en que ellos lo usan.</a:t>
            </a:r>
          </a:p>
        </p:txBody>
      </p:sp>
    </p:spTree>
    <p:extLst>
      <p:ext uri="{BB962C8B-B14F-4D97-AF65-F5344CB8AC3E}">
        <p14:creationId xmlns:p14="http://schemas.microsoft.com/office/powerpoint/2010/main" val="268213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17</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57" y="1052736"/>
            <a:ext cx="8089335" cy="447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69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18</a:t>
            </a:fld>
            <a:endParaRPr lang="es-CL" altLang="es-CL"/>
          </a:p>
        </p:txBody>
      </p:sp>
      <p:sp>
        <p:nvSpPr>
          <p:cNvPr id="7" name="1 Rectángulo redondeado"/>
          <p:cNvSpPr/>
          <p:nvPr/>
        </p:nvSpPr>
        <p:spPr>
          <a:xfrm>
            <a:off x="647340" y="1196752"/>
            <a:ext cx="8256022" cy="345638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u="sng" dirty="0"/>
              <a:t>Formato de Alto Nivel</a:t>
            </a:r>
            <a:r>
              <a:rPr lang="es-CL" sz="2400" b="1" dirty="0"/>
              <a:t>: descripción rápida de los principales procesos.</a:t>
            </a:r>
          </a:p>
          <a:p>
            <a:pPr algn="just"/>
            <a:endParaRPr lang="es-CL" sz="2400" b="1" dirty="0"/>
          </a:p>
          <a:p>
            <a:pPr algn="just"/>
            <a:r>
              <a:rPr lang="es-CL" sz="2400" b="1" u="sng" dirty="0"/>
              <a:t>Formato Expandidos</a:t>
            </a:r>
            <a:r>
              <a:rPr lang="es-CL" sz="2400" b="1" dirty="0"/>
              <a:t>: muestra más detalles que el de alto nivel. Útiles para obtener comprensión más profunda de los procesos y requerimientos del sistema.</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dirty="0"/>
              <a:t>Formatos Casos de Uso</a:t>
            </a:r>
            <a:endParaRPr lang="es-CL" altLang="es-CL" sz="2600" i="1" dirty="0"/>
          </a:p>
        </p:txBody>
      </p:sp>
    </p:spTree>
    <p:extLst>
      <p:ext uri="{BB962C8B-B14F-4D97-AF65-F5344CB8AC3E}">
        <p14:creationId xmlns:p14="http://schemas.microsoft.com/office/powerpoint/2010/main" val="4039681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5" y="1268760"/>
            <a:ext cx="8197910" cy="4248472"/>
          </a:xfrm>
        </p:spPr>
        <p:txBody>
          <a:bodyPr>
            <a:noAutofit/>
          </a:bodyPr>
          <a:lstStyle/>
          <a:p>
            <a:pPr>
              <a:lnSpc>
                <a:spcPct val="120000"/>
              </a:lnSpc>
            </a:pPr>
            <a:r>
              <a:rPr lang="es-CL" altLang="es-CL" sz="2400" dirty="0"/>
              <a:t>Lluvia de ideas</a:t>
            </a:r>
          </a:p>
          <a:p>
            <a:pPr>
              <a:lnSpc>
                <a:spcPct val="120000"/>
              </a:lnSpc>
            </a:pPr>
            <a:r>
              <a:rPr lang="es-CL" altLang="es-CL" sz="2400" dirty="0"/>
              <a:t>Revisando el documento de requerimientos</a:t>
            </a:r>
          </a:p>
          <a:p>
            <a:pPr marL="0" indent="0">
              <a:lnSpc>
                <a:spcPct val="120000"/>
              </a:lnSpc>
              <a:buNone/>
            </a:pPr>
            <a:endParaRPr lang="es-CL" altLang="es-CL" sz="2400" dirty="0"/>
          </a:p>
          <a:p>
            <a:pPr>
              <a:lnSpc>
                <a:spcPct val="120000"/>
              </a:lnSpc>
            </a:pPr>
            <a:r>
              <a:rPr lang="es-CL" altLang="es-CL" sz="2400" b="1" u="sng" dirty="0"/>
              <a:t>Método 1: basado en los actores</a:t>
            </a:r>
          </a:p>
          <a:p>
            <a:pPr marL="857250" lvl="1" indent="-457200">
              <a:lnSpc>
                <a:spcPct val="120000"/>
              </a:lnSpc>
              <a:buFont typeface="+mj-lt"/>
              <a:buAutoNum type="arabicPeriod"/>
            </a:pPr>
            <a:r>
              <a:rPr lang="es-CL" altLang="es-CL" sz="2400" dirty="0">
                <a:solidFill>
                  <a:schemeClr val="tx2"/>
                </a:solidFill>
              </a:rPr>
              <a:t>Identificar los actores relacionados con el sistema o la organización.</a:t>
            </a:r>
          </a:p>
          <a:p>
            <a:pPr marL="857250" lvl="1" indent="-457200">
              <a:lnSpc>
                <a:spcPct val="120000"/>
              </a:lnSpc>
              <a:buFont typeface="+mj-lt"/>
              <a:buAutoNum type="arabicPeriod"/>
            </a:pPr>
            <a:r>
              <a:rPr lang="es-CL" altLang="es-CL" sz="2400" dirty="0">
                <a:solidFill>
                  <a:schemeClr val="tx2"/>
                </a:solidFill>
              </a:rPr>
              <a:t>Para cada actor, identificar procesos que ellos iniciaron o en los que participan.</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19</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¿Cómo identificar los casos de uso?</a:t>
            </a:r>
            <a:endParaRPr lang="es-CL" altLang="es-CL" sz="2600" b="1" i="1" dirty="0"/>
          </a:p>
        </p:txBody>
      </p:sp>
    </p:spTree>
    <p:extLst>
      <p:ext uri="{BB962C8B-B14F-4D97-AF65-F5344CB8AC3E}">
        <p14:creationId xmlns:p14="http://schemas.microsoft.com/office/powerpoint/2010/main" val="313801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64143" y="908720"/>
            <a:ext cx="8586061" cy="1478837"/>
          </a:xfrm>
        </p:spPr>
        <p:txBody>
          <a:bodyPr>
            <a:normAutofit fontScale="92500" lnSpcReduction="10000"/>
          </a:bodyPr>
          <a:lstStyle/>
          <a:p>
            <a:pPr>
              <a:lnSpc>
                <a:spcPct val="120000"/>
              </a:lnSpc>
            </a:pPr>
            <a:r>
              <a:rPr lang="es-CL" altLang="es-CL" sz="2000" dirty="0"/>
              <a:t>Es un documento narrativo que describe la secuencia de eventos de un actor (agente externo) usando el sistema para completar un proceso [Jacobson].</a:t>
            </a:r>
          </a:p>
          <a:p>
            <a:pPr>
              <a:lnSpc>
                <a:spcPct val="120000"/>
              </a:lnSpc>
            </a:pPr>
            <a:r>
              <a:rPr lang="es-CL" altLang="es-CL" sz="2000" dirty="0"/>
              <a:t>Los casos de usos son historias o casos de utilización de un sistema/negocio independientes de la implementación.</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2</a:t>
            </a:fld>
            <a:endParaRPr lang="es-CL" altLang="es-CL"/>
          </a:p>
        </p:txBody>
      </p:sp>
      <p:sp>
        <p:nvSpPr>
          <p:cNvPr id="2" name="1 Rectángulo redondeado"/>
          <p:cNvSpPr/>
          <p:nvPr/>
        </p:nvSpPr>
        <p:spPr>
          <a:xfrm>
            <a:off x="1043608" y="2924944"/>
            <a:ext cx="1728192" cy="5040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Casos de uso</a:t>
            </a:r>
          </a:p>
        </p:txBody>
      </p:sp>
      <p:sp>
        <p:nvSpPr>
          <p:cNvPr id="3" name="2 Flecha derecha"/>
          <p:cNvSpPr/>
          <p:nvPr/>
        </p:nvSpPr>
        <p:spPr>
          <a:xfrm>
            <a:off x="2964215" y="3050958"/>
            <a:ext cx="7200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7 Rectángulo redondeado"/>
          <p:cNvSpPr/>
          <p:nvPr/>
        </p:nvSpPr>
        <p:spPr>
          <a:xfrm>
            <a:off x="6357916" y="2645913"/>
            <a:ext cx="2592288" cy="10621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Requerimientos o especificaciones Funcionales</a:t>
            </a:r>
          </a:p>
        </p:txBody>
      </p:sp>
      <p:sp>
        <p:nvSpPr>
          <p:cNvPr id="10" name="9 Flecha derecha"/>
          <p:cNvSpPr/>
          <p:nvPr/>
        </p:nvSpPr>
        <p:spPr>
          <a:xfrm rot="5400000">
            <a:off x="1187624" y="4311098"/>
            <a:ext cx="144016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3 Rectángulo"/>
          <p:cNvSpPr/>
          <p:nvPr/>
        </p:nvSpPr>
        <p:spPr>
          <a:xfrm>
            <a:off x="3851920" y="2779734"/>
            <a:ext cx="1584176" cy="666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b="1" dirty="0"/>
              <a:t>NO SON  exactamente</a:t>
            </a:r>
          </a:p>
        </p:txBody>
      </p:sp>
      <p:sp>
        <p:nvSpPr>
          <p:cNvPr id="11" name="10 Flecha derecha"/>
          <p:cNvSpPr/>
          <p:nvPr/>
        </p:nvSpPr>
        <p:spPr>
          <a:xfrm>
            <a:off x="5462791" y="2986757"/>
            <a:ext cx="7200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11 Rectángulo"/>
          <p:cNvSpPr/>
          <p:nvPr/>
        </p:nvSpPr>
        <p:spPr>
          <a:xfrm>
            <a:off x="2172127" y="3933056"/>
            <a:ext cx="1584176" cy="666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b="1" dirty="0"/>
              <a:t>Ilustran e implican</a:t>
            </a:r>
          </a:p>
        </p:txBody>
      </p:sp>
      <p:sp>
        <p:nvSpPr>
          <p:cNvPr id="13" name="12 Rectángulo redondeado"/>
          <p:cNvSpPr/>
          <p:nvPr/>
        </p:nvSpPr>
        <p:spPr>
          <a:xfrm>
            <a:off x="737574" y="5187609"/>
            <a:ext cx="2592288" cy="10621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2000" b="1" dirty="0"/>
              <a:t>Requerimientos</a:t>
            </a:r>
          </a:p>
          <a:p>
            <a:pPr algn="ctr"/>
            <a:r>
              <a:rPr lang="es-CL" sz="2000" b="1" dirty="0"/>
              <a:t>en las historias</a:t>
            </a:r>
          </a:p>
          <a:p>
            <a:pPr algn="ctr"/>
            <a:r>
              <a:rPr lang="es-CL" sz="2000" b="1" dirty="0"/>
              <a:t>que describen</a:t>
            </a:r>
          </a:p>
        </p:txBody>
      </p:sp>
      <p:sp>
        <p:nvSpPr>
          <p:cNvPr id="14"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Tree>
    <p:extLst>
      <p:ext uri="{BB962C8B-B14F-4D97-AF65-F5344CB8AC3E}">
        <p14:creationId xmlns:p14="http://schemas.microsoft.com/office/powerpoint/2010/main" val="56496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5" y="1268760"/>
            <a:ext cx="8197910" cy="4248472"/>
          </a:xfrm>
        </p:spPr>
        <p:txBody>
          <a:bodyPr>
            <a:noAutofit/>
          </a:bodyPr>
          <a:lstStyle/>
          <a:p>
            <a:pPr>
              <a:lnSpc>
                <a:spcPct val="120000"/>
              </a:lnSpc>
            </a:pPr>
            <a:r>
              <a:rPr lang="es-CL" altLang="es-CL" sz="2400" b="1" u="sng" dirty="0"/>
              <a:t>Método 2: basado en los eventos</a:t>
            </a:r>
          </a:p>
          <a:p>
            <a:pPr marL="857250" lvl="1" indent="-457200">
              <a:lnSpc>
                <a:spcPct val="120000"/>
              </a:lnSpc>
              <a:buFont typeface="+mj-lt"/>
              <a:buAutoNum type="arabicPeriod"/>
            </a:pPr>
            <a:r>
              <a:rPr lang="es-CL" altLang="es-CL" sz="2400" dirty="0">
                <a:solidFill>
                  <a:schemeClr val="tx2"/>
                </a:solidFill>
              </a:rPr>
              <a:t>Identificar los eventos externos a los que el sistema debe responder.</a:t>
            </a:r>
          </a:p>
          <a:p>
            <a:pPr marL="857250" lvl="1" indent="-457200">
              <a:lnSpc>
                <a:spcPct val="120000"/>
              </a:lnSpc>
              <a:buFont typeface="+mj-lt"/>
              <a:buAutoNum type="arabicPeriod"/>
            </a:pPr>
            <a:r>
              <a:rPr lang="es-CL" altLang="es-CL" sz="2400" dirty="0">
                <a:solidFill>
                  <a:schemeClr val="tx2"/>
                </a:solidFill>
              </a:rPr>
              <a:t>Relacionar los eventos con los actores y casos de usos.</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20</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¿Cómo identificar los casos de uso?</a:t>
            </a:r>
            <a:endParaRPr lang="es-CL" altLang="es-CL" sz="2600" b="1" i="1" dirty="0"/>
          </a:p>
        </p:txBody>
      </p:sp>
    </p:spTree>
    <p:extLst>
      <p:ext uri="{BB962C8B-B14F-4D97-AF65-F5344CB8AC3E}">
        <p14:creationId xmlns:p14="http://schemas.microsoft.com/office/powerpoint/2010/main" val="373502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501152" y="692697"/>
            <a:ext cx="8287028" cy="3744416"/>
          </a:xfrm>
        </p:spPr>
        <p:txBody>
          <a:bodyPr>
            <a:noAutofit/>
          </a:bodyPr>
          <a:lstStyle/>
          <a:p>
            <a:pPr>
              <a:lnSpc>
                <a:spcPct val="120000"/>
              </a:lnSpc>
            </a:pPr>
            <a:r>
              <a:rPr lang="es-CL" altLang="es-CL" sz="2200" dirty="0"/>
              <a:t>Un caso de uso es una descripción relativamente grande de un proceso completo que típicamente incluye varios pasos o transacciones. No es, normalmente, un paso individual ni una actividad dentro de un proceso.</a:t>
            </a:r>
          </a:p>
          <a:p>
            <a:pPr marL="0" indent="0">
              <a:lnSpc>
                <a:spcPct val="120000"/>
              </a:lnSpc>
              <a:buNone/>
            </a:pPr>
            <a:r>
              <a:rPr lang="es-CL" altLang="es-CL" sz="2200" b="1" dirty="0"/>
              <a:t>Correcto </a:t>
            </a:r>
          </a:p>
          <a:p>
            <a:pPr marL="0" indent="0">
              <a:lnSpc>
                <a:spcPct val="120000"/>
              </a:lnSpc>
              <a:buNone/>
            </a:pPr>
            <a:r>
              <a:rPr lang="es-CL" altLang="es-CL" sz="2200" dirty="0"/>
              <a:t>	Caso de uso =  Comprar Artículos </a:t>
            </a:r>
          </a:p>
          <a:p>
            <a:pPr marL="0" indent="0">
              <a:lnSpc>
                <a:spcPct val="120000"/>
              </a:lnSpc>
              <a:buNone/>
            </a:pPr>
            <a:r>
              <a:rPr lang="es-CL" altLang="es-CL" sz="2200" b="1" dirty="0"/>
              <a:t>Incorrecto</a:t>
            </a:r>
          </a:p>
          <a:p>
            <a:pPr marL="0" indent="0">
              <a:lnSpc>
                <a:spcPct val="120000"/>
              </a:lnSpc>
              <a:buNone/>
            </a:pPr>
            <a:r>
              <a:rPr lang="es-CL" altLang="es-CL" sz="2200" dirty="0"/>
              <a:t>	Caso de uso = imprimir el recibo</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3</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563877" y="4427885"/>
            <a:ext cx="8256022" cy="129614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No cometa el error de representar como caso de uso etapas, operaciones o transacciones individuales.  </a:t>
            </a:r>
          </a:p>
        </p:txBody>
      </p:sp>
    </p:spTree>
    <p:extLst>
      <p:ext uri="{BB962C8B-B14F-4D97-AF65-F5344CB8AC3E}">
        <p14:creationId xmlns:p14="http://schemas.microsoft.com/office/powerpoint/2010/main" val="152489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501152" y="692697"/>
            <a:ext cx="8566648" cy="2664296"/>
          </a:xfrm>
        </p:spPr>
        <p:txBody>
          <a:bodyPr>
            <a:noAutofit/>
          </a:bodyPr>
          <a:lstStyle/>
          <a:p>
            <a:pPr>
              <a:lnSpc>
                <a:spcPct val="120000"/>
              </a:lnSpc>
            </a:pPr>
            <a:r>
              <a:rPr lang="es-CL" altLang="es-CL" sz="2200" dirty="0"/>
              <a:t>Un </a:t>
            </a:r>
            <a:r>
              <a:rPr lang="es-CL" altLang="es-CL" sz="2200" b="1" dirty="0"/>
              <a:t>caso de uso </a:t>
            </a:r>
            <a:r>
              <a:rPr lang="es-CL" altLang="es-CL" sz="2200" dirty="0"/>
              <a:t>describe un uso específico del sistema por uno o más actores. </a:t>
            </a:r>
          </a:p>
          <a:p>
            <a:pPr>
              <a:lnSpc>
                <a:spcPct val="120000"/>
              </a:lnSpc>
            </a:pPr>
            <a:r>
              <a:rPr lang="es-CL" altLang="es-CL" sz="2200" dirty="0"/>
              <a:t>Un </a:t>
            </a:r>
            <a:r>
              <a:rPr lang="es-CL" altLang="es-CL" sz="2200" b="1" dirty="0"/>
              <a:t>actor</a:t>
            </a:r>
            <a:r>
              <a:rPr lang="es-CL" altLang="es-CL" sz="2200" dirty="0"/>
              <a:t> es un papel que un usuario u otro sistema interpreta en una obra de teatro. </a:t>
            </a:r>
          </a:p>
          <a:p>
            <a:pPr>
              <a:lnSpc>
                <a:spcPct val="120000"/>
              </a:lnSpc>
            </a:pPr>
            <a:r>
              <a:rPr lang="es-CL" altLang="es-CL" sz="2200" dirty="0"/>
              <a:t>El </a:t>
            </a:r>
            <a:r>
              <a:rPr lang="es-CL" altLang="es-CL" sz="2200" b="1" dirty="0"/>
              <a:t>objetivo de modelado de casos </a:t>
            </a:r>
            <a:r>
              <a:rPr lang="es-CL" altLang="es-CL" sz="2200" dirty="0"/>
              <a:t>de uso es identificar y describir todos los casos de uso que requieren los actores del sistema. </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4</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pic>
        <p:nvPicPr>
          <p:cNvPr id="2" name="Imagen 1"/>
          <p:cNvPicPr>
            <a:picLocks noChangeAspect="1"/>
          </p:cNvPicPr>
          <p:nvPr/>
        </p:nvPicPr>
        <p:blipFill>
          <a:blip r:embed="rId3"/>
          <a:stretch>
            <a:fillRect/>
          </a:stretch>
        </p:blipFill>
        <p:spPr>
          <a:xfrm>
            <a:off x="323528" y="4221088"/>
            <a:ext cx="2184615" cy="2532712"/>
          </a:xfrm>
          <a:prstGeom prst="rect">
            <a:avLst/>
          </a:prstGeom>
        </p:spPr>
      </p:pic>
      <p:sp>
        <p:nvSpPr>
          <p:cNvPr id="4" name="Llamada de nube 3"/>
          <p:cNvSpPr/>
          <p:nvPr/>
        </p:nvSpPr>
        <p:spPr>
          <a:xfrm>
            <a:off x="3171765" y="3474866"/>
            <a:ext cx="5870752" cy="2630659"/>
          </a:xfrm>
          <a:prstGeom prst="cloudCallout">
            <a:avLst>
              <a:gd name="adj1" fmla="val -65455"/>
              <a:gd name="adj2" fmla="val 9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20000"/>
              </a:lnSpc>
              <a:spcAft>
                <a:spcPts val="0"/>
              </a:spcAft>
            </a:pPr>
            <a:r>
              <a:rPr lang="es-CL" altLang="es-CL" sz="2000" b="1" dirty="0"/>
              <a:t>Pero, ¿como identificar todos los caso de uso?, o incluso ¿Cómo identificar los casos de uso que mejor apoyan al Negocio en el cual operará el sistema?</a:t>
            </a:r>
          </a:p>
        </p:txBody>
      </p:sp>
    </p:spTree>
    <p:extLst>
      <p:ext uri="{BB962C8B-B14F-4D97-AF65-F5344CB8AC3E}">
        <p14:creationId xmlns:p14="http://schemas.microsoft.com/office/powerpoint/2010/main" val="222293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501152" y="692696"/>
            <a:ext cx="8566648" cy="5616623"/>
          </a:xfrm>
        </p:spPr>
        <p:txBody>
          <a:bodyPr>
            <a:noAutofit/>
          </a:bodyPr>
          <a:lstStyle/>
          <a:p>
            <a:pPr>
              <a:lnSpc>
                <a:spcPct val="120000"/>
              </a:lnSpc>
            </a:pPr>
            <a:r>
              <a:rPr lang="es-CL" altLang="es-CL" sz="2200" dirty="0"/>
              <a:t>Para responder esas preguntas es necesario modelar y comprender el entorno del sistema.</a:t>
            </a:r>
          </a:p>
          <a:p>
            <a:pPr>
              <a:lnSpc>
                <a:spcPct val="120000"/>
              </a:lnSpc>
            </a:pPr>
            <a:r>
              <a:rPr lang="es-CL" altLang="es-CL" sz="2200" dirty="0"/>
              <a:t>Para modelar el entorno del sistema es necesario responder preguntas tales como:</a:t>
            </a:r>
          </a:p>
          <a:p>
            <a:pPr lvl="1">
              <a:lnSpc>
                <a:spcPct val="120000"/>
              </a:lnSpc>
              <a:buFont typeface="Wingdings" panose="05000000000000000000" pitchFamily="2" charset="2"/>
              <a:buChar char="v"/>
            </a:pPr>
            <a:r>
              <a:rPr lang="es-CL" altLang="es-CL" sz="2200" dirty="0">
                <a:solidFill>
                  <a:schemeClr val="tx2"/>
                </a:solidFill>
              </a:rPr>
              <a:t>¿Cómo interactúan los diferentes actores?</a:t>
            </a:r>
          </a:p>
          <a:p>
            <a:pPr lvl="1">
              <a:lnSpc>
                <a:spcPct val="120000"/>
              </a:lnSpc>
              <a:buFont typeface="Wingdings" panose="05000000000000000000" pitchFamily="2" charset="2"/>
              <a:buChar char="v"/>
            </a:pPr>
            <a:r>
              <a:rPr lang="es-CL" altLang="es-CL" sz="2200" dirty="0">
                <a:solidFill>
                  <a:schemeClr val="tx2"/>
                </a:solidFill>
              </a:rPr>
              <a:t>¿Qué actividades son parte de su trabajo?</a:t>
            </a:r>
          </a:p>
          <a:p>
            <a:pPr lvl="1">
              <a:lnSpc>
                <a:spcPct val="120000"/>
              </a:lnSpc>
              <a:buFont typeface="Wingdings" panose="05000000000000000000" pitchFamily="2" charset="2"/>
              <a:buChar char="v"/>
            </a:pPr>
            <a:r>
              <a:rPr lang="es-CL" altLang="es-CL" sz="2200" dirty="0">
                <a:solidFill>
                  <a:schemeClr val="tx2"/>
                </a:solidFill>
              </a:rPr>
              <a:t>¿Cuáles son los objetivos finales de su trabajo?</a:t>
            </a:r>
          </a:p>
          <a:p>
            <a:pPr lvl="1">
              <a:lnSpc>
                <a:spcPct val="120000"/>
              </a:lnSpc>
              <a:buFont typeface="Wingdings" panose="05000000000000000000" pitchFamily="2" charset="2"/>
              <a:buChar char="v"/>
            </a:pPr>
            <a:r>
              <a:rPr lang="es-CL" altLang="es-CL" sz="2200" dirty="0">
                <a:solidFill>
                  <a:schemeClr val="tx2"/>
                </a:solidFill>
              </a:rPr>
              <a:t>¿Qué otras personas, sistemas, recursos o están involucrados que no se muestran como actores a este sistema específico?</a:t>
            </a:r>
          </a:p>
          <a:p>
            <a:pPr lvl="1">
              <a:lnSpc>
                <a:spcPct val="120000"/>
              </a:lnSpc>
              <a:buFont typeface="Wingdings" panose="05000000000000000000" pitchFamily="2" charset="2"/>
              <a:buChar char="v"/>
            </a:pPr>
            <a:r>
              <a:rPr lang="es-CL" altLang="es-CL" sz="2200" dirty="0">
                <a:solidFill>
                  <a:schemeClr val="tx2"/>
                </a:solidFill>
              </a:rPr>
              <a:t>¿Qué reglas rigen sus actividades y estructuras?</a:t>
            </a:r>
          </a:p>
          <a:p>
            <a:pPr lvl="1">
              <a:lnSpc>
                <a:spcPct val="120000"/>
              </a:lnSpc>
              <a:buFont typeface="Wingdings" panose="05000000000000000000" pitchFamily="2" charset="2"/>
              <a:buChar char="v"/>
            </a:pPr>
            <a:r>
              <a:rPr lang="es-CL" altLang="es-CL" sz="2200" dirty="0">
                <a:solidFill>
                  <a:schemeClr val="tx2"/>
                </a:solidFill>
              </a:rPr>
              <a:t>¿Cuáles son los actores que podrían ejecutar más eficiente las actividades?</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5</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Tree>
    <p:extLst>
      <p:ext uri="{BB962C8B-B14F-4D97-AF65-F5344CB8AC3E}">
        <p14:creationId xmlns:p14="http://schemas.microsoft.com/office/powerpoint/2010/main" val="294624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74425" y="3290585"/>
            <a:ext cx="8566648" cy="2449815"/>
          </a:xfrm>
        </p:spPr>
        <p:txBody>
          <a:bodyPr>
            <a:noAutofit/>
          </a:bodyPr>
          <a:lstStyle/>
          <a:p>
            <a:pPr>
              <a:lnSpc>
                <a:spcPct val="120000"/>
              </a:lnSpc>
            </a:pPr>
            <a:r>
              <a:rPr lang="es-CL" altLang="es-CL" sz="2200" dirty="0"/>
              <a:t>El objetivo último de todos los sistemas de software es dar soporte correcto y extensa a la empresa de la que forma parte. </a:t>
            </a:r>
          </a:p>
          <a:p>
            <a:pPr>
              <a:lnSpc>
                <a:spcPct val="120000"/>
              </a:lnSpc>
            </a:pPr>
            <a:r>
              <a:rPr lang="es-CL" altLang="es-CL" sz="2200" dirty="0"/>
              <a:t>Sin embargo, al modelar el entorno del sistema de información, no se esta modelando el sistema de software en si. Entra en el mundo de modelado de procesos de negocio.</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6</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656266" y="836712"/>
            <a:ext cx="8256022" cy="2006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Las respuestas a estas preguntas hacen frente a la totalidad del negocio mirando mas allá de las funciones del sistema de información que se desea construir</a:t>
            </a:r>
          </a:p>
        </p:txBody>
      </p:sp>
    </p:spTree>
    <p:extLst>
      <p:ext uri="{BB962C8B-B14F-4D97-AF65-F5344CB8AC3E}">
        <p14:creationId xmlns:p14="http://schemas.microsoft.com/office/powerpoint/2010/main" val="53226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7</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621278" y="699590"/>
            <a:ext cx="8256022" cy="222535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Para modelar el entorno del sistema de información, vamos a partir modelando el mapa de procesos.</a:t>
            </a:r>
          </a:p>
          <a:p>
            <a:pPr algn="just"/>
            <a:r>
              <a:rPr lang="es-CL" altLang="es-CL" sz="2400" b="1" dirty="0"/>
              <a:t>En el Mapa de procesos reflejara todos los procesos de la organización, ya sean estratégicos, del negocio o de apoyo. Ayudando a contextualizar nuestro futuro sistema </a:t>
            </a:r>
          </a:p>
          <a:p>
            <a:pPr algn="just"/>
            <a:endParaRPr lang="es-CL" sz="2400" b="1" dirty="0"/>
          </a:p>
        </p:txBody>
      </p:sp>
      <p:pic>
        <p:nvPicPr>
          <p:cNvPr id="3" name="Imagen 2"/>
          <p:cNvPicPr>
            <a:picLocks noChangeAspect="1"/>
          </p:cNvPicPr>
          <p:nvPr/>
        </p:nvPicPr>
        <p:blipFill>
          <a:blip r:embed="rId3"/>
          <a:stretch>
            <a:fillRect/>
          </a:stretch>
        </p:blipFill>
        <p:spPr>
          <a:xfrm>
            <a:off x="932865" y="3284984"/>
            <a:ext cx="7632848" cy="3443461"/>
          </a:xfrm>
          <a:prstGeom prst="rect">
            <a:avLst/>
          </a:prstGeom>
        </p:spPr>
      </p:pic>
    </p:spTree>
    <p:extLst>
      <p:ext uri="{BB962C8B-B14F-4D97-AF65-F5344CB8AC3E}">
        <p14:creationId xmlns:p14="http://schemas.microsoft.com/office/powerpoint/2010/main" val="107243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8</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616962" y="1771337"/>
            <a:ext cx="8256022" cy="474711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000" b="1" dirty="0"/>
              <a:t>Un </a:t>
            </a:r>
            <a:r>
              <a:rPr lang="es-CL" sz="2000" b="1" u="sng" dirty="0"/>
              <a:t>proceso de estratégico</a:t>
            </a:r>
            <a:r>
              <a:rPr lang="es-CL" sz="2000" b="1" dirty="0"/>
              <a:t> son aquellos procesos  establecidos por la </a:t>
            </a:r>
            <a:r>
              <a:rPr lang="es-CL" sz="2000" b="1" u="sng" dirty="0"/>
              <a:t>alta dirección </a:t>
            </a:r>
            <a:r>
              <a:rPr lang="es-CL" sz="2000" b="1" dirty="0"/>
              <a:t>para definir cómo opera el negocio y cómo se crea valor. </a:t>
            </a:r>
          </a:p>
          <a:p>
            <a:pPr algn="just"/>
            <a:endParaRPr lang="es-CL" sz="2000" b="1" dirty="0"/>
          </a:p>
          <a:p>
            <a:pPr algn="just"/>
            <a:r>
              <a:rPr lang="es-CL" sz="2000" b="1" dirty="0"/>
              <a:t>Constituyen el soporte de la </a:t>
            </a:r>
            <a:r>
              <a:rPr lang="es-CL" sz="2000" b="1" u="sng" dirty="0"/>
              <a:t>toma de decisiones relacionadas con la planificación, las estrategias y las mejoras</a:t>
            </a:r>
            <a:r>
              <a:rPr lang="es-CL" sz="2000" b="1" dirty="0"/>
              <a:t> en la organización. </a:t>
            </a:r>
          </a:p>
          <a:p>
            <a:pPr algn="just"/>
            <a:endParaRPr lang="es-CL" sz="2000" b="1" dirty="0"/>
          </a:p>
          <a:p>
            <a:pPr algn="just"/>
            <a:r>
              <a:rPr lang="es-CL" sz="2000" b="1" dirty="0"/>
              <a:t>También proporcionan directrices y límites al resto de los procesos. Ejemplos de procesos estratégicos son la comunicación interna, la comunicación con el cliente, el marketing, el diseño, la revisión del sistema, la planificación estratégica, el diseño de planes de estudios, entre otros.</a:t>
            </a:r>
          </a:p>
        </p:txBody>
      </p:sp>
      <p:pic>
        <p:nvPicPr>
          <p:cNvPr id="4" name="Imagen 3">
            <a:extLst>
              <a:ext uri="{FF2B5EF4-FFF2-40B4-BE49-F238E27FC236}">
                <a16:creationId xmlns:a16="http://schemas.microsoft.com/office/drawing/2014/main" id="{F743DD22-2123-1747-99BB-FFF8B8641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62" y="692696"/>
            <a:ext cx="8359467" cy="1078641"/>
          </a:xfrm>
          <a:prstGeom prst="rect">
            <a:avLst/>
          </a:prstGeom>
        </p:spPr>
      </p:pic>
    </p:spTree>
    <p:extLst>
      <p:ext uri="{BB962C8B-B14F-4D97-AF65-F5344CB8AC3E}">
        <p14:creationId xmlns:p14="http://schemas.microsoft.com/office/powerpoint/2010/main" val="1744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9</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sp>
        <p:nvSpPr>
          <p:cNvPr id="7" name="1 Rectángulo redondeado"/>
          <p:cNvSpPr/>
          <p:nvPr/>
        </p:nvSpPr>
        <p:spPr>
          <a:xfrm>
            <a:off x="616962" y="2721149"/>
            <a:ext cx="8256022" cy="338437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000" b="1" dirty="0"/>
              <a:t>Un proceso de negocio son aquellos directamente </a:t>
            </a:r>
            <a:r>
              <a:rPr lang="es-CL" sz="2000" b="1" u="sng" dirty="0"/>
              <a:t>vinculados a los bienes producidos o a los servicios que se prestan</a:t>
            </a:r>
            <a:r>
              <a:rPr lang="es-CL" sz="2000" b="1" dirty="0"/>
              <a:t> y, en consecuencia, orientados al cliente/usuario. </a:t>
            </a:r>
          </a:p>
          <a:p>
            <a:pPr algn="just"/>
            <a:endParaRPr lang="es-CL" sz="2000" b="1" dirty="0"/>
          </a:p>
          <a:p>
            <a:pPr algn="just"/>
            <a:r>
              <a:rPr lang="es-CL" sz="2000" b="1" dirty="0"/>
              <a:t>Centrados en aportar valor, su resultado es percibido directamente por el cliente o usuario. Por lo general, en la ejecución de estos procesos intervienen varias áreas funcionales y son los que emplean los mayores recursos.</a:t>
            </a:r>
          </a:p>
        </p:txBody>
      </p:sp>
      <p:pic>
        <p:nvPicPr>
          <p:cNvPr id="3" name="Imagen 2">
            <a:extLst>
              <a:ext uri="{FF2B5EF4-FFF2-40B4-BE49-F238E27FC236}">
                <a16:creationId xmlns:a16="http://schemas.microsoft.com/office/drawing/2014/main" id="{D3726EF0-D326-1C43-ACFE-6DE4EB37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62" y="573206"/>
            <a:ext cx="8287459" cy="1762228"/>
          </a:xfrm>
          <a:prstGeom prst="rect">
            <a:avLst/>
          </a:prstGeom>
        </p:spPr>
      </p:pic>
    </p:spTree>
    <p:extLst>
      <p:ext uri="{BB962C8B-B14F-4D97-AF65-F5344CB8AC3E}">
        <p14:creationId xmlns:p14="http://schemas.microsoft.com/office/powerpoint/2010/main" val="1114285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al">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t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TM01859868[[fn=Thermal]]</Template>
  <TotalTime>72669</TotalTime>
  <Words>1231</Words>
  <Application>Microsoft Macintosh PowerPoint</Application>
  <PresentationFormat>Presentación en pantalla (4:3)</PresentationFormat>
  <Paragraphs>173</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Times New Roman</vt:lpstr>
      <vt:lpstr>Wingdings</vt:lpstr>
      <vt:lpstr>termal</vt:lpstr>
      <vt:lpstr>Casos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DCC</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Arquitectura de Software</dc:title>
  <dc:creator>Cecilia Bastarrica</dc:creator>
  <cp:lastModifiedBy>Sandra Olea</cp:lastModifiedBy>
  <cp:revision>157</cp:revision>
  <cp:lastPrinted>2000-08-18T17:38:34Z</cp:lastPrinted>
  <dcterms:created xsi:type="dcterms:W3CDTF">2000-07-24T20:05:58Z</dcterms:created>
  <dcterms:modified xsi:type="dcterms:W3CDTF">2018-08-05T18:21:50Z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cecilia@dcc.uchile.cl</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C:\My Documents\SWA</vt:lpwstr>
  </property>
</Properties>
</file>