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3" r:id="rId3"/>
    <p:sldId id="284" r:id="rId4"/>
    <p:sldId id="285" r:id="rId5"/>
    <p:sldId id="286" r:id="rId6"/>
    <p:sldId id="305" r:id="rId7"/>
    <p:sldId id="287" r:id="rId8"/>
    <p:sldId id="288" r:id="rId9"/>
    <p:sldId id="293" r:id="rId10"/>
    <p:sldId id="294" r:id="rId11"/>
    <p:sldId id="297" r:id="rId12"/>
    <p:sldId id="298" r:id="rId13"/>
    <p:sldId id="289" r:id="rId14"/>
    <p:sldId id="290" r:id="rId15"/>
    <p:sldId id="295" r:id="rId16"/>
    <p:sldId id="301" r:id="rId17"/>
    <p:sldId id="302" r:id="rId18"/>
    <p:sldId id="303" r:id="rId19"/>
    <p:sldId id="299" r:id="rId20"/>
    <p:sldId id="300" r:id="rId21"/>
  </p:sldIdLst>
  <p:sldSz cx="9144000" cy="6858000" type="screen4x3"/>
  <p:notesSz cx="7065963" cy="101981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9933"/>
    <a:srgbClr val="FDDB9F"/>
    <a:srgbClr val="FF00FF"/>
    <a:srgbClr val="0000FF"/>
    <a:srgbClr val="00FF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3685" autoAdjust="0"/>
  </p:normalViewPr>
  <p:slideViewPr>
    <p:cSldViewPr>
      <p:cViewPr varScale="1">
        <p:scale>
          <a:sx n="61" d="100"/>
          <a:sy n="61" d="100"/>
        </p:scale>
        <p:origin x="20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36" tIns="48518" rIns="97036" bIns="48518" numCol="1" anchor="t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anose="02020603050405020304" pitchFamily="18" charset="0"/>
              </a:defRPr>
            </a:lvl1pPr>
          </a:lstStyle>
          <a:p>
            <a:endParaRPr lang="es-ES_tradnl" altLang="es-CL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438" y="0"/>
            <a:ext cx="30829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36" tIns="48518" rIns="97036" bIns="48518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anose="02020603050405020304" pitchFamily="18" charset="0"/>
              </a:defRPr>
            </a:lvl1pPr>
          </a:lstStyle>
          <a:p>
            <a:endParaRPr lang="es-ES_tradnl" altLang="es-CL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38"/>
            <a:ext cx="30829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36" tIns="48518" rIns="97036" bIns="48518" numCol="1" anchor="b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anose="02020603050405020304" pitchFamily="18" charset="0"/>
              </a:defRPr>
            </a:lvl1pPr>
          </a:lstStyle>
          <a:p>
            <a:endParaRPr lang="es-ES_tradnl" altLang="es-CL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438" y="9710738"/>
            <a:ext cx="30829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36" tIns="48518" rIns="97036" bIns="48518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anose="02020603050405020304" pitchFamily="18" charset="0"/>
              </a:defRPr>
            </a:lvl1pPr>
          </a:lstStyle>
          <a:p>
            <a:fld id="{6E9C16FD-672B-480C-BADD-718EE02CD31A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057537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036" tIns="48518" rIns="97036" bIns="48518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s-CL" altLang="es-CL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829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036" tIns="48518" rIns="97036" bIns="48518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s-CL" altLang="es-CL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4063"/>
            <a:ext cx="5137150" cy="385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856163"/>
            <a:ext cx="516413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036" tIns="48518" rIns="97036" bIns="48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L" altLang="es-CL" smtClean="0"/>
              <a:t>Haga clic para modificar el estilo de texto del patrón</a:t>
            </a:r>
          </a:p>
          <a:p>
            <a:pPr lvl="1"/>
            <a:r>
              <a:rPr lang="es-CL" altLang="es-CL" smtClean="0"/>
              <a:t>Segundo nivel</a:t>
            </a:r>
          </a:p>
          <a:p>
            <a:pPr lvl="2"/>
            <a:r>
              <a:rPr lang="es-CL" altLang="es-CL" smtClean="0"/>
              <a:t>Tercer nivel</a:t>
            </a:r>
          </a:p>
          <a:p>
            <a:pPr lvl="3"/>
            <a:r>
              <a:rPr lang="es-CL" altLang="es-CL" smtClean="0"/>
              <a:t>Cuarto nivel</a:t>
            </a:r>
          </a:p>
          <a:p>
            <a:pPr lvl="4"/>
            <a:r>
              <a:rPr lang="es-CL" altLang="es-CL" smtClean="0"/>
              <a:t>Quinto nivel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829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036" tIns="48518" rIns="97036" bIns="48518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s-CL" altLang="es-CL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9710738"/>
            <a:ext cx="30829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036" tIns="48518" rIns="97036" bIns="48518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FD45460E-F77C-4F6A-8F5E-D3513CB77A30}" type="slidenum">
              <a:rPr lang="es-CL" altLang="es-CL"/>
              <a:pPr/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323819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4D569-F48E-4FC0-88D1-06D802DF7975}" type="slidenum">
              <a:rPr lang="es-CL" altLang="es-CL"/>
              <a:pPr/>
              <a:t>1</a:t>
            </a:fld>
            <a:endParaRPr lang="es-CL" altLang="es-CL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56483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13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CL" dirty="0" err="1" smtClean="0"/>
              <a:t>Ejemplo</a:t>
            </a:r>
            <a:r>
              <a:rPr lang="en-US" altLang="es-CL" dirty="0" smtClean="0"/>
              <a:t> del </a:t>
            </a:r>
            <a:r>
              <a:rPr lang="en-US" altLang="es-CL" dirty="0" err="1" smtClean="0"/>
              <a:t>cuerpo</a:t>
            </a:r>
            <a:r>
              <a:rPr lang="en-US" altLang="es-CL" dirty="0" smtClean="0"/>
              <a:t> </a:t>
            </a:r>
            <a:r>
              <a:rPr lang="en-US" altLang="es-CL" dirty="0" err="1" smtClean="0"/>
              <a:t>humano</a:t>
            </a:r>
            <a:r>
              <a:rPr lang="en-US" altLang="es-CL" dirty="0" smtClean="0"/>
              <a:t>,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sistema</a:t>
            </a:r>
            <a:r>
              <a:rPr lang="en-US" altLang="es-CL" baseline="0" dirty="0" smtClean="0"/>
              <a:t> </a:t>
            </a:r>
            <a:endParaRPr lang="en-US" altLang="es-CL" dirty="0"/>
          </a:p>
        </p:txBody>
      </p:sp>
    </p:spTree>
    <p:extLst>
      <p:ext uri="{BB962C8B-B14F-4D97-AF65-F5344CB8AC3E}">
        <p14:creationId xmlns:p14="http://schemas.microsoft.com/office/powerpoint/2010/main" val="74504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14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76860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39800" y="754063"/>
            <a:ext cx="5133975" cy="38512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</a:t>
            </a:r>
            <a:r>
              <a:rPr lang="es-CL" dirty="0" err="1" smtClean="0"/>
              <a:t>patron</a:t>
            </a:r>
            <a:r>
              <a:rPr lang="es-CL" baseline="0" dirty="0" smtClean="0"/>
              <a:t> cliente servidor es un utilizado con frecuencia, posee dos tipos de elementos y un a comunicación entre ellos mediante un protocolo.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5460E-F77C-4F6A-8F5E-D3513CB77A30}" type="slidenum">
              <a:rPr lang="es-CL" altLang="es-CL" smtClean="0"/>
              <a:pPr/>
              <a:t>15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215456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39800" y="754063"/>
            <a:ext cx="5133975" cy="38512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Un arquitecto debe tener en cuenta el efecto global de las decisiones de diseño, las inherentes disyuntivas entre atributos de calidad (por ejemplo, rendimiento y seguridad) y los cambios en los requerimientos del negocio, del sistema y del usuario.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5460E-F77C-4F6A-8F5E-D3513CB77A30}" type="slidenum">
              <a:rPr lang="es-CL" altLang="es-CL" smtClean="0"/>
              <a:pPr/>
              <a:t>19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112478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39800" y="754063"/>
            <a:ext cx="5133975" cy="38512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5460E-F77C-4F6A-8F5E-D3513CB77A30}" type="slidenum">
              <a:rPr lang="es-CL" altLang="es-CL" smtClean="0"/>
              <a:pPr/>
              <a:t>20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11247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2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3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4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CL" dirty="0" smtClean="0"/>
              <a:t>La </a:t>
            </a:r>
            <a:r>
              <a:rPr lang="en-US" altLang="es-CL" dirty="0" err="1" smtClean="0"/>
              <a:t>arquitectura</a:t>
            </a:r>
            <a:r>
              <a:rPr lang="en-US" altLang="es-CL" baseline="0" dirty="0" smtClean="0"/>
              <a:t> de software de un </a:t>
            </a:r>
            <a:r>
              <a:rPr lang="en-US" altLang="es-CL" baseline="0" dirty="0" err="1" smtClean="0"/>
              <a:t>sistema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es</a:t>
            </a:r>
            <a:r>
              <a:rPr lang="en-US" altLang="es-CL" baseline="0" dirty="0" smtClean="0"/>
              <a:t> el </a:t>
            </a:r>
            <a:r>
              <a:rPr lang="en-US" altLang="es-CL" baseline="0" dirty="0" err="1" smtClean="0"/>
              <a:t>conjunto</a:t>
            </a:r>
            <a:r>
              <a:rPr lang="en-US" altLang="es-CL" baseline="0" dirty="0" smtClean="0"/>
              <a:t> de </a:t>
            </a:r>
            <a:r>
              <a:rPr lang="en-US" altLang="es-CL" baseline="0" dirty="0" err="1" smtClean="0"/>
              <a:t>estructuras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necesarias</a:t>
            </a:r>
            <a:r>
              <a:rPr lang="en-US" altLang="es-CL" baseline="0" dirty="0" smtClean="0"/>
              <a:t> para </a:t>
            </a:r>
            <a:r>
              <a:rPr lang="en-US" altLang="es-CL" baseline="0" dirty="0" err="1" smtClean="0"/>
              <a:t>razonar</a:t>
            </a:r>
            <a:r>
              <a:rPr lang="en-US" altLang="es-CL" baseline="0" dirty="0" smtClean="0"/>
              <a:t> y </a:t>
            </a:r>
            <a:r>
              <a:rPr lang="en-US" altLang="es-CL" baseline="0" dirty="0" err="1" smtClean="0"/>
              <a:t>entender</a:t>
            </a:r>
            <a:r>
              <a:rPr lang="en-US" altLang="es-CL" baseline="0" dirty="0" smtClean="0"/>
              <a:t> el </a:t>
            </a:r>
            <a:r>
              <a:rPr lang="en-US" altLang="es-CL" baseline="0" dirty="0" err="1" smtClean="0"/>
              <a:t>sistema</a:t>
            </a:r>
            <a:r>
              <a:rPr lang="en-US" altLang="es-CL" baseline="0" dirty="0" smtClean="0"/>
              <a:t>, que </a:t>
            </a:r>
            <a:r>
              <a:rPr lang="en-US" altLang="es-CL" baseline="0" dirty="0" err="1" smtClean="0"/>
              <a:t>comprometen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elementos</a:t>
            </a:r>
            <a:r>
              <a:rPr lang="en-US" altLang="es-CL" baseline="0" dirty="0" smtClean="0"/>
              <a:t> </a:t>
            </a:r>
            <a:r>
              <a:rPr lang="en-US" altLang="es-CL" baseline="0" smtClean="0"/>
              <a:t>del software</a:t>
            </a:r>
            <a:r>
              <a:rPr lang="en-US" altLang="es-CL" baseline="0" dirty="0" smtClean="0"/>
              <a:t>,  </a:t>
            </a:r>
            <a:r>
              <a:rPr lang="en-US" altLang="es-CL" baseline="0" dirty="0" err="1" smtClean="0"/>
              <a:t>relaciones</a:t>
            </a:r>
            <a:r>
              <a:rPr lang="en-US" altLang="es-CL" baseline="0" dirty="0" smtClean="0"/>
              <a:t>  </a:t>
            </a:r>
            <a:r>
              <a:rPr lang="en-US" altLang="es-CL" baseline="0" dirty="0" err="1" smtClean="0"/>
              <a:t>entres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ellos</a:t>
            </a:r>
            <a:r>
              <a:rPr lang="en-US" altLang="es-CL" baseline="0" dirty="0" smtClean="0"/>
              <a:t> y </a:t>
            </a:r>
            <a:r>
              <a:rPr lang="en-US" altLang="es-CL" baseline="0" dirty="0" err="1" smtClean="0"/>
              <a:t>propiedades</a:t>
            </a:r>
            <a:r>
              <a:rPr lang="en-US" altLang="es-CL" baseline="0" dirty="0" smtClean="0"/>
              <a:t> de </a:t>
            </a:r>
            <a:r>
              <a:rPr lang="en-US" altLang="es-CL" baseline="0" dirty="0" err="1" smtClean="0"/>
              <a:t>ambas</a:t>
            </a:r>
            <a:endParaRPr lang="en-US" altLang="es-CL" dirty="0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5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CL" dirty="0" smtClean="0"/>
              <a:t>La </a:t>
            </a:r>
            <a:r>
              <a:rPr lang="en-US" altLang="es-CL" dirty="0" err="1" smtClean="0"/>
              <a:t>arquitectur</a:t>
            </a:r>
            <a:r>
              <a:rPr lang="en-US" altLang="es-CL" baseline="0" dirty="0" err="1" smtClean="0"/>
              <a:t>a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tb</a:t>
            </a:r>
            <a:r>
              <a:rPr lang="en-US" altLang="es-CL" baseline="0" dirty="0" smtClean="0"/>
              <a:t> se </a:t>
            </a:r>
            <a:r>
              <a:rPr lang="en-US" altLang="es-CL" baseline="0" dirty="0" err="1" smtClean="0"/>
              <a:t>ve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influenciada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por</a:t>
            </a:r>
            <a:r>
              <a:rPr lang="en-US" altLang="es-CL" baseline="0" dirty="0" smtClean="0"/>
              <a:t> la </a:t>
            </a:r>
            <a:r>
              <a:rPr lang="en-US" altLang="es-CL" baseline="0" dirty="0" err="1" smtClean="0"/>
              <a:t>estructura</a:t>
            </a:r>
            <a:r>
              <a:rPr lang="en-US" altLang="es-CL" baseline="0" dirty="0" smtClean="0"/>
              <a:t> o </a:t>
            </a:r>
            <a:r>
              <a:rPr lang="en-US" altLang="es-CL" baseline="0" dirty="0" err="1" smtClean="0"/>
              <a:t>naturaleza</a:t>
            </a:r>
            <a:r>
              <a:rPr lang="en-US" altLang="es-CL" baseline="0" dirty="0" smtClean="0"/>
              <a:t> del </a:t>
            </a:r>
            <a:r>
              <a:rPr lang="en-US" altLang="es-CL" baseline="0" dirty="0" err="1" smtClean="0"/>
              <a:t>desarrollo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por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ejemplo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si</a:t>
            </a:r>
            <a:r>
              <a:rPr lang="en-US" altLang="es-CL" baseline="0" dirty="0" smtClean="0"/>
              <a:t> se </a:t>
            </a:r>
            <a:r>
              <a:rPr lang="en-US" altLang="es-CL" baseline="0" dirty="0" err="1" smtClean="0"/>
              <a:t>tiene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recursos</a:t>
            </a:r>
            <a:r>
              <a:rPr lang="en-US" altLang="es-CL" baseline="0" dirty="0" smtClean="0"/>
              <a:t>  </a:t>
            </a:r>
            <a:r>
              <a:rPr lang="en-US" altLang="es-CL" baseline="0" dirty="0" err="1" smtClean="0"/>
              <a:t>disponibles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en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cliente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servidor</a:t>
            </a:r>
            <a:r>
              <a:rPr lang="en-US" altLang="es-CL" baseline="0" dirty="0" smtClean="0"/>
              <a:t> </a:t>
            </a:r>
            <a:endParaRPr lang="en-US" altLang="es-CL" dirty="0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6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CL" dirty="0" smtClean="0"/>
              <a:t>La </a:t>
            </a:r>
            <a:r>
              <a:rPr lang="en-US" altLang="es-CL" dirty="0" err="1" smtClean="0"/>
              <a:t>arquitectur</a:t>
            </a:r>
            <a:r>
              <a:rPr lang="en-US" altLang="es-CL" baseline="0" dirty="0" err="1" smtClean="0"/>
              <a:t>a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tb</a:t>
            </a:r>
            <a:r>
              <a:rPr lang="en-US" altLang="es-CL" baseline="0" dirty="0" smtClean="0"/>
              <a:t> se </a:t>
            </a:r>
            <a:r>
              <a:rPr lang="en-US" altLang="es-CL" baseline="0" dirty="0" err="1" smtClean="0"/>
              <a:t>ve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influenciada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por</a:t>
            </a:r>
            <a:r>
              <a:rPr lang="en-US" altLang="es-CL" baseline="0" dirty="0" smtClean="0"/>
              <a:t> la </a:t>
            </a:r>
            <a:r>
              <a:rPr lang="en-US" altLang="es-CL" baseline="0" dirty="0" err="1" smtClean="0"/>
              <a:t>estructura</a:t>
            </a:r>
            <a:r>
              <a:rPr lang="en-US" altLang="es-CL" baseline="0" dirty="0" smtClean="0"/>
              <a:t> o </a:t>
            </a:r>
            <a:r>
              <a:rPr lang="en-US" altLang="es-CL" baseline="0" dirty="0" err="1" smtClean="0"/>
              <a:t>naturaleza</a:t>
            </a:r>
            <a:r>
              <a:rPr lang="en-US" altLang="es-CL" baseline="0" dirty="0" smtClean="0"/>
              <a:t> del </a:t>
            </a:r>
            <a:r>
              <a:rPr lang="en-US" altLang="es-CL" baseline="0" dirty="0" err="1" smtClean="0"/>
              <a:t>desarrollo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por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ejemplo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si</a:t>
            </a:r>
            <a:r>
              <a:rPr lang="en-US" altLang="es-CL" baseline="0" dirty="0" smtClean="0"/>
              <a:t> se </a:t>
            </a:r>
            <a:r>
              <a:rPr lang="en-US" altLang="es-CL" baseline="0" dirty="0" err="1" smtClean="0"/>
              <a:t>tiene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recursos</a:t>
            </a:r>
            <a:r>
              <a:rPr lang="en-US" altLang="es-CL" baseline="0" dirty="0" smtClean="0"/>
              <a:t>  </a:t>
            </a:r>
            <a:r>
              <a:rPr lang="en-US" altLang="es-CL" baseline="0" dirty="0" err="1" smtClean="0"/>
              <a:t>disponibles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en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cliente</a:t>
            </a:r>
            <a:r>
              <a:rPr lang="en-US" altLang="es-CL" baseline="0" dirty="0" smtClean="0"/>
              <a:t> </a:t>
            </a:r>
            <a:r>
              <a:rPr lang="en-US" altLang="es-CL" baseline="0" dirty="0" err="1" smtClean="0"/>
              <a:t>servidor</a:t>
            </a:r>
            <a:r>
              <a:rPr lang="en-US" altLang="es-CL" baseline="0" dirty="0" smtClean="0"/>
              <a:t> </a:t>
            </a:r>
            <a:endParaRPr lang="en-US" altLang="es-CL" dirty="0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7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6F2B-134A-415A-821B-2B5A87AD7F4E}" type="slidenum">
              <a:rPr lang="es-CL" altLang="es-CL"/>
              <a:pPr/>
              <a:t>8</a:t>
            </a:fld>
            <a:endParaRPr lang="es-CL" altLang="es-CL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54063"/>
            <a:ext cx="5133975" cy="38512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94464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39800" y="754063"/>
            <a:ext cx="5133975" cy="38512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Estructura de </a:t>
            </a:r>
            <a:r>
              <a:rPr lang="es-CL" dirty="0" err="1" smtClean="0"/>
              <a:t>modulos</a:t>
            </a:r>
            <a:r>
              <a:rPr lang="es-CL" dirty="0" smtClean="0"/>
              <a:t> trabajo con clases por ejemplo </a:t>
            </a:r>
          </a:p>
          <a:p>
            <a:r>
              <a:rPr lang="es-CL" dirty="0" smtClean="0"/>
              <a:t>Componente</a:t>
            </a:r>
            <a:r>
              <a:rPr lang="es-CL" baseline="0" dirty="0" smtClean="0"/>
              <a:t> y conectores  por ejemplo cliente servidor o datos compartidos</a:t>
            </a:r>
          </a:p>
          <a:p>
            <a:r>
              <a:rPr lang="es-CL" baseline="0" dirty="0" smtClean="0"/>
              <a:t>Asignación: Asignación de trabajo, implementación</a:t>
            </a:r>
            <a:r>
              <a:rPr lang="es-CL" baseline="0" smtClean="0"/>
              <a:t>, Desarrollo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5460E-F77C-4F6A-8F5E-D3513CB77A30}" type="slidenum">
              <a:rPr lang="es-CL" altLang="es-CL" smtClean="0"/>
              <a:pPr/>
              <a:t>12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59506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513DAB17-A41F-4089-8353-2A8AA10AAF09}" type="slidenum">
              <a:rPr lang="es-CL" altLang="es-CL" smtClean="0"/>
              <a:pPr/>
              <a:t>‹Nº›</a:t>
            </a:fld>
            <a:endParaRPr lang="es-CL" altLang="es-CL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E521-D079-4BE5-81D8-FC7282A947CE}" type="slidenum">
              <a:rPr lang="es-CL" altLang="es-CL" smtClean="0"/>
              <a:pPr/>
              <a:t>‹Nº›</a:t>
            </a:fld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BB0-11B1-460B-8C43-0AF0CF1947BA}" type="slidenum">
              <a:rPr lang="es-CL" altLang="es-CL" smtClean="0"/>
              <a:pPr/>
              <a:t>‹Nº›</a:t>
            </a:fld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88777-18EA-4326-B18C-6A852FE36C7C}" type="slidenum">
              <a:rPr lang="es-CL" altLang="es-CL" smtClean="0"/>
              <a:pPr/>
              <a:t>‹Nº›</a:t>
            </a:fld>
            <a:endParaRPr lang="es-CL" altLang="es-C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F9198-55AE-425C-BF1A-AE37B16A611A}" type="slidenum">
              <a:rPr lang="es-CL" altLang="es-CL" smtClean="0"/>
              <a:pPr/>
              <a:t>‹Nº›</a:t>
            </a:fld>
            <a:endParaRPr lang="es-CL" altLang="es-C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D784-84BD-49DA-8031-6720D71C37B9}" type="slidenum">
              <a:rPr lang="es-CL" altLang="es-CL" smtClean="0"/>
              <a:pPr/>
              <a:t>‹Nº›</a:t>
            </a:fld>
            <a:endParaRPr lang="es-CL" alt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0DE6-16C0-4850-B827-45AA70A6A6D1}" type="slidenum">
              <a:rPr lang="es-CL" altLang="es-CL" smtClean="0"/>
              <a:pPr/>
              <a:t>‹Nº›</a:t>
            </a:fld>
            <a:endParaRPr lang="es-CL" altLang="es-C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FCA8-D307-4949-9793-507AE41BB7BA}" type="slidenum">
              <a:rPr lang="es-CL" altLang="es-CL" smtClean="0"/>
              <a:pPr/>
              <a:t>‹Nº›</a:t>
            </a:fld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EBC920-8924-4392-8238-D700DA55022A}" type="slidenum">
              <a:rPr lang="es-CL" altLang="es-CL" smtClean="0"/>
              <a:pPr/>
              <a:t>‹Nº›</a:t>
            </a:fld>
            <a:endParaRPr lang="es-CL" altLang="es-C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AB03B-2FFA-4B57-A020-010078F288DF}" type="slidenum">
              <a:rPr lang="es-CL" altLang="es-CL" smtClean="0"/>
              <a:pPr/>
              <a:t>‹Nº›</a:t>
            </a:fld>
            <a:endParaRPr lang="es-CL" altLang="es-C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alt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A9D5-2A04-4217-B1D2-2D62F380ABC7}" type="slidenum">
              <a:rPr lang="es-CL" altLang="es-CL" smtClean="0"/>
              <a:pPr/>
              <a:t>‹Nº›</a:t>
            </a:fld>
            <a:endParaRPr lang="es-CL" alt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CL" altLang="es-CL" smtClean="0"/>
              <a:t>Arquitectura de Software - Introducción</a:t>
            </a:r>
            <a:endParaRPr lang="es-CL" alt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1A7FCA8-D307-4949-9793-507AE41BB7BA}" type="slidenum">
              <a:rPr lang="es-CL" altLang="es-CL" smtClean="0"/>
              <a:pPr/>
              <a:t>‹Nº›</a:t>
            </a:fld>
            <a:endParaRPr lang="es-CL" altLang="es-C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s-CL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2924944"/>
            <a:ext cx="8784976" cy="1430338"/>
          </a:xfrm>
        </p:spPr>
        <p:txBody>
          <a:bodyPr anchor="ctr"/>
          <a:lstStyle/>
          <a:p>
            <a:pPr algn="r"/>
            <a:r>
              <a:rPr lang="es-CL" altLang="es-CL" sz="4800" dirty="0" smtClean="0"/>
              <a:t>Introducción </a:t>
            </a:r>
            <a:endParaRPr lang="es-CL" alt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42266" y="1196752"/>
            <a:ext cx="8531438" cy="1752600"/>
          </a:xfrm>
        </p:spPr>
        <p:txBody>
          <a:bodyPr/>
          <a:lstStyle/>
          <a:p>
            <a:r>
              <a:rPr lang="es-C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Unidad 1: </a:t>
            </a:r>
            <a:r>
              <a:rPr lang="es-CL" b="1" dirty="0"/>
              <a:t>Introducción a la arquitectura de software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8551614" y="6092597"/>
            <a:ext cx="180020" cy="57400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endParaRPr lang="es-ES" sz="3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39552" y="1450228"/>
            <a:ext cx="840377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tx2"/>
                </a:solidFill>
                <a:latin typeface="+mn-lt"/>
              </a:rPr>
              <a:t>Los elementos claves que debe de cumplir nuestra arquitectura para facilitar el desarrollo de nuevas aplicaciones son: </a:t>
            </a:r>
          </a:p>
          <a:p>
            <a:pPr algn="just"/>
            <a:endParaRPr lang="es-ES" sz="200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>
                <a:solidFill>
                  <a:schemeClr val="tx2"/>
                </a:solidFill>
                <a:latin typeface="+mn-lt"/>
              </a:rPr>
              <a:t>Tener unas directivas claramente definidas pero no rígidas en exceso ni dictatoriales en cuanto al uso de determinadas tecnologías o fabricantes</a:t>
            </a: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endParaRPr lang="es-ES" sz="200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>
                <a:solidFill>
                  <a:schemeClr val="tx2"/>
                </a:solidFill>
                <a:latin typeface="+mn-lt"/>
              </a:rPr>
              <a:t>Favorecer el uso de aplicaciones que posean una funcionalidad base y sean personalizables por el usuario</a:t>
            </a: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endParaRPr lang="es-ES" sz="200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>
                <a:solidFill>
                  <a:schemeClr val="tx2"/>
                </a:solidFill>
                <a:latin typeface="+mn-lt"/>
              </a:rPr>
              <a:t>Facilitar el uso y desarrollo de componentes y </a:t>
            </a:r>
            <a:r>
              <a:rPr lang="es-ES" sz="2000" dirty="0" err="1">
                <a:solidFill>
                  <a:schemeClr val="tx2"/>
                </a:solidFill>
                <a:latin typeface="+mn-lt"/>
              </a:rPr>
              <a:t>plug-ins</a:t>
            </a:r>
            <a:r>
              <a:rPr lang="es-ES" sz="2000" dirty="0">
                <a:solidFill>
                  <a:schemeClr val="tx2"/>
                </a:solidFill>
                <a:latin typeface="+mn-lt"/>
              </a:rPr>
              <a:t> y aplicaciones que los admiten. </a:t>
            </a:r>
            <a:endParaRPr lang="es-CL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452320" y="63720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s-E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/>
              <a:t>Elementos Claves de una Arquitectura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06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8551614" y="6092597"/>
            <a:ext cx="180020" cy="57400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endParaRPr lang="es-ES" sz="3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74079" y="1140383"/>
            <a:ext cx="840377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tx2"/>
                </a:solidFill>
                <a:latin typeface="+mn-lt"/>
              </a:rPr>
              <a:t>Todos los sistemas de software  presentas estructuras que las componen, pero una estructura por si sola no se puede considerar una arquitectura, si no que es una manera de representarlas.</a:t>
            </a:r>
          </a:p>
          <a:p>
            <a:pPr algn="just"/>
            <a:endParaRPr lang="es-ES" sz="2000" dirty="0" smtClean="0">
              <a:solidFill>
                <a:schemeClr val="tx2"/>
              </a:solidFill>
              <a:latin typeface="+mn-lt"/>
            </a:endParaRPr>
          </a:p>
          <a:p>
            <a:pPr algn="just"/>
            <a:r>
              <a:rPr lang="es-CL" sz="2000" dirty="0">
                <a:solidFill>
                  <a:schemeClr val="tx2"/>
                </a:solidFill>
                <a:latin typeface="+mn-lt"/>
              </a:rPr>
              <a:t>Las estructuras </a:t>
            </a:r>
            <a:r>
              <a:rPr lang="es-CL" sz="2000" dirty="0" smtClean="0">
                <a:solidFill>
                  <a:schemeClr val="tx2"/>
                </a:solidFill>
                <a:latin typeface="+mn-lt"/>
              </a:rPr>
              <a:t>arquitectónicas (Bass et al,. </a:t>
            </a:r>
            <a:r>
              <a:rPr lang="es-CL" sz="2000" smtClean="0">
                <a:solidFill>
                  <a:schemeClr val="tx2"/>
                </a:solidFill>
                <a:latin typeface="+mn-lt"/>
              </a:rPr>
              <a:t>2012) </a:t>
            </a:r>
            <a:r>
              <a:rPr lang="es-CL" sz="2000" dirty="0">
                <a:solidFill>
                  <a:schemeClr val="tx2"/>
                </a:solidFill>
                <a:latin typeface="+mn-lt"/>
              </a:rPr>
              <a:t>pueden dividirse en tres grupos, dependiendo de la amplia naturaleza de los elementos que </a:t>
            </a:r>
            <a:r>
              <a:rPr lang="es-CL" sz="2000" dirty="0" smtClean="0">
                <a:solidFill>
                  <a:schemeClr val="tx2"/>
                </a:solidFill>
                <a:latin typeface="+mn-lt"/>
              </a:rPr>
              <a:t>muestran:</a:t>
            </a:r>
          </a:p>
          <a:p>
            <a:pPr algn="just"/>
            <a:endParaRPr lang="es-ES" sz="200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La primera estructura divide el sistema en implementaciones unitarias llamadas “</a:t>
            </a:r>
            <a:r>
              <a:rPr lang="es-ES" sz="2000" b="1" u="sng" dirty="0" smtClean="0">
                <a:solidFill>
                  <a:schemeClr val="tx2"/>
                </a:solidFill>
                <a:latin typeface="+mn-lt"/>
              </a:rPr>
              <a:t>Modulo</a:t>
            </a: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”, a cada uno se le especifica la responsabilidad funcional y son la base de la asignación de trabajo para los grupos de programación. ( base de datos, interfaces de usuarios, reglas de negocios etc.).  Los módulos describen como el sistema se manifestara en tiempo de ejecución . La estructura de </a:t>
            </a: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módulos </a:t>
            </a: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responde a preguntas como ¿Qué elementos de software se pueden utilizar en el modulo?, ¿qué otro software lo hace? ¿o se puede establecer relaciones de generalización o especialización ? </a:t>
            </a:r>
            <a:endParaRPr lang="es-ES" sz="200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endParaRPr lang="es-E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452320" y="63720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s-E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Estructuras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93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8551614" y="6092597"/>
            <a:ext cx="180020" cy="57400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endParaRPr lang="es-ES" sz="3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41669" y="1097062"/>
            <a:ext cx="840377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La segunda estructura es dinámica y  su objetivo es preocuparse de como los </a:t>
            </a:r>
            <a:r>
              <a:rPr lang="es-ES" sz="2000" b="1" dirty="0" smtClean="0">
                <a:solidFill>
                  <a:schemeClr val="tx2"/>
                </a:solidFill>
                <a:latin typeface="+mn-lt"/>
              </a:rPr>
              <a:t>elementos interactúan con otros en tiempo de ejecución </a:t>
            </a: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para llevar a cabo las funciones del sistema. Esta implementación es conocida como “</a:t>
            </a:r>
            <a:r>
              <a:rPr lang="es-ES" sz="2000" b="1" u="sng" dirty="0" smtClean="0">
                <a:solidFill>
                  <a:schemeClr val="tx2"/>
                </a:solidFill>
                <a:latin typeface="+mn-lt"/>
              </a:rPr>
              <a:t>Estructura de Componente y  conector (C&amp;C)”, </a:t>
            </a: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y responde a pregunta como: ¿</a:t>
            </a:r>
            <a:r>
              <a:rPr lang="es-CL" sz="2000" dirty="0" smtClean="0">
                <a:solidFill>
                  <a:schemeClr val="tx2"/>
                </a:solidFill>
                <a:latin typeface="+mn-lt"/>
              </a:rPr>
              <a:t>Cuáles </a:t>
            </a:r>
            <a:r>
              <a:rPr lang="es-CL" sz="2000" dirty="0">
                <a:solidFill>
                  <a:schemeClr val="tx2"/>
                </a:solidFill>
                <a:latin typeface="+mn-lt"/>
              </a:rPr>
              <a:t>son </a:t>
            </a:r>
            <a:r>
              <a:rPr lang="es-CL" sz="2000" dirty="0" smtClean="0">
                <a:solidFill>
                  <a:schemeClr val="tx2"/>
                </a:solidFill>
                <a:latin typeface="+mn-lt"/>
              </a:rPr>
              <a:t>los principales </a:t>
            </a:r>
            <a:r>
              <a:rPr lang="es-CL" sz="2000" dirty="0">
                <a:solidFill>
                  <a:schemeClr val="tx2"/>
                </a:solidFill>
                <a:latin typeface="+mn-lt"/>
              </a:rPr>
              <a:t>almacenes de </a:t>
            </a:r>
            <a:r>
              <a:rPr lang="es-CL" sz="2000" dirty="0" smtClean="0">
                <a:solidFill>
                  <a:schemeClr val="tx2"/>
                </a:solidFill>
                <a:latin typeface="+mn-lt"/>
              </a:rPr>
              <a:t>datos? ¿</a:t>
            </a:r>
            <a:r>
              <a:rPr lang="es-CL" sz="2000" dirty="0">
                <a:solidFill>
                  <a:schemeClr val="tx2"/>
                </a:solidFill>
                <a:latin typeface="+mn-lt"/>
              </a:rPr>
              <a:t>Cómo avanzan los datos a través del sistema? </a:t>
            </a:r>
            <a:r>
              <a:rPr lang="es-CL" sz="2000" dirty="0" smtClean="0">
                <a:solidFill>
                  <a:schemeClr val="tx2"/>
                </a:solidFill>
                <a:latin typeface="+mn-lt"/>
              </a:rPr>
              <a:t>¿Que partes del </a:t>
            </a:r>
            <a:r>
              <a:rPr lang="es-CL" sz="2000" dirty="0">
                <a:solidFill>
                  <a:schemeClr val="tx2"/>
                </a:solidFill>
                <a:latin typeface="+mn-lt"/>
              </a:rPr>
              <a:t>sistema puede funcionar en paralelo? ¿Cómo puede cambiar la estructura del sistema a medida que se ejecuta?</a:t>
            </a:r>
            <a:endParaRPr lang="es-ES" sz="200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Finalmente la tercera estructura del software describe la asignación, desarrollo, instalación y entornos de ejecución del software y los sistema de la organización,  esta estructura recibe el nombre de </a:t>
            </a:r>
            <a:r>
              <a:rPr lang="es-ES" sz="2000" b="1" u="sng" dirty="0" smtClean="0">
                <a:solidFill>
                  <a:schemeClr val="tx2"/>
                </a:solidFill>
                <a:latin typeface="+mn-lt"/>
              </a:rPr>
              <a:t>“Estructura de asignación”</a:t>
            </a: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, es decir, nos permite ver como se relaciona nuestro sistema con los elementos externos en el cual será ejecutado. Podemos responder a pregunta como: ¿En que procesador se ejecutará?, ¿Cuál es el equipo que lo desarrollará?.</a:t>
            </a:r>
            <a:endParaRPr lang="es-ES" sz="2000" b="1" u="sng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452320" y="63720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s-E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Estructuras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615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99772" y="1268760"/>
            <a:ext cx="8395752" cy="57606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dirty="0"/>
              <a:t>La arquitectura de software tiene varias audiencias, incluyendo </a:t>
            </a:r>
            <a:r>
              <a:rPr lang="es-CL" altLang="es-CL" sz="2000" dirty="0" smtClean="0"/>
              <a:t>arquitectos, programadores</a:t>
            </a:r>
            <a:r>
              <a:rPr lang="es-CL" altLang="es-CL" sz="2000" dirty="0"/>
              <a:t>, </a:t>
            </a:r>
            <a:r>
              <a:rPr lang="es-CL" altLang="es-CL" sz="2000" dirty="0" smtClean="0"/>
              <a:t>administradores, QA y </a:t>
            </a:r>
            <a:r>
              <a:rPr lang="es-CL" altLang="es-CL" sz="2000" dirty="0"/>
              <a:t>clientes. Todos están </a:t>
            </a:r>
            <a:r>
              <a:rPr lang="es-CL" altLang="es-CL" sz="2000" dirty="0" smtClean="0"/>
              <a:t>interesados en </a:t>
            </a:r>
            <a:r>
              <a:rPr lang="es-CL" altLang="es-CL" sz="2000" dirty="0"/>
              <a:t>información diferente, y todo buscar cosas diferentes dentro de </a:t>
            </a:r>
            <a:r>
              <a:rPr lang="es-CL" altLang="es-CL" sz="2000" dirty="0" smtClean="0"/>
              <a:t>la arquitectura</a:t>
            </a:r>
            <a:r>
              <a:rPr lang="es-CL" altLang="es-CL" sz="2000" dirty="0"/>
              <a:t>. Para </a:t>
            </a:r>
            <a:r>
              <a:rPr lang="es-CL" altLang="es-CL" sz="2000" dirty="0" smtClean="0"/>
              <a:t>hacer la </a:t>
            </a:r>
            <a:r>
              <a:rPr lang="es-CL" altLang="es-CL" sz="2000" dirty="0"/>
              <a:t>arquitectura útil para todas estas audiencias, </a:t>
            </a:r>
            <a:r>
              <a:rPr lang="es-CL" altLang="es-CL" sz="2000" dirty="0" smtClean="0"/>
              <a:t>la arquitectura se divide </a:t>
            </a:r>
            <a:r>
              <a:rPr lang="es-CL" altLang="es-CL" sz="2000" dirty="0"/>
              <a:t>en cuatro modelos diferentes o puntos de vista: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13</a:t>
            </a:fld>
            <a:endParaRPr lang="es-CL" altLang="es-C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Vistas de una Arquitectura</a:t>
            </a:r>
            <a:endParaRPr lang="es-CL" sz="2600" i="1" dirty="0"/>
          </a:p>
        </p:txBody>
      </p:sp>
      <p:sp>
        <p:nvSpPr>
          <p:cNvPr id="2" name="Rectángulo 1"/>
          <p:cNvSpPr/>
          <p:nvPr/>
        </p:nvSpPr>
        <p:spPr>
          <a:xfrm>
            <a:off x="2041942" y="3505009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 Lógica</a:t>
            </a:r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5082715" y="3505009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 de desarrollo</a:t>
            </a:r>
            <a:endParaRPr lang="es-CL" dirty="0"/>
          </a:p>
        </p:txBody>
      </p:sp>
      <p:sp>
        <p:nvSpPr>
          <p:cNvPr id="8" name="Rectángulo 7"/>
          <p:cNvSpPr/>
          <p:nvPr/>
        </p:nvSpPr>
        <p:spPr>
          <a:xfrm>
            <a:off x="1998534" y="4885390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 de Procesos</a:t>
            </a:r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5082715" y="4889946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 Física</a:t>
            </a:r>
            <a:endParaRPr lang="es-CL" dirty="0"/>
          </a:p>
        </p:txBody>
      </p:sp>
      <p:sp>
        <p:nvSpPr>
          <p:cNvPr id="3" name="Elipse 2"/>
          <p:cNvSpPr/>
          <p:nvPr/>
        </p:nvSpPr>
        <p:spPr>
          <a:xfrm>
            <a:off x="3098098" y="4167364"/>
            <a:ext cx="2642778" cy="1004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Escenarios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79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24065" y="1044802"/>
            <a:ext cx="8395752" cy="57606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b="1" u="sng" dirty="0" smtClean="0"/>
              <a:t>Lógica</a:t>
            </a:r>
            <a:r>
              <a:rPr lang="es-CL" altLang="es-CL" sz="2000" dirty="0" smtClean="0"/>
              <a:t>: La vista lógica esta directamente relacionado con los requerimientos funcionales.</a:t>
            </a:r>
          </a:p>
          <a:p>
            <a:pPr>
              <a:lnSpc>
                <a:spcPct val="120000"/>
              </a:lnSpc>
            </a:pPr>
            <a:r>
              <a:rPr lang="es-CL" altLang="es-CL" sz="2000" b="1" u="sng" dirty="0" smtClean="0"/>
              <a:t>Procesos</a:t>
            </a:r>
            <a:r>
              <a:rPr lang="es-CL" altLang="es-CL" sz="2000" dirty="0" smtClean="0"/>
              <a:t>: Explica como las partes de la arquitectura trabajan juntas y como están sincronizadas, esta vista cubre algunos requerimientos no Funcionales.</a:t>
            </a:r>
          </a:p>
          <a:p>
            <a:pPr>
              <a:lnSpc>
                <a:spcPct val="120000"/>
              </a:lnSpc>
            </a:pPr>
            <a:r>
              <a:rPr lang="es-CL" altLang="es-CL" sz="2000" b="1" u="sng" dirty="0" smtClean="0"/>
              <a:t>Física</a:t>
            </a:r>
            <a:r>
              <a:rPr lang="es-CL" altLang="es-CL" sz="2000" dirty="0" smtClean="0"/>
              <a:t>: Explica como el software que implementa el sistema será mapeado en las plataformas computacionales, proporciona información relacionada con los requerimientos no Funcionales.</a:t>
            </a:r>
          </a:p>
          <a:p>
            <a:pPr>
              <a:lnSpc>
                <a:spcPct val="120000"/>
              </a:lnSpc>
            </a:pPr>
            <a:r>
              <a:rPr lang="es-CL" altLang="es-CL" sz="2000" b="1" u="sng" dirty="0" smtClean="0"/>
              <a:t>Desarrollo</a:t>
            </a:r>
            <a:r>
              <a:rPr lang="es-CL" altLang="es-CL" sz="2000" dirty="0"/>
              <a:t>: Explica cómo se gestionará el software durante el desarrollo</a:t>
            </a:r>
            <a:r>
              <a:rPr lang="es-CL" altLang="es-CL" sz="2000" dirty="0" smtClean="0"/>
              <a:t>. El software será desarrollado en pequeñas piezas las cuales trabajaran en conjunto, esta vista muestra como se relacionan.</a:t>
            </a:r>
          </a:p>
          <a:p>
            <a:pPr>
              <a:lnSpc>
                <a:spcPct val="120000"/>
              </a:lnSpc>
            </a:pPr>
            <a:r>
              <a:rPr lang="es-CL" altLang="es-CL" sz="2000" b="1" u="sng" dirty="0" smtClean="0"/>
              <a:t>Escenarios</a:t>
            </a:r>
            <a:r>
              <a:rPr lang="es-CL" altLang="es-CL" sz="2000" dirty="0" smtClean="0"/>
              <a:t>: Esta vista complementa las otras cuatro vistas describiendo los escenarios comunes, mostrando como los otros elementos trabajan en conjunto</a:t>
            </a:r>
            <a:endParaRPr lang="es-CL" altLang="es-CL" sz="2000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14</a:t>
            </a:fld>
            <a:endParaRPr lang="es-CL" altLang="es-C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Vistas de una Arquitectura</a:t>
            </a:r>
            <a:endParaRPr lang="es-CL" sz="2600" i="1" dirty="0"/>
          </a:p>
        </p:txBody>
      </p:sp>
    </p:spTree>
    <p:extLst>
      <p:ext uri="{BB962C8B-B14F-4D97-AF65-F5344CB8AC3E}">
        <p14:creationId xmlns:p14="http://schemas.microsoft.com/office/powerpoint/2010/main" val="9424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8551614" y="6092597"/>
            <a:ext cx="180020" cy="57400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endParaRPr lang="es-ES" sz="3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9131" y="3017272"/>
            <a:ext cx="84037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>
                <a:solidFill>
                  <a:schemeClr val="tx2"/>
                </a:solidFill>
                <a:latin typeface="+mn-lt"/>
              </a:rPr>
              <a:t>Con estos patrones arquitectónicos proporcionamos las estrategias para resolver algunos de los problemas del sistema.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Un patrón delinea los tipos de elementos y como ellos interactuar, para dar solución al problema.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Un patrón arquitectónico no es una Arquitectura por si sola, pero nos permite tener una imagen útil del sistema e impone algunas restricciones a la arquitectura y nos permiten encontrar soluciones ya probadas que por ejemplo otorgan soluciones conocidas para sistemas de alto rendimiento o seguridad.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452320" y="63720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s-E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Patrones de Arquitectura</a:t>
            </a:r>
            <a:endParaRPr lang="es-CL" dirty="0"/>
          </a:p>
        </p:txBody>
      </p:sp>
      <p:sp>
        <p:nvSpPr>
          <p:cNvPr id="6" name="5 Rectángulo redondeado"/>
          <p:cNvSpPr/>
          <p:nvPr/>
        </p:nvSpPr>
        <p:spPr>
          <a:xfrm>
            <a:off x="399131" y="1052736"/>
            <a:ext cx="8397034" cy="187220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L" sz="2000" b="1" dirty="0" smtClean="0"/>
              <a:t>Se denomina Patrones de arquitectura a composiciones que han sido usados por largo tiempo y por muchos dominios diferentes, y que han sido documentados y compartidos.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28364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8551614" y="6092597"/>
            <a:ext cx="180020" cy="57400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endParaRPr lang="es-ES" sz="3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56874" y="1356011"/>
            <a:ext cx="840377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Patrones comunes de tipo Modulo </a:t>
            </a:r>
            <a:endParaRPr lang="es-ES" sz="200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ES" sz="2000" b="1" i="1" u="sng" dirty="0" smtClean="0">
                <a:solidFill>
                  <a:schemeClr val="tx2"/>
                </a:solidFill>
                <a:latin typeface="+mn-lt"/>
              </a:rPr>
              <a:t>Patrón de  Capas (</a:t>
            </a:r>
            <a:r>
              <a:rPr lang="es-ES" sz="2000" b="1" i="1" u="sng" dirty="0" err="1" smtClean="0">
                <a:solidFill>
                  <a:schemeClr val="tx2"/>
                </a:solidFill>
                <a:latin typeface="+mn-lt"/>
              </a:rPr>
              <a:t>Layered</a:t>
            </a:r>
            <a:r>
              <a:rPr lang="es-ES" sz="2000" b="1" i="1" u="sng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s-ES" sz="2000" b="1" i="1" u="sng" dirty="0" err="1" smtClean="0">
                <a:solidFill>
                  <a:schemeClr val="tx2"/>
                </a:solidFill>
                <a:latin typeface="+mn-lt"/>
              </a:rPr>
              <a:t>pattern</a:t>
            </a:r>
            <a:r>
              <a:rPr lang="es-ES" sz="2000" b="1" i="1" u="sng" dirty="0" smtClean="0">
                <a:solidFill>
                  <a:schemeClr val="tx2"/>
                </a:solidFill>
                <a:latin typeface="+mn-lt"/>
              </a:rPr>
              <a:t>):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Cuando la relación de usos entre los elementos de software es estrictamente unidireccional, emerge un sistema de capas.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endParaRPr lang="es-ES" sz="2000" dirty="0" smtClean="0">
              <a:solidFill>
                <a:schemeClr val="tx2"/>
              </a:solidFill>
              <a:latin typeface="+mn-lt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Una capa  es un conjunto coherente de funcionalidad relacionado.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En una estructura estrictamente de capa, una capa solo puede utilizar los servicios de la capa inmediatamente debajo de él.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endParaRPr lang="es-ES" sz="2000" dirty="0" smtClean="0">
              <a:solidFill>
                <a:schemeClr val="tx2"/>
              </a:solidFill>
              <a:latin typeface="+mn-lt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Una característica de este patrón es la abstracción que se presenta entre cada capa permitiendo la portabilidad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452320" y="63720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s-E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Patrones de Arquitectura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53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8551614" y="6092597"/>
            <a:ext cx="180020" cy="57400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endParaRPr lang="es-ES" sz="3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56874" y="1356011"/>
            <a:ext cx="840377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s-CL" sz="2000" dirty="0">
                <a:solidFill>
                  <a:schemeClr val="tx2"/>
                </a:solidFill>
                <a:latin typeface="+mn-lt"/>
              </a:rPr>
              <a:t>Patrones comunes de tipo Componente y conector son los siguientes: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ES" sz="2000" b="1" i="1" u="sng" dirty="0" smtClean="0">
                <a:solidFill>
                  <a:schemeClr val="tx2"/>
                </a:solidFill>
                <a:latin typeface="+mn-lt"/>
              </a:rPr>
              <a:t>Patrón Datos compartidos o repositorio (</a:t>
            </a:r>
            <a:r>
              <a:rPr lang="es-ES" sz="2000" b="1" i="1" u="sng" dirty="0" err="1" smtClean="0">
                <a:solidFill>
                  <a:schemeClr val="tx2"/>
                </a:solidFill>
                <a:latin typeface="+mn-lt"/>
              </a:rPr>
              <a:t>Shared</a:t>
            </a:r>
            <a:r>
              <a:rPr lang="es-ES" sz="2000" b="1" i="1" u="sng" dirty="0" smtClean="0">
                <a:solidFill>
                  <a:schemeClr val="tx2"/>
                </a:solidFill>
                <a:latin typeface="+mn-lt"/>
              </a:rPr>
              <a:t>-data)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Este patrón incluye componentes y conectores que crean, almacenan y accede a datos persistentes. El repositorio toma generalmente la forma de base de datos. Los conectores son los protocolos para la gestión de los datos, como SQL.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ES" sz="2000" b="1" i="1" u="sng" dirty="0">
                <a:solidFill>
                  <a:schemeClr val="tx2"/>
                </a:solidFill>
                <a:latin typeface="+mn-lt"/>
              </a:rPr>
              <a:t>Patrón Cliente-Servidor.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Los componentes son clientes  y servidores, mientras que los conectores son los protocolos y mensajes que comparten entre si para llevar a cabo la labor del sistema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endParaRPr lang="es-E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452320" y="63720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s-E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Patrones de Arquitectura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87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8551614" y="6092597"/>
            <a:ext cx="180020" cy="57400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endParaRPr lang="es-ES" sz="3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56874" y="1356011"/>
            <a:ext cx="840377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s-CL" sz="2000" dirty="0">
                <a:solidFill>
                  <a:schemeClr val="tx2"/>
                </a:solidFill>
                <a:latin typeface="+mn-lt"/>
              </a:rPr>
              <a:t>Patrones comunes </a:t>
            </a:r>
            <a:r>
              <a:rPr lang="es-CL" sz="2000" dirty="0" smtClean="0">
                <a:solidFill>
                  <a:schemeClr val="tx2"/>
                </a:solidFill>
                <a:latin typeface="+mn-lt"/>
              </a:rPr>
              <a:t>de distribución:</a:t>
            </a:r>
            <a:endParaRPr lang="es-CL" sz="2000" dirty="0">
              <a:solidFill>
                <a:schemeClr val="tx2"/>
              </a:solidFill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s-ES" sz="2000" b="1" i="1" u="sng" dirty="0" smtClean="0">
                <a:solidFill>
                  <a:schemeClr val="tx2"/>
                </a:solidFill>
                <a:latin typeface="+mn-lt"/>
              </a:rPr>
              <a:t>Patrón de varios niveles ( </a:t>
            </a:r>
            <a:r>
              <a:rPr lang="es-ES" sz="2000" b="1" i="1" u="sng" dirty="0" err="1" smtClean="0">
                <a:solidFill>
                  <a:schemeClr val="tx2"/>
                </a:solidFill>
                <a:latin typeface="+mn-lt"/>
              </a:rPr>
              <a:t>Multi-tier</a:t>
            </a:r>
            <a:r>
              <a:rPr lang="es-ES" sz="2000" b="1" i="1" u="sng" dirty="0" smtClean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r>
              <a:rPr lang="es-ES" sz="2000" dirty="0" smtClean="0">
                <a:solidFill>
                  <a:schemeClr val="tx2"/>
                </a:solidFill>
                <a:latin typeface="+mn-lt"/>
              </a:rPr>
              <a:t>Describe como distribuir y asignar los componentes de un sistema en distintos subconjuntos de hardware y software, conectado por algún medio de comunicación.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</a:pPr>
            <a:endParaRPr lang="es-E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452320" y="63720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s-E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Patrones de Arquitectura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944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8551614" y="6092597"/>
            <a:ext cx="180020" cy="57400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endParaRPr lang="es-ES" sz="3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452320" y="63720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s-E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Conclusión</a:t>
            </a:r>
            <a:endParaRPr lang="es-CL" dirty="0"/>
          </a:p>
        </p:txBody>
      </p:sp>
      <p:sp>
        <p:nvSpPr>
          <p:cNvPr id="6" name="5 Rectángulo redondeado"/>
          <p:cNvSpPr/>
          <p:nvPr/>
        </p:nvSpPr>
        <p:spPr>
          <a:xfrm>
            <a:off x="467544" y="2060848"/>
            <a:ext cx="8397034" cy="23042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L" sz="2000" b="1" dirty="0"/>
              <a:t>La labor de un buen arquitecto de software es sentar los fundamentos, estructuras, prácticas y buenas costumbres, alineadas sobre la base para la cual desarrollas un cierto producto y con el objetivo fundamental de que perdure en el tiempo</a:t>
            </a:r>
          </a:p>
        </p:txBody>
      </p:sp>
    </p:spTree>
    <p:extLst>
      <p:ext uri="{BB962C8B-B14F-4D97-AF65-F5344CB8AC3E}">
        <p14:creationId xmlns:p14="http://schemas.microsoft.com/office/powerpoint/2010/main" val="29336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2</a:t>
            </a:fld>
            <a:endParaRPr lang="es-CL" altLang="es-C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648" y="116632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s-CL" altLang="es-CL" dirty="0" smtClean="0"/>
              <a:t>Entendiendo la Arquitectura </a:t>
            </a:r>
            <a:r>
              <a:rPr lang="es-CL" altLang="es-CL" dirty="0"/>
              <a:t>de Software</a:t>
            </a:r>
            <a:endParaRPr lang="es-CL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34920"/>
            <a:ext cx="5112568" cy="573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8551614" y="6092597"/>
            <a:ext cx="180020" cy="57400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endParaRPr lang="es-ES" sz="3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452320" y="63720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endParaRPr lang="es-E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Conclusión</a:t>
            </a:r>
            <a:endParaRPr lang="es-CL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22265"/>
            <a:ext cx="6480720" cy="495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1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3</a:t>
            </a:fld>
            <a:endParaRPr lang="es-CL" altLang="es-CL"/>
          </a:p>
        </p:txBody>
      </p:sp>
      <p:sp>
        <p:nvSpPr>
          <p:cNvPr id="2" name="1 Rectángulo redondeado"/>
          <p:cNvSpPr/>
          <p:nvPr/>
        </p:nvSpPr>
        <p:spPr>
          <a:xfrm>
            <a:off x="611560" y="1052736"/>
            <a:ext cx="8397034" cy="43204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L" sz="2000" b="1" dirty="0" smtClean="0"/>
              <a:t>El termino arquitectura de software tiene un significado diferente para diferentes personas.</a:t>
            </a:r>
          </a:p>
          <a:p>
            <a:pPr algn="just"/>
            <a:endParaRPr lang="es-CL" sz="20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b="1" dirty="0" smtClean="0"/>
              <a:t>Para el desarrollador es la estructura del sistema que quiere construir.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b="1" dirty="0" smtClean="0"/>
              <a:t>Para el desarrollador de Framework es la forma en la que la sistema será creada con el Framework.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b="1" dirty="0" smtClean="0"/>
              <a:t>Pare el QA es la forma en que el sistema debe ser probado.</a:t>
            </a:r>
          </a:p>
          <a:p>
            <a:pPr algn="just"/>
            <a:endParaRPr lang="es-CL" sz="2000" b="1" dirty="0" smtClean="0"/>
          </a:p>
          <a:p>
            <a:pPr algn="just"/>
            <a:r>
              <a:rPr lang="es-CL" sz="2000" b="1" dirty="0" smtClean="0"/>
              <a:t>Es decir, para todos los interesados, es la estructura de “Alto Nivel” de la solución al problema que el cliente quiere solucionar </a:t>
            </a:r>
            <a:endParaRPr lang="es-CL" sz="2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648" y="116632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s-CL" altLang="es-CL" dirty="0" smtClean="0"/>
              <a:t>Entendiendo la Arquitectura </a:t>
            </a:r>
            <a:r>
              <a:rPr lang="es-CL" altLang="es-CL" dirty="0"/>
              <a:t>de Software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006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70424" y="3815792"/>
            <a:ext cx="8395752" cy="26375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s-CL" altLang="es-CL" sz="2000" b="1" dirty="0" smtClean="0"/>
              <a:t>Un punto importante</a:t>
            </a:r>
            <a:r>
              <a:rPr lang="es-CL" altLang="es-CL" sz="2000" dirty="0" smtClean="0"/>
              <a:t>: Las decisiones tomadas durante la creación de la arquitectura son fundamentales para el sistema, esto debido a que sentaran base para todas las otras decisiones que se deseen tomar.</a:t>
            </a:r>
          </a:p>
          <a:p>
            <a:pPr>
              <a:lnSpc>
                <a:spcPct val="120000"/>
              </a:lnSpc>
            </a:pPr>
            <a:r>
              <a:rPr lang="es-CL" altLang="es-CL" sz="2000" dirty="0"/>
              <a:t>El objetivo de la arquitectura es identificar los requisitos que afectan la estructura de la aplicación.</a:t>
            </a:r>
          </a:p>
          <a:p>
            <a:pPr>
              <a:lnSpc>
                <a:spcPct val="120000"/>
              </a:lnSpc>
            </a:pPr>
            <a:r>
              <a:rPr lang="es-CL" sz="2100" dirty="0"/>
              <a:t>La arquitectura de software puede considerarse entonces como el “puente” entre los requerimientos del sistema y la implementación (</a:t>
            </a:r>
            <a:r>
              <a:rPr lang="es-CL" sz="2100" dirty="0" err="1"/>
              <a:t>Hofmeister</a:t>
            </a:r>
            <a:r>
              <a:rPr lang="es-CL" sz="2100" dirty="0"/>
              <a:t> et al., 2000). </a:t>
            </a:r>
          </a:p>
          <a:p>
            <a:pPr>
              <a:lnSpc>
                <a:spcPct val="120000"/>
              </a:lnSpc>
            </a:pPr>
            <a:endParaRPr lang="es-CL" altLang="es-CL" sz="2000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4</a:t>
            </a:fld>
            <a:endParaRPr lang="es-CL" altLang="es-CL"/>
          </a:p>
        </p:txBody>
      </p:sp>
      <p:sp>
        <p:nvSpPr>
          <p:cNvPr id="2" name="1 Rectángulo redondeado"/>
          <p:cNvSpPr/>
          <p:nvPr/>
        </p:nvSpPr>
        <p:spPr>
          <a:xfrm>
            <a:off x="399131" y="836712"/>
            <a:ext cx="8397034" cy="27363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L" sz="2000" b="1" dirty="0" smtClean="0"/>
              <a:t>Entonces, el propósito de la </a:t>
            </a:r>
            <a:r>
              <a:rPr lang="es-CL" sz="2000" b="1" i="1" dirty="0" smtClean="0"/>
              <a:t>Arquitectura de Software </a:t>
            </a:r>
            <a:r>
              <a:rPr lang="es-CL" sz="2000" b="1" dirty="0" smtClean="0"/>
              <a:t>es el de juntar las piezas que construirán la solución para alguna necesidad técnica o de negocio  que el cliente desea resolver.</a:t>
            </a:r>
          </a:p>
          <a:p>
            <a:pPr algn="just"/>
            <a:endParaRPr lang="es-CL" sz="2000" b="1" dirty="0" smtClean="0"/>
          </a:p>
          <a:p>
            <a:pPr algn="just"/>
            <a:r>
              <a:rPr lang="es-CL" sz="2000" b="1" dirty="0" smtClean="0"/>
              <a:t>En otras palabras, es el conjunto de estructuras necesarias para entender  y comprender el sistema, considerando los elementos del softwares, sus relaciones y las propiedades de estos.</a:t>
            </a:r>
            <a:endParaRPr lang="es-CL" sz="2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648" y="116632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s-CL" altLang="es-CL" dirty="0" smtClean="0"/>
              <a:t>Entendiendo la Arquitectura </a:t>
            </a:r>
            <a:r>
              <a:rPr lang="es-CL" altLang="es-CL" dirty="0"/>
              <a:t>de Software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47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565200" y="4960302"/>
            <a:ext cx="8064896" cy="163704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s-CL" altLang="es-CL" sz="6200" b="1" dirty="0" smtClean="0"/>
              <a:t>Muchas personas y organizaciones están interesadas en la creación del sistema, y cada uno de ellos desea que el sistema garantice  un conjuntos de  funcionalidades o características , el arquitecto es  el encargado de  escuchar y canalizar estas peticiones.</a:t>
            </a:r>
          </a:p>
          <a:p>
            <a:pPr>
              <a:lnSpc>
                <a:spcPct val="120000"/>
              </a:lnSpc>
            </a:pPr>
            <a:r>
              <a:rPr lang="es-CL" altLang="es-CL" sz="6200" b="1" dirty="0" smtClean="0"/>
              <a:t>Este mismo arquitecto, dependiendo de los plazos en tiempo que posea puede diseñar una arquitectura para un sistema totalmente distintas aun cuando el software, hardware o soporte humano sean  el mismo. </a:t>
            </a:r>
            <a:endParaRPr lang="es-CL" altLang="es-CL" sz="2000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5</a:t>
            </a:fld>
            <a:endParaRPr lang="es-CL" altLang="es-C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648" y="116632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s-CL" altLang="es-CL" dirty="0" smtClean="0"/>
              <a:t>Entendiendo la Arquitectura </a:t>
            </a:r>
            <a:r>
              <a:rPr lang="es-CL" altLang="es-CL" dirty="0"/>
              <a:t>de Software</a:t>
            </a:r>
            <a:endParaRPr lang="es-CL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1" y="692696"/>
            <a:ext cx="803791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9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6</a:t>
            </a:fld>
            <a:endParaRPr lang="es-CL" altLang="es-C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648" y="116632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s-CL" altLang="es-CL" dirty="0" smtClean="0"/>
              <a:t>Entendiendo la Arquitectura </a:t>
            </a:r>
            <a:r>
              <a:rPr lang="es-CL" altLang="es-CL" dirty="0"/>
              <a:t>de </a:t>
            </a:r>
            <a:r>
              <a:rPr lang="es-CL" altLang="es-CL" dirty="0" smtClean="0"/>
              <a:t>Software</a:t>
            </a:r>
          </a:p>
          <a:p>
            <a:pPr algn="ctr" fontAlgn="auto">
              <a:spcAft>
                <a:spcPts val="0"/>
              </a:spcAft>
            </a:pPr>
            <a:r>
              <a:rPr lang="es-CL" dirty="0" smtClean="0"/>
              <a:t>Influencias sobre la arquitectura</a:t>
            </a:r>
            <a:endParaRPr lang="es-C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447925"/>
            <a:ext cx="81438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78427" y="1230083"/>
            <a:ext cx="8287028" cy="56166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i="1" u="sng" dirty="0" smtClean="0"/>
              <a:t>Objetivos </a:t>
            </a:r>
            <a:r>
              <a:rPr lang="es-CL" altLang="es-CL" sz="2000" i="1" u="sng" dirty="0"/>
              <a:t>y filosofía del sistema: </a:t>
            </a:r>
            <a:r>
              <a:rPr lang="es-CL" altLang="es-CL" sz="2000" dirty="0"/>
              <a:t>La arquitectura explica </a:t>
            </a:r>
            <a:r>
              <a:rPr lang="es-CL" altLang="es-CL" sz="2000" dirty="0" smtClean="0"/>
              <a:t>los objetivos </a:t>
            </a:r>
            <a:r>
              <a:rPr lang="es-CL" altLang="es-CL" sz="2000" dirty="0"/>
              <a:t>y describe el propósito del sistema, así como </a:t>
            </a:r>
            <a:r>
              <a:rPr lang="es-CL" altLang="es-CL" sz="2000" dirty="0" smtClean="0"/>
              <a:t>quien </a:t>
            </a:r>
            <a:r>
              <a:rPr lang="es-CL" altLang="es-CL" sz="2000" dirty="0"/>
              <a:t>lo </a:t>
            </a:r>
            <a:r>
              <a:rPr lang="es-CL" altLang="es-CL" sz="2000" dirty="0" smtClean="0"/>
              <a:t>usa y </a:t>
            </a:r>
            <a:r>
              <a:rPr lang="es-CL" altLang="es-CL" sz="2000" dirty="0"/>
              <a:t>cuál es el </a:t>
            </a:r>
            <a:r>
              <a:rPr lang="es-CL" altLang="es-CL" sz="2000" dirty="0" smtClean="0"/>
              <a:t>problema </a:t>
            </a:r>
            <a:r>
              <a:rPr lang="es-CL" altLang="es-CL" sz="2000" dirty="0"/>
              <a:t>que </a:t>
            </a:r>
            <a:r>
              <a:rPr lang="es-CL" altLang="es-CL" sz="2000" dirty="0" smtClean="0"/>
              <a:t>resuelve.</a:t>
            </a:r>
          </a:p>
          <a:p>
            <a:pPr>
              <a:lnSpc>
                <a:spcPct val="120000"/>
              </a:lnSpc>
            </a:pPr>
            <a:r>
              <a:rPr lang="es-CL" altLang="es-CL" sz="2000" i="1" u="sng" dirty="0"/>
              <a:t>Supuestos arquitectónicos y dependencias</a:t>
            </a:r>
            <a:r>
              <a:rPr lang="es-CL" altLang="es-CL" sz="2000" dirty="0"/>
              <a:t>: La arquitectura </a:t>
            </a:r>
            <a:r>
              <a:rPr lang="es-CL" altLang="es-CL" sz="2000" dirty="0" smtClean="0"/>
              <a:t>explica los supuestos sobre el ambiente y </a:t>
            </a:r>
            <a:r>
              <a:rPr lang="es-CL" altLang="es-CL" sz="2000" dirty="0"/>
              <a:t>sobre el sistema </a:t>
            </a:r>
            <a:r>
              <a:rPr lang="es-CL" altLang="es-CL" sz="2000" dirty="0" smtClean="0"/>
              <a:t>en sí </a:t>
            </a:r>
            <a:r>
              <a:rPr lang="es-CL" altLang="es-CL" sz="2000" dirty="0"/>
              <a:t>mismo. La arquitectura también explica las dependencias de otros </a:t>
            </a:r>
            <a:r>
              <a:rPr lang="es-CL" altLang="es-CL" sz="2000" dirty="0" smtClean="0"/>
              <a:t>sistemas o sobre construcciones del </a:t>
            </a:r>
            <a:r>
              <a:rPr lang="es-CL" altLang="es-CL" sz="2000" dirty="0"/>
              <a:t>sistema</a:t>
            </a:r>
            <a:r>
              <a:rPr lang="es-CL" altLang="es-CL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s-CL" altLang="es-CL" sz="2000" i="1" u="sng" dirty="0" smtClean="0"/>
              <a:t>Requisitos </a:t>
            </a:r>
            <a:r>
              <a:rPr lang="es-CL" altLang="es-CL" sz="2000" i="1" u="sng" dirty="0"/>
              <a:t>Arquitectónicamente significativos</a:t>
            </a:r>
            <a:r>
              <a:rPr lang="es-CL" altLang="es-CL" sz="2000" b="1" dirty="0"/>
              <a:t>: </a:t>
            </a:r>
            <a:r>
              <a:rPr lang="es-CL" altLang="es-CL" sz="2000" dirty="0"/>
              <a:t>Los </a:t>
            </a:r>
            <a:r>
              <a:rPr lang="es-CL" altLang="es-CL" sz="2000" dirty="0" smtClean="0"/>
              <a:t>requerimientos mas significativos que le dieron forma a la arquitectura en si misma.</a:t>
            </a:r>
          </a:p>
          <a:p>
            <a:pPr>
              <a:lnSpc>
                <a:spcPct val="120000"/>
              </a:lnSpc>
            </a:pPr>
            <a:r>
              <a:rPr lang="es-CL" altLang="es-CL" sz="2000" i="1" u="sng" dirty="0" smtClean="0"/>
              <a:t>Instrucciones </a:t>
            </a:r>
            <a:r>
              <a:rPr lang="es-CL" altLang="es-CL" sz="2000" i="1" u="sng" dirty="0"/>
              <a:t>de </a:t>
            </a:r>
            <a:r>
              <a:rPr lang="es-CL" altLang="es-CL" sz="2000" i="1" u="sng" dirty="0" smtClean="0"/>
              <a:t>empaquetado para </a:t>
            </a:r>
            <a:r>
              <a:rPr lang="es-CL" altLang="es-CL" sz="2000" i="1" u="sng" dirty="0"/>
              <a:t>los subsistemas y componentes</a:t>
            </a:r>
            <a:r>
              <a:rPr lang="es-CL" altLang="es-CL" sz="2000" dirty="0"/>
              <a:t>: La </a:t>
            </a:r>
            <a:r>
              <a:rPr lang="es-CL" altLang="es-CL" sz="2000" dirty="0" smtClean="0"/>
              <a:t>arquitectura explica </a:t>
            </a:r>
            <a:r>
              <a:rPr lang="es-CL" altLang="es-CL" sz="2000" dirty="0"/>
              <a:t>cómo se </a:t>
            </a:r>
            <a:r>
              <a:rPr lang="es-CL" altLang="es-CL" sz="2000" dirty="0" smtClean="0"/>
              <a:t>mostraran las </a:t>
            </a:r>
            <a:r>
              <a:rPr lang="es-CL" altLang="es-CL" sz="2000" dirty="0"/>
              <a:t>partes del sistema </a:t>
            </a:r>
            <a:r>
              <a:rPr lang="es-CL" altLang="es-CL" sz="2000" dirty="0" smtClean="0"/>
              <a:t>en las plataformas computacionales  </a:t>
            </a:r>
            <a:r>
              <a:rPr lang="es-CL" altLang="es-CL" sz="2000" dirty="0"/>
              <a:t>y cómo las partes deben </a:t>
            </a:r>
            <a:r>
              <a:rPr lang="es-CL" altLang="es-CL" sz="2000" dirty="0" smtClean="0"/>
              <a:t>combinadas para </a:t>
            </a:r>
            <a:r>
              <a:rPr lang="es-CL" altLang="es-CL" sz="2000" dirty="0"/>
              <a:t>su </a:t>
            </a:r>
            <a:r>
              <a:rPr lang="es-CL" altLang="es-CL" sz="2000" dirty="0" smtClean="0"/>
              <a:t>correcto funcionamiento</a:t>
            </a:r>
            <a:r>
              <a:rPr lang="es-CL" altLang="es-CL" sz="2000" dirty="0"/>
              <a:t>. 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7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/>
              <a:t>Componentes de la Arquitectura de Software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49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291048" y="1097360"/>
            <a:ext cx="8395752" cy="57606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L" altLang="es-CL" sz="2000" i="1" u="sng" dirty="0" smtClean="0"/>
              <a:t>Subsistemas </a:t>
            </a:r>
            <a:r>
              <a:rPr lang="es-CL" altLang="es-CL" sz="2000" i="1" u="sng" dirty="0"/>
              <a:t>críticos y capas</a:t>
            </a:r>
            <a:r>
              <a:rPr lang="es-CL" altLang="es-CL" sz="2000" dirty="0"/>
              <a:t>: La arquitectura explica </a:t>
            </a:r>
            <a:r>
              <a:rPr lang="es-CL" altLang="es-CL" sz="2000" dirty="0" smtClean="0"/>
              <a:t>las diferentes vistas y partes del sistema y como ellos se relacionan. </a:t>
            </a:r>
            <a:r>
              <a:rPr lang="es-CL" altLang="es-CL" sz="2000" dirty="0"/>
              <a:t>También explica </a:t>
            </a:r>
            <a:r>
              <a:rPr lang="es-CL" altLang="es-CL" sz="2000" dirty="0" smtClean="0"/>
              <a:t>la </a:t>
            </a:r>
            <a:r>
              <a:rPr lang="es-CL" altLang="es-CL" sz="2000" dirty="0"/>
              <a:t>mayoría de los subsistemas críticos en detalle.</a:t>
            </a:r>
          </a:p>
          <a:p>
            <a:pPr>
              <a:lnSpc>
                <a:spcPct val="120000"/>
              </a:lnSpc>
            </a:pPr>
            <a:r>
              <a:rPr lang="es-CL" altLang="es-CL" sz="2000" i="1" u="sng" dirty="0" smtClean="0"/>
              <a:t>Las </a:t>
            </a:r>
            <a:r>
              <a:rPr lang="es-CL" altLang="es-CL" sz="2000" i="1" u="sng" dirty="0"/>
              <a:t>referencias a elementos de diseño arquitectónicamente significativos</a:t>
            </a:r>
            <a:r>
              <a:rPr lang="es-CL" altLang="es-CL" sz="2000" dirty="0"/>
              <a:t>: La </a:t>
            </a:r>
            <a:r>
              <a:rPr lang="es-CL" altLang="es-CL" sz="2000" dirty="0" smtClean="0"/>
              <a:t>arquitectura describe </a:t>
            </a:r>
            <a:r>
              <a:rPr lang="es-CL" altLang="es-CL" sz="2000" dirty="0"/>
              <a:t>las partes más importantes y significativos del diseño.</a:t>
            </a:r>
          </a:p>
          <a:p>
            <a:pPr>
              <a:lnSpc>
                <a:spcPct val="120000"/>
              </a:lnSpc>
            </a:pPr>
            <a:r>
              <a:rPr lang="es-CL" altLang="es-CL" sz="2000" i="1" u="sng" dirty="0"/>
              <a:t>I</a:t>
            </a:r>
            <a:r>
              <a:rPr lang="es-CL" altLang="es-CL" sz="2000" i="1" u="sng" dirty="0" smtClean="0"/>
              <a:t>nterfaces </a:t>
            </a:r>
            <a:r>
              <a:rPr lang="es-CL" altLang="es-CL" sz="2000" i="1" u="sng" dirty="0"/>
              <a:t>de sistemas críticos</a:t>
            </a:r>
            <a:r>
              <a:rPr lang="es-CL" altLang="es-CL" sz="2000" dirty="0"/>
              <a:t>: La arquitectura describe las interfaces </a:t>
            </a:r>
            <a:r>
              <a:rPr lang="es-CL" altLang="es-CL" sz="2000" dirty="0" smtClean="0"/>
              <a:t>del </a:t>
            </a:r>
            <a:r>
              <a:rPr lang="es-CL" altLang="es-CL" sz="2000" dirty="0"/>
              <a:t>sistema, con especial atención a las interfaces que son fundamentales </a:t>
            </a:r>
            <a:r>
              <a:rPr lang="es-CL" altLang="es-CL" sz="2000" dirty="0" smtClean="0"/>
              <a:t>para cumplir </a:t>
            </a:r>
            <a:r>
              <a:rPr lang="es-CL" altLang="es-CL" sz="2000" dirty="0"/>
              <a:t>con los </a:t>
            </a:r>
            <a:r>
              <a:rPr lang="es-CL" altLang="es-CL" sz="2000" dirty="0" smtClean="0"/>
              <a:t>requerimientos del </a:t>
            </a:r>
            <a:r>
              <a:rPr lang="es-CL" altLang="es-CL" sz="2000" dirty="0"/>
              <a:t>sistema.</a:t>
            </a:r>
          </a:p>
          <a:p>
            <a:pPr>
              <a:lnSpc>
                <a:spcPct val="120000"/>
              </a:lnSpc>
            </a:pPr>
            <a:r>
              <a:rPr lang="es-CL" altLang="es-CL" sz="2000" i="1" u="sng" dirty="0"/>
              <a:t>E</a:t>
            </a:r>
            <a:r>
              <a:rPr lang="es-CL" altLang="es-CL" sz="2000" i="1" u="sng" dirty="0" smtClean="0"/>
              <a:t>scenarios </a:t>
            </a:r>
            <a:r>
              <a:rPr lang="es-CL" altLang="es-CL" sz="2000" i="1" u="sng" dirty="0"/>
              <a:t>clave que describen el comportamiento crítico del sistema</a:t>
            </a:r>
            <a:r>
              <a:rPr lang="es-CL" altLang="es-CL" sz="2000" dirty="0"/>
              <a:t>: La </a:t>
            </a:r>
            <a:r>
              <a:rPr lang="es-CL" altLang="es-CL" sz="2000" dirty="0" smtClean="0"/>
              <a:t>arquitectura explica </a:t>
            </a:r>
            <a:r>
              <a:rPr lang="es-CL" altLang="es-CL" sz="2000" dirty="0"/>
              <a:t>los escenarios más importantes que ilustran y </a:t>
            </a:r>
            <a:r>
              <a:rPr lang="es-CL" altLang="es-CL" sz="2000" dirty="0" smtClean="0"/>
              <a:t>explican cómo </a:t>
            </a:r>
            <a:r>
              <a:rPr lang="es-CL" altLang="es-CL" sz="2000" dirty="0"/>
              <a:t>se utilizará el sistema.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D31C9-9D45-4F06-879A-05DE02F3CEF3}" type="slidenum">
              <a:rPr lang="es-CL" altLang="es-CL"/>
              <a:pPr/>
              <a:t>8</a:t>
            </a:fld>
            <a:endParaRPr lang="es-CL" altLang="es-C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/>
              <a:t>Componentes de la Arquitectura de Software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53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57124" y="1010489"/>
            <a:ext cx="8403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Tendencia Actual(&gt;2000):</a:t>
            </a:r>
          </a:p>
          <a:p>
            <a:endParaRPr lang="es-ES" sz="1200" dirty="0" smtClean="0"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502482" y="1595264"/>
            <a:ext cx="8424936" cy="127181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 dirty="0">
                <a:solidFill>
                  <a:srgbClr val="002060"/>
                </a:solidFill>
              </a:rPr>
              <a:t>La arquitectura del sistema debe de ser lo suficientemente flexible como para acomodarse a los cambios de objetivos de la </a:t>
            </a:r>
            <a:r>
              <a:rPr lang="es-ES" sz="2000" b="1" i="1" dirty="0" smtClean="0">
                <a:solidFill>
                  <a:srgbClr val="002060"/>
                </a:solidFill>
              </a:rPr>
              <a:t>organización.</a:t>
            </a:r>
            <a:endParaRPr lang="es-CL" sz="2000" b="1" i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17" y="4882807"/>
            <a:ext cx="1520825" cy="1797050"/>
          </a:xfrm>
          <a:prstGeom prst="rect">
            <a:avLst/>
          </a:prstGeom>
        </p:spPr>
      </p:pic>
      <p:sp>
        <p:nvSpPr>
          <p:cNvPr id="5" name="Llamada de nube 4"/>
          <p:cNvSpPr/>
          <p:nvPr/>
        </p:nvSpPr>
        <p:spPr>
          <a:xfrm>
            <a:off x="328785" y="3343747"/>
            <a:ext cx="6010325" cy="2911220"/>
          </a:xfrm>
          <a:prstGeom prst="cloudCallout">
            <a:avLst>
              <a:gd name="adj1" fmla="val 63057"/>
              <a:gd name="adj2" fmla="val 6623"/>
            </a:avLst>
          </a:prstGeom>
          <a:solidFill>
            <a:srgbClr val="0070C0"/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FFFFFF"/>
                </a:solidFill>
              </a:rPr>
              <a:t>Dada </a:t>
            </a:r>
            <a:r>
              <a:rPr lang="es-ES" sz="2000" dirty="0">
                <a:solidFill>
                  <a:srgbClr val="FFFFFF"/>
                </a:solidFill>
              </a:rPr>
              <a:t>una </a:t>
            </a:r>
            <a:r>
              <a:rPr lang="es-ES" sz="2000" dirty="0" smtClean="0">
                <a:solidFill>
                  <a:srgbClr val="FFFFFF"/>
                </a:solidFill>
              </a:rPr>
              <a:t>nueva funcionalidad… </a:t>
            </a:r>
          </a:p>
          <a:p>
            <a:pPr algn="ctr"/>
            <a:r>
              <a:rPr lang="es-ES" sz="2000" dirty="0" smtClean="0">
                <a:solidFill>
                  <a:srgbClr val="FFFFFF"/>
                </a:solidFill>
              </a:rPr>
              <a:t>¿ Cómo </a:t>
            </a:r>
            <a:r>
              <a:rPr lang="es-ES" sz="2000" dirty="0">
                <a:solidFill>
                  <a:srgbClr val="FFFFFF"/>
                </a:solidFill>
              </a:rPr>
              <a:t>la arquitectura del sistema facilita </a:t>
            </a:r>
            <a:r>
              <a:rPr lang="es-ES" sz="2000" dirty="0" smtClean="0">
                <a:solidFill>
                  <a:srgbClr val="FFFFFF"/>
                </a:solidFill>
              </a:rPr>
              <a:t>su desarrollo </a:t>
            </a:r>
            <a:r>
              <a:rPr lang="es-ES" sz="2000" dirty="0">
                <a:solidFill>
                  <a:srgbClr val="FFFFFF"/>
                </a:solidFill>
              </a:rPr>
              <a:t>e integración con el resto de las </a:t>
            </a:r>
            <a:r>
              <a:rPr lang="es-ES" sz="2000" dirty="0" smtClean="0">
                <a:solidFill>
                  <a:srgbClr val="FFFFFF"/>
                </a:solidFill>
              </a:rPr>
              <a:t>aplicaciones ?</a:t>
            </a:r>
            <a:endParaRPr lang="es-CL" sz="2000" dirty="0">
              <a:solidFill>
                <a:srgbClr val="FFFFFF"/>
              </a:solidFill>
            </a:endParaRPr>
          </a:p>
        </p:txBody>
      </p:sp>
      <p:sp>
        <p:nvSpPr>
          <p:cNvPr id="13" name="2 CuadroTexto"/>
          <p:cNvSpPr txBox="1"/>
          <p:nvPr/>
        </p:nvSpPr>
        <p:spPr>
          <a:xfrm>
            <a:off x="7452320" y="63720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>
                <a:solidFill>
                  <a:schemeClr val="bg1">
                    <a:lumMod val="75000"/>
                  </a:schemeClr>
                </a:solidFill>
              </a:rPr>
              <a:t>2015</a:t>
            </a:r>
            <a:endParaRPr lang="es-E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 bwMode="auto">
          <a:xfrm>
            <a:off x="8551614" y="6092597"/>
            <a:ext cx="180020" cy="574009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/>
            <a:endParaRPr lang="es-ES" sz="3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-50059" y="116632"/>
            <a:ext cx="9144000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s-ES_tradnl"/>
            </a:defPPr>
            <a:lvl1pPr algn="ctr" defTabSz="457200" eaLnBrk="1" fontAlgn="auto" latinLnBrk="0" hangingPunct="1"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L" altLang="es-CL" dirty="0"/>
              <a:t>Entendiendo la Arquitectura de Software </a:t>
            </a:r>
          </a:p>
          <a:p>
            <a:r>
              <a:rPr lang="es-CL" altLang="es-CL" sz="2600" i="1" dirty="0" smtClean="0"/>
              <a:t>Arquitectura Evolutiva</a:t>
            </a:r>
            <a:endParaRPr lang="es-CL" altLang="es-CL" sz="2600" i="1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006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69420</TotalTime>
  <Words>1904</Words>
  <Application>Microsoft Office PowerPoint</Application>
  <PresentationFormat>Presentación en pantalla (4:3)</PresentationFormat>
  <Paragraphs>151</Paragraphs>
  <Slides>20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Times New Roman</vt:lpstr>
      <vt:lpstr>Wingdings</vt:lpstr>
      <vt:lpstr>termal</vt:lpstr>
      <vt:lpstr>Introducción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Arquitectura de Software</dc:title>
  <dc:creator>Cecilia Bastarrica</dc:creator>
  <cp:lastModifiedBy>Olea Jara Sandra</cp:lastModifiedBy>
  <cp:revision>106</cp:revision>
  <cp:lastPrinted>2000-08-18T17:38:34Z</cp:lastPrinted>
  <dcterms:created xsi:type="dcterms:W3CDTF">2000-07-24T20:05:58Z</dcterms:created>
  <dcterms:modified xsi:type="dcterms:W3CDTF">2018-08-06T20:18:35Z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cecilia@dcc.uchile.cl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C:\My Documents\SWA</vt:lpwstr>
  </property>
</Properties>
</file>