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5" r:id="rId1"/>
  </p:sldMasterIdLst>
  <p:notesMasterIdLst>
    <p:notesMasterId r:id="rId31"/>
  </p:notesMasterIdLst>
  <p:handoutMasterIdLst>
    <p:handoutMasterId r:id="rId32"/>
  </p:handoutMasterIdLst>
  <p:sldIdLst>
    <p:sldId id="256" r:id="rId2"/>
    <p:sldId id="287" r:id="rId3"/>
    <p:sldId id="295" r:id="rId4"/>
    <p:sldId id="296" r:id="rId5"/>
    <p:sldId id="297" r:id="rId6"/>
    <p:sldId id="300" r:id="rId7"/>
    <p:sldId id="301" r:id="rId8"/>
    <p:sldId id="302" r:id="rId9"/>
    <p:sldId id="303" r:id="rId10"/>
    <p:sldId id="304" r:id="rId11"/>
    <p:sldId id="306" r:id="rId12"/>
    <p:sldId id="305" r:id="rId13"/>
    <p:sldId id="307" r:id="rId14"/>
    <p:sldId id="308" r:id="rId15"/>
    <p:sldId id="309" r:id="rId16"/>
    <p:sldId id="310" r:id="rId17"/>
    <p:sldId id="312" r:id="rId18"/>
    <p:sldId id="311" r:id="rId19"/>
    <p:sldId id="313" r:id="rId20"/>
    <p:sldId id="314" r:id="rId21"/>
    <p:sldId id="315" r:id="rId22"/>
    <p:sldId id="316" r:id="rId23"/>
    <p:sldId id="317" r:id="rId24"/>
    <p:sldId id="318" r:id="rId25"/>
    <p:sldId id="319" r:id="rId26"/>
    <p:sldId id="320" r:id="rId27"/>
    <p:sldId id="321" r:id="rId28"/>
    <p:sldId id="322" r:id="rId29"/>
    <p:sldId id="323" r:id="rId30"/>
  </p:sldIdLst>
  <p:sldSz cx="9144000" cy="6858000" type="screen4x3"/>
  <p:notesSz cx="7065963" cy="10198100"/>
  <p:defaultTextStyle>
    <a:defPPr>
      <a:defRPr lang="es-ES_tradnl"/>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33"/>
    <a:srgbClr val="FDDB9F"/>
    <a:srgbClr val="FF00FF"/>
    <a:srgbClr val="0000FF"/>
    <a:srgbClr val="00FF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83685" autoAdjust="0"/>
  </p:normalViewPr>
  <p:slideViewPr>
    <p:cSldViewPr>
      <p:cViewPr varScale="1">
        <p:scale>
          <a:sx n="62" d="100"/>
          <a:sy n="62" d="100"/>
        </p:scale>
        <p:origin x="-103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5" name="Rectangle 3"/>
          <p:cNvSpPr>
            <a:spLocks noGrp="1" noChangeArrowheads="1"/>
          </p:cNvSpPr>
          <p:nvPr>
            <p:ph type="dt" sz="quarter"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algn="r" defTabSz="969963">
              <a:defRPr sz="1300">
                <a:latin typeface="Times New Roman" panose="02020603050405020304" pitchFamily="18" charset="0"/>
              </a:defRPr>
            </a:lvl1pPr>
          </a:lstStyle>
          <a:p>
            <a:endParaRPr lang="es-ES_tradnl" altLang="es-CL"/>
          </a:p>
        </p:txBody>
      </p:sp>
      <p:sp>
        <p:nvSpPr>
          <p:cNvPr id="18436" name="Rectangle 4"/>
          <p:cNvSpPr>
            <a:spLocks noGrp="1" noChangeArrowheads="1"/>
          </p:cNvSpPr>
          <p:nvPr>
            <p:ph type="ftr" sz="quarter" idx="2"/>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7" name="Rectangle 5"/>
          <p:cNvSpPr>
            <a:spLocks noGrp="1" noChangeArrowheads="1"/>
          </p:cNvSpPr>
          <p:nvPr>
            <p:ph type="sldNum" sz="quarter" idx="3"/>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algn="r" defTabSz="969963">
              <a:defRPr sz="1300">
                <a:latin typeface="Times New Roman" panose="02020603050405020304" pitchFamily="18" charset="0"/>
              </a:defRPr>
            </a:lvl1pPr>
          </a:lstStyle>
          <a:p>
            <a:fld id="{6E9C16FD-672B-480C-BADD-718EE02CD31A}" type="slidenum">
              <a:rPr lang="es-ES_tradnl" altLang="es-CL"/>
              <a:pPr/>
              <a:t>‹#›</a:t>
            </a:fld>
            <a:endParaRPr lang="es-ES_tradnl" altLang="es-CL"/>
          </a:p>
        </p:txBody>
      </p:sp>
    </p:spTree>
    <p:extLst>
      <p:ext uri="{BB962C8B-B14F-4D97-AF65-F5344CB8AC3E}">
        <p14:creationId xmlns:p14="http://schemas.microsoft.com/office/powerpoint/2010/main" val="2057537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defTabSz="969963">
              <a:defRPr sz="1300"/>
            </a:lvl1pPr>
          </a:lstStyle>
          <a:p>
            <a:endParaRPr lang="es-CL" altLang="es-CL"/>
          </a:p>
        </p:txBody>
      </p:sp>
      <p:sp>
        <p:nvSpPr>
          <p:cNvPr id="34819" name="Rectangle 3"/>
          <p:cNvSpPr>
            <a:spLocks noGrp="1" noChangeArrowheads="1"/>
          </p:cNvSpPr>
          <p:nvPr>
            <p:ph type="dt"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algn="r" defTabSz="969963">
              <a:defRPr sz="1300"/>
            </a:lvl1pPr>
          </a:lstStyle>
          <a:p>
            <a:endParaRPr lang="es-CL" altLang="es-CL"/>
          </a:p>
        </p:txBody>
      </p:sp>
      <p:sp>
        <p:nvSpPr>
          <p:cNvPr id="34820" name="Rectangle 4"/>
          <p:cNvSpPr>
            <a:spLocks noGrp="1" noRot="1" noChangeAspect="1" noChangeArrowheads="1" noTextEdit="1"/>
          </p:cNvSpPr>
          <p:nvPr>
            <p:ph type="sldImg" idx="2"/>
          </p:nvPr>
        </p:nvSpPr>
        <p:spPr bwMode="auto">
          <a:xfrm>
            <a:off x="938213" y="754063"/>
            <a:ext cx="5137150" cy="3851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25513" y="4856163"/>
            <a:ext cx="5164137"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p>
            <a:pPr lvl="0"/>
            <a:r>
              <a:rPr lang="es-CL" altLang="es-CL" smtClean="0"/>
              <a:t>Haga clic para modificar el estilo de texto del patrón</a:t>
            </a:r>
          </a:p>
          <a:p>
            <a:pPr lvl="1"/>
            <a:r>
              <a:rPr lang="es-CL" altLang="es-CL" smtClean="0"/>
              <a:t>Segundo nivel</a:t>
            </a:r>
          </a:p>
          <a:p>
            <a:pPr lvl="2"/>
            <a:r>
              <a:rPr lang="es-CL" altLang="es-CL" smtClean="0"/>
              <a:t>Tercer nivel</a:t>
            </a:r>
          </a:p>
          <a:p>
            <a:pPr lvl="3"/>
            <a:r>
              <a:rPr lang="es-CL" altLang="es-CL" smtClean="0"/>
              <a:t>Cuarto nivel</a:t>
            </a:r>
          </a:p>
          <a:p>
            <a:pPr lvl="4"/>
            <a:r>
              <a:rPr lang="es-CL" altLang="es-CL" smtClean="0"/>
              <a:t>Quinto nivel</a:t>
            </a:r>
          </a:p>
        </p:txBody>
      </p:sp>
      <p:sp>
        <p:nvSpPr>
          <p:cNvPr id="34822" name="Rectangle 6"/>
          <p:cNvSpPr>
            <a:spLocks noGrp="1" noChangeArrowheads="1"/>
          </p:cNvSpPr>
          <p:nvPr>
            <p:ph type="ftr" sz="quarter" idx="4"/>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defTabSz="969963">
              <a:defRPr sz="1300"/>
            </a:lvl1pPr>
          </a:lstStyle>
          <a:p>
            <a:endParaRPr lang="es-CL" altLang="es-CL"/>
          </a:p>
        </p:txBody>
      </p:sp>
      <p:sp>
        <p:nvSpPr>
          <p:cNvPr id="34823" name="Rectangle 7"/>
          <p:cNvSpPr>
            <a:spLocks noGrp="1" noChangeArrowheads="1"/>
          </p:cNvSpPr>
          <p:nvPr>
            <p:ph type="sldNum" sz="quarter" idx="5"/>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algn="r" defTabSz="969963">
              <a:defRPr sz="1300"/>
            </a:lvl1pPr>
          </a:lstStyle>
          <a:p>
            <a:fld id="{FD45460E-F77C-4F6A-8F5E-D3513CB77A30}" type="slidenum">
              <a:rPr lang="es-CL" altLang="es-CL"/>
              <a:pPr/>
              <a:t>‹#›</a:t>
            </a:fld>
            <a:endParaRPr lang="es-CL" altLang="es-CL"/>
          </a:p>
        </p:txBody>
      </p:sp>
    </p:spTree>
    <p:extLst>
      <p:ext uri="{BB962C8B-B14F-4D97-AF65-F5344CB8AC3E}">
        <p14:creationId xmlns:p14="http://schemas.microsoft.com/office/powerpoint/2010/main" val="3323819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4D569-F48E-4FC0-88D1-06D802DF7975}" type="slidenum">
              <a:rPr lang="es-CL" altLang="es-CL"/>
              <a:pPr/>
              <a:t>1</a:t>
            </a:fld>
            <a:endParaRPr lang="es-CL" altLang="es-CL"/>
          </a:p>
        </p:txBody>
      </p:sp>
      <p:sp>
        <p:nvSpPr>
          <p:cNvPr id="44034" name="Rectangle 2"/>
          <p:cNvSpPr>
            <a:spLocks noGrp="1" noRot="1" noChangeAspect="1" noChangeArrowheads="1" noTextEdit="1"/>
          </p:cNvSpPr>
          <p:nvPr>
            <p:ph type="sldImg"/>
          </p:nvPr>
        </p:nvSpPr>
        <p:spPr>
          <a:xfrm>
            <a:off x="939800" y="754063"/>
            <a:ext cx="5133975" cy="3851275"/>
          </a:xfrm>
          <a:ln/>
        </p:spPr>
      </p:sp>
      <p:sp>
        <p:nvSpPr>
          <p:cNvPr id="44035"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56483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10</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77135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11</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269061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n-US" altLang="es-CL" dirty="0" err="1" smtClean="0"/>
              <a:t>Es</a:t>
            </a:r>
            <a:r>
              <a:rPr lang="en-US" altLang="es-CL" dirty="0" smtClean="0"/>
              <a:t> </a:t>
            </a:r>
            <a:r>
              <a:rPr lang="en-US" altLang="es-CL" dirty="0" err="1" smtClean="0"/>
              <a:t>decir</a:t>
            </a:r>
            <a:r>
              <a:rPr lang="en-US" altLang="es-CL" dirty="0" smtClean="0"/>
              <a:t> </a:t>
            </a:r>
            <a:r>
              <a:rPr lang="en-US" altLang="es-CL" dirty="0" err="1" smtClean="0"/>
              <a:t>en</a:t>
            </a:r>
            <a:r>
              <a:rPr lang="en-US" altLang="es-CL" dirty="0" smtClean="0"/>
              <a:t> que</a:t>
            </a:r>
            <a:r>
              <a:rPr lang="en-US" altLang="es-CL" baseline="0" dirty="0" smtClean="0"/>
              <a:t> </a:t>
            </a:r>
            <a:r>
              <a:rPr lang="en-US" altLang="es-CL" baseline="0" dirty="0" err="1" smtClean="0"/>
              <a:t>ambiente</a:t>
            </a:r>
            <a:r>
              <a:rPr lang="en-US" altLang="es-CL" baseline="0" dirty="0" smtClean="0"/>
              <a:t> se </a:t>
            </a:r>
            <a:r>
              <a:rPr lang="en-US" altLang="es-CL" baseline="0" dirty="0" err="1" smtClean="0"/>
              <a:t>movera</a:t>
            </a:r>
            <a:r>
              <a:rPr lang="en-US" altLang="es-CL" baseline="0" dirty="0" smtClean="0"/>
              <a:t> el Sistema </a:t>
            </a:r>
            <a:r>
              <a:rPr lang="en-US" altLang="es-CL" baseline="0" dirty="0" err="1" smtClean="0"/>
              <a:t>por</a:t>
            </a:r>
            <a:r>
              <a:rPr lang="en-US" altLang="es-CL" baseline="0" dirty="0" smtClean="0"/>
              <a:t> </a:t>
            </a:r>
            <a:r>
              <a:rPr lang="en-US" altLang="es-CL" baseline="0" dirty="0" err="1" smtClean="0"/>
              <a:t>ejemplo</a:t>
            </a:r>
            <a:r>
              <a:rPr lang="en-US" altLang="es-CL" baseline="0" dirty="0" smtClean="0"/>
              <a:t> </a:t>
            </a:r>
            <a:r>
              <a:rPr lang="en-US" altLang="es-CL" baseline="0" dirty="0" err="1" smtClean="0"/>
              <a:t>estandar</a:t>
            </a:r>
            <a:r>
              <a:rPr lang="en-US" altLang="es-CL" baseline="0" dirty="0" smtClean="0"/>
              <a:t> de las base de </a:t>
            </a:r>
            <a:r>
              <a:rPr lang="en-US" altLang="es-CL" baseline="0" dirty="0" err="1" smtClean="0"/>
              <a:t>datos</a:t>
            </a:r>
            <a:r>
              <a:rPr lang="en-US" altLang="es-CL" baseline="0" dirty="0" smtClean="0"/>
              <a:t> o </a:t>
            </a:r>
            <a:r>
              <a:rPr lang="en-US" altLang="es-CL" baseline="0" dirty="0" err="1" smtClean="0"/>
              <a:t>restricciones</a:t>
            </a:r>
            <a:r>
              <a:rPr lang="en-US" altLang="es-CL" baseline="0" dirty="0" smtClean="0"/>
              <a:t> de derecho de </a:t>
            </a:r>
            <a:r>
              <a:rPr lang="en-US" altLang="es-CL" baseline="0" dirty="0" err="1" smtClean="0"/>
              <a:t>autor</a:t>
            </a:r>
            <a:r>
              <a:rPr lang="en-US" altLang="es-CL" baseline="0" dirty="0" smtClean="0"/>
              <a:t> </a:t>
            </a:r>
            <a:r>
              <a:rPr lang="en-US" altLang="es-CL" baseline="0" dirty="0" err="1" smtClean="0"/>
              <a:t>etc</a:t>
            </a:r>
            <a:r>
              <a:rPr lang="en-US" altLang="es-CL" baseline="0" dirty="0" smtClean="0"/>
              <a:t> </a:t>
            </a:r>
            <a:r>
              <a:rPr lang="en-US" altLang="es-CL" baseline="0" dirty="0" err="1" smtClean="0"/>
              <a:t>etc</a:t>
            </a:r>
            <a:r>
              <a:rPr lang="en-US" altLang="es-CL" baseline="0" dirty="0" smtClean="0"/>
              <a:t> </a:t>
            </a:r>
            <a:endParaRPr lang="en-US" altLang="es-CL" dirty="0"/>
          </a:p>
        </p:txBody>
      </p:sp>
    </p:spTree>
    <p:extLst>
      <p:ext uri="{BB962C8B-B14F-4D97-AF65-F5344CB8AC3E}">
        <p14:creationId xmlns:p14="http://schemas.microsoft.com/office/powerpoint/2010/main" val="3993352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n-US" altLang="es-CL" dirty="0" smtClean="0"/>
              <a:t>Roberson</a:t>
            </a:r>
            <a:r>
              <a:rPr lang="en-US" altLang="es-CL" baseline="0" dirty="0" smtClean="0"/>
              <a:t> y Roberson</a:t>
            </a:r>
            <a:endParaRPr lang="en-US" altLang="es-CL" dirty="0"/>
          </a:p>
        </p:txBody>
      </p:sp>
    </p:spTree>
    <p:extLst>
      <p:ext uri="{BB962C8B-B14F-4D97-AF65-F5344CB8AC3E}">
        <p14:creationId xmlns:p14="http://schemas.microsoft.com/office/powerpoint/2010/main" val="76737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14</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993352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15</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993352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16</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647919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17</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647919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18</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64791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19</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64791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20</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647919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21</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647919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62CF1-27C1-4F9D-9104-474210134FF3}" type="slidenum">
              <a:rPr lang="es-ES" altLang="es-CL"/>
              <a:pPr/>
              <a:t>22</a:t>
            </a:fld>
            <a:endParaRPr lang="es-ES" altLang="es-CL"/>
          </a:p>
        </p:txBody>
      </p:sp>
      <p:sp>
        <p:nvSpPr>
          <p:cNvPr id="137218" name="Rectangle 2"/>
          <p:cNvSpPr>
            <a:spLocks noGrp="1" noRot="1" noChangeAspect="1" noChangeArrowheads="1" noTextEdit="1"/>
          </p:cNvSpPr>
          <p:nvPr>
            <p:ph type="sldImg"/>
          </p:nvPr>
        </p:nvSpPr>
        <p:spPr>
          <a:xfrm>
            <a:off x="939800" y="754063"/>
            <a:ext cx="5133975" cy="3851275"/>
          </a:xfrm>
          <a:ln/>
        </p:spPr>
      </p:sp>
      <p:sp>
        <p:nvSpPr>
          <p:cNvPr id="137219" name="Rectangle 3"/>
          <p:cNvSpPr>
            <a:spLocks noGrp="1" noChangeArrowheads="1"/>
          </p:cNvSpPr>
          <p:nvPr>
            <p:ph type="body" idx="1"/>
          </p:nvPr>
        </p:nvSpPr>
        <p:spPr/>
        <p:txBody>
          <a:bodyPr/>
          <a:lstStyle/>
          <a:p>
            <a:endParaRPr lang="es-ES_tradnl" altLang="es-CL"/>
          </a:p>
        </p:txBody>
      </p:sp>
    </p:spTree>
    <p:extLst>
      <p:ext uri="{BB962C8B-B14F-4D97-AF65-F5344CB8AC3E}">
        <p14:creationId xmlns:p14="http://schemas.microsoft.com/office/powerpoint/2010/main" val="2983778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694AB-B47D-41FC-A4F7-55C848770D89}" type="slidenum">
              <a:rPr lang="es-ES" altLang="es-CL"/>
              <a:pPr/>
              <a:t>23</a:t>
            </a:fld>
            <a:endParaRPr lang="es-ES" altLang="es-CL"/>
          </a:p>
        </p:txBody>
      </p:sp>
      <p:sp>
        <p:nvSpPr>
          <p:cNvPr id="140290" name="Rectangle 2"/>
          <p:cNvSpPr>
            <a:spLocks noGrp="1" noRot="1" noChangeAspect="1" noChangeArrowheads="1" noTextEdit="1"/>
          </p:cNvSpPr>
          <p:nvPr>
            <p:ph type="sldImg"/>
          </p:nvPr>
        </p:nvSpPr>
        <p:spPr>
          <a:xfrm>
            <a:off x="939800" y="754063"/>
            <a:ext cx="5133975" cy="3851275"/>
          </a:xfrm>
          <a:ln/>
        </p:spPr>
      </p:sp>
      <p:sp>
        <p:nvSpPr>
          <p:cNvPr id="140291" name="Rectangle 3"/>
          <p:cNvSpPr>
            <a:spLocks noGrp="1" noChangeArrowheads="1"/>
          </p:cNvSpPr>
          <p:nvPr>
            <p:ph type="body" idx="1"/>
          </p:nvPr>
        </p:nvSpPr>
        <p:spPr/>
        <p:txBody>
          <a:bodyPr/>
          <a:lstStyle/>
          <a:p>
            <a:endParaRPr lang="es-ES_tradnl" altLang="es-CL"/>
          </a:p>
        </p:txBody>
      </p:sp>
    </p:spTree>
    <p:extLst>
      <p:ext uri="{BB962C8B-B14F-4D97-AF65-F5344CB8AC3E}">
        <p14:creationId xmlns:p14="http://schemas.microsoft.com/office/powerpoint/2010/main" val="3075125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51385-6E1B-4D47-9FB6-0BFA61CF8E55}" type="slidenum">
              <a:rPr lang="es-ES" altLang="es-CL"/>
              <a:pPr/>
              <a:t>24</a:t>
            </a:fld>
            <a:endParaRPr lang="es-ES" altLang="es-CL"/>
          </a:p>
        </p:txBody>
      </p:sp>
      <p:sp>
        <p:nvSpPr>
          <p:cNvPr id="142338" name="Rectangle 2"/>
          <p:cNvSpPr>
            <a:spLocks noGrp="1" noRot="1" noChangeAspect="1" noChangeArrowheads="1" noTextEdit="1"/>
          </p:cNvSpPr>
          <p:nvPr>
            <p:ph type="sldImg"/>
          </p:nvPr>
        </p:nvSpPr>
        <p:spPr>
          <a:xfrm>
            <a:off x="939800" y="754063"/>
            <a:ext cx="5133975" cy="3851275"/>
          </a:xfrm>
          <a:ln/>
        </p:spPr>
      </p:sp>
      <p:sp>
        <p:nvSpPr>
          <p:cNvPr id="142339" name="Rectangle 3"/>
          <p:cNvSpPr>
            <a:spLocks noGrp="1" noChangeArrowheads="1"/>
          </p:cNvSpPr>
          <p:nvPr>
            <p:ph type="body" idx="1"/>
          </p:nvPr>
        </p:nvSpPr>
        <p:spPr/>
        <p:txBody>
          <a:bodyPr/>
          <a:lstStyle/>
          <a:p>
            <a:endParaRPr lang="es-ES_tradnl" altLang="es-CL"/>
          </a:p>
        </p:txBody>
      </p:sp>
    </p:spTree>
    <p:extLst>
      <p:ext uri="{BB962C8B-B14F-4D97-AF65-F5344CB8AC3E}">
        <p14:creationId xmlns:p14="http://schemas.microsoft.com/office/powerpoint/2010/main" val="754026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A0D966-691B-494D-95C3-20C17805FC5C}" type="slidenum">
              <a:rPr lang="es-ES" altLang="es-CL"/>
              <a:pPr/>
              <a:t>25</a:t>
            </a:fld>
            <a:endParaRPr lang="es-ES" altLang="es-CL"/>
          </a:p>
        </p:txBody>
      </p:sp>
      <p:sp>
        <p:nvSpPr>
          <p:cNvPr id="144386" name="Rectangle 2"/>
          <p:cNvSpPr>
            <a:spLocks noGrp="1" noRot="1" noChangeAspect="1" noChangeArrowheads="1" noTextEdit="1"/>
          </p:cNvSpPr>
          <p:nvPr>
            <p:ph type="sldImg"/>
          </p:nvPr>
        </p:nvSpPr>
        <p:spPr>
          <a:xfrm>
            <a:off x="939800" y="754063"/>
            <a:ext cx="5133975" cy="3851275"/>
          </a:xfrm>
          <a:ln/>
        </p:spPr>
      </p:sp>
      <p:sp>
        <p:nvSpPr>
          <p:cNvPr id="144387" name="Rectangle 3"/>
          <p:cNvSpPr>
            <a:spLocks noGrp="1" noChangeArrowheads="1"/>
          </p:cNvSpPr>
          <p:nvPr>
            <p:ph type="body" idx="1"/>
          </p:nvPr>
        </p:nvSpPr>
        <p:spPr/>
        <p:txBody>
          <a:bodyPr/>
          <a:lstStyle/>
          <a:p>
            <a:endParaRPr lang="es-ES_tradnl" altLang="es-CL"/>
          </a:p>
        </p:txBody>
      </p:sp>
    </p:spTree>
    <p:extLst>
      <p:ext uri="{BB962C8B-B14F-4D97-AF65-F5344CB8AC3E}">
        <p14:creationId xmlns:p14="http://schemas.microsoft.com/office/powerpoint/2010/main" val="1690444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4C68B-F200-4B25-87C5-8B83F9BA0A6D}" type="slidenum">
              <a:rPr lang="es-ES" altLang="es-CL"/>
              <a:pPr/>
              <a:t>26</a:t>
            </a:fld>
            <a:endParaRPr lang="es-ES" altLang="es-CL"/>
          </a:p>
        </p:txBody>
      </p:sp>
      <p:sp>
        <p:nvSpPr>
          <p:cNvPr id="146434" name="Rectangle 2"/>
          <p:cNvSpPr>
            <a:spLocks noGrp="1" noRot="1" noChangeAspect="1" noChangeArrowheads="1" noTextEdit="1"/>
          </p:cNvSpPr>
          <p:nvPr>
            <p:ph type="sldImg"/>
          </p:nvPr>
        </p:nvSpPr>
        <p:spPr>
          <a:xfrm>
            <a:off x="939800" y="754063"/>
            <a:ext cx="5133975" cy="3851275"/>
          </a:xfrm>
          <a:ln/>
        </p:spPr>
      </p:sp>
      <p:sp>
        <p:nvSpPr>
          <p:cNvPr id="146435" name="Rectangle 3"/>
          <p:cNvSpPr>
            <a:spLocks noGrp="1" noChangeArrowheads="1"/>
          </p:cNvSpPr>
          <p:nvPr>
            <p:ph type="body" idx="1"/>
          </p:nvPr>
        </p:nvSpPr>
        <p:spPr/>
        <p:txBody>
          <a:bodyPr/>
          <a:lstStyle/>
          <a:p>
            <a:endParaRPr lang="es-ES_tradnl" altLang="es-CL"/>
          </a:p>
        </p:txBody>
      </p:sp>
    </p:spTree>
    <p:extLst>
      <p:ext uri="{BB962C8B-B14F-4D97-AF65-F5344CB8AC3E}">
        <p14:creationId xmlns:p14="http://schemas.microsoft.com/office/powerpoint/2010/main" val="400045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95B66-CEA4-4714-A299-10F5D696CC8C}" type="slidenum">
              <a:rPr lang="es-ES" altLang="es-CL"/>
              <a:pPr/>
              <a:t>27</a:t>
            </a:fld>
            <a:endParaRPr lang="es-ES" altLang="es-CL"/>
          </a:p>
        </p:txBody>
      </p:sp>
      <p:sp>
        <p:nvSpPr>
          <p:cNvPr id="148482" name="Rectangle 2"/>
          <p:cNvSpPr>
            <a:spLocks noGrp="1" noRot="1" noChangeAspect="1" noChangeArrowheads="1" noTextEdit="1"/>
          </p:cNvSpPr>
          <p:nvPr>
            <p:ph type="sldImg"/>
          </p:nvPr>
        </p:nvSpPr>
        <p:spPr>
          <a:xfrm>
            <a:off x="939800" y="754063"/>
            <a:ext cx="5133975" cy="3851275"/>
          </a:xfrm>
          <a:ln/>
        </p:spPr>
      </p:sp>
      <p:sp>
        <p:nvSpPr>
          <p:cNvPr id="148483" name="Rectangle 3"/>
          <p:cNvSpPr>
            <a:spLocks noGrp="1" noChangeArrowheads="1"/>
          </p:cNvSpPr>
          <p:nvPr>
            <p:ph type="body" idx="1"/>
          </p:nvPr>
        </p:nvSpPr>
        <p:spPr/>
        <p:txBody>
          <a:bodyPr/>
          <a:lstStyle/>
          <a:p>
            <a:endParaRPr lang="es-ES_tradnl" altLang="es-CL"/>
          </a:p>
        </p:txBody>
      </p:sp>
    </p:spTree>
    <p:extLst>
      <p:ext uri="{BB962C8B-B14F-4D97-AF65-F5344CB8AC3E}">
        <p14:creationId xmlns:p14="http://schemas.microsoft.com/office/powerpoint/2010/main" val="719402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62E33-2E44-4169-ADA8-4BF3248CD20E}" type="slidenum">
              <a:rPr lang="es-ES" altLang="es-CL"/>
              <a:pPr/>
              <a:t>28</a:t>
            </a:fld>
            <a:endParaRPr lang="es-ES" altLang="es-CL"/>
          </a:p>
        </p:txBody>
      </p:sp>
      <p:sp>
        <p:nvSpPr>
          <p:cNvPr id="150530" name="Rectangle 2"/>
          <p:cNvSpPr>
            <a:spLocks noGrp="1" noRot="1" noChangeAspect="1" noChangeArrowheads="1" noTextEdit="1"/>
          </p:cNvSpPr>
          <p:nvPr>
            <p:ph type="sldImg"/>
          </p:nvPr>
        </p:nvSpPr>
        <p:spPr>
          <a:xfrm>
            <a:off x="939800" y="754063"/>
            <a:ext cx="5133975" cy="3851275"/>
          </a:xfrm>
          <a:ln/>
        </p:spPr>
      </p:sp>
      <p:sp>
        <p:nvSpPr>
          <p:cNvPr id="150531" name="Rectangle 3"/>
          <p:cNvSpPr>
            <a:spLocks noGrp="1" noChangeArrowheads="1"/>
          </p:cNvSpPr>
          <p:nvPr>
            <p:ph type="body" idx="1"/>
          </p:nvPr>
        </p:nvSpPr>
        <p:spPr/>
        <p:txBody>
          <a:bodyPr/>
          <a:lstStyle/>
          <a:p>
            <a:endParaRPr lang="es-ES_tradnl" altLang="es-CL"/>
          </a:p>
        </p:txBody>
      </p:sp>
    </p:spTree>
    <p:extLst>
      <p:ext uri="{BB962C8B-B14F-4D97-AF65-F5344CB8AC3E}">
        <p14:creationId xmlns:p14="http://schemas.microsoft.com/office/powerpoint/2010/main" val="2380979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62E33-2E44-4169-ADA8-4BF3248CD20E}" type="slidenum">
              <a:rPr lang="es-ES" altLang="es-CL"/>
              <a:pPr/>
              <a:t>29</a:t>
            </a:fld>
            <a:endParaRPr lang="es-ES" altLang="es-CL"/>
          </a:p>
        </p:txBody>
      </p:sp>
      <p:sp>
        <p:nvSpPr>
          <p:cNvPr id="150530" name="Rectangle 2"/>
          <p:cNvSpPr>
            <a:spLocks noGrp="1" noRot="1" noChangeAspect="1" noChangeArrowheads="1" noTextEdit="1"/>
          </p:cNvSpPr>
          <p:nvPr>
            <p:ph type="sldImg"/>
          </p:nvPr>
        </p:nvSpPr>
        <p:spPr>
          <a:xfrm>
            <a:off x="939800" y="754063"/>
            <a:ext cx="5133975" cy="3851275"/>
          </a:xfrm>
          <a:ln/>
        </p:spPr>
      </p:sp>
      <p:sp>
        <p:nvSpPr>
          <p:cNvPr id="150531" name="Rectangle 3"/>
          <p:cNvSpPr>
            <a:spLocks noGrp="1" noChangeArrowheads="1"/>
          </p:cNvSpPr>
          <p:nvPr>
            <p:ph type="body" idx="1"/>
          </p:nvPr>
        </p:nvSpPr>
        <p:spPr/>
        <p:txBody>
          <a:bodyPr/>
          <a:lstStyle/>
          <a:p>
            <a:r>
              <a:rPr lang="es-ES_tradnl" altLang="es-CL" smtClean="0"/>
              <a:t>http://www.revistas.unal.edu.co/index.php/dyna/article/view/28017/43723</a:t>
            </a:r>
            <a:endParaRPr lang="es-ES_tradnl" altLang="es-CL"/>
          </a:p>
        </p:txBody>
      </p:sp>
    </p:spTree>
    <p:extLst>
      <p:ext uri="{BB962C8B-B14F-4D97-AF65-F5344CB8AC3E}">
        <p14:creationId xmlns:p14="http://schemas.microsoft.com/office/powerpoint/2010/main" val="418399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4</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5</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6</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49446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7</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280517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8</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dirty="0" smtClean="0"/>
              <a:t>Características o Cualidades que los </a:t>
            </a:r>
            <a:r>
              <a:rPr lang="es-CL" dirty="0" err="1" smtClean="0"/>
              <a:t>Stakeholders</a:t>
            </a:r>
            <a:r>
              <a:rPr lang="es-CL" smtClean="0"/>
              <a:t> esperan como parte del comportamiento del sistema de Software. </a:t>
            </a:r>
            <a:endParaRPr lang="en-US" altLang="es-CL"/>
          </a:p>
        </p:txBody>
      </p:sp>
    </p:spTree>
    <p:extLst>
      <p:ext uri="{BB962C8B-B14F-4D97-AF65-F5344CB8AC3E}">
        <p14:creationId xmlns:p14="http://schemas.microsoft.com/office/powerpoint/2010/main" val="184542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9</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364791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11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smtClean="0"/>
              <a:t>Arquitectura de Software - Introducción</a:t>
            </a:r>
            <a:endParaRPr lang="es-CL" altLang="es-CL"/>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513DAB17-A41F-4089-8353-2A8AA10AAF09}" type="slidenum">
              <a:rPr lang="es-CL" altLang="es-CL" smtClean="0"/>
              <a:pPr/>
              <a:t>‹#›</a:t>
            </a:fld>
            <a:endParaRPr lang="es-CL" altLang="es-CL"/>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smtClean="0"/>
              <a:t>Arquitectura de Software - Introducción</a:t>
            </a:r>
            <a:endParaRPr lang="es-CL" altLang="es-CL"/>
          </a:p>
        </p:txBody>
      </p:sp>
      <p:sp>
        <p:nvSpPr>
          <p:cNvPr id="6" name="Slide Number Placeholder 5"/>
          <p:cNvSpPr>
            <a:spLocks noGrp="1"/>
          </p:cNvSpPr>
          <p:nvPr>
            <p:ph type="sldNum" sz="quarter" idx="12"/>
          </p:nvPr>
        </p:nvSpPr>
        <p:spPr/>
        <p:txBody>
          <a:bodyPr/>
          <a:lstStyle/>
          <a:p>
            <a:fld id="{2F2EE521-D079-4BE5-81D8-FC7282A947CE}" type="slidenum">
              <a:rPr lang="es-CL" altLang="es-CL" smtClean="0"/>
              <a:pPr/>
              <a:t>‹#›</a:t>
            </a:fld>
            <a:endParaRPr lang="es-CL" altLang="es-C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smtClean="0"/>
              <a:t>Arquitectura de Software - Introducción</a:t>
            </a:r>
            <a:endParaRPr lang="es-CL" altLang="es-CL"/>
          </a:p>
        </p:txBody>
      </p:sp>
      <p:sp>
        <p:nvSpPr>
          <p:cNvPr id="6" name="Slide Number Placeholder 5"/>
          <p:cNvSpPr>
            <a:spLocks noGrp="1"/>
          </p:cNvSpPr>
          <p:nvPr>
            <p:ph type="sldNum" sz="quarter" idx="12"/>
          </p:nvPr>
        </p:nvSpPr>
        <p:spPr/>
        <p:txBody>
          <a:bodyPr/>
          <a:lstStyle/>
          <a:p>
            <a:fld id="{87998BB0-11B1-460B-8C43-0AF0CF1947BA}" type="slidenum">
              <a:rPr lang="es-CL" altLang="es-CL" smtClean="0"/>
              <a:pPr/>
              <a:t>‹#›</a:t>
            </a:fld>
            <a:endParaRPr lang="es-CL" altLang="es-C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CL" altLang="es-CL"/>
          </a:p>
        </p:txBody>
      </p:sp>
      <p:sp>
        <p:nvSpPr>
          <p:cNvPr id="10" name="Slide Number Placeholder 9"/>
          <p:cNvSpPr>
            <a:spLocks noGrp="1"/>
          </p:cNvSpPr>
          <p:nvPr>
            <p:ph type="sldNum" sz="quarter" idx="11"/>
          </p:nvPr>
        </p:nvSpPr>
        <p:spPr/>
        <p:txBody>
          <a:bodyPr/>
          <a:lstStyle/>
          <a:p>
            <a:fld id="{08288777-18EA-4326-B18C-6A852FE36C7C}" type="slidenum">
              <a:rPr lang="es-CL" altLang="es-CL" smtClean="0"/>
              <a:pPr/>
              <a:t>‹#›</a:t>
            </a:fld>
            <a:endParaRPr lang="es-CL" altLang="es-CL"/>
          </a:p>
        </p:txBody>
      </p:sp>
      <p:sp>
        <p:nvSpPr>
          <p:cNvPr id="12" name="Footer Placeholder 11"/>
          <p:cNvSpPr>
            <a:spLocks noGrp="1"/>
          </p:cNvSpPr>
          <p:nvPr>
            <p:ph type="ftr" sz="quarter" idx="12"/>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smtClean="0"/>
              <a:t>Haga clic para modificar el estilo de título del patrón</a:t>
            </a:r>
            <a:endParaRPr lang="en-US" dirty="0"/>
          </a:p>
        </p:txBody>
      </p:sp>
      <p:sp>
        <p:nvSpPr>
          <p:cNvPr id="19" name="Date Placeholder 18"/>
          <p:cNvSpPr>
            <a:spLocks noGrp="1"/>
          </p:cNvSpPr>
          <p:nvPr>
            <p:ph type="dt" sz="half" idx="10"/>
          </p:nvPr>
        </p:nvSpPr>
        <p:spPr/>
        <p:txBody>
          <a:bodyPr/>
          <a:lstStyle/>
          <a:p>
            <a:endParaRPr lang="es-CL" altLang="es-CL"/>
          </a:p>
        </p:txBody>
      </p:sp>
      <p:sp>
        <p:nvSpPr>
          <p:cNvPr id="20" name="Slide Number Placeholder 19"/>
          <p:cNvSpPr>
            <a:spLocks noGrp="1"/>
          </p:cNvSpPr>
          <p:nvPr>
            <p:ph type="sldNum" sz="quarter" idx="11"/>
          </p:nvPr>
        </p:nvSpPr>
        <p:spPr/>
        <p:txBody>
          <a:bodyPr/>
          <a:lstStyle/>
          <a:p>
            <a:fld id="{ED6F9198-55AE-425C-BF1A-AE37B16A611A}" type="slidenum">
              <a:rPr lang="es-CL" altLang="es-CL" smtClean="0"/>
              <a:pPr/>
              <a:t>‹#›</a:t>
            </a:fld>
            <a:endParaRPr lang="es-CL" altLang="es-CL"/>
          </a:p>
        </p:txBody>
      </p:sp>
      <p:sp>
        <p:nvSpPr>
          <p:cNvPr id="21" name="Footer Placeholder 20"/>
          <p:cNvSpPr>
            <a:spLocks noGrp="1"/>
          </p:cNvSpPr>
          <p:nvPr>
            <p:ph type="ftr" sz="quarter" idx="12"/>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smtClean="0"/>
              <a:t>Arquitectura de Software - Introducción</a:t>
            </a:r>
            <a:endParaRPr lang="es-CL" altLang="es-CL"/>
          </a:p>
        </p:txBody>
      </p:sp>
      <p:sp>
        <p:nvSpPr>
          <p:cNvPr id="7" name="Slide Number Placeholder 6"/>
          <p:cNvSpPr>
            <a:spLocks noGrp="1"/>
          </p:cNvSpPr>
          <p:nvPr>
            <p:ph type="sldNum" sz="quarter" idx="12"/>
          </p:nvPr>
        </p:nvSpPr>
        <p:spPr/>
        <p:txBody>
          <a:bodyPr/>
          <a:lstStyle/>
          <a:p>
            <a:fld id="{817DD784-84BD-49DA-8031-6720D71C37B9}" type="slidenum">
              <a:rPr lang="es-CL" altLang="es-CL" smtClean="0"/>
              <a:pPr/>
              <a:t>‹#›</a:t>
            </a:fld>
            <a:endParaRPr lang="es-CL" altLang="es-CL"/>
          </a:p>
        </p:txBody>
      </p:sp>
      <p:sp>
        <p:nvSpPr>
          <p:cNvPr id="9" name="Content Placeholder 8"/>
          <p:cNvSpPr>
            <a:spLocks noGrp="1"/>
          </p:cNvSpPr>
          <p:nvPr>
            <p:ph sz="quarter" idx="13"/>
          </p:nvPr>
        </p:nvSpPr>
        <p:spPr>
          <a:xfrm>
            <a:off x="1216152" y="841248"/>
            <a:ext cx="3730752" cy="4389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endParaRPr lang="es-CL" altLang="es-CL"/>
          </a:p>
        </p:txBody>
      </p:sp>
      <p:sp>
        <p:nvSpPr>
          <p:cNvPr id="8" name="Footer Placeholder 7"/>
          <p:cNvSpPr>
            <a:spLocks noGrp="1"/>
          </p:cNvSpPr>
          <p:nvPr>
            <p:ph type="ftr" sz="quarter" idx="11"/>
          </p:nvPr>
        </p:nvSpPr>
        <p:spPr/>
        <p:txBody>
          <a:bodyPr/>
          <a:lstStyle/>
          <a:p>
            <a:r>
              <a:rPr lang="es-CL" altLang="es-CL" smtClean="0"/>
              <a:t>Arquitectura de Software - Introducción</a:t>
            </a:r>
            <a:endParaRPr lang="es-CL" altLang="es-CL"/>
          </a:p>
        </p:txBody>
      </p:sp>
      <p:sp>
        <p:nvSpPr>
          <p:cNvPr id="9" name="Slide Number Placeholder 8"/>
          <p:cNvSpPr>
            <a:spLocks noGrp="1"/>
          </p:cNvSpPr>
          <p:nvPr>
            <p:ph type="sldNum" sz="quarter" idx="12"/>
          </p:nvPr>
        </p:nvSpPr>
        <p:spPr/>
        <p:txBody>
          <a:bodyPr/>
          <a:lstStyle/>
          <a:p>
            <a:fld id="{B5B70DE6-16C0-4850-B827-45AA70A6A6D1}" type="slidenum">
              <a:rPr lang="es-CL" altLang="es-CL" smtClean="0"/>
              <a:pPr/>
              <a:t>‹#›</a:t>
            </a:fld>
            <a:endParaRPr lang="es-CL" altLang="es-CL"/>
          </a:p>
        </p:txBody>
      </p:sp>
      <p:sp>
        <p:nvSpPr>
          <p:cNvPr id="11" name="Content Placeholder 10"/>
          <p:cNvSpPr>
            <a:spLocks noGrp="1"/>
          </p:cNvSpPr>
          <p:nvPr>
            <p:ph sz="quarter" idx="13"/>
          </p:nvPr>
        </p:nvSpPr>
        <p:spPr>
          <a:xfrm>
            <a:off x="1216152" y="1380744"/>
            <a:ext cx="3730752" cy="38404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ltLang="es-CL"/>
          </a:p>
        </p:txBody>
      </p:sp>
      <p:sp>
        <p:nvSpPr>
          <p:cNvPr id="4" name="Footer Placeholder 3"/>
          <p:cNvSpPr>
            <a:spLocks noGrp="1"/>
          </p:cNvSpPr>
          <p:nvPr>
            <p:ph type="ftr" sz="quarter" idx="11"/>
          </p:nvPr>
        </p:nvSpPr>
        <p:spPr/>
        <p:txBody>
          <a:bodyPr/>
          <a:lstStyle/>
          <a:p>
            <a:r>
              <a:rPr lang="es-CL" altLang="es-CL" smtClean="0"/>
              <a:t>Arquitectura de Software - Introducción</a:t>
            </a:r>
            <a:endParaRPr lang="es-CL" altLang="es-CL"/>
          </a:p>
        </p:txBody>
      </p:sp>
      <p:sp>
        <p:nvSpPr>
          <p:cNvPr id="5" name="Slide Number Placeholder 4"/>
          <p:cNvSpPr>
            <a:spLocks noGrp="1"/>
          </p:cNvSpPr>
          <p:nvPr>
            <p:ph type="sldNum" sz="quarter" idx="12"/>
          </p:nvPr>
        </p:nvSpPr>
        <p:spPr/>
        <p:txBody>
          <a:bodyPr/>
          <a:lstStyle/>
          <a:p>
            <a:fld id="{31A7FCA8-D307-4949-9793-507AE41BB7BA}" type="slidenum">
              <a:rPr lang="es-CL" altLang="es-CL" smtClean="0"/>
              <a:pPr/>
              <a:t>‹#›</a:t>
            </a:fld>
            <a:endParaRPr lang="es-CL" altLang="es-CL"/>
          </a:p>
        </p:txBody>
      </p:sp>
    </p:spTree>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s-CL" altLang="es-CL"/>
          </a:p>
        </p:txBody>
      </p:sp>
      <p:sp>
        <p:nvSpPr>
          <p:cNvPr id="6" name="Slide Number Placeholder 5"/>
          <p:cNvSpPr>
            <a:spLocks noGrp="1"/>
          </p:cNvSpPr>
          <p:nvPr>
            <p:ph type="sldNum" sz="quarter" idx="11"/>
          </p:nvPr>
        </p:nvSpPr>
        <p:spPr/>
        <p:txBody>
          <a:bodyPr/>
          <a:lstStyle/>
          <a:p>
            <a:fld id="{D5EBC920-8924-4392-8238-D700DA55022A}" type="slidenum">
              <a:rPr lang="es-CL" altLang="es-CL" smtClean="0"/>
              <a:pPr/>
              <a:t>‹#›</a:t>
            </a:fld>
            <a:endParaRPr lang="es-CL" altLang="es-CL"/>
          </a:p>
        </p:txBody>
      </p:sp>
      <p:sp>
        <p:nvSpPr>
          <p:cNvPr id="7" name="Footer Placeholder 6"/>
          <p:cNvSpPr>
            <a:spLocks noGrp="1"/>
          </p:cNvSpPr>
          <p:nvPr>
            <p:ph type="ftr" sz="quarter" idx="12"/>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Content Placeholder 13"/>
          <p:cNvSpPr>
            <a:spLocks noGrp="1"/>
          </p:cNvSpPr>
          <p:nvPr>
            <p:ph sz="quarter" idx="13"/>
          </p:nvPr>
        </p:nvSpPr>
        <p:spPr>
          <a:xfrm>
            <a:off x="914400" y="381000"/>
            <a:ext cx="4800600" cy="5943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endParaRPr lang="es-CL" altLang="es-CL"/>
          </a:p>
        </p:txBody>
      </p:sp>
      <p:sp>
        <p:nvSpPr>
          <p:cNvPr id="10" name="Slide Number Placeholder 9"/>
          <p:cNvSpPr>
            <a:spLocks noGrp="1"/>
          </p:cNvSpPr>
          <p:nvPr>
            <p:ph type="sldNum" sz="quarter" idx="15"/>
          </p:nvPr>
        </p:nvSpPr>
        <p:spPr/>
        <p:txBody>
          <a:bodyPr/>
          <a:lstStyle/>
          <a:p>
            <a:fld id="{135AB03B-2FFA-4B57-A020-010078F288DF}" type="slidenum">
              <a:rPr lang="es-CL" altLang="es-CL" smtClean="0"/>
              <a:pPr/>
              <a:t>‹#›</a:t>
            </a:fld>
            <a:endParaRPr lang="es-CL" altLang="es-CL"/>
          </a:p>
        </p:txBody>
      </p:sp>
      <p:sp>
        <p:nvSpPr>
          <p:cNvPr id="13" name="Footer Placeholder 12"/>
          <p:cNvSpPr>
            <a:spLocks noGrp="1"/>
          </p:cNvSpPr>
          <p:nvPr>
            <p:ph type="ftr" sz="quarter" idx="16"/>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smtClean="0"/>
              <a:t>Arquitectura de Software - Introducción</a:t>
            </a:r>
            <a:endParaRPr lang="es-CL" altLang="es-CL"/>
          </a:p>
        </p:txBody>
      </p:sp>
      <p:sp>
        <p:nvSpPr>
          <p:cNvPr id="7" name="Slide Number Placeholder 6"/>
          <p:cNvSpPr>
            <a:spLocks noGrp="1"/>
          </p:cNvSpPr>
          <p:nvPr>
            <p:ph type="sldNum" sz="quarter" idx="12"/>
          </p:nvPr>
        </p:nvSpPr>
        <p:spPr/>
        <p:txBody>
          <a:bodyPr/>
          <a:lstStyle/>
          <a:p>
            <a:fld id="{1D7DA9D5-2A04-4217-B1D2-2D62F380ABC7}" type="slidenum">
              <a:rPr lang="es-CL" altLang="es-CL" smtClean="0"/>
              <a:pPr/>
              <a:t>‹#›</a:t>
            </a:fld>
            <a:endParaRPr lang="es-CL" altLang="es-C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257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r>
              <a:rPr lang="es-CL" altLang="es-CL" smtClean="0"/>
              <a:t>Arquitectura de Software - Introducción</a:t>
            </a:r>
            <a:endParaRPr lang="es-CL" altLang="es-CL"/>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31A7FCA8-D307-4949-9793-507AE41BB7BA}" type="slidenum">
              <a:rPr lang="es-CL" altLang="es-CL" smtClean="0"/>
              <a:pPr/>
              <a:t>‹#›</a:t>
            </a:fld>
            <a:endParaRPr lang="es-CL" altLang="es-CL"/>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endParaRPr lang="es-CL" altLang="es-CL"/>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hf hdr="0" dt="0"/>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2924944"/>
            <a:ext cx="8784976" cy="1430338"/>
          </a:xfrm>
        </p:spPr>
        <p:txBody>
          <a:bodyPr anchor="ctr"/>
          <a:lstStyle/>
          <a:p>
            <a:pPr algn="r"/>
            <a:r>
              <a:rPr lang="es-CL" altLang="es-CL" sz="4800" dirty="0" smtClean="0"/>
              <a:t>Análisis de Requerimientos </a:t>
            </a:r>
            <a:endParaRPr lang="es-CL" altLang="es-CL" sz="4800" dirty="0"/>
          </a:p>
        </p:txBody>
      </p:sp>
      <p:sp>
        <p:nvSpPr>
          <p:cNvPr id="3" name="2 Subtítulo"/>
          <p:cNvSpPr>
            <a:spLocks noGrp="1"/>
          </p:cNvSpPr>
          <p:nvPr>
            <p:ph type="subTitle" idx="1"/>
          </p:nvPr>
        </p:nvSpPr>
        <p:spPr>
          <a:xfrm>
            <a:off x="642266" y="1196752"/>
            <a:ext cx="8531438" cy="1752600"/>
          </a:xfrm>
        </p:spPr>
        <p:txBody>
          <a:bodyPr/>
          <a:lstStyle/>
          <a:p>
            <a:r>
              <a:rPr lang="es-CL" b="1" dirty="0" smtClean="0">
                <a:solidFill>
                  <a:schemeClr val="tx1">
                    <a:lumMod val="75000"/>
                    <a:lumOff val="25000"/>
                  </a:schemeClr>
                </a:solidFill>
              </a:rPr>
              <a:t>Unidad 1: </a:t>
            </a:r>
            <a:r>
              <a:rPr lang="es-CL" b="1" dirty="0"/>
              <a:t>Toma de requisitos en Modelos de Negocio</a:t>
            </a:r>
            <a:endParaRPr lang="es-CL" b="1"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a:bodyPr>
          <a:lstStyle/>
          <a:p>
            <a:pPr marL="0" indent="0">
              <a:lnSpc>
                <a:spcPct val="120000"/>
              </a:lnSpc>
              <a:buNone/>
            </a:pPr>
            <a:r>
              <a:rPr lang="es-CL" altLang="es-CL" sz="2400" dirty="0"/>
              <a:t>Requerimientos no </a:t>
            </a:r>
            <a:r>
              <a:rPr lang="es-CL" altLang="es-CL" sz="2400" dirty="0" smtClean="0"/>
              <a:t>funcionales</a:t>
            </a:r>
            <a:endParaRPr lang="es-CL" altLang="es-CL" sz="2000" dirty="0"/>
          </a:p>
          <a:p>
            <a:pPr>
              <a:lnSpc>
                <a:spcPct val="120000"/>
              </a:lnSpc>
            </a:pPr>
            <a:r>
              <a:rPr lang="es-CL" altLang="es-CL" sz="2000" b="1" u="sng" dirty="0"/>
              <a:t>Externos</a:t>
            </a:r>
            <a:r>
              <a:rPr lang="es-CL" altLang="es-CL" sz="2000" dirty="0"/>
              <a:t>: cubre todos los requerimientos que se derivan de los factores externos al sistema y de su proceso de desarrollo. Ej.: requerimientos de interoperabilidad, requerimientos legales, requerimientos éticos.</a:t>
            </a:r>
          </a:p>
          <a:p>
            <a:pPr>
              <a:lnSpc>
                <a:spcPct val="120000"/>
              </a:lnSpc>
            </a:pPr>
            <a:endParaRPr lang="es-CL" altLang="es-CL" sz="20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10</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mtClean="0"/>
              <a:t>Clasificación de </a:t>
            </a:r>
            <a:r>
              <a:rPr lang="es-CL" altLang="es-CL" dirty="0"/>
              <a:t>Requerimientos</a:t>
            </a:r>
            <a:endParaRPr lang="es-CL" dirty="0"/>
          </a:p>
        </p:txBody>
      </p:sp>
      <p:sp>
        <p:nvSpPr>
          <p:cNvPr id="7" name="1 Rectángulo redondeado"/>
          <p:cNvSpPr/>
          <p:nvPr/>
        </p:nvSpPr>
        <p:spPr>
          <a:xfrm>
            <a:off x="467544" y="2740329"/>
            <a:ext cx="8409756" cy="30000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Un problema común con los requerimientos no funcionales es que algunas veces son difíciles de verificar.</a:t>
            </a:r>
          </a:p>
          <a:p>
            <a:pPr algn="just"/>
            <a:endParaRPr lang="es-CL" sz="2400" b="1" dirty="0"/>
          </a:p>
          <a:p>
            <a:pPr algn="just"/>
            <a:r>
              <a:rPr lang="es-CL" sz="2400" b="1" dirty="0"/>
              <a:t>De forma ideal los requerimientos no funcionales se deben expresar de manera cuantitativa utilizando métricas que se puedan probar de forma objetiva. En la práctica, es difícil. El costo es muy alto.</a:t>
            </a:r>
          </a:p>
        </p:txBody>
      </p:sp>
    </p:spTree>
    <p:extLst>
      <p:ext uri="{BB962C8B-B14F-4D97-AF65-F5344CB8AC3E}">
        <p14:creationId xmlns:p14="http://schemas.microsoft.com/office/powerpoint/2010/main" val="1909920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641441"/>
            <a:ext cx="8287028" cy="5544615"/>
          </a:xfrm>
        </p:spPr>
        <p:txBody>
          <a:bodyPr>
            <a:normAutofit/>
          </a:bodyPr>
          <a:lstStyle/>
          <a:p>
            <a:pPr marL="0" indent="0">
              <a:lnSpc>
                <a:spcPct val="120000"/>
              </a:lnSpc>
              <a:buNone/>
            </a:pPr>
            <a:r>
              <a:rPr lang="es-CL" altLang="es-CL" sz="2400" dirty="0" smtClean="0"/>
              <a:t>Métricas para especificar los requerimientos </a:t>
            </a:r>
            <a:r>
              <a:rPr lang="es-CL" altLang="es-CL" sz="2400" dirty="0"/>
              <a:t>no </a:t>
            </a:r>
            <a:r>
              <a:rPr lang="es-CL" altLang="es-CL" sz="2400" dirty="0" smtClean="0"/>
              <a:t>funcionales</a:t>
            </a:r>
            <a:endParaRPr lang="es-CL" altLang="es-CL" sz="2000" dirty="0"/>
          </a:p>
          <a:p>
            <a:pPr>
              <a:lnSpc>
                <a:spcPct val="120000"/>
              </a:lnSpc>
            </a:pPr>
            <a:endParaRPr lang="es-CL" altLang="es-CL" sz="20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11</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mtClean="0"/>
              <a:t>Clasificación de </a:t>
            </a:r>
            <a:r>
              <a:rPr lang="es-CL" altLang="es-CL" dirty="0"/>
              <a:t>Requerimientos</a:t>
            </a:r>
            <a:endParaRPr lang="es-CL" dirty="0"/>
          </a:p>
        </p:txBody>
      </p:sp>
      <p:graphicFrame>
        <p:nvGraphicFramePr>
          <p:cNvPr id="2" name="Tabla 1"/>
          <p:cNvGraphicFramePr>
            <a:graphicFrameLocks noGrp="1"/>
          </p:cNvGraphicFramePr>
          <p:nvPr>
            <p:extLst>
              <p:ext uri="{D42A27DB-BD31-4B8C-83A1-F6EECF244321}">
                <p14:modId xmlns:p14="http://schemas.microsoft.com/office/powerpoint/2010/main" val="868046653"/>
              </p:ext>
            </p:extLst>
          </p:nvPr>
        </p:nvGraphicFramePr>
        <p:xfrm>
          <a:off x="566478" y="1196752"/>
          <a:ext cx="8109977" cy="5303520"/>
        </p:xfrm>
        <a:graphic>
          <a:graphicData uri="http://schemas.openxmlformats.org/drawingml/2006/table">
            <a:tbl>
              <a:tblPr firstRow="1" bandRow="1">
                <a:tableStyleId>{5C22544A-7EE6-4342-B048-85BDC9FD1C3A}</a:tableStyleId>
              </a:tblPr>
              <a:tblGrid>
                <a:gridCol w="2168221"/>
                <a:gridCol w="5941756"/>
              </a:tblGrid>
              <a:tr h="347625">
                <a:tc>
                  <a:txBody>
                    <a:bodyPr/>
                    <a:lstStyle/>
                    <a:p>
                      <a:r>
                        <a:rPr lang="es-CL" dirty="0" smtClean="0"/>
                        <a:t>Propiedad</a:t>
                      </a:r>
                      <a:endParaRPr lang="es-CL" dirty="0"/>
                    </a:p>
                  </a:txBody>
                  <a:tcPr/>
                </a:tc>
                <a:tc>
                  <a:txBody>
                    <a:bodyPr/>
                    <a:lstStyle/>
                    <a:p>
                      <a:r>
                        <a:rPr lang="es-CL" dirty="0" smtClean="0"/>
                        <a:t>Medida</a:t>
                      </a:r>
                      <a:endParaRPr lang="es-CL" dirty="0"/>
                    </a:p>
                  </a:txBody>
                  <a:tcPr/>
                </a:tc>
              </a:tr>
              <a:tr h="869062">
                <a:tc>
                  <a:txBody>
                    <a:bodyPr/>
                    <a:lstStyle/>
                    <a:p>
                      <a:r>
                        <a:rPr lang="es-CL" dirty="0" smtClean="0"/>
                        <a:t>Rapidez</a:t>
                      </a:r>
                      <a:endParaRPr lang="es-CL" dirty="0"/>
                    </a:p>
                  </a:txBody>
                  <a:tcPr/>
                </a:tc>
                <a:tc>
                  <a:txBody>
                    <a:bodyPr/>
                    <a:lstStyle/>
                    <a:p>
                      <a:r>
                        <a:rPr lang="es-CL" dirty="0" smtClean="0"/>
                        <a:t>Transacciones</a:t>
                      </a:r>
                      <a:r>
                        <a:rPr lang="es-CL" baseline="0" dirty="0" smtClean="0"/>
                        <a:t> procesada por segundos.</a:t>
                      </a:r>
                    </a:p>
                    <a:p>
                      <a:r>
                        <a:rPr lang="es-CL" baseline="0" dirty="0" smtClean="0"/>
                        <a:t>Tiempo de respuesta al usuarios y a eventos</a:t>
                      </a:r>
                    </a:p>
                    <a:p>
                      <a:r>
                        <a:rPr lang="es-CL" baseline="0" dirty="0" smtClean="0"/>
                        <a:t>Tiempo de actualización de pantalla</a:t>
                      </a:r>
                      <a:endParaRPr lang="es-CL" dirty="0"/>
                    </a:p>
                  </a:txBody>
                  <a:tcPr/>
                </a:tc>
              </a:tr>
              <a:tr h="608343">
                <a:tc>
                  <a:txBody>
                    <a:bodyPr/>
                    <a:lstStyle/>
                    <a:p>
                      <a:r>
                        <a:rPr lang="es-CL" dirty="0" smtClean="0"/>
                        <a:t>Tamaño</a:t>
                      </a:r>
                      <a:endParaRPr lang="es-CL" dirty="0"/>
                    </a:p>
                  </a:txBody>
                  <a:tcPr/>
                </a:tc>
                <a:tc>
                  <a:txBody>
                    <a:bodyPr/>
                    <a:lstStyle/>
                    <a:p>
                      <a:r>
                        <a:rPr lang="es-CL" dirty="0" smtClean="0"/>
                        <a:t>K Bytes</a:t>
                      </a:r>
                    </a:p>
                    <a:p>
                      <a:r>
                        <a:rPr lang="es-CL" dirty="0" smtClean="0"/>
                        <a:t>Número de chips de RAM</a:t>
                      </a:r>
                      <a:endParaRPr lang="es-CL" dirty="0"/>
                    </a:p>
                  </a:txBody>
                  <a:tcPr/>
                </a:tc>
              </a:tr>
              <a:tr h="608343">
                <a:tc>
                  <a:txBody>
                    <a:bodyPr/>
                    <a:lstStyle/>
                    <a:p>
                      <a:r>
                        <a:rPr lang="es-CL" dirty="0" smtClean="0"/>
                        <a:t>Facilidad de uso</a:t>
                      </a:r>
                      <a:endParaRPr lang="es-CL" dirty="0"/>
                    </a:p>
                  </a:txBody>
                  <a:tcPr/>
                </a:tc>
                <a:tc>
                  <a:txBody>
                    <a:bodyPr/>
                    <a:lstStyle/>
                    <a:p>
                      <a:r>
                        <a:rPr lang="es-CL" dirty="0" smtClean="0"/>
                        <a:t>Tiempo de Formación</a:t>
                      </a:r>
                      <a:r>
                        <a:rPr lang="es-CL" baseline="0" dirty="0" smtClean="0"/>
                        <a:t> </a:t>
                      </a:r>
                    </a:p>
                    <a:p>
                      <a:r>
                        <a:rPr lang="es-CL" baseline="0" dirty="0" smtClean="0"/>
                        <a:t>Número de cuadros con ayuda</a:t>
                      </a:r>
                      <a:endParaRPr lang="es-CL" dirty="0"/>
                    </a:p>
                  </a:txBody>
                  <a:tcPr/>
                </a:tc>
              </a:tr>
              <a:tr h="1129781">
                <a:tc>
                  <a:txBody>
                    <a:bodyPr/>
                    <a:lstStyle/>
                    <a:p>
                      <a:r>
                        <a:rPr lang="es-CL" dirty="0" smtClean="0"/>
                        <a:t>Fiabilidad</a:t>
                      </a:r>
                      <a:endParaRPr lang="es-CL" dirty="0"/>
                    </a:p>
                  </a:txBody>
                  <a:tcPr/>
                </a:tc>
                <a:tc>
                  <a:txBody>
                    <a:bodyPr/>
                    <a:lstStyle/>
                    <a:p>
                      <a:r>
                        <a:rPr lang="es-CL" dirty="0" smtClean="0"/>
                        <a:t>Tiempo medio entre</a:t>
                      </a:r>
                      <a:r>
                        <a:rPr lang="es-CL" baseline="0" dirty="0" smtClean="0"/>
                        <a:t> fallos</a:t>
                      </a:r>
                    </a:p>
                    <a:p>
                      <a:r>
                        <a:rPr lang="es-CL" baseline="0" dirty="0" smtClean="0"/>
                        <a:t>Probabilidad de no disponibilidad</a:t>
                      </a:r>
                    </a:p>
                    <a:p>
                      <a:r>
                        <a:rPr lang="es-CL" baseline="0" dirty="0" smtClean="0"/>
                        <a:t>Tasa de ocurrencia de fallo</a:t>
                      </a:r>
                    </a:p>
                    <a:p>
                      <a:r>
                        <a:rPr lang="es-CL" baseline="0" dirty="0" smtClean="0"/>
                        <a:t>Disponibilidad</a:t>
                      </a:r>
                      <a:endParaRPr lang="es-CL" dirty="0"/>
                    </a:p>
                  </a:txBody>
                  <a:tcPr/>
                </a:tc>
              </a:tr>
              <a:tr h="869062">
                <a:tc>
                  <a:txBody>
                    <a:bodyPr/>
                    <a:lstStyle/>
                    <a:p>
                      <a:r>
                        <a:rPr lang="es-CL" dirty="0" smtClean="0"/>
                        <a:t>Robustez</a:t>
                      </a:r>
                      <a:endParaRPr lang="es-CL" dirty="0"/>
                    </a:p>
                  </a:txBody>
                  <a:tcPr/>
                </a:tc>
                <a:tc>
                  <a:txBody>
                    <a:bodyPr/>
                    <a:lstStyle/>
                    <a:p>
                      <a:r>
                        <a:rPr lang="es-CL" dirty="0" smtClean="0"/>
                        <a:t>Tiempo de reinicio después de fallos</a:t>
                      </a:r>
                    </a:p>
                    <a:p>
                      <a:r>
                        <a:rPr lang="es-CL" dirty="0" smtClean="0"/>
                        <a:t>Porcentaje de eventos que provocan</a:t>
                      </a:r>
                      <a:r>
                        <a:rPr lang="es-CL" baseline="0" dirty="0" smtClean="0"/>
                        <a:t> fallos</a:t>
                      </a:r>
                    </a:p>
                    <a:p>
                      <a:r>
                        <a:rPr lang="es-CL" baseline="0" dirty="0" smtClean="0"/>
                        <a:t>Probabilidad de corrupción de los datos después de fallos</a:t>
                      </a:r>
                      <a:endParaRPr lang="es-CL" dirty="0"/>
                    </a:p>
                  </a:txBody>
                  <a:tcPr/>
                </a:tc>
              </a:tr>
              <a:tr h="608343">
                <a:tc>
                  <a:txBody>
                    <a:bodyPr/>
                    <a:lstStyle/>
                    <a:p>
                      <a:r>
                        <a:rPr lang="es-CL" dirty="0" smtClean="0"/>
                        <a:t>Portabilidad</a:t>
                      </a:r>
                      <a:endParaRPr lang="es-CL" dirty="0"/>
                    </a:p>
                  </a:txBody>
                  <a:tcPr/>
                </a:tc>
                <a:tc>
                  <a:txBody>
                    <a:bodyPr/>
                    <a:lstStyle/>
                    <a:p>
                      <a:r>
                        <a:rPr lang="es-CL" dirty="0" smtClean="0"/>
                        <a:t>Porcentaje</a:t>
                      </a:r>
                      <a:r>
                        <a:rPr lang="es-CL" baseline="0" dirty="0" smtClean="0"/>
                        <a:t> de declaraciones dependientes del objetivo</a:t>
                      </a:r>
                    </a:p>
                    <a:p>
                      <a:r>
                        <a:rPr lang="es-CL" baseline="0" dirty="0" smtClean="0"/>
                        <a:t>Número de sistemas objetivos</a:t>
                      </a:r>
                      <a:endParaRPr lang="es-CL" dirty="0"/>
                    </a:p>
                  </a:txBody>
                  <a:tcPr/>
                </a:tc>
              </a:tr>
            </a:tbl>
          </a:graphicData>
        </a:graphic>
      </p:graphicFrame>
    </p:spTree>
    <p:extLst>
      <p:ext uri="{BB962C8B-B14F-4D97-AF65-F5344CB8AC3E}">
        <p14:creationId xmlns:p14="http://schemas.microsoft.com/office/powerpoint/2010/main" val="3767383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12</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mtClean="0"/>
              <a:t>Clasificación de </a:t>
            </a:r>
            <a:r>
              <a:rPr lang="es-CL" altLang="es-CL" dirty="0"/>
              <a:t>Requerimientos</a:t>
            </a:r>
            <a:endParaRPr lang="es-CL" dirty="0"/>
          </a:p>
        </p:txBody>
      </p:sp>
      <p:sp>
        <p:nvSpPr>
          <p:cNvPr id="7" name="1 Rectángulo redondeado"/>
          <p:cNvSpPr/>
          <p:nvPr/>
        </p:nvSpPr>
        <p:spPr>
          <a:xfrm>
            <a:off x="399772" y="1350821"/>
            <a:ext cx="8477528" cy="408584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u="sng" dirty="0" smtClean="0"/>
              <a:t>Requerimientos de dominio</a:t>
            </a:r>
          </a:p>
          <a:p>
            <a:pPr algn="just"/>
            <a:endParaRPr lang="es-CL" sz="2400" b="1" dirty="0" smtClean="0"/>
          </a:p>
          <a:p>
            <a:pPr algn="just"/>
            <a:r>
              <a:rPr lang="es-CL" sz="2400" b="1" dirty="0" smtClean="0"/>
              <a:t>Se </a:t>
            </a:r>
            <a:r>
              <a:rPr lang="es-CL" sz="2400" b="1" dirty="0"/>
              <a:t>derivan del </a:t>
            </a:r>
            <a:r>
              <a:rPr lang="es-CL" sz="2400" b="1" dirty="0" smtClean="0"/>
              <a:t>dominio (entorno organizacional, técnico) donde el </a:t>
            </a:r>
            <a:r>
              <a:rPr lang="es-CL" sz="2400" b="1" dirty="0"/>
              <a:t>sistema </a:t>
            </a:r>
            <a:r>
              <a:rPr lang="es-CL" sz="2400" b="1" dirty="0" smtClean="0"/>
              <a:t>funcionará, más </a:t>
            </a:r>
            <a:r>
              <a:rPr lang="es-CL" sz="2400" b="1" dirty="0"/>
              <a:t>que de las necesidades especificas del usuario.</a:t>
            </a:r>
          </a:p>
          <a:p>
            <a:pPr algn="just"/>
            <a:endParaRPr lang="es-CL" sz="2400" b="1" dirty="0"/>
          </a:p>
          <a:p>
            <a:pPr algn="just"/>
            <a:r>
              <a:rPr lang="es-CL" sz="2400" b="1" dirty="0"/>
              <a:t>Son importantes debido a que a menudo reflejan los fundamentos del dominio de la aplicación. Si estos no se satisfacen es imposible que el sistema trabaje de forma satisfactoria.</a:t>
            </a:r>
          </a:p>
          <a:p>
            <a:pPr algn="just"/>
            <a:endParaRPr lang="es-CL" sz="2400" b="1" dirty="0"/>
          </a:p>
        </p:txBody>
      </p:sp>
    </p:spTree>
    <p:extLst>
      <p:ext uri="{BB962C8B-B14F-4D97-AF65-F5344CB8AC3E}">
        <p14:creationId xmlns:p14="http://schemas.microsoft.com/office/powerpoint/2010/main" val="4107110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a:xfrm>
            <a:off x="7965479" y="5848350"/>
            <a:ext cx="381000" cy="365125"/>
          </a:xfrm>
        </p:spPr>
        <p:txBody>
          <a:bodyPr/>
          <a:lstStyle/>
          <a:p>
            <a:fld id="{B60D31C9-9D45-4F06-879A-05DE02F3CEF3}" type="slidenum">
              <a:rPr lang="es-CL" altLang="es-CL"/>
              <a:pPr/>
              <a:t>13</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Fuentes de </a:t>
            </a:r>
            <a:r>
              <a:rPr lang="es-CL" altLang="es-CL" dirty="0"/>
              <a:t>Requerimientos</a:t>
            </a:r>
            <a:endParaRPr lang="es-CL" dirty="0"/>
          </a:p>
        </p:txBody>
      </p:sp>
      <p:sp>
        <p:nvSpPr>
          <p:cNvPr id="5" name="Oval 4"/>
          <p:cNvSpPr>
            <a:spLocks noChangeArrowheads="1"/>
          </p:cNvSpPr>
          <p:nvPr/>
        </p:nvSpPr>
        <p:spPr bwMode="auto">
          <a:xfrm>
            <a:off x="3421013" y="2927499"/>
            <a:ext cx="2303463" cy="1081088"/>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s-ES_tradnl" altLang="es-CL" sz="2000"/>
              <a:t>Requerimientos</a:t>
            </a:r>
            <a:endParaRPr lang="es-ES" altLang="es-CL" sz="2000"/>
          </a:p>
        </p:txBody>
      </p:sp>
      <p:sp>
        <p:nvSpPr>
          <p:cNvPr id="8" name="Line 5"/>
          <p:cNvSpPr>
            <a:spLocks noChangeShapeType="1"/>
          </p:cNvSpPr>
          <p:nvPr/>
        </p:nvSpPr>
        <p:spPr bwMode="auto">
          <a:xfrm>
            <a:off x="2339926" y="2495699"/>
            <a:ext cx="1152525" cy="6477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L">
              <a:latin typeface="+mn-lt"/>
            </a:endParaRPr>
          </a:p>
        </p:txBody>
      </p:sp>
      <p:sp>
        <p:nvSpPr>
          <p:cNvPr id="10" name="Text Box 6"/>
          <p:cNvSpPr txBox="1">
            <a:spLocks noChangeArrowheads="1"/>
          </p:cNvSpPr>
          <p:nvPr/>
        </p:nvSpPr>
        <p:spPr bwMode="auto">
          <a:xfrm>
            <a:off x="711220" y="1853396"/>
            <a:ext cx="2807394" cy="646331"/>
          </a:xfrm>
          <a:prstGeom prst="rect">
            <a:avLst/>
          </a:prstGeom>
          <a:ln/>
        </p:spPr>
        <p:style>
          <a:lnRef idx="0">
            <a:schemeClr val="accent4"/>
          </a:lnRef>
          <a:fillRef idx="3">
            <a:schemeClr val="accent4"/>
          </a:fillRef>
          <a:effectRef idx="3">
            <a:schemeClr val="accent4"/>
          </a:effectRef>
          <a:fontRef idx="minor">
            <a:schemeClr val="lt1"/>
          </a:fontRef>
        </p:style>
        <p:txBody>
          <a:bodyPr wrap="square">
            <a:spAutoFit/>
          </a:bodyPr>
          <a:lstStyle>
            <a:defPPr>
              <a:defRPr lang="es-ES_tradnl"/>
            </a:defPPr>
            <a:lvl1pPr algn="ctr">
              <a:spcBef>
                <a:spcPct val="50000"/>
              </a:spcBef>
              <a:defRPr sz="1800">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s-ES_tradnl" altLang="es-CL" dirty="0"/>
              <a:t>Deseos y </a:t>
            </a:r>
            <a:r>
              <a:rPr lang="es-ES_tradnl" altLang="es-CL" dirty="0" smtClean="0"/>
              <a:t>necesidad de </a:t>
            </a:r>
            <a:r>
              <a:rPr lang="es-ES_tradnl" altLang="es-CL" dirty="0"/>
              <a:t>los interesados</a:t>
            </a:r>
            <a:endParaRPr lang="es-ES" altLang="es-CL" dirty="0"/>
          </a:p>
        </p:txBody>
      </p:sp>
      <p:sp>
        <p:nvSpPr>
          <p:cNvPr id="11" name="Text Box 7"/>
          <p:cNvSpPr txBox="1">
            <a:spLocks noChangeArrowheads="1"/>
          </p:cNvSpPr>
          <p:nvPr/>
        </p:nvSpPr>
        <p:spPr bwMode="auto">
          <a:xfrm>
            <a:off x="3528169" y="972364"/>
            <a:ext cx="2087563" cy="646331"/>
          </a:xfrm>
          <a:prstGeom prst="rect">
            <a:avLst/>
          </a:prstGeom>
          <a:ln/>
        </p:spPr>
        <p:style>
          <a:lnRef idx="0">
            <a:schemeClr val="accent4"/>
          </a:lnRef>
          <a:fillRef idx="3">
            <a:schemeClr val="accent4"/>
          </a:fillRef>
          <a:effectRef idx="3">
            <a:schemeClr val="accent4"/>
          </a:effectRef>
          <a:fontRef idx="minor">
            <a:schemeClr val="lt1"/>
          </a:fontRef>
        </p:style>
        <p:txBody>
          <a:bodyPr>
            <a:spAutoFit/>
          </a:bodyPr>
          <a:lstStyle>
            <a:defPPr>
              <a:defRPr lang="es-ES_tradnl"/>
            </a:defPPr>
            <a:lvl1pPr algn="ctr">
              <a:spcBef>
                <a:spcPct val="50000"/>
              </a:spcBef>
              <a:defRPr sz="1800">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s-ES_tradnl" altLang="es-CL" dirty="0"/>
              <a:t>Modelo del Dominio</a:t>
            </a:r>
            <a:endParaRPr lang="es-ES" altLang="es-CL" dirty="0"/>
          </a:p>
        </p:txBody>
      </p:sp>
      <p:sp>
        <p:nvSpPr>
          <p:cNvPr id="12" name="Line 8"/>
          <p:cNvSpPr>
            <a:spLocks noChangeShapeType="1"/>
          </p:cNvSpPr>
          <p:nvPr/>
        </p:nvSpPr>
        <p:spPr bwMode="auto">
          <a:xfrm>
            <a:off x="4500513" y="1632099"/>
            <a:ext cx="0" cy="12954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L">
              <a:latin typeface="+mn-lt"/>
            </a:endParaRPr>
          </a:p>
        </p:txBody>
      </p:sp>
      <p:sp>
        <p:nvSpPr>
          <p:cNvPr id="13" name="Text Box 9"/>
          <p:cNvSpPr txBox="1">
            <a:spLocks noChangeArrowheads="1"/>
          </p:cNvSpPr>
          <p:nvPr/>
        </p:nvSpPr>
        <p:spPr bwMode="auto">
          <a:xfrm>
            <a:off x="5900154" y="1608069"/>
            <a:ext cx="2087563" cy="646331"/>
          </a:xfrm>
          <a:prstGeom prst="rect">
            <a:avLst/>
          </a:prstGeom>
          <a:ln/>
        </p:spPr>
        <p:style>
          <a:lnRef idx="0">
            <a:schemeClr val="accent4"/>
          </a:lnRef>
          <a:fillRef idx="3">
            <a:schemeClr val="accent4"/>
          </a:fillRef>
          <a:effectRef idx="3">
            <a:schemeClr val="accent4"/>
          </a:effectRef>
          <a:fontRef idx="minor">
            <a:schemeClr val="lt1"/>
          </a:fontRef>
        </p:style>
        <p:txBody>
          <a:bodyPr>
            <a:spAutoFit/>
          </a:bodyPr>
          <a:lstStyle>
            <a:defPPr>
              <a:defRPr lang="es-ES_tradnl"/>
            </a:defPPr>
            <a:lvl1pPr algn="ctr">
              <a:spcBef>
                <a:spcPct val="50000"/>
              </a:spcBef>
              <a:defRPr sz="1800">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s-ES_tradnl" altLang="es-CL" dirty="0"/>
              <a:t>Modelo de la situación actual</a:t>
            </a:r>
            <a:endParaRPr lang="es-ES" altLang="es-CL" dirty="0"/>
          </a:p>
        </p:txBody>
      </p:sp>
      <p:sp>
        <p:nvSpPr>
          <p:cNvPr id="14" name="Line 10"/>
          <p:cNvSpPr>
            <a:spLocks noChangeShapeType="1"/>
          </p:cNvSpPr>
          <p:nvPr/>
        </p:nvSpPr>
        <p:spPr bwMode="auto">
          <a:xfrm flipH="1">
            <a:off x="5508576" y="2279799"/>
            <a:ext cx="1223962" cy="8636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L">
              <a:latin typeface="+mn-lt"/>
            </a:endParaRPr>
          </a:p>
        </p:txBody>
      </p:sp>
      <p:sp>
        <p:nvSpPr>
          <p:cNvPr id="15" name="Text Box 11"/>
          <p:cNvSpPr txBox="1">
            <a:spLocks noChangeArrowheads="1"/>
          </p:cNvSpPr>
          <p:nvPr/>
        </p:nvSpPr>
        <p:spPr bwMode="auto">
          <a:xfrm>
            <a:off x="6757648" y="3144544"/>
            <a:ext cx="2087563" cy="784830"/>
          </a:xfrm>
          <a:prstGeom prst="rect">
            <a:avLst/>
          </a:prstGeom>
          <a:ln/>
        </p:spPr>
        <p:style>
          <a:lnRef idx="0">
            <a:schemeClr val="accent4"/>
          </a:lnRef>
          <a:fillRef idx="3">
            <a:schemeClr val="accent4"/>
          </a:fillRef>
          <a:effectRef idx="3">
            <a:schemeClr val="accent4"/>
          </a:effectRef>
          <a:fontRef idx="minor">
            <a:schemeClr val="lt1"/>
          </a:fontRef>
        </p:style>
        <p:txBody>
          <a:bodyPr>
            <a:spAutoFit/>
          </a:bodyPr>
          <a:lstStyle>
            <a:defPPr>
              <a:defRPr lang="es-ES_tradnl"/>
            </a:defPPr>
            <a:lvl1pPr algn="ctr">
              <a:spcBef>
                <a:spcPct val="50000"/>
              </a:spcBef>
              <a:defRPr sz="1800">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s-ES_tradnl" altLang="es-CL" dirty="0"/>
              <a:t>Requerimientos </a:t>
            </a:r>
          </a:p>
          <a:p>
            <a:r>
              <a:rPr lang="es-ES_tradnl" altLang="es-CL" dirty="0"/>
              <a:t>Reutilizables</a:t>
            </a:r>
            <a:endParaRPr lang="es-ES" altLang="es-CL" dirty="0"/>
          </a:p>
        </p:txBody>
      </p:sp>
      <p:sp>
        <p:nvSpPr>
          <p:cNvPr id="16" name="Text Box 12"/>
          <p:cNvSpPr txBox="1">
            <a:spLocks noChangeArrowheads="1"/>
          </p:cNvSpPr>
          <p:nvPr/>
        </p:nvSpPr>
        <p:spPr bwMode="auto">
          <a:xfrm>
            <a:off x="5005337" y="4633069"/>
            <a:ext cx="2087563" cy="923330"/>
          </a:xfrm>
          <a:prstGeom prst="rect">
            <a:avLst/>
          </a:prstGeom>
          <a:ln/>
        </p:spPr>
        <p:style>
          <a:lnRef idx="0">
            <a:schemeClr val="accent4"/>
          </a:lnRef>
          <a:fillRef idx="3">
            <a:schemeClr val="accent4"/>
          </a:fillRef>
          <a:effectRef idx="3">
            <a:schemeClr val="accent4"/>
          </a:effectRef>
          <a:fontRef idx="minor">
            <a:schemeClr val="lt1"/>
          </a:fontRef>
        </p:style>
        <p:txBody>
          <a:bodyPr>
            <a:spAutoFit/>
          </a:bodyPr>
          <a:lstStyle>
            <a:defPPr>
              <a:defRPr lang="es-ES_tradnl"/>
            </a:defPPr>
            <a:lvl1pPr algn="ctr">
              <a:spcBef>
                <a:spcPct val="50000"/>
              </a:spcBef>
              <a:defRPr sz="1800">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s-ES_tradnl" altLang="es-CL" dirty="0"/>
              <a:t>Tipo de Requerimientos recomendados</a:t>
            </a:r>
            <a:endParaRPr lang="es-ES" altLang="es-CL" dirty="0"/>
          </a:p>
        </p:txBody>
      </p:sp>
      <p:sp>
        <p:nvSpPr>
          <p:cNvPr id="17" name="Text Box 13"/>
          <p:cNvSpPr txBox="1">
            <a:spLocks noChangeArrowheads="1"/>
          </p:cNvSpPr>
          <p:nvPr/>
        </p:nvSpPr>
        <p:spPr bwMode="auto">
          <a:xfrm>
            <a:off x="2484388" y="4799162"/>
            <a:ext cx="2087563" cy="646331"/>
          </a:xfrm>
          <a:prstGeom prst="rect">
            <a:avLst/>
          </a:prstGeom>
          <a:ln/>
        </p:spPr>
        <p:style>
          <a:lnRef idx="0">
            <a:schemeClr val="accent4"/>
          </a:lnRef>
          <a:fillRef idx="3">
            <a:schemeClr val="accent4"/>
          </a:fillRef>
          <a:effectRef idx="3">
            <a:schemeClr val="accent4"/>
          </a:effectRef>
          <a:fontRef idx="minor">
            <a:schemeClr val="lt1"/>
          </a:fontRef>
        </p:style>
        <p:txBody>
          <a:bodyPr>
            <a:spAutoFit/>
          </a:bodyPr>
          <a:lstStyle>
            <a:defPPr>
              <a:defRPr lang="es-ES_tradnl"/>
            </a:defPPr>
            <a:lvl1pPr algn="ctr">
              <a:spcBef>
                <a:spcPct val="50000"/>
              </a:spcBef>
              <a:defRPr sz="1800">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s-ES_tradnl" altLang="es-CL" dirty="0"/>
              <a:t>Documentos existentes</a:t>
            </a:r>
            <a:endParaRPr lang="es-ES" altLang="es-CL" dirty="0"/>
          </a:p>
        </p:txBody>
      </p:sp>
      <p:sp>
        <p:nvSpPr>
          <p:cNvPr id="18" name="Text Box 14"/>
          <p:cNvSpPr txBox="1">
            <a:spLocks noChangeArrowheads="1"/>
          </p:cNvSpPr>
          <p:nvPr/>
        </p:nvSpPr>
        <p:spPr bwMode="auto">
          <a:xfrm>
            <a:off x="361108" y="3376854"/>
            <a:ext cx="2087562" cy="646331"/>
          </a:xfrm>
          <a:prstGeom prst="rect">
            <a:avLst/>
          </a:prstGeom>
          <a:ln/>
        </p:spPr>
        <p:style>
          <a:lnRef idx="0">
            <a:schemeClr val="accent4"/>
          </a:lnRef>
          <a:fillRef idx="3">
            <a:schemeClr val="accent4"/>
          </a:fillRef>
          <a:effectRef idx="3">
            <a:schemeClr val="accent4"/>
          </a:effectRef>
          <a:fontRef idx="minor">
            <a:schemeClr val="lt1"/>
          </a:fontRef>
        </p:style>
        <p:txBody>
          <a:bodyPr>
            <a:spAutoFit/>
          </a:bodyPr>
          <a:lstStyle/>
          <a:p>
            <a:pPr algn="ctr">
              <a:spcBef>
                <a:spcPct val="50000"/>
              </a:spcBef>
            </a:pPr>
            <a:r>
              <a:rPr lang="es-ES_tradnl" altLang="es-CL" sz="1800" dirty="0"/>
              <a:t>Organización y sistemas actuales</a:t>
            </a:r>
            <a:endParaRPr lang="es-ES" altLang="es-CL" sz="1800" dirty="0"/>
          </a:p>
        </p:txBody>
      </p:sp>
      <p:sp>
        <p:nvSpPr>
          <p:cNvPr id="19" name="Line 15"/>
          <p:cNvSpPr>
            <a:spLocks noChangeShapeType="1"/>
          </p:cNvSpPr>
          <p:nvPr/>
        </p:nvSpPr>
        <p:spPr bwMode="auto">
          <a:xfrm flipV="1">
            <a:off x="2448669" y="3619648"/>
            <a:ext cx="1008063" cy="28574"/>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L"/>
          </a:p>
        </p:txBody>
      </p:sp>
      <p:sp>
        <p:nvSpPr>
          <p:cNvPr id="20" name="Line 16"/>
          <p:cNvSpPr>
            <a:spLocks noChangeShapeType="1"/>
          </p:cNvSpPr>
          <p:nvPr/>
        </p:nvSpPr>
        <p:spPr bwMode="auto">
          <a:xfrm flipV="1">
            <a:off x="3421013" y="3891016"/>
            <a:ext cx="503237" cy="865188"/>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L">
              <a:latin typeface="+mn-lt"/>
            </a:endParaRPr>
          </a:p>
        </p:txBody>
      </p:sp>
      <p:sp>
        <p:nvSpPr>
          <p:cNvPr id="21" name="Line 17"/>
          <p:cNvSpPr>
            <a:spLocks noChangeShapeType="1"/>
          </p:cNvSpPr>
          <p:nvPr/>
        </p:nvSpPr>
        <p:spPr bwMode="auto">
          <a:xfrm flipH="1" flipV="1">
            <a:off x="5508575" y="3864124"/>
            <a:ext cx="433387" cy="792163"/>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L">
              <a:latin typeface="+mn-lt"/>
            </a:endParaRPr>
          </a:p>
        </p:txBody>
      </p:sp>
      <p:sp>
        <p:nvSpPr>
          <p:cNvPr id="22" name="Line 18"/>
          <p:cNvSpPr>
            <a:spLocks noChangeShapeType="1"/>
          </p:cNvSpPr>
          <p:nvPr/>
        </p:nvSpPr>
        <p:spPr bwMode="auto">
          <a:xfrm flipH="1" flipV="1">
            <a:off x="5724476" y="3478363"/>
            <a:ext cx="972343" cy="31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L">
              <a:latin typeface="+mn-lt"/>
            </a:endParaRPr>
          </a:p>
        </p:txBody>
      </p:sp>
      <p:grpSp>
        <p:nvGrpSpPr>
          <p:cNvPr id="23" name="Group 30"/>
          <p:cNvGrpSpPr>
            <a:grpSpLocks/>
          </p:cNvGrpSpPr>
          <p:nvPr/>
        </p:nvGrpSpPr>
        <p:grpSpPr bwMode="auto">
          <a:xfrm>
            <a:off x="5292080" y="5556399"/>
            <a:ext cx="2087562" cy="673100"/>
            <a:chOff x="3833" y="3748"/>
            <a:chExt cx="1315" cy="424"/>
          </a:xfrm>
        </p:grpSpPr>
        <p:sp>
          <p:nvSpPr>
            <p:cNvPr id="24" name="Line 19"/>
            <p:cNvSpPr>
              <a:spLocks noChangeShapeType="1"/>
            </p:cNvSpPr>
            <p:nvPr/>
          </p:nvSpPr>
          <p:spPr bwMode="auto">
            <a:xfrm>
              <a:off x="3878" y="3884"/>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25" name="Line 20"/>
            <p:cNvSpPr>
              <a:spLocks noChangeShapeType="1"/>
            </p:cNvSpPr>
            <p:nvPr/>
          </p:nvSpPr>
          <p:spPr bwMode="auto">
            <a:xfrm>
              <a:off x="3878" y="4156"/>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26" name="Text Box 23"/>
            <p:cNvSpPr txBox="1">
              <a:spLocks noChangeArrowheads="1"/>
            </p:cNvSpPr>
            <p:nvPr/>
          </p:nvSpPr>
          <p:spPr bwMode="auto">
            <a:xfrm>
              <a:off x="3833" y="3884"/>
              <a:ext cx="1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altLang="es-CL" sz="1200" dirty="0"/>
                <a:t>Plantilla de Requerimientos</a:t>
              </a:r>
              <a:endParaRPr lang="es-ES" altLang="es-CL" sz="1200" dirty="0"/>
            </a:p>
          </p:txBody>
        </p:sp>
        <p:sp>
          <p:nvSpPr>
            <p:cNvPr id="27" name="Line 24"/>
            <p:cNvSpPr>
              <a:spLocks noChangeShapeType="1"/>
            </p:cNvSpPr>
            <p:nvPr/>
          </p:nvSpPr>
          <p:spPr bwMode="auto">
            <a:xfrm>
              <a:off x="4150" y="3748"/>
              <a:ext cx="36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28" name="Group 29"/>
          <p:cNvGrpSpPr>
            <a:grpSpLocks/>
          </p:cNvGrpSpPr>
          <p:nvPr/>
        </p:nvGrpSpPr>
        <p:grpSpPr bwMode="auto">
          <a:xfrm>
            <a:off x="7092900" y="4016890"/>
            <a:ext cx="2087563" cy="744538"/>
            <a:chOff x="4286" y="2886"/>
            <a:chExt cx="1315" cy="469"/>
          </a:xfrm>
        </p:grpSpPr>
        <p:sp>
          <p:nvSpPr>
            <p:cNvPr id="29" name="Line 25"/>
            <p:cNvSpPr>
              <a:spLocks noChangeShapeType="1"/>
            </p:cNvSpPr>
            <p:nvPr/>
          </p:nvSpPr>
          <p:spPr bwMode="auto">
            <a:xfrm>
              <a:off x="4331" y="3067"/>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30" name="Line 26"/>
            <p:cNvSpPr>
              <a:spLocks noChangeShapeType="1"/>
            </p:cNvSpPr>
            <p:nvPr/>
          </p:nvSpPr>
          <p:spPr bwMode="auto">
            <a:xfrm>
              <a:off x="4331" y="3339"/>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31" name="Text Box 27"/>
            <p:cNvSpPr txBox="1">
              <a:spLocks noChangeArrowheads="1"/>
            </p:cNvSpPr>
            <p:nvPr/>
          </p:nvSpPr>
          <p:spPr bwMode="auto">
            <a:xfrm>
              <a:off x="4286" y="3067"/>
              <a:ext cx="1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altLang="es-CL" sz="1200"/>
                <a:t>Biblioteca de Reutilización</a:t>
              </a:r>
              <a:endParaRPr lang="es-ES" altLang="es-CL" sz="1200"/>
            </a:p>
          </p:txBody>
        </p:sp>
        <p:sp>
          <p:nvSpPr>
            <p:cNvPr id="32" name="Line 28"/>
            <p:cNvSpPr>
              <a:spLocks noChangeShapeType="1"/>
            </p:cNvSpPr>
            <p:nvPr/>
          </p:nvSpPr>
          <p:spPr bwMode="auto">
            <a:xfrm flipH="1">
              <a:off x="4966" y="2886"/>
              <a:ext cx="1"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Tree>
    <p:extLst>
      <p:ext uri="{BB962C8B-B14F-4D97-AF65-F5344CB8AC3E}">
        <p14:creationId xmlns:p14="http://schemas.microsoft.com/office/powerpoint/2010/main" val="131134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dissolve">
                                      <p:cBhvr>
                                        <p:cTn id="55" dur="500"/>
                                        <p:tgtEl>
                                          <p:spTgt spid="16"/>
                                        </p:tgtEl>
                                      </p:cBhvr>
                                    </p:animEffect>
                                  </p:childTnLst>
                                </p:cTn>
                              </p:par>
                            </p:childTnLst>
                          </p:cTn>
                        </p:par>
                        <p:par>
                          <p:cTn id="56" fill="hold">
                            <p:stCondLst>
                              <p:cond delay="1000"/>
                            </p:stCondLst>
                            <p:childTnLst>
                              <p:par>
                                <p:cTn id="57" presetID="9"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dissolv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dissolve">
                                      <p:cBhvr>
                                        <p:cTn id="64" dur="500"/>
                                        <p:tgtEl>
                                          <p:spTgt spid="20"/>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dissolve">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dissolve">
                                      <p:cBhvr>
                                        <p:cTn id="73" dur="500"/>
                                        <p:tgtEl>
                                          <p:spTgt spid="19"/>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14</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Ingeniería de </a:t>
            </a:r>
            <a:r>
              <a:rPr lang="es-CL" altLang="es-CL" dirty="0"/>
              <a:t>Requerimientos</a:t>
            </a:r>
            <a:endParaRPr lang="es-CL" dirty="0"/>
          </a:p>
        </p:txBody>
      </p:sp>
      <p:sp>
        <p:nvSpPr>
          <p:cNvPr id="7" name="1 Rectángulo redondeado"/>
          <p:cNvSpPr/>
          <p:nvPr/>
        </p:nvSpPr>
        <p:spPr>
          <a:xfrm>
            <a:off x="400724" y="2348880"/>
            <a:ext cx="8477528" cy="24482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La Ingeniería de Requerimientos (IR) es un proceso que comprende todas las actividades requeridas para crear y mantener un documento de requerimientos del sistema.</a:t>
            </a:r>
          </a:p>
          <a:p>
            <a:pPr algn="just"/>
            <a:endParaRPr lang="es-CL" sz="2400" b="1" dirty="0"/>
          </a:p>
        </p:txBody>
      </p:sp>
    </p:spTree>
    <p:extLst>
      <p:ext uri="{BB962C8B-B14F-4D97-AF65-F5344CB8AC3E}">
        <p14:creationId xmlns:p14="http://schemas.microsoft.com/office/powerpoint/2010/main" val="3530837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15</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grpSp>
        <p:nvGrpSpPr>
          <p:cNvPr id="5" name="Group 29"/>
          <p:cNvGrpSpPr>
            <a:grpSpLocks/>
          </p:cNvGrpSpPr>
          <p:nvPr/>
        </p:nvGrpSpPr>
        <p:grpSpPr bwMode="auto">
          <a:xfrm>
            <a:off x="275176" y="1160463"/>
            <a:ext cx="8838943" cy="4251325"/>
            <a:chOff x="145" y="1047"/>
            <a:chExt cx="5670" cy="2678"/>
          </a:xfrm>
        </p:grpSpPr>
        <p:sp>
          <p:nvSpPr>
            <p:cNvPr id="21" name="Rectangle 17"/>
            <p:cNvSpPr>
              <a:spLocks noChangeArrowheads="1"/>
            </p:cNvSpPr>
            <p:nvPr/>
          </p:nvSpPr>
          <p:spPr bwMode="auto">
            <a:xfrm>
              <a:off x="1647" y="1455"/>
              <a:ext cx="2821" cy="998"/>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none" anchor="ctr"/>
            <a:lstStyle/>
            <a:p>
              <a:endParaRPr lang="es-CL"/>
            </a:p>
          </p:txBody>
        </p:sp>
        <p:sp>
          <p:nvSpPr>
            <p:cNvPr id="8" name="Line 6"/>
            <p:cNvSpPr>
              <a:spLocks noChangeShapeType="1"/>
            </p:cNvSpPr>
            <p:nvPr/>
          </p:nvSpPr>
          <p:spPr bwMode="auto">
            <a:xfrm>
              <a:off x="320" y="2573"/>
              <a:ext cx="5328"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0" name="Rectangle 5"/>
            <p:cNvSpPr>
              <a:spLocks noChangeArrowheads="1"/>
            </p:cNvSpPr>
            <p:nvPr/>
          </p:nvSpPr>
          <p:spPr bwMode="auto">
            <a:xfrm>
              <a:off x="145" y="1613"/>
              <a:ext cx="1183" cy="407"/>
            </a:xfrm>
            <a:prstGeom prst="rect">
              <a:avLst/>
            </a:prstGeom>
            <a:ln/>
          </p:spPr>
          <p:style>
            <a:lnRef idx="0">
              <a:schemeClr val="accent4"/>
            </a:lnRef>
            <a:fillRef idx="3">
              <a:schemeClr val="accent4"/>
            </a:fillRef>
            <a:effectRef idx="3">
              <a:schemeClr val="accent4"/>
            </a:effectRef>
            <a:fontRef idx="minor">
              <a:schemeClr val="lt1"/>
            </a:fontRef>
          </p:style>
          <p:txBody>
            <a:bodyPr wrap="square">
              <a:spAutoFit/>
            </a:bodyPr>
            <a:lstStyle/>
            <a:p>
              <a:pPr algn="ctr">
                <a:spcBef>
                  <a:spcPct val="50000"/>
                </a:spcBef>
              </a:pPr>
              <a:r>
                <a:rPr lang="es-UY" altLang="es-CL" sz="1800" dirty="0"/>
                <a:t>Estudio de </a:t>
              </a:r>
              <a:r>
                <a:rPr lang="es-UY" altLang="es-CL" sz="1800" dirty="0" smtClean="0"/>
                <a:t>factibilidad</a:t>
              </a:r>
              <a:endParaRPr lang="es-ES" altLang="es-CL" sz="1800" dirty="0"/>
            </a:p>
          </p:txBody>
        </p:sp>
        <p:sp>
          <p:nvSpPr>
            <p:cNvPr id="11" name="Rectangle 7"/>
            <p:cNvSpPr>
              <a:spLocks noChangeArrowheads="1"/>
            </p:cNvSpPr>
            <p:nvPr/>
          </p:nvSpPr>
          <p:spPr bwMode="auto">
            <a:xfrm>
              <a:off x="1712" y="1613"/>
              <a:ext cx="1080" cy="582"/>
            </a:xfrm>
            <a:prstGeom prst="rect">
              <a:avLst/>
            </a:prstGeom>
            <a:ln/>
          </p:spPr>
          <p:style>
            <a:lnRef idx="0">
              <a:schemeClr val="accent4"/>
            </a:lnRef>
            <a:fillRef idx="3">
              <a:schemeClr val="accent4"/>
            </a:fillRef>
            <a:effectRef idx="3">
              <a:schemeClr val="accent4"/>
            </a:effectRef>
            <a:fontRef idx="minor">
              <a:schemeClr val="lt1"/>
            </a:fontRef>
          </p:style>
          <p:txBody>
            <a:bodyPr wrap="square">
              <a:spAutoFit/>
            </a:bodyPr>
            <a:lstStyle/>
            <a:p>
              <a:pPr algn="ctr">
                <a:spcBef>
                  <a:spcPct val="50000"/>
                </a:spcBef>
              </a:pPr>
              <a:r>
                <a:rPr lang="es-UY" altLang="es-CL" sz="1800" dirty="0">
                  <a:solidFill>
                    <a:schemeClr val="lt1"/>
                  </a:solidFill>
                  <a:latin typeface="+mn-lt"/>
                </a:rPr>
                <a:t>Obtención </a:t>
              </a:r>
              <a:r>
                <a:rPr lang="es-UY" altLang="es-CL" sz="1800" dirty="0" smtClean="0">
                  <a:solidFill>
                    <a:schemeClr val="lt1"/>
                  </a:solidFill>
                  <a:latin typeface="+mn-lt"/>
                </a:rPr>
                <a:t>y Análisis de Requerimientos</a:t>
              </a:r>
              <a:endParaRPr lang="es-ES" altLang="es-CL" sz="1800" dirty="0">
                <a:solidFill>
                  <a:schemeClr val="lt1"/>
                </a:solidFill>
                <a:latin typeface="+mn-lt"/>
              </a:endParaRPr>
            </a:p>
          </p:txBody>
        </p:sp>
        <p:sp>
          <p:nvSpPr>
            <p:cNvPr id="12" name="Rectangle 8"/>
            <p:cNvSpPr>
              <a:spLocks noChangeArrowheads="1"/>
            </p:cNvSpPr>
            <p:nvPr/>
          </p:nvSpPr>
          <p:spPr bwMode="auto">
            <a:xfrm>
              <a:off x="3152" y="1614"/>
              <a:ext cx="1126" cy="582"/>
            </a:xfrm>
            <a:prstGeom prst="rect">
              <a:avLst/>
            </a:prstGeom>
            <a:ln/>
          </p:spPr>
          <p:style>
            <a:lnRef idx="0">
              <a:schemeClr val="accent4"/>
            </a:lnRef>
            <a:fillRef idx="3">
              <a:schemeClr val="accent4"/>
            </a:fillRef>
            <a:effectRef idx="3">
              <a:schemeClr val="accent4"/>
            </a:effectRef>
            <a:fontRef idx="minor">
              <a:schemeClr val="lt1"/>
            </a:fontRef>
          </p:style>
          <p:txBody>
            <a:bodyPr wrap="square">
              <a:spAutoFit/>
            </a:bodyPr>
            <a:lstStyle/>
            <a:p>
              <a:pPr algn="ctr">
                <a:spcBef>
                  <a:spcPct val="50000"/>
                </a:spcBef>
              </a:pPr>
              <a:r>
                <a:rPr lang="es-UY" altLang="es-CL" sz="1800" dirty="0" smtClean="0">
                  <a:solidFill>
                    <a:schemeClr val="lt1"/>
                  </a:solidFill>
                  <a:latin typeface="+mn-lt"/>
                </a:rPr>
                <a:t>Especificación de Requerimientos</a:t>
              </a:r>
              <a:endParaRPr lang="es-ES" altLang="es-CL" sz="1800" dirty="0">
                <a:solidFill>
                  <a:schemeClr val="lt1"/>
                </a:solidFill>
                <a:latin typeface="+mn-lt"/>
              </a:endParaRPr>
            </a:p>
          </p:txBody>
        </p:sp>
        <p:sp>
          <p:nvSpPr>
            <p:cNvPr id="13" name="Rectangle 9"/>
            <p:cNvSpPr>
              <a:spLocks noChangeArrowheads="1"/>
            </p:cNvSpPr>
            <p:nvPr/>
          </p:nvSpPr>
          <p:spPr bwMode="auto">
            <a:xfrm>
              <a:off x="4716" y="1613"/>
              <a:ext cx="1099" cy="407"/>
            </a:xfrm>
            <a:prstGeom prst="rect">
              <a:avLst/>
            </a:prstGeom>
            <a:ln/>
          </p:spPr>
          <p:style>
            <a:lnRef idx="0">
              <a:schemeClr val="accent4"/>
            </a:lnRef>
            <a:fillRef idx="3">
              <a:schemeClr val="accent4"/>
            </a:fillRef>
            <a:effectRef idx="3">
              <a:schemeClr val="accent4"/>
            </a:effectRef>
            <a:fontRef idx="minor">
              <a:schemeClr val="lt1"/>
            </a:fontRef>
          </p:style>
          <p:txBody>
            <a:bodyPr wrap="square">
              <a:spAutoFit/>
            </a:bodyPr>
            <a:lstStyle/>
            <a:p>
              <a:pPr algn="ctr">
                <a:spcBef>
                  <a:spcPct val="50000"/>
                </a:spcBef>
              </a:pPr>
              <a:r>
                <a:rPr lang="es-UY" altLang="es-CL" sz="1800" dirty="0">
                  <a:solidFill>
                    <a:schemeClr val="lt1"/>
                  </a:solidFill>
                  <a:latin typeface="+mn-lt"/>
                </a:rPr>
                <a:t>Validación </a:t>
              </a:r>
              <a:r>
                <a:rPr lang="es-UY" altLang="es-CL" sz="1800" dirty="0" smtClean="0">
                  <a:solidFill>
                    <a:schemeClr val="lt1"/>
                  </a:solidFill>
                  <a:latin typeface="+mn-lt"/>
                </a:rPr>
                <a:t>de Requerimientos</a:t>
              </a:r>
              <a:endParaRPr lang="es-ES" altLang="es-CL" sz="1800" dirty="0">
                <a:solidFill>
                  <a:schemeClr val="lt1"/>
                </a:solidFill>
                <a:latin typeface="+mn-lt"/>
              </a:endParaRPr>
            </a:p>
          </p:txBody>
        </p:sp>
        <p:sp>
          <p:nvSpPr>
            <p:cNvPr id="14" name="Line 10"/>
            <p:cNvSpPr>
              <a:spLocks noChangeShapeType="1"/>
            </p:cNvSpPr>
            <p:nvPr/>
          </p:nvSpPr>
          <p:spPr bwMode="auto">
            <a:xfrm>
              <a:off x="1328" y="1901"/>
              <a:ext cx="3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5" name="Line 11"/>
            <p:cNvSpPr>
              <a:spLocks noChangeShapeType="1"/>
            </p:cNvSpPr>
            <p:nvPr/>
          </p:nvSpPr>
          <p:spPr bwMode="auto">
            <a:xfrm>
              <a:off x="2768" y="1901"/>
              <a:ext cx="3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6" name="Line 12"/>
            <p:cNvSpPr>
              <a:spLocks noChangeShapeType="1"/>
            </p:cNvSpPr>
            <p:nvPr/>
          </p:nvSpPr>
          <p:spPr bwMode="auto">
            <a:xfrm flipV="1">
              <a:off x="4468" y="1904"/>
              <a:ext cx="24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7" name="AutoShape 13"/>
            <p:cNvSpPr>
              <a:spLocks noChangeArrowheads="1"/>
            </p:cNvSpPr>
            <p:nvPr/>
          </p:nvSpPr>
          <p:spPr bwMode="auto">
            <a:xfrm rot="10800000">
              <a:off x="464" y="3053"/>
              <a:ext cx="816" cy="672"/>
            </a:xfrm>
            <a:prstGeom prst="foldedCorner">
              <a:avLst>
                <a:gd name="adj" fmla="val 12500"/>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rot="10800000" wrap="none" anchor="ctr"/>
            <a:lstStyle/>
            <a:p>
              <a:pPr algn="ctr" eaLnBrk="0" hangingPunct="0"/>
              <a:endParaRPr lang="es-ES_tradnl" altLang="es-CL" sz="1600">
                <a:latin typeface="Tahoma" pitchFamily="34" charset="0"/>
              </a:endParaRPr>
            </a:p>
          </p:txBody>
        </p:sp>
        <p:sp>
          <p:nvSpPr>
            <p:cNvPr id="18" name="Text Box 14"/>
            <p:cNvSpPr txBox="1">
              <a:spLocks noChangeArrowheads="1"/>
            </p:cNvSpPr>
            <p:nvPr/>
          </p:nvSpPr>
          <p:spPr bwMode="auto">
            <a:xfrm>
              <a:off x="512" y="3149"/>
              <a:ext cx="77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UY" altLang="es-CL" sz="1600" dirty="0">
                  <a:latin typeface="Tahoma" pitchFamily="34" charset="0"/>
                </a:rPr>
                <a:t>Informe</a:t>
              </a:r>
            </a:p>
            <a:p>
              <a:pPr algn="ctr" eaLnBrk="0" hangingPunct="0"/>
              <a:r>
                <a:rPr lang="es-UY" altLang="es-CL" sz="1600" dirty="0">
                  <a:latin typeface="Tahoma" pitchFamily="34" charset="0"/>
                </a:rPr>
                <a:t> de factibilidad</a:t>
              </a:r>
              <a:endParaRPr lang="es-ES" altLang="es-CL" sz="1600" dirty="0">
                <a:latin typeface="Tahoma" pitchFamily="34" charset="0"/>
              </a:endParaRPr>
            </a:p>
          </p:txBody>
        </p:sp>
        <p:sp>
          <p:nvSpPr>
            <p:cNvPr id="19" name="Line 15"/>
            <p:cNvSpPr>
              <a:spLocks noChangeShapeType="1"/>
            </p:cNvSpPr>
            <p:nvPr/>
          </p:nvSpPr>
          <p:spPr bwMode="auto">
            <a:xfrm flipH="1">
              <a:off x="896" y="2020"/>
              <a:ext cx="5" cy="98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20" name="Text Box 16"/>
            <p:cNvSpPr txBox="1">
              <a:spLocks noChangeArrowheads="1"/>
            </p:cNvSpPr>
            <p:nvPr/>
          </p:nvSpPr>
          <p:spPr bwMode="auto">
            <a:xfrm>
              <a:off x="3779" y="1047"/>
              <a:ext cx="1745" cy="250"/>
            </a:xfrm>
            <a:prstGeom prst="rect">
              <a:avLst/>
            </a:prstGeom>
            <a:solidFill>
              <a:schemeClr val="bg1"/>
            </a:solidFill>
            <a:ln>
              <a:noFill/>
            </a:ln>
            <a:effectLst/>
            <a:extLst>
              <a:ext uri="{91240B29-F687-4F45-9708-019B960494DF}">
                <a14:hiddenLine xmlns:a14="http://schemas.microsoft.com/office/drawing/2010/main" w="12700">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s-UY" altLang="es-CL" sz="2000" b="1" dirty="0">
                  <a:latin typeface="Tahoma" pitchFamily="34" charset="0"/>
                </a:rPr>
                <a:t>Actividades</a:t>
              </a:r>
              <a:endParaRPr lang="es-ES" altLang="es-CL" sz="2000" b="1" dirty="0">
                <a:latin typeface="Tahoma" pitchFamily="34" charset="0"/>
              </a:endParaRPr>
            </a:p>
          </p:txBody>
        </p:sp>
        <p:sp>
          <p:nvSpPr>
            <p:cNvPr id="22" name="AutoShape 18"/>
            <p:cNvSpPr>
              <a:spLocks noChangeArrowheads="1"/>
            </p:cNvSpPr>
            <p:nvPr/>
          </p:nvSpPr>
          <p:spPr bwMode="auto">
            <a:xfrm rot="10800000">
              <a:off x="3728" y="3053"/>
              <a:ext cx="970" cy="672"/>
            </a:xfrm>
            <a:prstGeom prst="foldedCorner">
              <a:avLst>
                <a:gd name="adj" fmla="val 12500"/>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rot="10800000" wrap="none" anchor="ctr"/>
            <a:lstStyle/>
            <a:p>
              <a:pPr algn="ctr" eaLnBrk="0" hangingPunct="0"/>
              <a:endParaRPr lang="es-ES_tradnl" altLang="es-CL" sz="1600">
                <a:latin typeface="Tahoma" pitchFamily="34" charset="0"/>
              </a:endParaRPr>
            </a:p>
          </p:txBody>
        </p:sp>
        <p:sp>
          <p:nvSpPr>
            <p:cNvPr id="23" name="AutoShape 19"/>
            <p:cNvSpPr>
              <a:spLocks noChangeArrowheads="1"/>
            </p:cNvSpPr>
            <p:nvPr/>
          </p:nvSpPr>
          <p:spPr bwMode="auto">
            <a:xfrm rot="10800000">
              <a:off x="1500" y="3053"/>
              <a:ext cx="1018" cy="672"/>
            </a:xfrm>
            <a:prstGeom prst="foldedCorner">
              <a:avLst>
                <a:gd name="adj" fmla="val 12500"/>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rot="10800000" wrap="none" anchor="ctr"/>
            <a:lstStyle/>
            <a:p>
              <a:pPr algn="ctr" eaLnBrk="0" hangingPunct="0"/>
              <a:endParaRPr lang="es-ES_tradnl" altLang="es-CL" sz="1600">
                <a:latin typeface="Tahoma" pitchFamily="34" charset="0"/>
              </a:endParaRPr>
            </a:p>
          </p:txBody>
        </p:sp>
        <p:sp>
          <p:nvSpPr>
            <p:cNvPr id="24" name="Text Box 20"/>
            <p:cNvSpPr txBox="1">
              <a:spLocks noChangeArrowheads="1"/>
            </p:cNvSpPr>
            <p:nvPr/>
          </p:nvSpPr>
          <p:spPr bwMode="auto">
            <a:xfrm>
              <a:off x="3718" y="3157"/>
              <a:ext cx="106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UY" altLang="es-CL" sz="1600">
                  <a:latin typeface="Tahoma" pitchFamily="34" charset="0"/>
                </a:rPr>
                <a:t>Especificación de Requerimientos</a:t>
              </a:r>
              <a:endParaRPr lang="es-ES" altLang="es-CL" sz="1600">
                <a:latin typeface="Tahoma" pitchFamily="34" charset="0"/>
              </a:endParaRPr>
            </a:p>
          </p:txBody>
        </p:sp>
        <p:sp>
          <p:nvSpPr>
            <p:cNvPr id="25" name="Text Box 21"/>
            <p:cNvSpPr txBox="1">
              <a:spLocks noChangeArrowheads="1"/>
            </p:cNvSpPr>
            <p:nvPr/>
          </p:nvSpPr>
          <p:spPr bwMode="auto">
            <a:xfrm>
              <a:off x="1472" y="3149"/>
              <a:ext cx="100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UY" altLang="es-CL" sz="1600" dirty="0">
                  <a:latin typeface="Tahoma" pitchFamily="34" charset="0"/>
                </a:rPr>
                <a:t>Documento </a:t>
              </a:r>
            </a:p>
            <a:p>
              <a:pPr algn="ctr" eaLnBrk="0" hangingPunct="0"/>
              <a:r>
                <a:rPr lang="es-UY" altLang="es-CL" sz="1600" dirty="0">
                  <a:latin typeface="Tahoma" pitchFamily="34" charset="0"/>
                </a:rPr>
                <a:t>de </a:t>
              </a:r>
            </a:p>
            <a:p>
              <a:pPr algn="ctr" eaLnBrk="0" hangingPunct="0"/>
              <a:r>
                <a:rPr lang="es-UY" altLang="es-CL" sz="1600" dirty="0">
                  <a:latin typeface="Tahoma" pitchFamily="34" charset="0"/>
                </a:rPr>
                <a:t>Requerimientos</a:t>
              </a:r>
              <a:endParaRPr lang="es-ES" altLang="es-CL" sz="1600" dirty="0">
                <a:latin typeface="Tahoma" pitchFamily="34" charset="0"/>
              </a:endParaRPr>
            </a:p>
          </p:txBody>
        </p:sp>
        <p:sp>
          <p:nvSpPr>
            <p:cNvPr id="26" name="Line 22"/>
            <p:cNvSpPr>
              <a:spLocks noChangeShapeType="1"/>
            </p:cNvSpPr>
            <p:nvPr/>
          </p:nvSpPr>
          <p:spPr bwMode="auto">
            <a:xfrm>
              <a:off x="3104" y="2477"/>
              <a:ext cx="0" cy="528"/>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27" name="AutoShape 23"/>
            <p:cNvSpPr>
              <a:spLocks noChangeArrowheads="1"/>
            </p:cNvSpPr>
            <p:nvPr/>
          </p:nvSpPr>
          <p:spPr bwMode="auto">
            <a:xfrm rot="10800000">
              <a:off x="2624" y="3053"/>
              <a:ext cx="970" cy="672"/>
            </a:xfrm>
            <a:prstGeom prst="foldedCorner">
              <a:avLst>
                <a:gd name="adj" fmla="val 12500"/>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rot="10800000" wrap="none" anchor="ctr"/>
            <a:lstStyle/>
            <a:p>
              <a:pPr algn="ctr" eaLnBrk="0" hangingPunct="0"/>
              <a:endParaRPr lang="es-ES_tradnl" altLang="es-CL" sz="1600">
                <a:latin typeface="Tahoma" pitchFamily="34" charset="0"/>
              </a:endParaRPr>
            </a:p>
          </p:txBody>
        </p:sp>
        <p:sp>
          <p:nvSpPr>
            <p:cNvPr id="28" name="Text Box 24"/>
            <p:cNvSpPr txBox="1">
              <a:spLocks noChangeArrowheads="1"/>
            </p:cNvSpPr>
            <p:nvPr/>
          </p:nvSpPr>
          <p:spPr bwMode="auto">
            <a:xfrm>
              <a:off x="2624" y="3149"/>
              <a:ext cx="100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s-UY" altLang="es-CL" sz="1600">
                  <a:latin typeface="Tahoma" pitchFamily="34" charset="0"/>
                </a:rPr>
                <a:t>Modelo del Sistema</a:t>
              </a:r>
              <a:endParaRPr lang="es-ES" altLang="es-CL" sz="1600">
                <a:latin typeface="Tahoma" pitchFamily="34" charset="0"/>
              </a:endParaRPr>
            </a:p>
          </p:txBody>
        </p:sp>
        <p:sp>
          <p:nvSpPr>
            <p:cNvPr id="29" name="Line 25"/>
            <p:cNvSpPr>
              <a:spLocks noChangeShapeType="1"/>
            </p:cNvSpPr>
            <p:nvPr/>
          </p:nvSpPr>
          <p:spPr bwMode="auto">
            <a:xfrm>
              <a:off x="2048" y="2477"/>
              <a:ext cx="0" cy="528"/>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30" name="Line 26"/>
            <p:cNvSpPr>
              <a:spLocks noChangeShapeType="1"/>
            </p:cNvSpPr>
            <p:nvPr/>
          </p:nvSpPr>
          <p:spPr bwMode="auto">
            <a:xfrm>
              <a:off x="4160" y="2477"/>
              <a:ext cx="0" cy="528"/>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31" name="Text Box 27"/>
            <p:cNvSpPr txBox="1">
              <a:spLocks noChangeArrowheads="1"/>
            </p:cNvSpPr>
            <p:nvPr/>
          </p:nvSpPr>
          <p:spPr bwMode="auto">
            <a:xfrm>
              <a:off x="4468" y="2659"/>
              <a:ext cx="1056" cy="250"/>
            </a:xfrm>
            <a:prstGeom prst="rect">
              <a:avLst/>
            </a:prstGeom>
            <a:solidFill>
              <a:schemeClr val="bg1"/>
            </a:solidFill>
            <a:ln>
              <a:noFill/>
            </a:ln>
            <a:effectLst/>
            <a:extLst>
              <a:ext uri="{91240B29-F687-4F45-9708-019B960494DF}">
                <a14:hiddenLine xmlns:a14="http://schemas.microsoft.com/office/drawing/2010/main" w="12700">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UY" altLang="es-CL" sz="2000" b="1">
                  <a:latin typeface="Tahoma" pitchFamily="34" charset="0"/>
                </a:rPr>
                <a:t>Artefactos</a:t>
              </a:r>
              <a:endParaRPr lang="es-ES" altLang="es-CL" sz="2000" b="1">
                <a:latin typeface="Tahoma" pitchFamily="34" charset="0"/>
              </a:endParaRPr>
            </a:p>
          </p:txBody>
        </p:sp>
      </p:grpSp>
    </p:spTree>
    <p:extLst>
      <p:ext uri="{BB962C8B-B14F-4D97-AF65-F5344CB8AC3E}">
        <p14:creationId xmlns:p14="http://schemas.microsoft.com/office/powerpoint/2010/main" val="223390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a:bodyPr>
          <a:lstStyle/>
          <a:p>
            <a:pPr marL="0" indent="0">
              <a:lnSpc>
                <a:spcPct val="120000"/>
              </a:lnSpc>
              <a:buNone/>
            </a:pPr>
            <a:r>
              <a:rPr lang="es-CL" altLang="es-CL" sz="2400" b="1" u="sng" dirty="0" smtClean="0"/>
              <a:t>Estudio de Factibilidad</a:t>
            </a:r>
            <a:endParaRPr lang="es-CL" altLang="es-CL" sz="2000" b="1" u="sng" dirty="0"/>
          </a:p>
          <a:p>
            <a:pPr>
              <a:lnSpc>
                <a:spcPct val="120000"/>
              </a:lnSpc>
            </a:pPr>
            <a:r>
              <a:rPr lang="es-CL" altLang="es-CL" sz="2400" dirty="0"/>
              <a:t>La entrada de este es una descripción resumida del sistema y como se utiliza dentro de una organización</a:t>
            </a:r>
            <a:r>
              <a:rPr lang="es-CL" altLang="es-CL" sz="2400" dirty="0" smtClean="0"/>
              <a:t>.</a:t>
            </a:r>
            <a:endParaRPr lang="es-CL" altLang="es-CL" sz="2400" dirty="0"/>
          </a:p>
          <a:p>
            <a:pPr>
              <a:lnSpc>
                <a:spcPct val="120000"/>
              </a:lnSpc>
            </a:pPr>
            <a:r>
              <a:rPr lang="es-CL" altLang="es-CL" sz="2400" dirty="0"/>
              <a:t>El resultado del estudio es un informe que recomienda si es conveniente llevar a cabo la ingeniería de requerimientos y el proceso de desarrollo del sistema. Además permite proponer cambios al alcance, presupuesto, calendarización, etc</a:t>
            </a:r>
            <a:r>
              <a:rPr lang="es-CL" altLang="es-CL" sz="2400" dirty="0" smtClean="0"/>
              <a:t>.</a:t>
            </a:r>
            <a:endParaRPr lang="es-CL" altLang="es-CL" sz="2400" dirty="0"/>
          </a:p>
          <a:p>
            <a:pPr>
              <a:lnSpc>
                <a:spcPct val="120000"/>
              </a:lnSpc>
            </a:pPr>
            <a:r>
              <a:rPr lang="es-CL" altLang="es-CL" sz="2400" dirty="0"/>
              <a:t>Este es un estudio corto para resolver si es posible y conveniente construir el sistema con la tecnología existente, las restricciones de costo y tiempo, etc.</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16</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spTree>
    <p:extLst>
      <p:ext uri="{BB962C8B-B14F-4D97-AF65-F5344CB8AC3E}">
        <p14:creationId xmlns:p14="http://schemas.microsoft.com/office/powerpoint/2010/main" val="2083610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lnSpcReduction="10000"/>
          </a:bodyPr>
          <a:lstStyle/>
          <a:p>
            <a:pPr marL="0" indent="0">
              <a:lnSpc>
                <a:spcPct val="120000"/>
              </a:lnSpc>
              <a:buNone/>
            </a:pPr>
            <a:r>
              <a:rPr lang="es-CL" altLang="es-CL" sz="2400" b="1" u="sng" dirty="0" smtClean="0"/>
              <a:t>Obtención y análisis de requerimientos</a:t>
            </a:r>
            <a:endParaRPr lang="es-CL" altLang="es-CL" sz="2000" b="1" u="sng" dirty="0"/>
          </a:p>
          <a:p>
            <a:pPr marL="0" indent="0">
              <a:lnSpc>
                <a:spcPct val="120000"/>
              </a:lnSpc>
              <a:buNone/>
            </a:pPr>
            <a:r>
              <a:rPr lang="es-CL" altLang="es-CL" sz="2400" dirty="0"/>
              <a:t>Se trabaja en conjunto con los usuarios y los clientes.</a:t>
            </a:r>
          </a:p>
          <a:p>
            <a:pPr marL="0" indent="0">
              <a:lnSpc>
                <a:spcPct val="120000"/>
              </a:lnSpc>
              <a:buNone/>
            </a:pPr>
            <a:r>
              <a:rPr lang="es-CL" altLang="es-CL" sz="2400" dirty="0"/>
              <a:t>Problemas Comunes:</a:t>
            </a:r>
          </a:p>
          <a:p>
            <a:pPr>
              <a:lnSpc>
                <a:spcPct val="120000"/>
              </a:lnSpc>
            </a:pPr>
            <a:r>
              <a:rPr lang="es-CL" altLang="es-CL" sz="2400" dirty="0"/>
              <a:t>No saben lo que quieren del sistema , sólo en términos generales, no conocen el costo de sus peticiones.</a:t>
            </a:r>
          </a:p>
          <a:p>
            <a:pPr>
              <a:lnSpc>
                <a:spcPct val="120000"/>
              </a:lnSpc>
            </a:pPr>
            <a:r>
              <a:rPr lang="es-CL" altLang="es-CL" sz="2400" dirty="0"/>
              <a:t>Los requerimientos están en sus términos y con conocimientos implícitos de su propio trabajo.</a:t>
            </a:r>
          </a:p>
          <a:p>
            <a:pPr>
              <a:lnSpc>
                <a:spcPct val="120000"/>
              </a:lnSpc>
            </a:pPr>
            <a:r>
              <a:rPr lang="es-CL" altLang="es-CL" sz="2400" dirty="0"/>
              <a:t>Distintos usuarios tienen distintos requerimientos, se deben encontrar todas las fuentes.  </a:t>
            </a:r>
          </a:p>
          <a:p>
            <a:pPr>
              <a:lnSpc>
                <a:spcPct val="120000"/>
              </a:lnSpc>
            </a:pPr>
            <a:r>
              <a:rPr lang="es-CL" altLang="es-CL" sz="2400" dirty="0"/>
              <a:t>Influyen factores políticos.</a:t>
            </a:r>
          </a:p>
          <a:p>
            <a:pPr>
              <a:lnSpc>
                <a:spcPct val="120000"/>
              </a:lnSpc>
            </a:pPr>
            <a:r>
              <a:rPr lang="es-CL" altLang="es-CL" sz="2400" dirty="0"/>
              <a:t>La importancia de los requerimientos varia en el tiempo.</a:t>
            </a:r>
          </a:p>
          <a:p>
            <a:pPr>
              <a:lnSpc>
                <a:spcPct val="120000"/>
              </a:lnSpc>
            </a:pPr>
            <a:r>
              <a:rPr lang="es-CL" altLang="es-CL" sz="2400" dirty="0"/>
              <a:t>Aparecen nuevos requerimientos.</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17</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spTree>
    <p:extLst>
      <p:ext uri="{BB962C8B-B14F-4D97-AF65-F5344CB8AC3E}">
        <p14:creationId xmlns:p14="http://schemas.microsoft.com/office/powerpoint/2010/main" val="3920481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fontScale="92500"/>
          </a:bodyPr>
          <a:lstStyle/>
          <a:p>
            <a:pPr marL="0" indent="0">
              <a:lnSpc>
                <a:spcPct val="120000"/>
              </a:lnSpc>
              <a:buNone/>
            </a:pPr>
            <a:r>
              <a:rPr lang="es-CL" altLang="es-CL" sz="2400" b="1" u="sng" dirty="0" smtClean="0"/>
              <a:t>Especificación de Requerimientos</a:t>
            </a:r>
            <a:endParaRPr lang="es-CL" altLang="es-CL" sz="2000" b="1" u="sng" dirty="0"/>
          </a:p>
          <a:p>
            <a:pPr>
              <a:lnSpc>
                <a:spcPct val="120000"/>
              </a:lnSpc>
              <a:buFont typeface="Wingdings" panose="05000000000000000000" pitchFamily="2" charset="2"/>
              <a:buChar char="q"/>
            </a:pPr>
            <a:r>
              <a:rPr lang="es-CL" altLang="es-CL" sz="2400" dirty="0"/>
              <a:t>Lenguaje Natural</a:t>
            </a:r>
          </a:p>
          <a:p>
            <a:pPr marL="742950" lvl="2" indent="-342900">
              <a:lnSpc>
                <a:spcPct val="120000"/>
              </a:lnSpc>
              <a:buFont typeface="Arial" pitchFamily="34" charset="0"/>
              <a:buChar char="»"/>
            </a:pPr>
            <a:r>
              <a:rPr lang="es-CL" altLang="es-CL" sz="2400" dirty="0">
                <a:solidFill>
                  <a:schemeClr val="tx2"/>
                </a:solidFill>
              </a:rPr>
              <a:t>Comprensible para el Cliente/Usuario.</a:t>
            </a:r>
          </a:p>
          <a:p>
            <a:pPr marL="742950" lvl="2" indent="-342900">
              <a:lnSpc>
                <a:spcPct val="120000"/>
              </a:lnSpc>
              <a:buFont typeface="Arial" pitchFamily="34" charset="0"/>
              <a:buChar char="»"/>
            </a:pPr>
            <a:r>
              <a:rPr lang="es-CL" altLang="es-CL" sz="2400" dirty="0">
                <a:solidFill>
                  <a:schemeClr val="tx2"/>
                </a:solidFill>
              </a:rPr>
              <a:t>Ambiguo (glosario).</a:t>
            </a:r>
          </a:p>
          <a:p>
            <a:pPr marL="742950" lvl="2" indent="-342900">
              <a:lnSpc>
                <a:spcPct val="120000"/>
              </a:lnSpc>
              <a:buFont typeface="Arial" pitchFamily="34" charset="0"/>
              <a:buChar char="»"/>
            </a:pPr>
            <a:r>
              <a:rPr lang="es-CL" altLang="es-CL" sz="2400" dirty="0">
                <a:solidFill>
                  <a:schemeClr val="tx2"/>
                </a:solidFill>
              </a:rPr>
              <a:t>Poca legibilidad (plantilla, formateo del texto).</a:t>
            </a:r>
          </a:p>
          <a:p>
            <a:pPr marL="742950" lvl="2" indent="-342900">
              <a:lnSpc>
                <a:spcPct val="120000"/>
              </a:lnSpc>
              <a:buFont typeface="Arial" pitchFamily="34" charset="0"/>
              <a:buChar char="»"/>
            </a:pPr>
            <a:r>
              <a:rPr lang="es-CL" altLang="es-CL" sz="2400" dirty="0">
                <a:solidFill>
                  <a:schemeClr val="tx2"/>
                </a:solidFill>
              </a:rPr>
              <a:t>Difícil de tratar (Verificar </a:t>
            </a:r>
            <a:r>
              <a:rPr lang="es-CL" altLang="es-CL" sz="2400" dirty="0" err="1">
                <a:solidFill>
                  <a:schemeClr val="tx2"/>
                </a:solidFill>
              </a:rPr>
              <a:t>correctitud</a:t>
            </a:r>
            <a:r>
              <a:rPr lang="es-CL" altLang="es-CL" sz="2400" dirty="0">
                <a:solidFill>
                  <a:schemeClr val="tx2"/>
                </a:solidFill>
              </a:rPr>
              <a:t>, consistencia, completitud).</a:t>
            </a:r>
          </a:p>
          <a:p>
            <a:pPr>
              <a:lnSpc>
                <a:spcPct val="120000"/>
              </a:lnSpc>
              <a:buFont typeface="Wingdings" panose="05000000000000000000" pitchFamily="2" charset="2"/>
              <a:buChar char="q"/>
            </a:pPr>
            <a:r>
              <a:rPr lang="es-CL" altLang="es-CL" sz="2400" dirty="0"/>
              <a:t>Notaciones Especiales (más formales)</a:t>
            </a:r>
          </a:p>
          <a:p>
            <a:pPr marL="742950" lvl="2" indent="-342900">
              <a:lnSpc>
                <a:spcPct val="120000"/>
              </a:lnSpc>
              <a:buFont typeface="Arial" pitchFamily="34" charset="0"/>
              <a:buChar char="»"/>
            </a:pPr>
            <a:r>
              <a:rPr lang="es-CL" altLang="es-CL" sz="2400" dirty="0">
                <a:solidFill>
                  <a:schemeClr val="tx2"/>
                </a:solidFill>
              </a:rPr>
              <a:t>Poca o ninguna ambigüedad.</a:t>
            </a:r>
          </a:p>
          <a:p>
            <a:pPr marL="742950" lvl="2" indent="-342900">
              <a:lnSpc>
                <a:spcPct val="120000"/>
              </a:lnSpc>
              <a:buFont typeface="Arial" pitchFamily="34" charset="0"/>
              <a:buChar char="»"/>
            </a:pPr>
            <a:r>
              <a:rPr lang="es-CL" altLang="es-CL" sz="2400" dirty="0">
                <a:solidFill>
                  <a:schemeClr val="tx2"/>
                </a:solidFill>
              </a:rPr>
              <a:t>Facilita tratamiento.</a:t>
            </a:r>
          </a:p>
          <a:p>
            <a:pPr marL="742950" lvl="2" indent="-342900">
              <a:lnSpc>
                <a:spcPct val="120000"/>
              </a:lnSpc>
              <a:buFont typeface="Arial" pitchFamily="34" charset="0"/>
              <a:buChar char="»"/>
            </a:pPr>
            <a:r>
              <a:rPr lang="es-CL" altLang="es-CL" sz="2400" dirty="0">
                <a:solidFill>
                  <a:schemeClr val="tx2"/>
                </a:solidFill>
              </a:rPr>
              <a:t>Necesidad de entrenamiento en la notación.</a:t>
            </a:r>
          </a:p>
          <a:p>
            <a:pPr marL="742950" lvl="2" indent="-342900">
              <a:lnSpc>
                <a:spcPct val="120000"/>
              </a:lnSpc>
              <a:buFont typeface="Arial" pitchFamily="34" charset="0"/>
              <a:buChar char="»"/>
            </a:pPr>
            <a:r>
              <a:rPr lang="es-CL" altLang="es-CL" sz="2400" dirty="0">
                <a:solidFill>
                  <a:schemeClr val="tx2"/>
                </a:solidFill>
              </a:rPr>
              <a:t>Dificultades de comprensión por Cliente/Usuario</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18</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spTree>
    <p:extLst>
      <p:ext uri="{BB962C8B-B14F-4D97-AF65-F5344CB8AC3E}">
        <p14:creationId xmlns:p14="http://schemas.microsoft.com/office/powerpoint/2010/main" val="3351481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a:bodyPr>
          <a:lstStyle/>
          <a:p>
            <a:pPr marL="0" indent="0">
              <a:lnSpc>
                <a:spcPct val="120000"/>
              </a:lnSpc>
              <a:buNone/>
            </a:pPr>
            <a:r>
              <a:rPr lang="es-CL" altLang="es-CL" sz="2400" b="1" u="sng" dirty="0" smtClean="0"/>
              <a:t>Especificación de Requerimientos</a:t>
            </a:r>
            <a:endParaRPr lang="es-CL" altLang="es-CL" sz="2000" b="1" u="sng" dirty="0"/>
          </a:p>
          <a:p>
            <a:pPr marL="342900" lvl="1" indent="-342900">
              <a:lnSpc>
                <a:spcPct val="120000"/>
              </a:lnSpc>
              <a:buFont typeface="Wingdings" panose="05000000000000000000" pitchFamily="2" charset="2"/>
              <a:buChar char="q"/>
            </a:pPr>
            <a:r>
              <a:rPr lang="es-CL" altLang="es-CL" sz="2400" dirty="0" smtClean="0">
                <a:solidFill>
                  <a:schemeClr val="tx2"/>
                </a:solidFill>
              </a:rPr>
              <a:t>Notaciones </a:t>
            </a:r>
            <a:r>
              <a:rPr lang="es-CL" altLang="es-CL" sz="2400" dirty="0">
                <a:solidFill>
                  <a:schemeClr val="tx2"/>
                </a:solidFill>
              </a:rPr>
              <a:t>Especiales.</a:t>
            </a:r>
          </a:p>
          <a:p>
            <a:pPr marL="742950" lvl="2" indent="-342900">
              <a:lnSpc>
                <a:spcPct val="120000"/>
              </a:lnSpc>
              <a:buFont typeface="Arial" pitchFamily="34" charset="0"/>
              <a:buChar char="»"/>
            </a:pPr>
            <a:r>
              <a:rPr lang="es-CL" altLang="es-CL" sz="2400" dirty="0">
                <a:solidFill>
                  <a:schemeClr val="tx2"/>
                </a:solidFill>
              </a:rPr>
              <a:t> Gráficas vs. Basadas en texto</a:t>
            </a:r>
          </a:p>
          <a:p>
            <a:pPr marL="742950" lvl="2" indent="-342900">
              <a:lnSpc>
                <a:spcPct val="120000"/>
              </a:lnSpc>
              <a:buFont typeface="Arial" pitchFamily="34" charset="0"/>
              <a:buChar char="»"/>
            </a:pPr>
            <a:r>
              <a:rPr lang="es-CL" altLang="es-CL" sz="2400" dirty="0">
                <a:solidFill>
                  <a:schemeClr val="tx2"/>
                </a:solidFill>
              </a:rPr>
              <a:t> Estáticas vs. </a:t>
            </a:r>
            <a:r>
              <a:rPr lang="es-CL" altLang="es-CL" sz="2400" dirty="0" smtClean="0">
                <a:solidFill>
                  <a:schemeClr val="tx2"/>
                </a:solidFill>
              </a:rPr>
              <a:t>Dinámicas</a:t>
            </a:r>
          </a:p>
          <a:p>
            <a:pPr marL="342900" lvl="1" indent="-342900">
              <a:lnSpc>
                <a:spcPct val="120000"/>
              </a:lnSpc>
              <a:buFont typeface="Wingdings" panose="05000000000000000000" pitchFamily="2" charset="2"/>
              <a:buChar char="q"/>
            </a:pPr>
            <a:r>
              <a:rPr lang="es-CL" altLang="es-CL" sz="2400" dirty="0" smtClean="0">
                <a:solidFill>
                  <a:schemeClr val="tx2"/>
                </a:solidFill>
              </a:rPr>
              <a:t>Descripciones </a:t>
            </a:r>
            <a:r>
              <a:rPr lang="es-CL" altLang="es-CL" sz="2400" dirty="0">
                <a:solidFill>
                  <a:schemeClr val="tx2"/>
                </a:solidFill>
              </a:rPr>
              <a:t>Estáticas.</a:t>
            </a:r>
          </a:p>
          <a:p>
            <a:pPr marL="742950" lvl="2" indent="-342900">
              <a:lnSpc>
                <a:spcPct val="120000"/>
              </a:lnSpc>
              <a:buFont typeface="Arial" pitchFamily="34" charset="0"/>
              <a:buChar char="»"/>
            </a:pPr>
            <a:r>
              <a:rPr lang="es-CL" altLang="es-CL" sz="2400" dirty="0">
                <a:solidFill>
                  <a:schemeClr val="tx2"/>
                </a:solidFill>
              </a:rPr>
              <a:t>Se especifican entidades y sus atributos, los requerimientos se pueden ver como las relaciones entre las entidades. </a:t>
            </a:r>
          </a:p>
          <a:p>
            <a:pPr marL="742950" lvl="2" indent="-342900">
              <a:lnSpc>
                <a:spcPct val="120000"/>
              </a:lnSpc>
              <a:buFont typeface="Arial" pitchFamily="34" charset="0"/>
              <a:buChar char="»"/>
            </a:pPr>
            <a:r>
              <a:rPr lang="es-CL" altLang="es-CL" sz="2400" dirty="0">
                <a:solidFill>
                  <a:schemeClr val="tx2"/>
                </a:solidFill>
              </a:rPr>
              <a:t>No describe como cambian las relaciones con el tiempo</a:t>
            </a:r>
          </a:p>
          <a:p>
            <a:pPr marL="342900" lvl="1" indent="-342900">
              <a:lnSpc>
                <a:spcPct val="120000"/>
              </a:lnSpc>
              <a:buFont typeface="Wingdings" panose="05000000000000000000" pitchFamily="2" charset="2"/>
              <a:buChar char="q"/>
            </a:pPr>
            <a:r>
              <a:rPr lang="es-CL" altLang="es-CL" sz="2400" dirty="0">
                <a:solidFill>
                  <a:schemeClr val="tx2"/>
                </a:solidFill>
              </a:rPr>
              <a:t>Descripciones Dinámicas</a:t>
            </a:r>
          </a:p>
          <a:p>
            <a:pPr marL="742950" lvl="2" indent="-342900">
              <a:lnSpc>
                <a:spcPct val="120000"/>
              </a:lnSpc>
              <a:buFont typeface="Arial" pitchFamily="34" charset="0"/>
              <a:buChar char="»"/>
            </a:pPr>
            <a:r>
              <a:rPr lang="es-CL" altLang="es-CL" sz="2400" dirty="0">
                <a:solidFill>
                  <a:schemeClr val="tx2"/>
                </a:solidFill>
              </a:rPr>
              <a:t>Especifican estados y las transiciones entre estados en el tiempo.</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19</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spTree>
    <p:extLst>
      <p:ext uri="{BB962C8B-B14F-4D97-AF65-F5344CB8AC3E}">
        <p14:creationId xmlns:p14="http://schemas.microsoft.com/office/powerpoint/2010/main" val="428529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78427" y="1230083"/>
            <a:ext cx="8287028" cy="5616624"/>
          </a:xfrm>
        </p:spPr>
        <p:txBody>
          <a:bodyPr>
            <a:normAutofit/>
          </a:bodyPr>
          <a:lstStyle/>
          <a:p>
            <a:pPr>
              <a:lnSpc>
                <a:spcPct val="120000"/>
              </a:lnSpc>
            </a:pPr>
            <a:r>
              <a:rPr lang="es-CL" altLang="es-CL" sz="2000" dirty="0"/>
              <a:t>Cuando el Cliente solicita que se desarrolle un sistema tiene algunas nociones de lo que debe hacer.</a:t>
            </a:r>
          </a:p>
          <a:p>
            <a:pPr>
              <a:lnSpc>
                <a:spcPct val="120000"/>
              </a:lnSpc>
            </a:pPr>
            <a:endParaRPr lang="es-CL" altLang="es-CL" sz="2000" dirty="0"/>
          </a:p>
          <a:p>
            <a:pPr>
              <a:lnSpc>
                <a:spcPct val="120000"/>
              </a:lnSpc>
            </a:pPr>
            <a:r>
              <a:rPr lang="es-CL" altLang="es-CL" sz="2000" dirty="0"/>
              <a:t>Por está razón cada sistema basado en software tiene un propósito, usualmente expresado con algo que el sistema debe hacer.</a:t>
            </a:r>
          </a:p>
          <a:p>
            <a:pPr>
              <a:lnSpc>
                <a:spcPct val="120000"/>
              </a:lnSpc>
            </a:pPr>
            <a:endParaRPr lang="es-CL" altLang="es-CL" sz="20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2</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Definición de Requerimientos </a:t>
            </a:r>
            <a:endParaRPr lang="es-CL" altLang="es-CL" sz="2600" i="1" dirty="0"/>
          </a:p>
          <a:p>
            <a:endParaRPr lang="es-CL" dirty="0"/>
          </a:p>
        </p:txBody>
      </p:sp>
      <p:sp>
        <p:nvSpPr>
          <p:cNvPr id="7" name="1 Rectángulo redondeado"/>
          <p:cNvSpPr/>
          <p:nvPr/>
        </p:nvSpPr>
        <p:spPr>
          <a:xfrm>
            <a:off x="598438" y="3645024"/>
            <a:ext cx="8256022" cy="1800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Un Requerimiento “es una característica del sistema o una descripción de algo que el sistema </a:t>
            </a:r>
            <a:r>
              <a:rPr lang="es-CL" sz="2400" b="1" dirty="0" smtClean="0"/>
              <a:t>debe ser </a:t>
            </a:r>
            <a:r>
              <a:rPr lang="es-CL" sz="2400" b="1" dirty="0"/>
              <a:t>capaz de hacer con el objeto de satisfacer </a:t>
            </a:r>
            <a:r>
              <a:rPr lang="es-CL" sz="2400" b="1" dirty="0" smtClean="0"/>
              <a:t>la necesidad del cliente”. </a:t>
            </a:r>
            <a:endParaRPr lang="es-CL" sz="2400" b="1" dirty="0"/>
          </a:p>
          <a:p>
            <a:pPr algn="just"/>
            <a:r>
              <a:rPr lang="es-CL" sz="2400" b="1" dirty="0" smtClean="0"/>
              <a:t>  </a:t>
            </a:r>
            <a:endParaRPr lang="es-CL" sz="2400" b="1" dirty="0"/>
          </a:p>
        </p:txBody>
      </p:sp>
    </p:spTree>
    <p:extLst>
      <p:ext uri="{BB962C8B-B14F-4D97-AF65-F5344CB8AC3E}">
        <p14:creationId xmlns:p14="http://schemas.microsoft.com/office/powerpoint/2010/main" val="564963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fontScale="77500" lnSpcReduction="20000"/>
          </a:bodyPr>
          <a:lstStyle/>
          <a:p>
            <a:pPr marL="0" indent="0">
              <a:lnSpc>
                <a:spcPct val="120000"/>
              </a:lnSpc>
              <a:buNone/>
            </a:pPr>
            <a:r>
              <a:rPr lang="es-CL" altLang="es-CL" sz="2400" b="1" u="sng" dirty="0" smtClean="0"/>
              <a:t>Validación de Requerimientos</a:t>
            </a:r>
            <a:endParaRPr lang="es-CL" altLang="es-CL" sz="2000" b="1" u="sng" dirty="0"/>
          </a:p>
          <a:p>
            <a:pPr marL="0" lvl="1" indent="0">
              <a:lnSpc>
                <a:spcPct val="120000"/>
              </a:lnSpc>
              <a:buNone/>
            </a:pPr>
            <a:r>
              <a:rPr lang="es-CL" altLang="es-CL" sz="2600" dirty="0" smtClean="0">
                <a:solidFill>
                  <a:schemeClr val="tx2"/>
                </a:solidFill>
              </a:rPr>
              <a:t>Proceso </a:t>
            </a:r>
            <a:r>
              <a:rPr lang="es-CL" altLang="es-CL" sz="2600" dirty="0">
                <a:solidFill>
                  <a:schemeClr val="tx2"/>
                </a:solidFill>
              </a:rPr>
              <a:t>por el cual se determina si la especificación es consistente con las necesidades del </a:t>
            </a:r>
            <a:r>
              <a:rPr lang="es-CL" altLang="es-CL" sz="2600" dirty="0" smtClean="0">
                <a:solidFill>
                  <a:schemeClr val="tx2"/>
                </a:solidFill>
              </a:rPr>
              <a:t>cliente.</a:t>
            </a:r>
          </a:p>
          <a:p>
            <a:pPr marL="0" lvl="1" indent="0">
              <a:lnSpc>
                <a:spcPct val="120000"/>
              </a:lnSpc>
              <a:buNone/>
            </a:pPr>
            <a:r>
              <a:rPr lang="es-CL" altLang="es-CL" sz="2600" dirty="0" smtClean="0">
                <a:solidFill>
                  <a:schemeClr val="tx2"/>
                </a:solidFill>
              </a:rPr>
              <a:t>Incluye </a:t>
            </a:r>
            <a:r>
              <a:rPr lang="es-CL" altLang="es-CL" sz="2600" dirty="0">
                <a:solidFill>
                  <a:schemeClr val="tx2"/>
                </a:solidFill>
              </a:rPr>
              <a:t>verificar trazabilidad entre la especificación y el documento de </a:t>
            </a:r>
            <a:r>
              <a:rPr lang="es-CL" altLang="es-CL" sz="2600" dirty="0" smtClean="0">
                <a:solidFill>
                  <a:schemeClr val="tx2"/>
                </a:solidFill>
              </a:rPr>
              <a:t>requerimientos.</a:t>
            </a:r>
          </a:p>
          <a:p>
            <a:pPr marL="0" lvl="1" indent="0">
              <a:lnSpc>
                <a:spcPct val="120000"/>
              </a:lnSpc>
              <a:buNone/>
            </a:pPr>
            <a:r>
              <a:rPr lang="es-CL" altLang="es-CL" sz="2600" dirty="0" smtClean="0">
                <a:solidFill>
                  <a:schemeClr val="tx2"/>
                </a:solidFill>
              </a:rPr>
              <a:t>Se </a:t>
            </a:r>
            <a:r>
              <a:rPr lang="es-CL" altLang="es-CL" sz="2600" dirty="0">
                <a:solidFill>
                  <a:schemeClr val="tx2"/>
                </a:solidFill>
              </a:rPr>
              <a:t>trabaja con un bosquejo completo del documento a diferencia de la verificación del </a:t>
            </a:r>
            <a:r>
              <a:rPr lang="es-CL" altLang="es-CL" sz="2600" dirty="0" smtClean="0">
                <a:solidFill>
                  <a:schemeClr val="tx2"/>
                </a:solidFill>
              </a:rPr>
              <a:t>Análisis.</a:t>
            </a:r>
          </a:p>
          <a:p>
            <a:pPr marL="0" lvl="1" indent="0">
              <a:lnSpc>
                <a:spcPct val="120000"/>
              </a:lnSpc>
              <a:buNone/>
            </a:pPr>
            <a:r>
              <a:rPr lang="es-CL" altLang="es-CL" sz="2600" dirty="0" smtClean="0">
                <a:solidFill>
                  <a:schemeClr val="tx2"/>
                </a:solidFill>
              </a:rPr>
              <a:t>Se </a:t>
            </a:r>
            <a:r>
              <a:rPr lang="es-CL" altLang="es-CL" sz="2600" dirty="0">
                <a:solidFill>
                  <a:schemeClr val="tx2"/>
                </a:solidFill>
              </a:rPr>
              <a:t>realizan las siguientes verificaciones en el documento de requerimientos:</a:t>
            </a:r>
          </a:p>
          <a:p>
            <a:pPr marL="742950" lvl="2" indent="-342900">
              <a:lnSpc>
                <a:spcPct val="120000"/>
              </a:lnSpc>
              <a:buFont typeface="Arial" pitchFamily="34" charset="0"/>
              <a:buChar char="»"/>
            </a:pPr>
            <a:r>
              <a:rPr lang="es-CL" altLang="es-CL" sz="2600" dirty="0">
                <a:solidFill>
                  <a:schemeClr val="tx2"/>
                </a:solidFill>
              </a:rPr>
              <a:t>Validez: compromiso con el usuario, que valide que es lo que quiere.</a:t>
            </a:r>
          </a:p>
          <a:p>
            <a:pPr marL="742950" lvl="2" indent="-342900">
              <a:lnSpc>
                <a:spcPct val="120000"/>
              </a:lnSpc>
              <a:buFont typeface="Arial" pitchFamily="34" charset="0"/>
              <a:buChar char="»"/>
            </a:pPr>
            <a:r>
              <a:rPr lang="es-CL" altLang="es-CL" sz="2600" dirty="0">
                <a:solidFill>
                  <a:schemeClr val="tx2"/>
                </a:solidFill>
              </a:rPr>
              <a:t>Consistencia: que no haya contradicciones.</a:t>
            </a:r>
          </a:p>
          <a:p>
            <a:pPr marL="742950" lvl="2" indent="-342900">
              <a:lnSpc>
                <a:spcPct val="120000"/>
              </a:lnSpc>
              <a:buFont typeface="Arial" pitchFamily="34" charset="0"/>
              <a:buChar char="»"/>
            </a:pPr>
            <a:r>
              <a:rPr lang="es-CL" altLang="es-CL" sz="2600" dirty="0">
                <a:solidFill>
                  <a:schemeClr val="tx2"/>
                </a:solidFill>
              </a:rPr>
              <a:t>Realismo: que se puedan implementar (incluye: tecnología, presupuesto y calendario).</a:t>
            </a:r>
          </a:p>
          <a:p>
            <a:pPr marL="742950" lvl="2" indent="-342900">
              <a:lnSpc>
                <a:spcPct val="120000"/>
              </a:lnSpc>
              <a:buFont typeface="Arial" pitchFamily="34" charset="0"/>
              <a:buChar char="»"/>
            </a:pPr>
            <a:r>
              <a:rPr lang="es-CL" altLang="es-CL" sz="2600" dirty="0">
                <a:solidFill>
                  <a:schemeClr val="tx2"/>
                </a:solidFill>
              </a:rPr>
              <a:t>Verificabilidad: Diseñar conjunto de pruebas para demostrar que el sistema cumple esos requerimientos</a:t>
            </a:r>
            <a:r>
              <a:rPr lang="es-CL" altLang="es-CL" sz="2600" dirty="0" smtClean="0">
                <a:solidFill>
                  <a:schemeClr val="tx2"/>
                </a:solidFill>
              </a:rPr>
              <a:t>.</a:t>
            </a:r>
            <a:endParaRPr lang="es-CL" altLang="es-CL" sz="2600" dirty="0">
              <a:solidFill>
                <a:schemeClr val="tx2"/>
              </a:solidFill>
            </a:endParaRP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20</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spTree>
    <p:extLst>
      <p:ext uri="{BB962C8B-B14F-4D97-AF65-F5344CB8AC3E}">
        <p14:creationId xmlns:p14="http://schemas.microsoft.com/office/powerpoint/2010/main" val="3678623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a:bodyPr>
          <a:lstStyle/>
          <a:p>
            <a:pPr marL="0" indent="0">
              <a:lnSpc>
                <a:spcPct val="120000"/>
              </a:lnSpc>
              <a:buNone/>
            </a:pPr>
            <a:r>
              <a:rPr lang="es-CL" altLang="es-CL" sz="2000" b="1" u="sng" dirty="0" smtClean="0"/>
              <a:t>Validación de Requerimientos no Funcionales</a:t>
            </a:r>
            <a:endParaRPr lang="es-CL" altLang="es-CL" sz="2000" b="1" u="sng" dirty="0"/>
          </a:p>
          <a:p>
            <a:pPr marL="342900" lvl="1" indent="-342900">
              <a:lnSpc>
                <a:spcPct val="120000"/>
              </a:lnSpc>
              <a:buFont typeface="Arial" pitchFamily="34" charset="0"/>
              <a:buChar char="»"/>
            </a:pPr>
            <a:r>
              <a:rPr lang="es-CL" altLang="es-CL" sz="2000" dirty="0" smtClean="0">
                <a:solidFill>
                  <a:schemeClr val="tx2"/>
                </a:solidFill>
              </a:rPr>
              <a:t>Son </a:t>
            </a:r>
            <a:r>
              <a:rPr lang="es-CL" altLang="es-CL" sz="2000" dirty="0">
                <a:solidFill>
                  <a:schemeClr val="tx2"/>
                </a:solidFill>
              </a:rPr>
              <a:t>difíciles de verificar.</a:t>
            </a:r>
          </a:p>
          <a:p>
            <a:pPr marL="342900" lvl="1" indent="-342900">
              <a:lnSpc>
                <a:spcPct val="120000"/>
              </a:lnSpc>
              <a:buFont typeface="Arial" pitchFamily="34" charset="0"/>
              <a:buChar char="»"/>
            </a:pPr>
            <a:r>
              <a:rPr lang="es-CL" altLang="es-CL" sz="2000" dirty="0">
                <a:solidFill>
                  <a:schemeClr val="tx2"/>
                </a:solidFill>
              </a:rPr>
              <a:t>Se deben expresar de manera cuantitativa utilizando métricas que se puedan probar de forma objetiva ( esto es IDEAL).</a:t>
            </a:r>
          </a:p>
          <a:p>
            <a:pPr marL="342900" lvl="1" indent="-342900">
              <a:lnSpc>
                <a:spcPct val="120000"/>
              </a:lnSpc>
              <a:buFont typeface="Arial" pitchFamily="34" charset="0"/>
              <a:buChar char="»"/>
            </a:pPr>
            <a:r>
              <a:rPr lang="es-CL" altLang="es-CL" sz="2000" dirty="0" smtClean="0">
                <a:solidFill>
                  <a:schemeClr val="tx2"/>
                </a:solidFill>
              </a:rPr>
              <a:t>Para los usuarios es difícil especificarlos en forma cuantitativa.</a:t>
            </a:r>
          </a:p>
          <a:p>
            <a:pPr marL="400050" lvl="2" indent="0">
              <a:lnSpc>
                <a:spcPct val="120000"/>
              </a:lnSpc>
              <a:buNone/>
            </a:pPr>
            <a:endParaRPr lang="es-CL" altLang="es-CL" sz="2600" dirty="0">
              <a:solidFill>
                <a:schemeClr val="tx2"/>
              </a:solidFill>
            </a:endParaRP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21</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99" y="3284984"/>
            <a:ext cx="8080956" cy="244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500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a:xfrm>
            <a:off x="827584" y="1052736"/>
            <a:ext cx="7632700" cy="4895850"/>
          </a:xfrm>
        </p:spPr>
        <p:txBody>
          <a:bodyPr/>
          <a:lstStyle/>
          <a:p>
            <a:pPr marL="0" indent="0" algn="just">
              <a:spcBef>
                <a:spcPct val="50000"/>
              </a:spcBef>
              <a:buClrTx/>
              <a:buSzTx/>
              <a:buFontTx/>
              <a:buNone/>
            </a:pPr>
            <a:r>
              <a:rPr lang="es-CL" altLang="es-CL" sz="2400" dirty="0" smtClean="0"/>
              <a:t>Técnicas - Obtención </a:t>
            </a:r>
            <a:r>
              <a:rPr lang="es-CL" altLang="es-CL" sz="2400" dirty="0"/>
              <a:t>y Análisis de requerimientos</a:t>
            </a:r>
            <a:r>
              <a:rPr lang="es-MX" altLang="es-CL" sz="2400" dirty="0" smtClean="0"/>
              <a:t> :</a:t>
            </a:r>
            <a:endParaRPr lang="es-MX" altLang="es-CL" sz="2400" dirty="0"/>
          </a:p>
          <a:p>
            <a:pPr marL="342900" lvl="1" indent="-342900">
              <a:lnSpc>
                <a:spcPct val="120000"/>
              </a:lnSpc>
              <a:buClrTx/>
              <a:buSzTx/>
              <a:buFont typeface="Arial" pitchFamily="34" charset="0"/>
              <a:buChar char="»"/>
            </a:pPr>
            <a:r>
              <a:rPr lang="es-MX" altLang="es-CL" sz="2400" dirty="0">
                <a:solidFill>
                  <a:schemeClr val="tx2"/>
                </a:solidFill>
              </a:rPr>
              <a:t> Investigar antecedentes.</a:t>
            </a:r>
          </a:p>
          <a:p>
            <a:pPr marL="342900" lvl="1" indent="-342900">
              <a:lnSpc>
                <a:spcPct val="120000"/>
              </a:lnSpc>
              <a:buClrTx/>
              <a:buSzTx/>
              <a:buFont typeface="Arial" pitchFamily="34" charset="0"/>
              <a:buChar char="»"/>
            </a:pPr>
            <a:r>
              <a:rPr lang="es-MX" altLang="es-CL" sz="2400" dirty="0" smtClean="0">
                <a:solidFill>
                  <a:schemeClr val="tx2"/>
                </a:solidFill>
              </a:rPr>
              <a:t> Entrevistas individuales/grupales.</a:t>
            </a:r>
          </a:p>
          <a:p>
            <a:pPr marL="342900" lvl="1" indent="-342900">
              <a:lnSpc>
                <a:spcPct val="120000"/>
              </a:lnSpc>
              <a:buClrTx/>
              <a:buSzTx/>
              <a:buFont typeface="Arial" pitchFamily="34" charset="0"/>
              <a:buChar char="»"/>
            </a:pPr>
            <a:r>
              <a:rPr lang="es-MX" altLang="es-CL" sz="2400" dirty="0" smtClean="0">
                <a:solidFill>
                  <a:schemeClr val="tx2"/>
                </a:solidFill>
              </a:rPr>
              <a:t> </a:t>
            </a:r>
            <a:r>
              <a:rPr lang="es-MX" altLang="es-CL" sz="2400" dirty="0">
                <a:solidFill>
                  <a:schemeClr val="tx2"/>
                </a:solidFill>
              </a:rPr>
              <a:t>Encuestas/Cuestionarios.</a:t>
            </a:r>
          </a:p>
          <a:p>
            <a:pPr marL="342900" lvl="1" indent="-342900">
              <a:lnSpc>
                <a:spcPct val="120000"/>
              </a:lnSpc>
              <a:buClrTx/>
              <a:buSzTx/>
              <a:buFont typeface="Arial" pitchFamily="34" charset="0"/>
              <a:buChar char="»"/>
            </a:pPr>
            <a:r>
              <a:rPr lang="es-MX" altLang="es-CL" sz="2400" dirty="0">
                <a:solidFill>
                  <a:schemeClr val="tx2"/>
                </a:solidFill>
              </a:rPr>
              <a:t> Tormenta de ideas. </a:t>
            </a:r>
          </a:p>
          <a:p>
            <a:pPr marL="342900" lvl="1" indent="-342900">
              <a:lnSpc>
                <a:spcPct val="120000"/>
              </a:lnSpc>
              <a:buClrTx/>
              <a:buSzTx/>
              <a:buFont typeface="Arial" pitchFamily="34" charset="0"/>
              <a:buChar char="»"/>
            </a:pPr>
            <a:r>
              <a:rPr lang="es-MX" altLang="es-CL" sz="2400" dirty="0">
                <a:solidFill>
                  <a:schemeClr val="tx2"/>
                </a:solidFill>
              </a:rPr>
              <a:t> Casos de Uso.</a:t>
            </a:r>
          </a:p>
          <a:p>
            <a:pPr marL="342900" lvl="1" indent="-342900">
              <a:lnSpc>
                <a:spcPct val="120000"/>
              </a:lnSpc>
              <a:buClrTx/>
              <a:buSzTx/>
              <a:buFont typeface="Arial" pitchFamily="34" charset="0"/>
              <a:buChar char="»"/>
            </a:pPr>
            <a:r>
              <a:rPr lang="es-MX" altLang="es-CL" sz="2400" dirty="0">
                <a:solidFill>
                  <a:schemeClr val="tx2"/>
                </a:solidFill>
              </a:rPr>
              <a:t> </a:t>
            </a:r>
            <a:r>
              <a:rPr lang="es-MX" altLang="es-CL" sz="2400" dirty="0" smtClean="0">
                <a:solidFill>
                  <a:schemeClr val="tx2"/>
                </a:solidFill>
              </a:rPr>
              <a:t>Prototipos.</a:t>
            </a:r>
            <a:endParaRPr lang="es-MX" altLang="es-CL" sz="2400" dirty="0">
              <a:solidFill>
                <a:schemeClr val="tx2"/>
              </a:solidFill>
            </a:endParaRPr>
          </a:p>
          <a:p>
            <a:pPr marL="0" indent="0" algn="just">
              <a:spcBef>
                <a:spcPct val="50000"/>
              </a:spcBef>
              <a:buClrTx/>
              <a:buSzTx/>
              <a:buFontTx/>
              <a:buNone/>
            </a:pPr>
            <a:endParaRPr lang="es-MX" altLang="es-CL" sz="2000" dirty="0"/>
          </a:p>
          <a:p>
            <a:pPr marL="0" indent="0" algn="just">
              <a:spcBef>
                <a:spcPct val="50000"/>
              </a:spcBef>
              <a:buClrTx/>
              <a:buSzTx/>
              <a:buFontTx/>
              <a:buNone/>
            </a:pPr>
            <a:endParaRPr lang="es-ES" altLang="es-CL" sz="2400" dirty="0"/>
          </a:p>
        </p:txBody>
      </p:sp>
      <p:sp>
        <p:nvSpPr>
          <p:cNvPr id="5"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a:t>
            </a:r>
            <a:r>
              <a:rPr lang="es-CL" altLang="es-CL" dirty="0"/>
              <a:t>Requerimientos</a:t>
            </a:r>
            <a:endParaRPr lang="es-CL" dirty="0"/>
          </a:p>
        </p:txBody>
      </p:sp>
    </p:spTree>
    <p:extLst>
      <p:ext uri="{BB962C8B-B14F-4D97-AF65-F5344CB8AC3E}">
        <p14:creationId xmlns:p14="http://schemas.microsoft.com/office/powerpoint/2010/main" val="53350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dissolve">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dissolve">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dissolve">
                                      <p:cBhvr>
                                        <p:cTn id="17" dur="500"/>
                                        <p:tgtEl>
                                          <p:spTgt spid="13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dissolve">
                                      <p:cBhvr>
                                        <p:cTn id="22" dur="500"/>
                                        <p:tgtEl>
                                          <p:spTgt spid="13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Effect transition="in" filter="dissolve">
                                      <p:cBhvr>
                                        <p:cTn id="27" dur="500"/>
                                        <p:tgtEl>
                                          <p:spTgt spid="136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6195">
                                            <p:txEl>
                                              <p:pRg st="5" end="5"/>
                                            </p:txEl>
                                          </p:spTgt>
                                        </p:tgtEl>
                                        <p:attrNameLst>
                                          <p:attrName>style.visibility</p:attrName>
                                        </p:attrNameLst>
                                      </p:cBhvr>
                                      <p:to>
                                        <p:strVal val="visible"/>
                                      </p:to>
                                    </p:set>
                                    <p:animEffect transition="in" filter="dissolve">
                                      <p:cBhvr>
                                        <p:cTn id="32" dur="500"/>
                                        <p:tgtEl>
                                          <p:spTgt spid="1361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6195">
                                            <p:txEl>
                                              <p:pRg st="6" end="6"/>
                                            </p:txEl>
                                          </p:spTgt>
                                        </p:tgtEl>
                                        <p:attrNameLst>
                                          <p:attrName>style.visibility</p:attrName>
                                        </p:attrNameLst>
                                      </p:cBhvr>
                                      <p:to>
                                        <p:strVal val="visible"/>
                                      </p:to>
                                    </p:set>
                                    <p:animEffect transition="in" filter="dissolve">
                                      <p:cBhvr>
                                        <p:cTn id="37" dur="500"/>
                                        <p:tgtEl>
                                          <p:spTgt spid="136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705590" y="1268760"/>
            <a:ext cx="8042873" cy="2808287"/>
          </a:xfrm>
        </p:spPr>
        <p:txBody>
          <a:bodyPr>
            <a:noAutofit/>
          </a:bodyPr>
          <a:lstStyle/>
          <a:p>
            <a:pPr marL="342900" lvl="1" indent="-342900">
              <a:lnSpc>
                <a:spcPct val="120000"/>
              </a:lnSpc>
              <a:buFont typeface="Arial" pitchFamily="34" charset="0"/>
              <a:buChar char="»"/>
            </a:pPr>
            <a:r>
              <a:rPr lang="es-MX" altLang="es-CL" sz="2000" dirty="0">
                <a:solidFill>
                  <a:schemeClr val="tx2"/>
                </a:solidFill>
              </a:rPr>
              <a:t> Estudio, muestreo, </a:t>
            </a:r>
            <a:r>
              <a:rPr lang="es-MX" altLang="es-CL" sz="2000" dirty="0" smtClean="0">
                <a:solidFill>
                  <a:schemeClr val="tx2"/>
                </a:solidFill>
              </a:rPr>
              <a:t>visitas.</a:t>
            </a:r>
          </a:p>
          <a:p>
            <a:pPr marL="342900" lvl="1" indent="-342900">
              <a:lnSpc>
                <a:spcPct val="120000"/>
              </a:lnSpc>
              <a:buFont typeface="Arial" pitchFamily="34" charset="0"/>
              <a:buChar char="»"/>
            </a:pPr>
            <a:r>
              <a:rPr lang="es-MX" altLang="es-CL" sz="2000" dirty="0" smtClean="0">
                <a:solidFill>
                  <a:schemeClr val="tx2"/>
                </a:solidFill>
              </a:rPr>
              <a:t> Buena forma de comenzar un proyecto.</a:t>
            </a:r>
          </a:p>
          <a:p>
            <a:pPr marL="342900" lvl="1" indent="-342900">
              <a:lnSpc>
                <a:spcPct val="120000"/>
              </a:lnSpc>
              <a:buFont typeface="Arial" pitchFamily="34" charset="0"/>
              <a:buChar char="»"/>
            </a:pPr>
            <a:r>
              <a:rPr lang="es-MX" altLang="es-CL" sz="2000" dirty="0" smtClean="0">
                <a:solidFill>
                  <a:schemeClr val="tx2"/>
                </a:solidFill>
              </a:rPr>
              <a:t> </a:t>
            </a:r>
            <a:r>
              <a:rPr lang="es-MX" altLang="es-CL" sz="2000" dirty="0">
                <a:solidFill>
                  <a:schemeClr val="tx2"/>
                </a:solidFill>
              </a:rPr>
              <a:t>Interna: Estructura de la organización, Políticas y p</a:t>
            </a:r>
            <a:r>
              <a:rPr lang="es-MX" altLang="es-CL" sz="2000" dirty="0" smtClean="0">
                <a:solidFill>
                  <a:schemeClr val="tx2"/>
                </a:solidFill>
              </a:rPr>
              <a:t>rocedimientos</a:t>
            </a:r>
            <a:r>
              <a:rPr lang="es-MX" altLang="es-CL" sz="2000" dirty="0">
                <a:solidFill>
                  <a:schemeClr val="tx2"/>
                </a:solidFill>
              </a:rPr>
              <a:t>, Formularios e informes, Documentación de sistemas.</a:t>
            </a:r>
          </a:p>
          <a:p>
            <a:pPr marL="342900" lvl="1" indent="-342900">
              <a:lnSpc>
                <a:spcPct val="120000"/>
              </a:lnSpc>
              <a:buFont typeface="Arial" pitchFamily="34" charset="0"/>
              <a:buChar char="»"/>
            </a:pPr>
            <a:r>
              <a:rPr lang="es-MX" altLang="es-CL" sz="2000" dirty="0">
                <a:solidFill>
                  <a:schemeClr val="tx2"/>
                </a:solidFill>
              </a:rPr>
              <a:t> Externa: Publicaciones de la industria y comercio, Encuentros profesionales, Visitas, Literatura y presentaciones de vendedores.</a:t>
            </a:r>
            <a:endParaRPr lang="es-ES" altLang="es-CL" sz="2000" dirty="0">
              <a:solidFill>
                <a:schemeClr val="tx2"/>
              </a:solidFill>
            </a:endParaRPr>
          </a:p>
        </p:txBody>
      </p:sp>
      <p:sp>
        <p:nvSpPr>
          <p:cNvPr id="139268" name="Rectangle 4"/>
          <p:cNvSpPr>
            <a:spLocks noChangeArrowheads="1"/>
          </p:cNvSpPr>
          <p:nvPr/>
        </p:nvSpPr>
        <p:spPr bwMode="auto">
          <a:xfrm>
            <a:off x="412447" y="4221088"/>
            <a:ext cx="4411663" cy="174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30000"/>
              </a:spcBef>
              <a:buClr>
                <a:schemeClr val="accent2"/>
              </a:buClr>
              <a:buSzPct val="150000"/>
              <a:buFont typeface="Wingdings" pitchFamily="2" charset="2"/>
              <a:buChar char="ü"/>
            </a:pPr>
            <a:r>
              <a:rPr lang="es-UY" altLang="es-CL" sz="2000" b="1" dirty="0">
                <a:solidFill>
                  <a:schemeClr val="tx2"/>
                </a:solidFill>
                <a:latin typeface="+mn-lt"/>
              </a:rPr>
              <a:t>Ventajas</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Ahorra tiempo de otros.</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Prepara para otros enfoques.</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Puede llevarse a cabo fuera de la organización.</a:t>
            </a:r>
            <a:endParaRPr lang="es-ES" altLang="es-CL" sz="2000" dirty="0">
              <a:solidFill>
                <a:schemeClr val="tx2"/>
              </a:solidFill>
              <a:latin typeface="+mn-lt"/>
            </a:endParaRPr>
          </a:p>
        </p:txBody>
      </p:sp>
      <p:sp>
        <p:nvSpPr>
          <p:cNvPr id="139269" name="Rectangle 5"/>
          <p:cNvSpPr>
            <a:spLocks noChangeArrowheads="1"/>
          </p:cNvSpPr>
          <p:nvPr/>
        </p:nvSpPr>
        <p:spPr bwMode="auto">
          <a:xfrm>
            <a:off x="5269609" y="4221088"/>
            <a:ext cx="3663950" cy="174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30000"/>
              </a:spcBef>
              <a:buClr>
                <a:schemeClr val="accent2"/>
              </a:buClr>
              <a:buSzPct val="150000"/>
              <a:buFont typeface="Wingdings" pitchFamily="2" charset="2"/>
              <a:buBlip>
                <a:blip r:embed="rId3"/>
              </a:buBlip>
            </a:pPr>
            <a:r>
              <a:rPr lang="es-UY" altLang="es-CL" sz="2000" b="1" dirty="0">
                <a:solidFill>
                  <a:schemeClr val="tx2"/>
                </a:solidFill>
                <a:latin typeface="+mn-lt"/>
              </a:rPr>
              <a:t>Desventajas</a:t>
            </a:r>
          </a:p>
          <a:p>
            <a:pPr lvl="1"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Perspectiva limitada.</a:t>
            </a:r>
          </a:p>
          <a:p>
            <a:pPr lvl="1"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Desactualizado.</a:t>
            </a:r>
          </a:p>
          <a:p>
            <a:pPr lvl="1"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Demasiado genérico</a:t>
            </a:r>
            <a:r>
              <a:rPr kumimoji="1" lang="es-UY" altLang="es-CL" dirty="0">
                <a:latin typeface="Verdana" pitchFamily="34" charset="0"/>
              </a:rPr>
              <a:t>.</a:t>
            </a:r>
            <a:endParaRPr kumimoji="1" lang="es-ES" altLang="es-CL" dirty="0">
              <a:latin typeface="Verdana" pitchFamily="34" charset="0"/>
            </a:endParaRPr>
          </a:p>
        </p:txBody>
      </p:sp>
      <p:sp>
        <p:nvSpPr>
          <p:cNvPr id="7" name="Título 1"/>
          <p:cNvSpPr txBox="1">
            <a:spLocks/>
          </p:cNvSpPr>
          <p:nvPr/>
        </p:nvSpPr>
        <p:spPr>
          <a:xfrm>
            <a:off x="-50059" y="116632"/>
            <a:ext cx="9144000" cy="936104"/>
          </a:xfrm>
          <a:prstGeom prst="rect">
            <a:avLst/>
          </a:prstGeom>
        </p:spPr>
        <p:txBody>
          <a:bodyPr vert="horz" lIns="91440" tIns="45720" rIns="91440" bIns="45720" rtlCol="0" anchor="t">
            <a:normAutofit fontScale="92500" lnSpcReduction="20000"/>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Requerimientos</a:t>
            </a:r>
          </a:p>
          <a:p>
            <a:r>
              <a:rPr lang="es-CL" b="1" u="sng" dirty="0" smtClean="0"/>
              <a:t>Investigar Antecedentes</a:t>
            </a:r>
            <a:endParaRPr lang="es-CL" b="1" u="sng" dirty="0"/>
          </a:p>
        </p:txBody>
      </p:sp>
    </p:spTree>
    <p:extLst>
      <p:ext uri="{BB962C8B-B14F-4D97-AF65-F5344CB8AC3E}">
        <p14:creationId xmlns:p14="http://schemas.microsoft.com/office/powerpoint/2010/main" val="4033306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dissolve">
                                      <p:cBhvr>
                                        <p:cTn id="7" dur="500"/>
                                        <p:tgtEl>
                                          <p:spTgt spid="1392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9267">
                                            <p:txEl>
                                              <p:pRg st="1" end="1"/>
                                            </p:txEl>
                                          </p:spTgt>
                                        </p:tgtEl>
                                        <p:attrNameLst>
                                          <p:attrName>style.visibility</p:attrName>
                                        </p:attrNameLst>
                                      </p:cBhvr>
                                      <p:to>
                                        <p:strVal val="visible"/>
                                      </p:to>
                                    </p:set>
                                    <p:animEffect transition="in" filter="dissolve">
                                      <p:cBhvr>
                                        <p:cTn id="10" dur="500"/>
                                        <p:tgtEl>
                                          <p:spTgt spid="13926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Effect transition="in" filter="dissolve">
                                      <p:cBhvr>
                                        <p:cTn id="13" dur="500"/>
                                        <p:tgtEl>
                                          <p:spTgt spid="13926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9267">
                                            <p:txEl>
                                              <p:pRg st="3" end="3"/>
                                            </p:txEl>
                                          </p:spTgt>
                                        </p:tgtEl>
                                        <p:attrNameLst>
                                          <p:attrName>style.visibility</p:attrName>
                                        </p:attrNameLst>
                                      </p:cBhvr>
                                      <p:to>
                                        <p:strVal val="visible"/>
                                      </p:to>
                                    </p:set>
                                    <p:animEffect transition="in" filter="dissolve">
                                      <p:cBhvr>
                                        <p:cTn id="16" dur="500"/>
                                        <p:tgtEl>
                                          <p:spTgt spid="1392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9268">
                                            <p:txEl>
                                              <p:pRg st="0" end="0"/>
                                            </p:txEl>
                                          </p:spTgt>
                                        </p:tgtEl>
                                        <p:attrNameLst>
                                          <p:attrName>style.visibility</p:attrName>
                                        </p:attrNameLst>
                                      </p:cBhvr>
                                      <p:to>
                                        <p:strVal val="visible"/>
                                      </p:to>
                                    </p:set>
                                    <p:animEffect transition="in" filter="dissolve">
                                      <p:cBhvr>
                                        <p:cTn id="21" dur="500"/>
                                        <p:tgtEl>
                                          <p:spTgt spid="139268">
                                            <p:txEl>
                                              <p:pRg st="0" end="0"/>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9268">
                                            <p:txEl>
                                              <p:pRg st="1" end="1"/>
                                            </p:txEl>
                                          </p:spTgt>
                                        </p:tgtEl>
                                        <p:attrNameLst>
                                          <p:attrName>style.visibility</p:attrName>
                                        </p:attrNameLst>
                                      </p:cBhvr>
                                      <p:to>
                                        <p:strVal val="visible"/>
                                      </p:to>
                                    </p:set>
                                    <p:animEffect transition="in" filter="dissolve">
                                      <p:cBhvr>
                                        <p:cTn id="24" dur="500"/>
                                        <p:tgtEl>
                                          <p:spTgt spid="139268">
                                            <p:txEl>
                                              <p:pRg st="1" end="1"/>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9268">
                                            <p:txEl>
                                              <p:pRg st="2" end="2"/>
                                            </p:txEl>
                                          </p:spTgt>
                                        </p:tgtEl>
                                        <p:attrNameLst>
                                          <p:attrName>style.visibility</p:attrName>
                                        </p:attrNameLst>
                                      </p:cBhvr>
                                      <p:to>
                                        <p:strVal val="visible"/>
                                      </p:to>
                                    </p:set>
                                    <p:animEffect transition="in" filter="dissolve">
                                      <p:cBhvr>
                                        <p:cTn id="27" dur="500"/>
                                        <p:tgtEl>
                                          <p:spTgt spid="139268">
                                            <p:txEl>
                                              <p:pRg st="2" end="2"/>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9268">
                                            <p:txEl>
                                              <p:pRg st="3" end="3"/>
                                            </p:txEl>
                                          </p:spTgt>
                                        </p:tgtEl>
                                        <p:attrNameLst>
                                          <p:attrName>style.visibility</p:attrName>
                                        </p:attrNameLst>
                                      </p:cBhvr>
                                      <p:to>
                                        <p:strVal val="visible"/>
                                      </p:to>
                                    </p:set>
                                    <p:animEffect transition="in" filter="dissolve">
                                      <p:cBhvr>
                                        <p:cTn id="30" dur="500"/>
                                        <p:tgtEl>
                                          <p:spTgt spid="139268">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9269">
                                            <p:txEl>
                                              <p:pRg st="0" end="0"/>
                                            </p:txEl>
                                          </p:spTgt>
                                        </p:tgtEl>
                                        <p:attrNameLst>
                                          <p:attrName>style.visibility</p:attrName>
                                        </p:attrNameLst>
                                      </p:cBhvr>
                                      <p:to>
                                        <p:strVal val="visible"/>
                                      </p:to>
                                    </p:set>
                                    <p:animEffect transition="in" filter="dissolve">
                                      <p:cBhvr>
                                        <p:cTn id="35" dur="500"/>
                                        <p:tgtEl>
                                          <p:spTgt spid="139269">
                                            <p:txEl>
                                              <p:pRg st="0" end="0"/>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9269">
                                            <p:txEl>
                                              <p:pRg st="1" end="1"/>
                                            </p:txEl>
                                          </p:spTgt>
                                        </p:tgtEl>
                                        <p:attrNameLst>
                                          <p:attrName>style.visibility</p:attrName>
                                        </p:attrNameLst>
                                      </p:cBhvr>
                                      <p:to>
                                        <p:strVal val="visible"/>
                                      </p:to>
                                    </p:set>
                                    <p:animEffect transition="in" filter="dissolve">
                                      <p:cBhvr>
                                        <p:cTn id="38" dur="500"/>
                                        <p:tgtEl>
                                          <p:spTgt spid="139269">
                                            <p:txEl>
                                              <p:pRg st="1" end="1"/>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9269">
                                            <p:txEl>
                                              <p:pRg st="2" end="2"/>
                                            </p:txEl>
                                          </p:spTgt>
                                        </p:tgtEl>
                                        <p:attrNameLst>
                                          <p:attrName>style.visibility</p:attrName>
                                        </p:attrNameLst>
                                      </p:cBhvr>
                                      <p:to>
                                        <p:strVal val="visible"/>
                                      </p:to>
                                    </p:set>
                                    <p:animEffect transition="in" filter="dissolve">
                                      <p:cBhvr>
                                        <p:cTn id="41" dur="500"/>
                                        <p:tgtEl>
                                          <p:spTgt spid="139269">
                                            <p:txEl>
                                              <p:pRg st="2" end="2"/>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9269">
                                            <p:txEl>
                                              <p:pRg st="3" end="3"/>
                                            </p:txEl>
                                          </p:spTgt>
                                        </p:tgtEl>
                                        <p:attrNameLst>
                                          <p:attrName>style.visibility</p:attrName>
                                        </p:attrNameLst>
                                      </p:cBhvr>
                                      <p:to>
                                        <p:strVal val="visible"/>
                                      </p:to>
                                    </p:set>
                                    <p:animEffect transition="in" filter="dissolve">
                                      <p:cBhvr>
                                        <p:cTn id="44" dur="500"/>
                                        <p:tgtEl>
                                          <p:spTgt spid="1392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68" grpId="0" build="allAtOnce" bldLvl="2"/>
      <p:bldP spid="139269" grpId="0" build="allAtOnce"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Rectangle 8"/>
          <p:cNvSpPr>
            <a:spLocks noGrp="1" noChangeArrowheads="1"/>
          </p:cNvSpPr>
          <p:nvPr>
            <p:ph type="body" sz="half" idx="1"/>
          </p:nvPr>
        </p:nvSpPr>
        <p:spPr>
          <a:xfrm>
            <a:off x="611188" y="1340768"/>
            <a:ext cx="8482753" cy="2376264"/>
          </a:xfrm>
          <a:noFill/>
          <a:ln/>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marL="0" lvl="1" indent="0">
              <a:lnSpc>
                <a:spcPct val="120000"/>
              </a:lnSpc>
              <a:buSzPct val="120000"/>
              <a:buNone/>
            </a:pPr>
            <a:r>
              <a:rPr lang="es-UY" altLang="es-CL" sz="2000" dirty="0">
                <a:solidFill>
                  <a:schemeClr val="tx2"/>
                </a:solidFill>
              </a:rPr>
              <a:t>Usar para:</a:t>
            </a:r>
          </a:p>
          <a:p>
            <a:pPr marL="342900" lvl="1" indent="-342900">
              <a:lnSpc>
                <a:spcPct val="120000"/>
              </a:lnSpc>
              <a:buFont typeface="Arial" pitchFamily="34" charset="0"/>
              <a:buChar char="»"/>
            </a:pPr>
            <a:r>
              <a:rPr lang="es-UY" altLang="es-CL" sz="2000" dirty="0">
                <a:solidFill>
                  <a:schemeClr val="tx2"/>
                </a:solidFill>
              </a:rPr>
              <a:t>Entender el problema de negocio.</a:t>
            </a:r>
          </a:p>
          <a:p>
            <a:pPr marL="342900" lvl="1" indent="-342900">
              <a:lnSpc>
                <a:spcPct val="120000"/>
              </a:lnSpc>
              <a:buFont typeface="Arial" pitchFamily="34" charset="0"/>
              <a:buChar char="»"/>
            </a:pPr>
            <a:r>
              <a:rPr lang="es-UY" altLang="es-CL" sz="2000" dirty="0">
                <a:solidFill>
                  <a:schemeClr val="tx2"/>
                </a:solidFill>
              </a:rPr>
              <a:t>Entender el ambiente de operación.</a:t>
            </a:r>
          </a:p>
          <a:p>
            <a:pPr marL="342900" lvl="1" indent="-342900">
              <a:lnSpc>
                <a:spcPct val="120000"/>
              </a:lnSpc>
              <a:buFont typeface="Arial" pitchFamily="34" charset="0"/>
              <a:buChar char="»"/>
            </a:pPr>
            <a:r>
              <a:rPr lang="es-UY" altLang="es-CL" sz="2000" dirty="0">
                <a:solidFill>
                  <a:schemeClr val="tx2"/>
                </a:solidFill>
              </a:rPr>
              <a:t>Evitar omisión de requerimientos.</a:t>
            </a:r>
          </a:p>
          <a:p>
            <a:pPr marL="342900" lvl="1" indent="-342900">
              <a:lnSpc>
                <a:spcPct val="120000"/>
              </a:lnSpc>
              <a:buFont typeface="Arial" pitchFamily="34" charset="0"/>
              <a:buChar char="»"/>
            </a:pPr>
            <a:r>
              <a:rPr lang="es-UY" altLang="es-CL" sz="2000" dirty="0">
                <a:solidFill>
                  <a:schemeClr val="tx2"/>
                </a:solidFill>
              </a:rPr>
              <a:t>Mejorar las relaciones con el cliente</a:t>
            </a:r>
            <a:r>
              <a:rPr lang="es-UY" altLang="es-CL" sz="2000" dirty="0">
                <a:solidFill>
                  <a:srgbClr val="000000"/>
                </a:solidFill>
              </a:rPr>
              <a:t>.</a:t>
            </a:r>
          </a:p>
        </p:txBody>
      </p:sp>
      <p:sp>
        <p:nvSpPr>
          <p:cNvPr id="141321" name="Rectangle 9"/>
          <p:cNvSpPr>
            <a:spLocks noChangeArrowheads="1"/>
          </p:cNvSpPr>
          <p:nvPr/>
        </p:nvSpPr>
        <p:spPr bwMode="auto">
          <a:xfrm>
            <a:off x="611188" y="4221163"/>
            <a:ext cx="4411662" cy="151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30000"/>
              </a:spcBef>
              <a:buClr>
                <a:schemeClr val="accent2"/>
              </a:buClr>
              <a:buSzPct val="150000"/>
              <a:buFont typeface="Wingdings" pitchFamily="2" charset="2"/>
              <a:buChar char="ü"/>
            </a:pPr>
            <a:r>
              <a:rPr lang="es-UY" altLang="es-CL" sz="2000" b="1" dirty="0">
                <a:solidFill>
                  <a:schemeClr val="tx2"/>
                </a:solidFill>
                <a:latin typeface="+mn-lt"/>
              </a:rPr>
              <a:t>Ventajas</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Orientación a las personas.</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Interactivo / Flexible.</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Rico.</a:t>
            </a:r>
            <a:endParaRPr lang="es-ES" altLang="es-CL" sz="2000" dirty="0">
              <a:solidFill>
                <a:schemeClr val="tx2"/>
              </a:solidFill>
              <a:latin typeface="+mn-lt"/>
            </a:endParaRPr>
          </a:p>
        </p:txBody>
      </p:sp>
      <p:sp>
        <p:nvSpPr>
          <p:cNvPr id="141322" name="Rectangle 10"/>
          <p:cNvSpPr>
            <a:spLocks noChangeArrowheads="1"/>
          </p:cNvSpPr>
          <p:nvPr/>
        </p:nvSpPr>
        <p:spPr bwMode="auto">
          <a:xfrm>
            <a:off x="4859338" y="4221163"/>
            <a:ext cx="4284662" cy="1741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30000"/>
              </a:spcBef>
              <a:buClr>
                <a:schemeClr val="accent2"/>
              </a:buClr>
              <a:buSzPct val="150000"/>
              <a:buFont typeface="Wingdings" pitchFamily="2" charset="2"/>
              <a:buBlip>
                <a:blip r:embed="rId3"/>
              </a:buBlip>
            </a:pPr>
            <a:r>
              <a:rPr lang="es-UY" altLang="es-CL" sz="2000" b="1" dirty="0">
                <a:solidFill>
                  <a:schemeClr val="tx2"/>
                </a:solidFill>
                <a:latin typeface="+mn-lt"/>
              </a:rPr>
              <a:t>Desventajas</a:t>
            </a:r>
          </a:p>
          <a:p>
            <a:pPr lvl="1" algn="just"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Costoso.</a:t>
            </a:r>
          </a:p>
          <a:p>
            <a:pPr lvl="1" algn="just"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Depende de las habilidades interpersonales.</a:t>
            </a:r>
            <a:endParaRPr lang="es-ES" altLang="es-CL" sz="2000" dirty="0">
              <a:solidFill>
                <a:schemeClr val="tx2"/>
              </a:solidFill>
              <a:latin typeface="+mn-lt"/>
            </a:endParaRPr>
          </a:p>
        </p:txBody>
      </p:sp>
      <p:sp>
        <p:nvSpPr>
          <p:cNvPr id="8" name="Título 1"/>
          <p:cNvSpPr txBox="1">
            <a:spLocks/>
          </p:cNvSpPr>
          <p:nvPr/>
        </p:nvSpPr>
        <p:spPr>
          <a:xfrm>
            <a:off x="-50059" y="116632"/>
            <a:ext cx="9144000" cy="936104"/>
          </a:xfrm>
          <a:prstGeom prst="rect">
            <a:avLst/>
          </a:prstGeom>
        </p:spPr>
        <p:txBody>
          <a:bodyPr vert="horz" lIns="91440" tIns="45720" rIns="91440" bIns="45720" rtlCol="0" anchor="t">
            <a:normAutofit fontScale="92500" lnSpcReduction="20000"/>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Requerimientos</a:t>
            </a:r>
          </a:p>
          <a:p>
            <a:r>
              <a:rPr lang="es-CL" b="1" u="sng" dirty="0" smtClean="0"/>
              <a:t>Entrevistas Individuales y Grupales</a:t>
            </a:r>
            <a:endParaRPr lang="es-CL" b="1" u="sng" dirty="0"/>
          </a:p>
        </p:txBody>
      </p:sp>
    </p:spTree>
    <p:extLst>
      <p:ext uri="{BB962C8B-B14F-4D97-AF65-F5344CB8AC3E}">
        <p14:creationId xmlns:p14="http://schemas.microsoft.com/office/powerpoint/2010/main" val="675136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20">
                                            <p:txEl>
                                              <p:pRg st="0" end="0"/>
                                            </p:txEl>
                                          </p:spTgt>
                                        </p:tgtEl>
                                        <p:attrNameLst>
                                          <p:attrName>style.visibility</p:attrName>
                                        </p:attrNameLst>
                                      </p:cBhvr>
                                      <p:to>
                                        <p:strVal val="visible"/>
                                      </p:to>
                                    </p:set>
                                    <p:animEffect transition="in" filter="dissolve">
                                      <p:cBhvr>
                                        <p:cTn id="7" dur="500"/>
                                        <p:tgtEl>
                                          <p:spTgt spid="1413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1320">
                                            <p:txEl>
                                              <p:pRg st="1" end="1"/>
                                            </p:txEl>
                                          </p:spTgt>
                                        </p:tgtEl>
                                        <p:attrNameLst>
                                          <p:attrName>style.visibility</p:attrName>
                                        </p:attrNameLst>
                                      </p:cBhvr>
                                      <p:to>
                                        <p:strVal val="visible"/>
                                      </p:to>
                                    </p:set>
                                    <p:animEffect transition="in" filter="dissolve">
                                      <p:cBhvr>
                                        <p:cTn id="12" dur="500"/>
                                        <p:tgtEl>
                                          <p:spTgt spid="1413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1320">
                                            <p:txEl>
                                              <p:pRg st="2" end="2"/>
                                            </p:txEl>
                                          </p:spTgt>
                                        </p:tgtEl>
                                        <p:attrNameLst>
                                          <p:attrName>style.visibility</p:attrName>
                                        </p:attrNameLst>
                                      </p:cBhvr>
                                      <p:to>
                                        <p:strVal val="visible"/>
                                      </p:to>
                                    </p:set>
                                    <p:animEffect transition="in" filter="dissolve">
                                      <p:cBhvr>
                                        <p:cTn id="17" dur="500"/>
                                        <p:tgtEl>
                                          <p:spTgt spid="1413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1320">
                                            <p:txEl>
                                              <p:pRg st="3" end="3"/>
                                            </p:txEl>
                                          </p:spTgt>
                                        </p:tgtEl>
                                        <p:attrNameLst>
                                          <p:attrName>style.visibility</p:attrName>
                                        </p:attrNameLst>
                                      </p:cBhvr>
                                      <p:to>
                                        <p:strVal val="visible"/>
                                      </p:to>
                                    </p:set>
                                    <p:animEffect transition="in" filter="dissolve">
                                      <p:cBhvr>
                                        <p:cTn id="22" dur="500"/>
                                        <p:tgtEl>
                                          <p:spTgt spid="14132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1320">
                                            <p:txEl>
                                              <p:pRg st="4" end="4"/>
                                            </p:txEl>
                                          </p:spTgt>
                                        </p:tgtEl>
                                        <p:attrNameLst>
                                          <p:attrName>style.visibility</p:attrName>
                                        </p:attrNameLst>
                                      </p:cBhvr>
                                      <p:to>
                                        <p:strVal val="visible"/>
                                      </p:to>
                                    </p:set>
                                    <p:animEffect transition="in" filter="dissolve">
                                      <p:cBhvr>
                                        <p:cTn id="27" dur="500"/>
                                        <p:tgtEl>
                                          <p:spTgt spid="14132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1321">
                                            <p:txEl>
                                              <p:pRg st="0" end="0"/>
                                            </p:txEl>
                                          </p:spTgt>
                                        </p:tgtEl>
                                        <p:attrNameLst>
                                          <p:attrName>style.visibility</p:attrName>
                                        </p:attrNameLst>
                                      </p:cBhvr>
                                      <p:to>
                                        <p:strVal val="visible"/>
                                      </p:to>
                                    </p:set>
                                    <p:animEffect transition="in" filter="dissolve">
                                      <p:cBhvr>
                                        <p:cTn id="32" dur="500"/>
                                        <p:tgtEl>
                                          <p:spTgt spid="141321">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1321">
                                            <p:txEl>
                                              <p:pRg st="1" end="1"/>
                                            </p:txEl>
                                          </p:spTgt>
                                        </p:tgtEl>
                                        <p:attrNameLst>
                                          <p:attrName>style.visibility</p:attrName>
                                        </p:attrNameLst>
                                      </p:cBhvr>
                                      <p:to>
                                        <p:strVal val="visible"/>
                                      </p:to>
                                    </p:set>
                                    <p:animEffect transition="in" filter="dissolve">
                                      <p:cBhvr>
                                        <p:cTn id="35" dur="500"/>
                                        <p:tgtEl>
                                          <p:spTgt spid="141321">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41321">
                                            <p:txEl>
                                              <p:pRg st="2" end="2"/>
                                            </p:txEl>
                                          </p:spTgt>
                                        </p:tgtEl>
                                        <p:attrNameLst>
                                          <p:attrName>style.visibility</p:attrName>
                                        </p:attrNameLst>
                                      </p:cBhvr>
                                      <p:to>
                                        <p:strVal val="visible"/>
                                      </p:to>
                                    </p:set>
                                    <p:animEffect transition="in" filter="dissolve">
                                      <p:cBhvr>
                                        <p:cTn id="38" dur="500"/>
                                        <p:tgtEl>
                                          <p:spTgt spid="141321">
                                            <p:txEl>
                                              <p:pRg st="2" end="2"/>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41321">
                                            <p:txEl>
                                              <p:pRg st="3" end="3"/>
                                            </p:txEl>
                                          </p:spTgt>
                                        </p:tgtEl>
                                        <p:attrNameLst>
                                          <p:attrName>style.visibility</p:attrName>
                                        </p:attrNameLst>
                                      </p:cBhvr>
                                      <p:to>
                                        <p:strVal val="visible"/>
                                      </p:to>
                                    </p:set>
                                    <p:animEffect transition="in" filter="dissolve">
                                      <p:cBhvr>
                                        <p:cTn id="41" dur="500"/>
                                        <p:tgtEl>
                                          <p:spTgt spid="141321">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41322">
                                            <p:txEl>
                                              <p:pRg st="0" end="0"/>
                                            </p:txEl>
                                          </p:spTgt>
                                        </p:tgtEl>
                                        <p:attrNameLst>
                                          <p:attrName>style.visibility</p:attrName>
                                        </p:attrNameLst>
                                      </p:cBhvr>
                                      <p:to>
                                        <p:strVal val="visible"/>
                                      </p:to>
                                    </p:set>
                                    <p:animEffect transition="in" filter="dissolve">
                                      <p:cBhvr>
                                        <p:cTn id="46" dur="500"/>
                                        <p:tgtEl>
                                          <p:spTgt spid="141322">
                                            <p:txEl>
                                              <p:pRg st="0" end="0"/>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1322">
                                            <p:txEl>
                                              <p:pRg st="1" end="1"/>
                                            </p:txEl>
                                          </p:spTgt>
                                        </p:tgtEl>
                                        <p:attrNameLst>
                                          <p:attrName>style.visibility</p:attrName>
                                        </p:attrNameLst>
                                      </p:cBhvr>
                                      <p:to>
                                        <p:strVal val="visible"/>
                                      </p:to>
                                    </p:set>
                                    <p:animEffect transition="in" filter="dissolve">
                                      <p:cBhvr>
                                        <p:cTn id="49" dur="500"/>
                                        <p:tgtEl>
                                          <p:spTgt spid="141322">
                                            <p:txEl>
                                              <p:pRg st="1" end="1"/>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1322">
                                            <p:txEl>
                                              <p:pRg st="2" end="2"/>
                                            </p:txEl>
                                          </p:spTgt>
                                        </p:tgtEl>
                                        <p:attrNameLst>
                                          <p:attrName>style.visibility</p:attrName>
                                        </p:attrNameLst>
                                      </p:cBhvr>
                                      <p:to>
                                        <p:strVal val="visible"/>
                                      </p:to>
                                    </p:set>
                                    <p:animEffect transition="in" filter="dissolve">
                                      <p:cBhvr>
                                        <p:cTn id="52" dur="500"/>
                                        <p:tgtEl>
                                          <p:spTgt spid="141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build="p" bldLvl="2"/>
      <p:bldP spid="141321" grpId="0" build="allAtOnce" bldLvl="2"/>
      <p:bldP spid="141322" grpId="0" build="allAtOnce"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sz="half" idx="1"/>
          </p:nvPr>
        </p:nvSpPr>
        <p:spPr>
          <a:xfrm>
            <a:off x="683568" y="1268760"/>
            <a:ext cx="7920880" cy="3024163"/>
          </a:xfrm>
          <a:noFill/>
          <a:ln/>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pPr marL="342900" lvl="1" indent="-342900">
              <a:lnSpc>
                <a:spcPct val="120000"/>
              </a:lnSpc>
              <a:buSzPct val="120000"/>
              <a:buFont typeface="Arial" pitchFamily="34" charset="0"/>
              <a:buChar char="»"/>
            </a:pPr>
            <a:r>
              <a:rPr lang="es-MX" altLang="es-CL" sz="2400" u="sng" dirty="0">
                <a:solidFill>
                  <a:schemeClr val="tx2"/>
                </a:solidFill>
              </a:rPr>
              <a:t>No substituye la entrevista</a:t>
            </a:r>
            <a:r>
              <a:rPr lang="es-MX" altLang="es-CL" sz="2400" dirty="0" smtClean="0">
                <a:solidFill>
                  <a:schemeClr val="tx2"/>
                </a:solidFill>
              </a:rPr>
              <a:t>.</a:t>
            </a:r>
          </a:p>
          <a:p>
            <a:pPr marL="342900" lvl="1" indent="-342900">
              <a:lnSpc>
                <a:spcPct val="120000"/>
              </a:lnSpc>
              <a:buSzPct val="120000"/>
              <a:buFont typeface="Arial" pitchFamily="34" charset="0"/>
              <a:buChar char="»"/>
            </a:pPr>
            <a:endParaRPr lang="es-MX" altLang="es-CL" sz="2400" dirty="0">
              <a:solidFill>
                <a:schemeClr val="tx2"/>
              </a:solidFill>
            </a:endParaRPr>
          </a:p>
          <a:p>
            <a:pPr marL="0" lvl="1" indent="0">
              <a:lnSpc>
                <a:spcPct val="120000"/>
              </a:lnSpc>
              <a:buSzPct val="120000"/>
              <a:buNone/>
            </a:pPr>
            <a:r>
              <a:rPr lang="es-MX" altLang="es-CL" sz="2400" dirty="0">
                <a:solidFill>
                  <a:schemeClr val="tx2"/>
                </a:solidFill>
              </a:rPr>
              <a:t>Antes de usar el enfoque:</a:t>
            </a:r>
          </a:p>
          <a:p>
            <a:pPr marL="342900" lvl="1" indent="-342900">
              <a:lnSpc>
                <a:spcPct val="120000"/>
              </a:lnSpc>
              <a:buSzPct val="120000"/>
              <a:buFont typeface="Arial" pitchFamily="34" charset="0"/>
              <a:buChar char="»"/>
            </a:pPr>
            <a:r>
              <a:rPr lang="es-MX" altLang="es-CL" sz="2400" dirty="0">
                <a:solidFill>
                  <a:schemeClr val="tx2"/>
                </a:solidFill>
              </a:rPr>
              <a:t> Determinar la información que se precisa.</a:t>
            </a:r>
          </a:p>
          <a:p>
            <a:pPr marL="342900" lvl="1" indent="-342900">
              <a:lnSpc>
                <a:spcPct val="120000"/>
              </a:lnSpc>
              <a:buSzPct val="120000"/>
              <a:buFont typeface="Arial" pitchFamily="34" charset="0"/>
              <a:buChar char="»"/>
            </a:pPr>
            <a:r>
              <a:rPr lang="es-MX" altLang="es-CL" sz="2400" dirty="0">
                <a:solidFill>
                  <a:schemeClr val="tx2"/>
                </a:solidFill>
              </a:rPr>
              <a:t> Desarrollar cuestionario.</a:t>
            </a:r>
          </a:p>
          <a:p>
            <a:pPr marL="342900" lvl="1" indent="-342900">
              <a:lnSpc>
                <a:spcPct val="120000"/>
              </a:lnSpc>
              <a:buSzPct val="120000"/>
              <a:buFont typeface="Arial" pitchFamily="34" charset="0"/>
              <a:buChar char="»"/>
            </a:pPr>
            <a:r>
              <a:rPr lang="es-MX" altLang="es-CL" sz="2400" dirty="0">
                <a:solidFill>
                  <a:schemeClr val="tx2"/>
                </a:solidFill>
              </a:rPr>
              <a:t> Probarlo con perfil típico.</a:t>
            </a:r>
          </a:p>
          <a:p>
            <a:pPr marL="342900" lvl="1" indent="-342900">
              <a:lnSpc>
                <a:spcPct val="120000"/>
              </a:lnSpc>
              <a:buSzPct val="120000"/>
              <a:buFont typeface="Arial" pitchFamily="34" charset="0"/>
              <a:buChar char="»"/>
            </a:pPr>
            <a:r>
              <a:rPr lang="es-MX" altLang="es-CL" sz="2400" dirty="0">
                <a:solidFill>
                  <a:schemeClr val="tx2"/>
                </a:solidFill>
              </a:rPr>
              <a:t> Analizar resultado de las pruebas.</a:t>
            </a:r>
          </a:p>
          <a:p>
            <a:pPr marL="342900" lvl="1" indent="-342900">
              <a:lnSpc>
                <a:spcPct val="120000"/>
              </a:lnSpc>
              <a:buSzPct val="120000"/>
              <a:buFont typeface="Arial" pitchFamily="34" charset="0"/>
              <a:buChar char="»"/>
            </a:pPr>
            <a:r>
              <a:rPr lang="es-MX" altLang="es-CL" sz="2400" dirty="0">
                <a:solidFill>
                  <a:schemeClr val="tx2"/>
                </a:solidFill>
              </a:rPr>
              <a:t> Su principal uso es para validar asunciones y obtener datos estadísticos sobre preferencias.</a:t>
            </a:r>
          </a:p>
          <a:p>
            <a:pPr marL="0" indent="0" algn="just">
              <a:buSzPct val="120000"/>
              <a:buFont typeface="Wingdings" pitchFamily="2" charset="2"/>
              <a:buNone/>
            </a:pPr>
            <a:endParaRPr lang="es-UY" altLang="es-CL" sz="2000" dirty="0">
              <a:solidFill>
                <a:srgbClr val="000000"/>
              </a:solidFill>
            </a:endParaRPr>
          </a:p>
        </p:txBody>
      </p:sp>
      <p:sp>
        <p:nvSpPr>
          <p:cNvPr id="143364" name="Rectangle 4"/>
          <p:cNvSpPr>
            <a:spLocks noChangeArrowheads="1"/>
          </p:cNvSpPr>
          <p:nvPr/>
        </p:nvSpPr>
        <p:spPr bwMode="auto">
          <a:xfrm>
            <a:off x="539750" y="4652963"/>
            <a:ext cx="4411663" cy="151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30000"/>
              </a:spcBef>
              <a:buClr>
                <a:schemeClr val="accent2"/>
              </a:buClr>
              <a:buSzPct val="150000"/>
              <a:buFont typeface="Wingdings" pitchFamily="2" charset="2"/>
              <a:buChar char="ü"/>
            </a:pPr>
            <a:r>
              <a:rPr lang="es-UY" altLang="es-CL" sz="2000" dirty="0">
                <a:solidFill>
                  <a:schemeClr val="tx2"/>
                </a:solidFill>
                <a:latin typeface="+mn-lt"/>
              </a:rPr>
              <a:t>Ventajas</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Conveniente para quien contesta.</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Respuestas anónimas.</a:t>
            </a:r>
            <a:endParaRPr lang="es-ES" altLang="es-CL" sz="2000" dirty="0">
              <a:solidFill>
                <a:schemeClr val="tx2"/>
              </a:solidFill>
              <a:latin typeface="+mn-lt"/>
            </a:endParaRPr>
          </a:p>
        </p:txBody>
      </p:sp>
      <p:sp>
        <p:nvSpPr>
          <p:cNvPr id="143365" name="Rectangle 5"/>
          <p:cNvSpPr>
            <a:spLocks noChangeArrowheads="1"/>
          </p:cNvSpPr>
          <p:nvPr/>
        </p:nvSpPr>
        <p:spPr bwMode="auto">
          <a:xfrm>
            <a:off x="4859338" y="4652963"/>
            <a:ext cx="3600450" cy="1741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30000"/>
              </a:spcBef>
              <a:buClr>
                <a:schemeClr val="accent2"/>
              </a:buClr>
              <a:buSzPct val="150000"/>
              <a:buFont typeface="Wingdings" pitchFamily="2" charset="2"/>
              <a:buBlip>
                <a:blip r:embed="rId3"/>
              </a:buBlip>
            </a:pPr>
            <a:r>
              <a:rPr lang="es-UY" altLang="es-CL" sz="2000" dirty="0">
                <a:solidFill>
                  <a:schemeClr val="tx2"/>
                </a:solidFill>
                <a:latin typeface="+mn-lt"/>
              </a:rPr>
              <a:t>Desventajas</a:t>
            </a:r>
          </a:p>
          <a:p>
            <a:pPr lvl="1" algn="just"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Menos  Rico.</a:t>
            </a:r>
          </a:p>
          <a:p>
            <a:pPr lvl="1" algn="just"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Problemas por no Respuestas.</a:t>
            </a:r>
          </a:p>
          <a:p>
            <a:pPr lvl="1" algn="just"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Esfuerzo de desarrollo.</a:t>
            </a:r>
            <a:endParaRPr lang="es-ES" altLang="es-CL" sz="2000" dirty="0">
              <a:solidFill>
                <a:schemeClr val="tx2"/>
              </a:solidFill>
              <a:latin typeface="+mn-lt"/>
            </a:endParaRPr>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fontScale="92500" lnSpcReduction="20000"/>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Requerimientos</a:t>
            </a:r>
          </a:p>
          <a:p>
            <a:r>
              <a:rPr lang="es-CL" b="1" u="sng" dirty="0" smtClean="0"/>
              <a:t>Encuestas/Cuestionarios</a:t>
            </a:r>
            <a:endParaRPr lang="es-CL" b="1" u="sng" dirty="0"/>
          </a:p>
        </p:txBody>
      </p:sp>
    </p:spTree>
    <p:extLst>
      <p:ext uri="{BB962C8B-B14F-4D97-AF65-F5344CB8AC3E}">
        <p14:creationId xmlns:p14="http://schemas.microsoft.com/office/powerpoint/2010/main" val="1191265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dissolve">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63">
                                            <p:txEl>
                                              <p:pRg st="2" end="2"/>
                                            </p:txEl>
                                          </p:spTgt>
                                        </p:tgtEl>
                                        <p:attrNameLst>
                                          <p:attrName>style.visibility</p:attrName>
                                        </p:attrNameLst>
                                      </p:cBhvr>
                                      <p:to>
                                        <p:strVal val="visible"/>
                                      </p:to>
                                    </p:set>
                                    <p:animEffect transition="in" filter="dissolve">
                                      <p:cBhvr>
                                        <p:cTn id="12" dur="500"/>
                                        <p:tgtEl>
                                          <p:spTgt spid="143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63">
                                            <p:txEl>
                                              <p:pRg st="3" end="3"/>
                                            </p:txEl>
                                          </p:spTgt>
                                        </p:tgtEl>
                                        <p:attrNameLst>
                                          <p:attrName>style.visibility</p:attrName>
                                        </p:attrNameLst>
                                      </p:cBhvr>
                                      <p:to>
                                        <p:strVal val="visible"/>
                                      </p:to>
                                    </p:set>
                                    <p:animEffect transition="in" filter="dissolve">
                                      <p:cBhvr>
                                        <p:cTn id="17" dur="500"/>
                                        <p:tgtEl>
                                          <p:spTgt spid="143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63">
                                            <p:txEl>
                                              <p:pRg st="4" end="4"/>
                                            </p:txEl>
                                          </p:spTgt>
                                        </p:tgtEl>
                                        <p:attrNameLst>
                                          <p:attrName>style.visibility</p:attrName>
                                        </p:attrNameLst>
                                      </p:cBhvr>
                                      <p:to>
                                        <p:strVal val="visible"/>
                                      </p:to>
                                    </p:set>
                                    <p:animEffect transition="in" filter="dissolve">
                                      <p:cBhvr>
                                        <p:cTn id="22" dur="500"/>
                                        <p:tgtEl>
                                          <p:spTgt spid="1433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363">
                                            <p:txEl>
                                              <p:pRg st="5" end="5"/>
                                            </p:txEl>
                                          </p:spTgt>
                                        </p:tgtEl>
                                        <p:attrNameLst>
                                          <p:attrName>style.visibility</p:attrName>
                                        </p:attrNameLst>
                                      </p:cBhvr>
                                      <p:to>
                                        <p:strVal val="visible"/>
                                      </p:to>
                                    </p:set>
                                    <p:animEffect transition="in" filter="dissolve">
                                      <p:cBhvr>
                                        <p:cTn id="27" dur="500"/>
                                        <p:tgtEl>
                                          <p:spTgt spid="1433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363">
                                            <p:txEl>
                                              <p:pRg st="6" end="6"/>
                                            </p:txEl>
                                          </p:spTgt>
                                        </p:tgtEl>
                                        <p:attrNameLst>
                                          <p:attrName>style.visibility</p:attrName>
                                        </p:attrNameLst>
                                      </p:cBhvr>
                                      <p:to>
                                        <p:strVal val="visible"/>
                                      </p:to>
                                    </p:set>
                                    <p:animEffect transition="in" filter="dissolve">
                                      <p:cBhvr>
                                        <p:cTn id="32" dur="500"/>
                                        <p:tgtEl>
                                          <p:spTgt spid="14336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3363">
                                            <p:txEl>
                                              <p:pRg st="7" end="7"/>
                                            </p:txEl>
                                          </p:spTgt>
                                        </p:tgtEl>
                                        <p:attrNameLst>
                                          <p:attrName>style.visibility</p:attrName>
                                        </p:attrNameLst>
                                      </p:cBhvr>
                                      <p:to>
                                        <p:strVal val="visible"/>
                                      </p:to>
                                    </p:set>
                                    <p:animEffect transition="in" filter="dissolve">
                                      <p:cBhvr>
                                        <p:cTn id="37" dur="500"/>
                                        <p:tgtEl>
                                          <p:spTgt spid="14336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3364">
                                            <p:txEl>
                                              <p:pRg st="0" end="0"/>
                                            </p:txEl>
                                          </p:spTgt>
                                        </p:tgtEl>
                                        <p:attrNameLst>
                                          <p:attrName>style.visibility</p:attrName>
                                        </p:attrNameLst>
                                      </p:cBhvr>
                                      <p:to>
                                        <p:strVal val="visible"/>
                                      </p:to>
                                    </p:set>
                                    <p:animEffect transition="in" filter="dissolve">
                                      <p:cBhvr>
                                        <p:cTn id="42" dur="500"/>
                                        <p:tgtEl>
                                          <p:spTgt spid="143364">
                                            <p:txEl>
                                              <p:pRg st="0" end="0"/>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43364">
                                            <p:txEl>
                                              <p:pRg st="1" end="1"/>
                                            </p:txEl>
                                          </p:spTgt>
                                        </p:tgtEl>
                                        <p:attrNameLst>
                                          <p:attrName>style.visibility</p:attrName>
                                        </p:attrNameLst>
                                      </p:cBhvr>
                                      <p:to>
                                        <p:strVal val="visible"/>
                                      </p:to>
                                    </p:set>
                                    <p:animEffect transition="in" filter="dissolve">
                                      <p:cBhvr>
                                        <p:cTn id="45" dur="500"/>
                                        <p:tgtEl>
                                          <p:spTgt spid="143364">
                                            <p:txEl>
                                              <p:pRg st="1" end="1"/>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3364">
                                            <p:txEl>
                                              <p:pRg st="2" end="2"/>
                                            </p:txEl>
                                          </p:spTgt>
                                        </p:tgtEl>
                                        <p:attrNameLst>
                                          <p:attrName>style.visibility</p:attrName>
                                        </p:attrNameLst>
                                      </p:cBhvr>
                                      <p:to>
                                        <p:strVal val="visible"/>
                                      </p:to>
                                    </p:set>
                                    <p:animEffect transition="in" filter="dissolve">
                                      <p:cBhvr>
                                        <p:cTn id="48" dur="500"/>
                                        <p:tgtEl>
                                          <p:spTgt spid="143364">
                                            <p:txEl>
                                              <p:pRg st="2" end="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3365">
                                            <p:txEl>
                                              <p:pRg st="0" end="0"/>
                                            </p:txEl>
                                          </p:spTgt>
                                        </p:tgtEl>
                                        <p:attrNameLst>
                                          <p:attrName>style.visibility</p:attrName>
                                        </p:attrNameLst>
                                      </p:cBhvr>
                                      <p:to>
                                        <p:strVal val="visible"/>
                                      </p:to>
                                    </p:set>
                                    <p:animEffect transition="in" filter="dissolve">
                                      <p:cBhvr>
                                        <p:cTn id="53" dur="500"/>
                                        <p:tgtEl>
                                          <p:spTgt spid="143365">
                                            <p:txEl>
                                              <p:pRg st="0" end="0"/>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43365">
                                            <p:txEl>
                                              <p:pRg st="1" end="1"/>
                                            </p:txEl>
                                          </p:spTgt>
                                        </p:tgtEl>
                                        <p:attrNameLst>
                                          <p:attrName>style.visibility</p:attrName>
                                        </p:attrNameLst>
                                      </p:cBhvr>
                                      <p:to>
                                        <p:strVal val="visible"/>
                                      </p:to>
                                    </p:set>
                                    <p:animEffect transition="in" filter="dissolve">
                                      <p:cBhvr>
                                        <p:cTn id="56" dur="500"/>
                                        <p:tgtEl>
                                          <p:spTgt spid="143365">
                                            <p:txEl>
                                              <p:pRg st="1" end="1"/>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43365">
                                            <p:txEl>
                                              <p:pRg st="2" end="2"/>
                                            </p:txEl>
                                          </p:spTgt>
                                        </p:tgtEl>
                                        <p:attrNameLst>
                                          <p:attrName>style.visibility</p:attrName>
                                        </p:attrNameLst>
                                      </p:cBhvr>
                                      <p:to>
                                        <p:strVal val="visible"/>
                                      </p:to>
                                    </p:set>
                                    <p:animEffect transition="in" filter="dissolve">
                                      <p:cBhvr>
                                        <p:cTn id="59" dur="500"/>
                                        <p:tgtEl>
                                          <p:spTgt spid="143365">
                                            <p:txEl>
                                              <p:pRg st="2" end="2"/>
                                            </p:txEl>
                                          </p:spTgt>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43365">
                                            <p:txEl>
                                              <p:pRg st="3" end="3"/>
                                            </p:txEl>
                                          </p:spTgt>
                                        </p:tgtEl>
                                        <p:attrNameLst>
                                          <p:attrName>style.visibility</p:attrName>
                                        </p:attrNameLst>
                                      </p:cBhvr>
                                      <p:to>
                                        <p:strVal val="visible"/>
                                      </p:to>
                                    </p:set>
                                    <p:animEffect transition="in" filter="dissolve">
                                      <p:cBhvr>
                                        <p:cTn id="62" dur="500"/>
                                        <p:tgtEl>
                                          <p:spTgt spid="143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p:bldP spid="143364" grpId="0" build="allAtOnce" bldLvl="2"/>
      <p:bldP spid="143365" grpId="0" build="allAtOnce"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sz="half" idx="1"/>
          </p:nvPr>
        </p:nvSpPr>
        <p:spPr>
          <a:xfrm>
            <a:off x="539552" y="1700808"/>
            <a:ext cx="7561263" cy="3960440"/>
          </a:xfrm>
          <a:noFill/>
          <a:ln/>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buSzPct val="120000"/>
              <a:buFont typeface="Arial" pitchFamily="34" charset="0"/>
              <a:buChar char="»"/>
            </a:pPr>
            <a:r>
              <a:rPr lang="es-UY" altLang="es-CL" sz="2000" dirty="0" smtClean="0">
                <a:solidFill>
                  <a:schemeClr val="tx2"/>
                </a:solidFill>
              </a:rPr>
              <a:t>Objetivo</a:t>
            </a:r>
            <a:r>
              <a:rPr lang="es-UY" altLang="es-CL" sz="2000" dirty="0">
                <a:solidFill>
                  <a:schemeClr val="tx2"/>
                </a:solidFill>
              </a:rPr>
              <a:t>: Lograr consenso sobre los requerimientos</a:t>
            </a:r>
            <a:r>
              <a:rPr lang="es-UY" altLang="es-CL" sz="2000" dirty="0" smtClean="0">
                <a:solidFill>
                  <a:schemeClr val="tx2"/>
                </a:solidFill>
              </a:rPr>
              <a:t>.</a:t>
            </a:r>
            <a:endParaRPr lang="es-UY" altLang="es-CL" sz="2000" dirty="0">
              <a:solidFill>
                <a:schemeClr val="tx2"/>
              </a:solidFill>
            </a:endParaRPr>
          </a:p>
          <a:p>
            <a:pPr marL="342900" lvl="1" indent="-342900">
              <a:buSzPct val="120000"/>
              <a:buFont typeface="Arial" pitchFamily="34" charset="0"/>
              <a:buChar char="»"/>
            </a:pPr>
            <a:r>
              <a:rPr lang="es-UY" altLang="es-CL" sz="2000" dirty="0">
                <a:solidFill>
                  <a:schemeClr val="tx2"/>
                </a:solidFill>
              </a:rPr>
              <a:t> Ayuda a la participación de todos los involucrados</a:t>
            </a:r>
            <a:r>
              <a:rPr lang="es-UY" altLang="es-CL" sz="2000" dirty="0" smtClean="0">
                <a:solidFill>
                  <a:schemeClr val="tx2"/>
                </a:solidFill>
              </a:rPr>
              <a:t>.</a:t>
            </a:r>
            <a:endParaRPr lang="es-UY" altLang="es-CL" sz="2000" dirty="0">
              <a:solidFill>
                <a:schemeClr val="tx2"/>
              </a:solidFill>
            </a:endParaRPr>
          </a:p>
          <a:p>
            <a:pPr marL="342900" lvl="1" indent="-342900">
              <a:buSzPct val="120000"/>
              <a:buFont typeface="Arial" pitchFamily="34" charset="0"/>
              <a:buChar char="»"/>
            </a:pPr>
            <a:r>
              <a:rPr lang="es-UY" altLang="es-CL" sz="2000" dirty="0">
                <a:solidFill>
                  <a:schemeClr val="tx2"/>
                </a:solidFill>
              </a:rPr>
              <a:t> Permite pensar en otras ideas</a:t>
            </a:r>
            <a:r>
              <a:rPr lang="es-UY" altLang="es-CL" sz="2000" dirty="0" smtClean="0">
                <a:solidFill>
                  <a:schemeClr val="tx2"/>
                </a:solidFill>
              </a:rPr>
              <a:t>.</a:t>
            </a:r>
            <a:endParaRPr lang="es-UY" altLang="es-CL" sz="2000" dirty="0">
              <a:solidFill>
                <a:schemeClr val="tx2"/>
              </a:solidFill>
            </a:endParaRPr>
          </a:p>
          <a:p>
            <a:pPr marL="342900" lvl="1" indent="-342900">
              <a:buSzPct val="120000"/>
              <a:buFont typeface="Arial" pitchFamily="34" charset="0"/>
              <a:buChar char="»"/>
            </a:pPr>
            <a:r>
              <a:rPr lang="es-UY" altLang="es-CL" sz="2000" dirty="0">
                <a:solidFill>
                  <a:schemeClr val="tx2"/>
                </a:solidFill>
              </a:rPr>
              <a:t> Un secretario </a:t>
            </a:r>
            <a:r>
              <a:rPr lang="es-UY" altLang="es-CL" sz="2000" dirty="0" smtClean="0">
                <a:solidFill>
                  <a:schemeClr val="tx2"/>
                </a:solidFill>
              </a:rPr>
              <a:t>toma notas </a:t>
            </a:r>
            <a:r>
              <a:rPr lang="es-UY" altLang="es-CL" sz="2000" dirty="0">
                <a:solidFill>
                  <a:schemeClr val="tx2"/>
                </a:solidFill>
              </a:rPr>
              <a:t>de todo lo discutido</a:t>
            </a:r>
            <a:r>
              <a:rPr lang="es-UY" altLang="es-CL" sz="2000" dirty="0" smtClean="0">
                <a:solidFill>
                  <a:schemeClr val="tx2"/>
                </a:solidFill>
              </a:rPr>
              <a:t>.</a:t>
            </a:r>
          </a:p>
          <a:p>
            <a:pPr marL="0" lvl="1" indent="0">
              <a:buSzPct val="120000"/>
              <a:buNone/>
            </a:pPr>
            <a:endParaRPr lang="es-UY" altLang="es-CL" sz="2000" dirty="0">
              <a:solidFill>
                <a:schemeClr val="tx2"/>
              </a:solidFill>
            </a:endParaRPr>
          </a:p>
          <a:p>
            <a:pPr marL="0" lvl="1" indent="0">
              <a:buSzPct val="120000"/>
              <a:buNone/>
            </a:pPr>
            <a:r>
              <a:rPr lang="es-UY" altLang="es-CL" sz="2000" b="1" dirty="0" smtClean="0">
                <a:solidFill>
                  <a:schemeClr val="tx2"/>
                </a:solidFill>
              </a:rPr>
              <a:t>Reglas</a:t>
            </a:r>
            <a:r>
              <a:rPr lang="es-UY" altLang="es-CL" sz="2000" b="1" dirty="0">
                <a:solidFill>
                  <a:schemeClr val="tx2"/>
                </a:solidFill>
              </a:rPr>
              <a:t>:</a:t>
            </a:r>
          </a:p>
          <a:p>
            <a:pPr marL="742950" lvl="2" indent="-342900">
              <a:buSzPct val="120000"/>
              <a:buFont typeface="Arial" pitchFamily="34" charset="0"/>
              <a:buChar char="»"/>
            </a:pPr>
            <a:r>
              <a:rPr lang="es-UY" altLang="es-CL" sz="2000" dirty="0">
                <a:solidFill>
                  <a:schemeClr val="tx2"/>
                </a:solidFill>
              </a:rPr>
              <a:t>No se permite criticar ni debatir.</a:t>
            </a:r>
          </a:p>
          <a:p>
            <a:pPr marL="742950" lvl="2" indent="-342900">
              <a:buSzPct val="120000"/>
              <a:buFont typeface="Arial" pitchFamily="34" charset="0"/>
              <a:buChar char="»"/>
            </a:pPr>
            <a:r>
              <a:rPr lang="es-UY" altLang="es-CL" sz="2000" dirty="0">
                <a:solidFill>
                  <a:schemeClr val="tx2"/>
                </a:solidFill>
              </a:rPr>
              <a:t>Dejar volar la imaginación.</a:t>
            </a:r>
          </a:p>
          <a:p>
            <a:pPr marL="742950" lvl="2" indent="-342900">
              <a:buSzPct val="120000"/>
              <a:buFont typeface="Arial" pitchFamily="34" charset="0"/>
              <a:buChar char="»"/>
            </a:pPr>
            <a:r>
              <a:rPr lang="es-UY" altLang="es-CL" sz="2000" dirty="0">
                <a:solidFill>
                  <a:schemeClr val="tx2"/>
                </a:solidFill>
              </a:rPr>
              <a:t>Generar tantas ideas como sea posible.</a:t>
            </a:r>
          </a:p>
          <a:p>
            <a:pPr marL="742950" lvl="2" indent="-342900">
              <a:buSzPct val="120000"/>
              <a:buFont typeface="Arial" pitchFamily="34" charset="0"/>
              <a:buChar char="»"/>
            </a:pPr>
            <a:r>
              <a:rPr lang="es-UY" altLang="es-CL" sz="2000" dirty="0">
                <a:solidFill>
                  <a:schemeClr val="tx2"/>
                </a:solidFill>
              </a:rPr>
              <a:t>Mutar y combinar ideas.</a:t>
            </a:r>
          </a:p>
        </p:txBody>
      </p:sp>
      <p:sp>
        <p:nvSpPr>
          <p:cNvPr id="5" name="Título 1"/>
          <p:cNvSpPr txBox="1">
            <a:spLocks/>
          </p:cNvSpPr>
          <p:nvPr/>
        </p:nvSpPr>
        <p:spPr>
          <a:xfrm>
            <a:off x="-50059" y="116632"/>
            <a:ext cx="9144000" cy="936104"/>
          </a:xfrm>
          <a:prstGeom prst="rect">
            <a:avLst/>
          </a:prstGeom>
        </p:spPr>
        <p:txBody>
          <a:bodyPr vert="horz" lIns="91440" tIns="45720" rIns="91440" bIns="45720" rtlCol="0" anchor="t">
            <a:normAutofit fontScale="92500" lnSpcReduction="20000"/>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Requerimientos</a:t>
            </a:r>
          </a:p>
          <a:p>
            <a:r>
              <a:rPr lang="es-CL" b="1" u="sng" dirty="0" smtClean="0"/>
              <a:t>Tormenta de ideas</a:t>
            </a:r>
            <a:endParaRPr lang="es-CL" b="1" u="sng" dirty="0"/>
          </a:p>
        </p:txBody>
      </p:sp>
    </p:spTree>
    <p:extLst>
      <p:ext uri="{BB962C8B-B14F-4D97-AF65-F5344CB8AC3E}">
        <p14:creationId xmlns:p14="http://schemas.microsoft.com/office/powerpoint/2010/main" val="2954508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dissolve">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dissolve">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dissolve">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dissolve">
                                      <p:cBhvr>
                                        <p:cTn id="22" dur="500"/>
                                        <p:tgtEl>
                                          <p:spTgt spid="145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5411">
                                            <p:txEl>
                                              <p:pRg st="5" end="5"/>
                                            </p:txEl>
                                          </p:spTgt>
                                        </p:tgtEl>
                                        <p:attrNameLst>
                                          <p:attrName>style.visibility</p:attrName>
                                        </p:attrNameLst>
                                      </p:cBhvr>
                                      <p:to>
                                        <p:strVal val="visible"/>
                                      </p:to>
                                    </p:set>
                                    <p:animEffect transition="in" filter="dissolve">
                                      <p:cBhvr>
                                        <p:cTn id="27" dur="500"/>
                                        <p:tgtEl>
                                          <p:spTgt spid="145411">
                                            <p:txEl>
                                              <p:pRg st="5" end="5"/>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5411">
                                            <p:txEl>
                                              <p:pRg st="6" end="6"/>
                                            </p:txEl>
                                          </p:spTgt>
                                        </p:tgtEl>
                                        <p:attrNameLst>
                                          <p:attrName>style.visibility</p:attrName>
                                        </p:attrNameLst>
                                      </p:cBhvr>
                                      <p:to>
                                        <p:strVal val="visible"/>
                                      </p:to>
                                    </p:set>
                                    <p:animEffect transition="in" filter="dissolve">
                                      <p:cBhvr>
                                        <p:cTn id="30" dur="500"/>
                                        <p:tgtEl>
                                          <p:spTgt spid="145411">
                                            <p:txEl>
                                              <p:pRg st="6" end="6"/>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5411">
                                            <p:txEl>
                                              <p:pRg st="7" end="7"/>
                                            </p:txEl>
                                          </p:spTgt>
                                        </p:tgtEl>
                                        <p:attrNameLst>
                                          <p:attrName>style.visibility</p:attrName>
                                        </p:attrNameLst>
                                      </p:cBhvr>
                                      <p:to>
                                        <p:strVal val="visible"/>
                                      </p:to>
                                    </p:set>
                                    <p:animEffect transition="in" filter="dissolve">
                                      <p:cBhvr>
                                        <p:cTn id="33" dur="500"/>
                                        <p:tgtEl>
                                          <p:spTgt spid="145411">
                                            <p:txEl>
                                              <p:pRg st="7" end="7"/>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5411">
                                            <p:txEl>
                                              <p:pRg st="8" end="8"/>
                                            </p:txEl>
                                          </p:spTgt>
                                        </p:tgtEl>
                                        <p:attrNameLst>
                                          <p:attrName>style.visibility</p:attrName>
                                        </p:attrNameLst>
                                      </p:cBhvr>
                                      <p:to>
                                        <p:strVal val="visible"/>
                                      </p:to>
                                    </p:set>
                                    <p:animEffect transition="in" filter="dissolve">
                                      <p:cBhvr>
                                        <p:cTn id="36" dur="500"/>
                                        <p:tgtEl>
                                          <p:spTgt spid="145411">
                                            <p:txEl>
                                              <p:pRg st="8" end="8"/>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5411">
                                            <p:txEl>
                                              <p:pRg st="9" end="9"/>
                                            </p:txEl>
                                          </p:spTgt>
                                        </p:tgtEl>
                                        <p:attrNameLst>
                                          <p:attrName>style.visibility</p:attrName>
                                        </p:attrNameLst>
                                      </p:cBhvr>
                                      <p:to>
                                        <p:strVal val="visible"/>
                                      </p:to>
                                    </p:set>
                                    <p:animEffect transition="in" filter="dissolve">
                                      <p:cBhvr>
                                        <p:cTn id="39" dur="500"/>
                                        <p:tgtEl>
                                          <p:spTgt spid="145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sz="half" idx="1"/>
          </p:nvPr>
        </p:nvSpPr>
        <p:spPr>
          <a:xfrm>
            <a:off x="611560" y="1340768"/>
            <a:ext cx="8208912" cy="2736304"/>
          </a:xfrm>
          <a:noFill/>
          <a:ln/>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42900" lvl="1" indent="-342900">
              <a:buSzPct val="120000"/>
              <a:buFont typeface="Arial" pitchFamily="34" charset="0"/>
              <a:buChar char="»"/>
            </a:pPr>
            <a:r>
              <a:rPr lang="es-MX" altLang="es-CL" sz="2000" dirty="0" smtClean="0">
                <a:solidFill>
                  <a:schemeClr val="tx2"/>
                </a:solidFill>
              </a:rPr>
              <a:t>Formato </a:t>
            </a:r>
            <a:r>
              <a:rPr lang="es-MX" altLang="es-CL" sz="2000" dirty="0">
                <a:solidFill>
                  <a:schemeClr val="tx2"/>
                </a:solidFill>
              </a:rPr>
              <a:t>simple y estructurado donde los usuarios y desarrolladores pueden trabajar juntos.</a:t>
            </a:r>
          </a:p>
          <a:p>
            <a:pPr marL="342900" lvl="1" indent="-342900">
              <a:buSzPct val="120000"/>
              <a:buFont typeface="Arial" pitchFamily="34" charset="0"/>
              <a:buChar char="»"/>
            </a:pPr>
            <a:r>
              <a:rPr lang="es-MX" altLang="es-CL" sz="2000" dirty="0">
                <a:solidFill>
                  <a:schemeClr val="tx2"/>
                </a:solidFill>
              </a:rPr>
              <a:t> No son de gran ayuda para identificar aspectos no funcionales.</a:t>
            </a:r>
          </a:p>
          <a:p>
            <a:pPr marL="342900" lvl="1" indent="-342900">
              <a:buSzPct val="120000"/>
              <a:buFont typeface="Arial" pitchFamily="34" charset="0"/>
              <a:buChar char="»"/>
            </a:pPr>
            <a:r>
              <a:rPr lang="es-MX" altLang="es-CL" sz="2000" dirty="0">
                <a:solidFill>
                  <a:schemeClr val="tx2"/>
                </a:solidFill>
              </a:rPr>
              <a:t> Mientras se definen los casos de uso, puede ser un buen momento para definir pantallas u otros objetos con los que el usuario interactúa.</a:t>
            </a:r>
          </a:p>
          <a:p>
            <a:pPr marL="342900" lvl="1" indent="-342900">
              <a:buSzPct val="120000"/>
              <a:buFont typeface="Arial" pitchFamily="34" charset="0"/>
              <a:buChar char="»"/>
            </a:pPr>
            <a:r>
              <a:rPr lang="es-MX" altLang="es-CL" sz="2000" dirty="0">
                <a:solidFill>
                  <a:schemeClr val="tx2"/>
                </a:solidFill>
              </a:rPr>
              <a:t> Pueden ser usados en el diseño y en el </a:t>
            </a:r>
            <a:r>
              <a:rPr lang="es-MX" altLang="es-CL" sz="2000" dirty="0" err="1">
                <a:solidFill>
                  <a:schemeClr val="tx2"/>
                </a:solidFill>
              </a:rPr>
              <a:t>testing</a:t>
            </a:r>
            <a:r>
              <a:rPr lang="es-MX" altLang="es-CL" sz="2000" dirty="0">
                <a:solidFill>
                  <a:schemeClr val="tx2"/>
                </a:solidFill>
              </a:rPr>
              <a:t> del sistema.</a:t>
            </a:r>
            <a:endParaRPr lang="es-UY" altLang="es-CL" sz="2000" dirty="0">
              <a:solidFill>
                <a:schemeClr val="tx2"/>
              </a:solidFill>
            </a:endParaRPr>
          </a:p>
        </p:txBody>
      </p:sp>
      <p:sp>
        <p:nvSpPr>
          <p:cNvPr id="147460" name="Rectangle 4"/>
          <p:cNvSpPr>
            <a:spLocks noChangeArrowheads="1"/>
          </p:cNvSpPr>
          <p:nvPr/>
        </p:nvSpPr>
        <p:spPr bwMode="auto">
          <a:xfrm>
            <a:off x="307887" y="3747418"/>
            <a:ext cx="42672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30000"/>
              </a:spcBef>
              <a:buClr>
                <a:schemeClr val="accent2"/>
              </a:buClr>
              <a:buSzPct val="150000"/>
              <a:buFont typeface="Wingdings" pitchFamily="2" charset="2"/>
              <a:buChar char="ü"/>
            </a:pPr>
            <a:r>
              <a:rPr lang="es-UY" altLang="es-CL" sz="2000" dirty="0">
                <a:solidFill>
                  <a:schemeClr val="tx2"/>
                </a:solidFill>
                <a:latin typeface="+mn-lt"/>
              </a:rPr>
              <a:t>Usarlo</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Cuando el sistema está orientado a la funcionalidad, con varios tipos de usuarios.</a:t>
            </a:r>
          </a:p>
          <a:p>
            <a:pPr lvl="1" algn="just" eaLnBrk="0" hangingPunct="0">
              <a:lnSpc>
                <a:spcPct val="90000"/>
              </a:lnSpc>
              <a:spcBef>
                <a:spcPct val="30000"/>
              </a:spcBef>
              <a:buClr>
                <a:srgbClr val="3333CC"/>
              </a:buClr>
              <a:buFont typeface="Wingdings" pitchFamily="2" charset="2"/>
              <a:buChar char="ü"/>
            </a:pPr>
            <a:r>
              <a:rPr lang="es-UY" altLang="es-CL" sz="2000" dirty="0">
                <a:solidFill>
                  <a:schemeClr val="tx2"/>
                </a:solidFill>
                <a:latin typeface="+mn-lt"/>
              </a:rPr>
              <a:t>Cuando la implementación se va a hacer OO y con UML.</a:t>
            </a:r>
          </a:p>
        </p:txBody>
      </p:sp>
      <p:sp>
        <p:nvSpPr>
          <p:cNvPr id="147461" name="Rectangle 5"/>
          <p:cNvSpPr>
            <a:spLocks noChangeArrowheads="1"/>
          </p:cNvSpPr>
          <p:nvPr/>
        </p:nvSpPr>
        <p:spPr bwMode="auto">
          <a:xfrm>
            <a:off x="4716462" y="3645024"/>
            <a:ext cx="4275137" cy="22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just" eaLnBrk="0" hangingPunct="0">
              <a:spcBef>
                <a:spcPct val="30000"/>
              </a:spcBef>
              <a:buClr>
                <a:schemeClr val="accent2"/>
              </a:buClr>
              <a:buSzPct val="150000"/>
              <a:buFont typeface="Wingdings" pitchFamily="2" charset="2"/>
              <a:buBlip>
                <a:blip r:embed="rId3"/>
              </a:buBlip>
            </a:pPr>
            <a:r>
              <a:rPr lang="es-UY" altLang="es-CL" sz="2000" dirty="0">
                <a:solidFill>
                  <a:schemeClr val="tx2"/>
                </a:solidFill>
                <a:latin typeface="+mn-lt"/>
              </a:rPr>
              <a:t>No son la mejor elección:</a:t>
            </a:r>
          </a:p>
          <a:p>
            <a:pPr lvl="1" algn="just"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Sistemas sin usuarios y con pocas interfaces.</a:t>
            </a:r>
          </a:p>
          <a:p>
            <a:pPr lvl="1" algn="just" eaLnBrk="0" hangingPunct="0">
              <a:lnSpc>
                <a:spcPct val="90000"/>
              </a:lnSpc>
              <a:spcBef>
                <a:spcPct val="30000"/>
              </a:spcBef>
              <a:buClr>
                <a:srgbClr val="3333CC"/>
              </a:buClr>
              <a:buFont typeface="Wingdings" pitchFamily="2" charset="2"/>
              <a:buBlip>
                <a:blip r:embed="rId4"/>
              </a:buBlip>
            </a:pPr>
            <a:r>
              <a:rPr lang="es-UY" altLang="es-CL" sz="2000" dirty="0">
                <a:solidFill>
                  <a:schemeClr val="tx2"/>
                </a:solidFill>
                <a:latin typeface="+mn-lt"/>
              </a:rPr>
              <a:t>Sistemas dominados primariamente por requerimientos no funcionales y restricciones de diseño.</a:t>
            </a:r>
          </a:p>
        </p:txBody>
      </p:sp>
      <p:sp>
        <p:nvSpPr>
          <p:cNvPr id="6" name="Título 1"/>
          <p:cNvSpPr txBox="1">
            <a:spLocks/>
          </p:cNvSpPr>
          <p:nvPr/>
        </p:nvSpPr>
        <p:spPr>
          <a:xfrm>
            <a:off x="307887" y="116632"/>
            <a:ext cx="8839200" cy="936104"/>
          </a:xfrm>
          <a:prstGeom prst="rect">
            <a:avLst/>
          </a:prstGeom>
        </p:spPr>
        <p:txBody>
          <a:bodyPr vert="horz" lIns="91440" tIns="45720" rIns="91440" bIns="45720" rtlCol="0" anchor="t">
            <a:normAutofit fontScale="92500" lnSpcReduction="20000"/>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Requerimientos</a:t>
            </a:r>
          </a:p>
          <a:p>
            <a:r>
              <a:rPr lang="es-CL" b="1" u="sng" dirty="0" smtClean="0"/>
              <a:t>Caso de Uso</a:t>
            </a:r>
            <a:endParaRPr lang="es-CL" b="1" u="sng" dirty="0"/>
          </a:p>
        </p:txBody>
      </p:sp>
    </p:spTree>
    <p:extLst>
      <p:ext uri="{BB962C8B-B14F-4D97-AF65-F5344CB8AC3E}">
        <p14:creationId xmlns:p14="http://schemas.microsoft.com/office/powerpoint/2010/main" val="139444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dissolve">
                                      <p:cBhvr>
                                        <p:cTn id="7" dur="5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dissolve">
                                      <p:cBhvr>
                                        <p:cTn id="12" dur="500"/>
                                        <p:tgtEl>
                                          <p:spTgt spid="14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dissolve">
                                      <p:cBhvr>
                                        <p:cTn id="17" dur="500"/>
                                        <p:tgtEl>
                                          <p:spTgt spid="147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dissolve">
                                      <p:cBhvr>
                                        <p:cTn id="22" dur="500"/>
                                        <p:tgtEl>
                                          <p:spTgt spid="147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7460"/>
                                        </p:tgtEl>
                                        <p:attrNameLst>
                                          <p:attrName>style.visibility</p:attrName>
                                        </p:attrNameLst>
                                      </p:cBhvr>
                                      <p:to>
                                        <p:strVal val="visible"/>
                                      </p:to>
                                    </p:set>
                                    <p:animEffect transition="in" filter="dissolve">
                                      <p:cBhvr>
                                        <p:cTn id="27" dur="500"/>
                                        <p:tgtEl>
                                          <p:spTgt spid="1474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7461"/>
                                        </p:tgtEl>
                                        <p:attrNameLst>
                                          <p:attrName>style.visibility</p:attrName>
                                        </p:attrNameLst>
                                      </p:cBhvr>
                                      <p:to>
                                        <p:strVal val="visible"/>
                                      </p:to>
                                    </p:set>
                                    <p:animEffect transition="in" filter="dissolve">
                                      <p:cBhvr>
                                        <p:cTn id="32"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2"/>
      <p:bldP spid="147460" grpId="0"/>
      <p:bldP spid="1474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sz="half" idx="1"/>
          </p:nvPr>
        </p:nvSpPr>
        <p:spPr>
          <a:xfrm>
            <a:off x="467544" y="1268760"/>
            <a:ext cx="8280920" cy="4997450"/>
          </a:xfrm>
          <a:noFill/>
          <a:ln/>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lvl="1" indent="0">
              <a:lnSpc>
                <a:spcPct val="90000"/>
              </a:lnSpc>
              <a:buSzPct val="120000"/>
              <a:buNone/>
            </a:pPr>
            <a:r>
              <a:rPr lang="es-MX" altLang="es-CL" sz="2000" dirty="0" smtClean="0">
                <a:solidFill>
                  <a:schemeClr val="tx2"/>
                </a:solidFill>
              </a:rPr>
              <a:t>Implementación </a:t>
            </a:r>
            <a:r>
              <a:rPr lang="es-MX" altLang="es-CL" sz="2000" dirty="0">
                <a:solidFill>
                  <a:schemeClr val="tx2"/>
                </a:solidFill>
              </a:rPr>
              <a:t>parcial, permite a los desarrolladores y usuarios:</a:t>
            </a:r>
          </a:p>
          <a:p>
            <a:pPr marL="342900" lvl="1" indent="-342900">
              <a:lnSpc>
                <a:spcPct val="90000"/>
              </a:lnSpc>
              <a:buSzPct val="120000"/>
              <a:buFont typeface="Arial" pitchFamily="34" charset="0"/>
              <a:buChar char="»"/>
            </a:pPr>
            <a:r>
              <a:rPr lang="es-MX" altLang="es-CL" sz="2000" dirty="0">
                <a:solidFill>
                  <a:schemeClr val="tx2"/>
                </a:solidFill>
              </a:rPr>
              <a:t> Entender mejor los requerimientos.</a:t>
            </a:r>
          </a:p>
          <a:p>
            <a:pPr marL="342900" lvl="1" indent="-342900">
              <a:lnSpc>
                <a:spcPct val="90000"/>
              </a:lnSpc>
              <a:buSzPct val="120000"/>
              <a:buFont typeface="Arial" pitchFamily="34" charset="0"/>
              <a:buChar char="»"/>
            </a:pPr>
            <a:r>
              <a:rPr lang="es-MX" altLang="es-CL" sz="2000" dirty="0">
                <a:solidFill>
                  <a:schemeClr val="tx2"/>
                </a:solidFill>
              </a:rPr>
              <a:t> Cuales son necesarios, deseables.</a:t>
            </a:r>
          </a:p>
          <a:p>
            <a:pPr marL="342900" lvl="1" indent="-342900">
              <a:lnSpc>
                <a:spcPct val="90000"/>
              </a:lnSpc>
              <a:buSzPct val="120000"/>
              <a:buFont typeface="Arial" pitchFamily="34" charset="0"/>
              <a:buChar char="»"/>
            </a:pPr>
            <a:r>
              <a:rPr lang="es-MX" altLang="es-CL" sz="2000" dirty="0">
                <a:solidFill>
                  <a:schemeClr val="tx2"/>
                </a:solidFill>
              </a:rPr>
              <a:t> Acotar riesgos.</a:t>
            </a:r>
          </a:p>
          <a:p>
            <a:pPr marL="342900" lvl="1" indent="-342900">
              <a:lnSpc>
                <a:spcPct val="90000"/>
              </a:lnSpc>
              <a:buSzPct val="120000"/>
              <a:buFont typeface="Arial" pitchFamily="34" charset="0"/>
              <a:buChar char="»"/>
            </a:pPr>
            <a:endParaRPr lang="es-MX" altLang="es-CL" sz="2000" dirty="0">
              <a:solidFill>
                <a:schemeClr val="tx2"/>
              </a:solidFill>
            </a:endParaRPr>
          </a:p>
          <a:p>
            <a:pPr marL="0" lvl="1" indent="0">
              <a:lnSpc>
                <a:spcPct val="90000"/>
              </a:lnSpc>
              <a:buSzPct val="120000"/>
              <a:buNone/>
            </a:pPr>
            <a:r>
              <a:rPr lang="es-MX" altLang="es-CL" sz="2000" b="1" i="1" dirty="0" smtClean="0">
                <a:solidFill>
                  <a:schemeClr val="tx2"/>
                </a:solidFill>
              </a:rPr>
              <a:t>Prototipo </a:t>
            </a:r>
            <a:r>
              <a:rPr lang="es-MX" altLang="es-CL" sz="2000" b="1" i="1" dirty="0">
                <a:solidFill>
                  <a:schemeClr val="tx2"/>
                </a:solidFill>
              </a:rPr>
              <a:t>desechable</a:t>
            </a:r>
            <a:r>
              <a:rPr lang="es-MX" altLang="es-CL" sz="2000" dirty="0">
                <a:solidFill>
                  <a:schemeClr val="tx2"/>
                </a:solidFill>
              </a:rPr>
              <a:t>: El propósito es solo establecer que algo se puede hacer, luego se parte de cero en la construcción, quedando el conocimiento aprendido.</a:t>
            </a:r>
          </a:p>
          <a:p>
            <a:pPr marL="342900" lvl="1" indent="-342900">
              <a:lnSpc>
                <a:spcPct val="90000"/>
              </a:lnSpc>
              <a:buSzPct val="120000"/>
              <a:buFont typeface="Arial" pitchFamily="34" charset="0"/>
              <a:buChar char="»"/>
            </a:pPr>
            <a:endParaRPr lang="es-MX" altLang="es-CL" sz="2000" dirty="0">
              <a:solidFill>
                <a:schemeClr val="tx2"/>
              </a:solidFill>
            </a:endParaRPr>
          </a:p>
          <a:p>
            <a:pPr marL="0" lvl="1" indent="0">
              <a:lnSpc>
                <a:spcPct val="90000"/>
              </a:lnSpc>
              <a:buSzPct val="120000"/>
              <a:buNone/>
            </a:pPr>
            <a:r>
              <a:rPr lang="es-MX" altLang="es-CL" sz="2000" b="1" i="1" dirty="0" smtClean="0">
                <a:solidFill>
                  <a:schemeClr val="tx2"/>
                </a:solidFill>
              </a:rPr>
              <a:t>Prototipo </a:t>
            </a:r>
            <a:r>
              <a:rPr lang="es-MX" altLang="es-CL" sz="2000" b="1" i="1" dirty="0">
                <a:solidFill>
                  <a:schemeClr val="tx2"/>
                </a:solidFill>
              </a:rPr>
              <a:t>evolutivo</a:t>
            </a:r>
            <a:r>
              <a:rPr lang="es-MX" altLang="es-CL" sz="2000" dirty="0">
                <a:solidFill>
                  <a:schemeClr val="tx2"/>
                </a:solidFill>
              </a:rPr>
              <a:t>: Es implementado sobre la arquitectura del producto final, el sistema final se obtiene de evolucionar el prototipo.</a:t>
            </a:r>
          </a:p>
          <a:p>
            <a:pPr marL="342900" lvl="1" indent="-342900">
              <a:lnSpc>
                <a:spcPct val="90000"/>
              </a:lnSpc>
              <a:buSzPct val="120000"/>
              <a:buFont typeface="Arial" pitchFamily="34" charset="0"/>
              <a:buChar char="»"/>
            </a:pPr>
            <a:endParaRPr lang="es-MX" altLang="es-CL" sz="2000" dirty="0">
              <a:solidFill>
                <a:schemeClr val="tx2"/>
              </a:solidFill>
            </a:endParaRPr>
          </a:p>
          <a:p>
            <a:pPr marL="342900" lvl="1" indent="-342900">
              <a:lnSpc>
                <a:spcPct val="90000"/>
              </a:lnSpc>
              <a:buSzPct val="120000"/>
              <a:buFont typeface="Arial" pitchFamily="34" charset="0"/>
              <a:buChar char="»"/>
            </a:pPr>
            <a:r>
              <a:rPr lang="es-MX" altLang="es-CL" sz="2000" dirty="0" smtClean="0">
                <a:solidFill>
                  <a:schemeClr val="tx2"/>
                </a:solidFill>
              </a:rPr>
              <a:t>Aspectos </a:t>
            </a:r>
            <a:r>
              <a:rPr lang="es-MX" altLang="es-CL" sz="2000" dirty="0">
                <a:solidFill>
                  <a:schemeClr val="tx2"/>
                </a:solidFill>
              </a:rPr>
              <a:t>para los que es frecuente construir prototipos:</a:t>
            </a:r>
          </a:p>
          <a:p>
            <a:pPr marL="342900" lvl="1" indent="-342900">
              <a:lnSpc>
                <a:spcPct val="90000"/>
              </a:lnSpc>
              <a:buSzPct val="120000"/>
              <a:buFont typeface="Arial" pitchFamily="34" charset="0"/>
              <a:buChar char="»"/>
            </a:pPr>
            <a:r>
              <a:rPr lang="es-MX" altLang="es-CL" sz="2000" dirty="0">
                <a:solidFill>
                  <a:schemeClr val="tx2"/>
                </a:solidFill>
              </a:rPr>
              <a:t>Apariencia y percepción de la interfaz de usuario.</a:t>
            </a:r>
          </a:p>
          <a:p>
            <a:pPr marL="342900" lvl="1" indent="-342900">
              <a:lnSpc>
                <a:spcPct val="90000"/>
              </a:lnSpc>
              <a:buSzPct val="120000"/>
              <a:buFont typeface="Arial" pitchFamily="34" charset="0"/>
              <a:buChar char="»"/>
            </a:pPr>
            <a:r>
              <a:rPr lang="es-MX" altLang="es-CL" sz="2000" dirty="0">
                <a:solidFill>
                  <a:schemeClr val="tx2"/>
                </a:solidFill>
              </a:rPr>
              <a:t>Arquitectura (riesgos </a:t>
            </a:r>
            <a:r>
              <a:rPr lang="es-MX" altLang="es-CL" sz="2000" dirty="0" smtClean="0">
                <a:solidFill>
                  <a:schemeClr val="tx2"/>
                </a:solidFill>
              </a:rPr>
              <a:t>tecnológicos, </a:t>
            </a:r>
            <a:r>
              <a:rPr lang="es-MX" altLang="es-CL" sz="2000" dirty="0">
                <a:solidFill>
                  <a:schemeClr val="tx2"/>
                </a:solidFill>
              </a:rPr>
              <a:t>tiempos de respuesta).</a:t>
            </a:r>
          </a:p>
          <a:p>
            <a:pPr marL="342900" lvl="1" indent="-342900">
              <a:lnSpc>
                <a:spcPct val="90000"/>
              </a:lnSpc>
              <a:buSzPct val="120000"/>
              <a:buFont typeface="Arial" pitchFamily="34" charset="0"/>
              <a:buChar char="»"/>
            </a:pPr>
            <a:r>
              <a:rPr lang="es-MX" altLang="es-CL" sz="2000" dirty="0">
                <a:solidFill>
                  <a:schemeClr val="tx2"/>
                </a:solidFill>
              </a:rPr>
              <a:t>Otros aspectos riesgosos.</a:t>
            </a:r>
            <a:endParaRPr lang="es-UY" altLang="es-CL" sz="2000" dirty="0">
              <a:solidFill>
                <a:schemeClr val="tx2"/>
              </a:solidFill>
            </a:endParaRPr>
          </a:p>
        </p:txBody>
      </p:sp>
      <p:sp>
        <p:nvSpPr>
          <p:cNvPr id="4" name="Título 1"/>
          <p:cNvSpPr txBox="1">
            <a:spLocks/>
          </p:cNvSpPr>
          <p:nvPr/>
        </p:nvSpPr>
        <p:spPr>
          <a:xfrm>
            <a:off x="307887" y="116632"/>
            <a:ext cx="8839200" cy="936104"/>
          </a:xfrm>
          <a:prstGeom prst="rect">
            <a:avLst/>
          </a:prstGeom>
        </p:spPr>
        <p:txBody>
          <a:bodyPr vert="horz" lIns="91440" tIns="45720" rIns="91440" bIns="45720" rtlCol="0" anchor="t">
            <a:normAutofit fontScale="92500" lnSpcReduction="20000"/>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Requerimientos</a:t>
            </a:r>
          </a:p>
          <a:p>
            <a:r>
              <a:rPr lang="es-CL" b="1" u="sng" dirty="0" smtClean="0"/>
              <a:t>Prototipo</a:t>
            </a:r>
            <a:endParaRPr lang="es-CL" b="1" u="sng" dirty="0"/>
          </a:p>
        </p:txBody>
      </p:sp>
    </p:spTree>
    <p:extLst>
      <p:ext uri="{BB962C8B-B14F-4D97-AF65-F5344CB8AC3E}">
        <p14:creationId xmlns:p14="http://schemas.microsoft.com/office/powerpoint/2010/main" val="2181187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dissolve">
                                      <p:cBhvr>
                                        <p:cTn id="7" dur="5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dissolve">
                                      <p:cBhvr>
                                        <p:cTn id="12" dur="5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9507">
                                            <p:txEl>
                                              <p:pRg st="2" end="2"/>
                                            </p:txEl>
                                          </p:spTgt>
                                        </p:tgtEl>
                                        <p:attrNameLst>
                                          <p:attrName>style.visibility</p:attrName>
                                        </p:attrNameLst>
                                      </p:cBhvr>
                                      <p:to>
                                        <p:strVal val="visible"/>
                                      </p:to>
                                    </p:set>
                                    <p:animEffect transition="in" filter="dissolve">
                                      <p:cBhvr>
                                        <p:cTn id="17" dur="500"/>
                                        <p:tgtEl>
                                          <p:spTgt spid="14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9507">
                                            <p:txEl>
                                              <p:pRg st="3" end="3"/>
                                            </p:txEl>
                                          </p:spTgt>
                                        </p:tgtEl>
                                        <p:attrNameLst>
                                          <p:attrName>style.visibility</p:attrName>
                                        </p:attrNameLst>
                                      </p:cBhvr>
                                      <p:to>
                                        <p:strVal val="visible"/>
                                      </p:to>
                                    </p:set>
                                    <p:animEffect transition="in" filter="dissolve">
                                      <p:cBhvr>
                                        <p:cTn id="22" dur="500"/>
                                        <p:tgtEl>
                                          <p:spTgt spid="149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Effect transition="in" filter="dissolve">
                                      <p:cBhvr>
                                        <p:cTn id="27" dur="500"/>
                                        <p:tgtEl>
                                          <p:spTgt spid="149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9507">
                                            <p:txEl>
                                              <p:pRg st="7" end="7"/>
                                            </p:txEl>
                                          </p:spTgt>
                                        </p:tgtEl>
                                        <p:attrNameLst>
                                          <p:attrName>style.visibility</p:attrName>
                                        </p:attrNameLst>
                                      </p:cBhvr>
                                      <p:to>
                                        <p:strVal val="visible"/>
                                      </p:to>
                                    </p:set>
                                    <p:animEffect transition="in" filter="dissolve">
                                      <p:cBhvr>
                                        <p:cTn id="32" dur="500"/>
                                        <p:tgtEl>
                                          <p:spTgt spid="14950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9507">
                                            <p:txEl>
                                              <p:pRg st="9" end="9"/>
                                            </p:txEl>
                                          </p:spTgt>
                                        </p:tgtEl>
                                        <p:attrNameLst>
                                          <p:attrName>style.visibility</p:attrName>
                                        </p:attrNameLst>
                                      </p:cBhvr>
                                      <p:to>
                                        <p:strVal val="visible"/>
                                      </p:to>
                                    </p:set>
                                    <p:animEffect transition="in" filter="dissolve">
                                      <p:cBhvr>
                                        <p:cTn id="37" dur="500"/>
                                        <p:tgtEl>
                                          <p:spTgt spid="14950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9507">
                                            <p:txEl>
                                              <p:pRg st="10" end="10"/>
                                            </p:txEl>
                                          </p:spTgt>
                                        </p:tgtEl>
                                        <p:attrNameLst>
                                          <p:attrName>style.visibility</p:attrName>
                                        </p:attrNameLst>
                                      </p:cBhvr>
                                      <p:to>
                                        <p:strVal val="visible"/>
                                      </p:to>
                                    </p:set>
                                    <p:animEffect transition="in" filter="dissolve">
                                      <p:cBhvr>
                                        <p:cTn id="42" dur="500"/>
                                        <p:tgtEl>
                                          <p:spTgt spid="149507">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9507">
                                            <p:txEl>
                                              <p:pRg st="11" end="11"/>
                                            </p:txEl>
                                          </p:spTgt>
                                        </p:tgtEl>
                                        <p:attrNameLst>
                                          <p:attrName>style.visibility</p:attrName>
                                        </p:attrNameLst>
                                      </p:cBhvr>
                                      <p:to>
                                        <p:strVal val="visible"/>
                                      </p:to>
                                    </p:set>
                                    <p:animEffect transition="in" filter="dissolve">
                                      <p:cBhvr>
                                        <p:cTn id="47" dur="500"/>
                                        <p:tgtEl>
                                          <p:spTgt spid="149507">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9507">
                                            <p:txEl>
                                              <p:pRg st="12" end="12"/>
                                            </p:txEl>
                                          </p:spTgt>
                                        </p:tgtEl>
                                        <p:attrNameLst>
                                          <p:attrName>style.visibility</p:attrName>
                                        </p:attrNameLst>
                                      </p:cBhvr>
                                      <p:to>
                                        <p:strVal val="visible"/>
                                      </p:to>
                                    </p:set>
                                    <p:animEffect transition="in" filter="dissolve">
                                      <p:cBhvr>
                                        <p:cTn id="52" dur="500"/>
                                        <p:tgtEl>
                                          <p:spTgt spid="1495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07887" y="116632"/>
            <a:ext cx="8839200" cy="936104"/>
          </a:xfrm>
          <a:prstGeom prst="rect">
            <a:avLst/>
          </a:prstGeom>
        </p:spPr>
        <p:txBody>
          <a:bodyPr vert="horz" lIns="91440" tIns="45720" rIns="91440" bIns="45720" rtlCol="0" anchor="t">
            <a:normAutofit fontScale="92500" lnSpcReduction="20000"/>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Proceso: Ingeniería de Requerimientos</a:t>
            </a:r>
          </a:p>
          <a:p>
            <a:r>
              <a:rPr lang="es-CL" b="1" u="sng" dirty="0" smtClean="0"/>
              <a:t>Ejemplo</a:t>
            </a:r>
            <a:endParaRPr lang="es-CL" b="1"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736"/>
            <a:ext cx="8136904" cy="5582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927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3</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Definición de Requerimientos </a:t>
            </a:r>
            <a:endParaRPr lang="es-CL" altLang="es-CL" sz="2600" i="1" dirty="0"/>
          </a:p>
          <a:p>
            <a:endParaRPr lang="es-C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782588"/>
            <a:ext cx="7239000"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11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78427" y="1230083"/>
            <a:ext cx="8287028" cy="5616624"/>
          </a:xfrm>
        </p:spPr>
        <p:txBody>
          <a:bodyPr>
            <a:normAutofit/>
          </a:bodyPr>
          <a:lstStyle/>
          <a:p>
            <a:pPr>
              <a:lnSpc>
                <a:spcPct val="120000"/>
              </a:lnSpc>
            </a:pPr>
            <a:r>
              <a:rPr lang="es-CL" altLang="es-CL" sz="2000" dirty="0" smtClean="0"/>
              <a:t>Es decir, los requerimientos son lo que los clientes/usuarios esperan que haga el sistema.</a:t>
            </a:r>
          </a:p>
          <a:p>
            <a:pPr>
              <a:lnSpc>
                <a:spcPct val="120000"/>
              </a:lnSpc>
            </a:pPr>
            <a:endParaRPr lang="es-CL" altLang="es-CL" sz="2000" dirty="0" smtClean="0"/>
          </a:p>
          <a:p>
            <a:pPr>
              <a:lnSpc>
                <a:spcPct val="120000"/>
              </a:lnSpc>
            </a:pPr>
            <a:r>
              <a:rPr lang="es-CL" altLang="es-CL" sz="2000" dirty="0" smtClean="0"/>
              <a:t>Los analistas, por lo tanto, deben entender el problema de los usuarios en </a:t>
            </a:r>
            <a:r>
              <a:rPr lang="es-CL" altLang="es-CL" sz="2000" b="1" i="1" u="sng" dirty="0" smtClean="0">
                <a:effectLst>
                  <a:outerShdw blurRad="38100" dist="38100" dir="2700000" algn="tl">
                    <a:srgbClr val="000000">
                      <a:alpha val="43137"/>
                    </a:srgbClr>
                  </a:outerShdw>
                </a:effectLst>
              </a:rPr>
              <a:t>SU cultura y con SU lenguaje </a:t>
            </a:r>
            <a:r>
              <a:rPr lang="es-CL" altLang="es-CL" sz="2000" dirty="0" smtClean="0"/>
              <a:t>y construir el sistema que resuelve </a:t>
            </a:r>
            <a:r>
              <a:rPr lang="es-CL" altLang="es-CL" sz="2000" b="1" i="1" u="sng" dirty="0">
                <a:effectLst>
                  <a:outerShdw blurRad="38100" dist="38100" dir="2700000" algn="tl">
                    <a:srgbClr val="000000">
                      <a:alpha val="43137"/>
                    </a:srgbClr>
                  </a:outerShdw>
                </a:effectLst>
              </a:rPr>
              <a:t>S</a:t>
            </a:r>
            <a:r>
              <a:rPr lang="es-CL" altLang="es-CL" sz="2000" b="1" i="1" u="sng" dirty="0" smtClean="0">
                <a:effectLst>
                  <a:outerShdw blurRad="38100" dist="38100" dir="2700000" algn="tl">
                    <a:srgbClr val="000000">
                      <a:alpha val="43137"/>
                    </a:srgbClr>
                  </a:outerShdw>
                </a:effectLst>
              </a:rPr>
              <a:t>us necesidades</a:t>
            </a:r>
            <a:r>
              <a:rPr lang="es-CL" altLang="es-CL" sz="2000" dirty="0" smtClean="0"/>
              <a:t>.</a:t>
            </a:r>
          </a:p>
          <a:p>
            <a:pPr>
              <a:lnSpc>
                <a:spcPct val="120000"/>
              </a:lnSpc>
            </a:pPr>
            <a:endParaRPr lang="es-CL" altLang="es-CL" sz="20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4</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Definición de Requerimientos </a:t>
            </a:r>
            <a:endParaRPr lang="es-CL" altLang="es-CL" sz="2600" i="1" dirty="0"/>
          </a:p>
          <a:p>
            <a:endParaRPr lang="es-CL" dirty="0"/>
          </a:p>
        </p:txBody>
      </p:sp>
      <p:sp>
        <p:nvSpPr>
          <p:cNvPr id="7" name="1 Rectángulo redondeado"/>
          <p:cNvSpPr/>
          <p:nvPr/>
        </p:nvSpPr>
        <p:spPr>
          <a:xfrm>
            <a:off x="611560" y="3792450"/>
            <a:ext cx="7992888" cy="129273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En </a:t>
            </a:r>
            <a:r>
              <a:rPr lang="es-CL" sz="2400" b="1" dirty="0" smtClean="0"/>
              <a:t>si, </a:t>
            </a:r>
            <a:r>
              <a:rPr lang="es-CL" sz="2400" b="1" dirty="0"/>
              <a:t>el objetivo del análisis de requerimientos es </a:t>
            </a:r>
            <a:r>
              <a:rPr lang="es-CL" sz="2400" b="1" dirty="0" smtClean="0"/>
              <a:t>resolver/identificar </a:t>
            </a:r>
            <a:r>
              <a:rPr lang="es-CL" sz="2400" b="1" dirty="0"/>
              <a:t>el problema.</a:t>
            </a:r>
          </a:p>
        </p:txBody>
      </p:sp>
    </p:spTree>
    <p:extLst>
      <p:ext uri="{BB962C8B-B14F-4D97-AF65-F5344CB8AC3E}">
        <p14:creationId xmlns:p14="http://schemas.microsoft.com/office/powerpoint/2010/main" val="804463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78427" y="3284983"/>
            <a:ext cx="8287028" cy="3561723"/>
          </a:xfrm>
        </p:spPr>
        <p:txBody>
          <a:bodyPr>
            <a:normAutofit/>
          </a:bodyPr>
          <a:lstStyle/>
          <a:p>
            <a:pPr>
              <a:lnSpc>
                <a:spcPct val="120000"/>
              </a:lnSpc>
            </a:pPr>
            <a:endParaRPr lang="es-CL" altLang="es-CL" sz="2000" dirty="0"/>
          </a:p>
          <a:p>
            <a:pPr>
              <a:lnSpc>
                <a:spcPct val="120000"/>
              </a:lnSpc>
            </a:pPr>
            <a:r>
              <a:rPr lang="es-CL" altLang="es-CL" sz="2000" dirty="0"/>
              <a:t>Durante el análisis de requerimientos no se consideran descripciones especificas de la implementación como requerimientos, a menos que el cliente lo pida (Ej.: bases de datos especificas, lenguajes de programación, etc.).</a:t>
            </a:r>
          </a:p>
          <a:p>
            <a:pPr>
              <a:lnSpc>
                <a:spcPct val="120000"/>
              </a:lnSpc>
            </a:pPr>
            <a:endParaRPr lang="es-CL" altLang="es-CL" sz="2000" dirty="0"/>
          </a:p>
          <a:p>
            <a:pPr>
              <a:lnSpc>
                <a:spcPct val="120000"/>
              </a:lnSpc>
            </a:pPr>
            <a:r>
              <a:rPr lang="es-CL" altLang="es-CL" sz="2000" dirty="0"/>
              <a:t>Los requerimientos, por lo tanto deben centrarse en el cliente/usuario y el problema.</a:t>
            </a:r>
          </a:p>
          <a:p>
            <a:pPr>
              <a:lnSpc>
                <a:spcPct val="120000"/>
              </a:lnSpc>
            </a:pPr>
            <a:endParaRPr lang="es-CL" altLang="es-CL" sz="20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5</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dirty="0" smtClean="0"/>
              <a:t>Definición de Requerimientos </a:t>
            </a:r>
            <a:endParaRPr lang="es-CL" altLang="es-CL" sz="2600" i="1" dirty="0"/>
          </a:p>
          <a:p>
            <a:endParaRPr lang="es-CL" dirty="0"/>
          </a:p>
        </p:txBody>
      </p:sp>
      <p:sp>
        <p:nvSpPr>
          <p:cNvPr id="7" name="1 Rectángulo redondeado"/>
          <p:cNvSpPr/>
          <p:nvPr/>
        </p:nvSpPr>
        <p:spPr>
          <a:xfrm>
            <a:off x="618313" y="1196752"/>
            <a:ext cx="7992888" cy="187220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Los requerimientos </a:t>
            </a:r>
            <a:r>
              <a:rPr lang="es-CL" sz="2400" b="1" u="sng" dirty="0"/>
              <a:t>definen</a:t>
            </a:r>
            <a:r>
              <a:rPr lang="es-CL" sz="2400" b="1" dirty="0"/>
              <a:t> el </a:t>
            </a:r>
            <a:r>
              <a:rPr lang="es-CL" sz="2400" b="1" u="sng" dirty="0">
                <a:effectLst>
                  <a:outerShdw blurRad="38100" dist="38100" dir="2700000" algn="tl">
                    <a:srgbClr val="000000">
                      <a:alpha val="43137"/>
                    </a:srgbClr>
                  </a:outerShdw>
                </a:effectLst>
              </a:rPr>
              <a:t>Qué</a:t>
            </a:r>
            <a:r>
              <a:rPr lang="es-CL" sz="2400" b="1" dirty="0"/>
              <a:t> (el problema) del sistema.</a:t>
            </a:r>
          </a:p>
          <a:p>
            <a:pPr algn="just"/>
            <a:r>
              <a:rPr lang="es-CL" sz="2400" b="1" dirty="0" smtClean="0"/>
              <a:t>El </a:t>
            </a:r>
            <a:r>
              <a:rPr lang="es-CL" sz="2400" b="1" dirty="0"/>
              <a:t>Diseño define el </a:t>
            </a:r>
            <a:r>
              <a:rPr lang="es-CL" sz="2400" b="1" u="sng" dirty="0">
                <a:effectLst>
                  <a:outerShdw blurRad="38100" dist="38100" dir="2700000" algn="tl">
                    <a:srgbClr val="000000">
                      <a:alpha val="43137"/>
                    </a:srgbClr>
                  </a:outerShdw>
                </a:effectLst>
              </a:rPr>
              <a:t>Cómo</a:t>
            </a:r>
            <a:r>
              <a:rPr lang="es-CL" sz="2400" b="1" dirty="0"/>
              <a:t> (la solución).</a:t>
            </a:r>
          </a:p>
        </p:txBody>
      </p:sp>
    </p:spTree>
    <p:extLst>
      <p:ext uri="{BB962C8B-B14F-4D97-AF65-F5344CB8AC3E}">
        <p14:creationId xmlns:p14="http://schemas.microsoft.com/office/powerpoint/2010/main" val="3686618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539552" y="1052736"/>
            <a:ext cx="8287028" cy="4752528"/>
          </a:xfrm>
        </p:spPr>
        <p:txBody>
          <a:bodyPr>
            <a:normAutofit/>
          </a:bodyPr>
          <a:lstStyle/>
          <a:p>
            <a:pPr marL="0" indent="0">
              <a:lnSpc>
                <a:spcPct val="120000"/>
              </a:lnSpc>
              <a:buNone/>
            </a:pPr>
            <a:r>
              <a:rPr lang="es-CL" altLang="es-CL" sz="2400" b="1" dirty="0" smtClean="0"/>
              <a:t>Según </a:t>
            </a:r>
            <a:r>
              <a:rPr lang="es-CL" altLang="es-CL" sz="2400" b="1" dirty="0"/>
              <a:t>el Tipo los requerimientos se clasifican en</a:t>
            </a:r>
            <a:r>
              <a:rPr lang="es-CL" altLang="es-CL" sz="2400" b="1" dirty="0" smtClean="0"/>
              <a:t>:</a:t>
            </a:r>
            <a:endParaRPr lang="es-CL" altLang="es-CL" sz="2400" b="1" dirty="0"/>
          </a:p>
          <a:p>
            <a:pPr>
              <a:lnSpc>
                <a:spcPct val="120000"/>
              </a:lnSpc>
            </a:pPr>
            <a:r>
              <a:rPr lang="es-CL" altLang="es-CL" sz="2400" dirty="0"/>
              <a:t>Requerimientos funcionales.</a:t>
            </a:r>
          </a:p>
          <a:p>
            <a:pPr>
              <a:lnSpc>
                <a:spcPct val="120000"/>
              </a:lnSpc>
            </a:pPr>
            <a:r>
              <a:rPr lang="es-CL" altLang="es-CL" sz="2400" dirty="0"/>
              <a:t>Requerimientos no funcionales.</a:t>
            </a:r>
          </a:p>
          <a:p>
            <a:pPr>
              <a:lnSpc>
                <a:spcPct val="120000"/>
              </a:lnSpc>
            </a:pPr>
            <a:r>
              <a:rPr lang="es-CL" altLang="es-CL" sz="2400" dirty="0"/>
              <a:t>Requerimientos del Dominio.</a:t>
            </a:r>
          </a:p>
          <a:p>
            <a:pPr>
              <a:lnSpc>
                <a:spcPct val="120000"/>
              </a:lnSpc>
            </a:pPr>
            <a:endParaRPr lang="es-CL" altLang="es-CL" sz="2400" dirty="0"/>
          </a:p>
          <a:p>
            <a:pPr marL="0" indent="0">
              <a:lnSpc>
                <a:spcPct val="120000"/>
              </a:lnSpc>
              <a:buNone/>
            </a:pPr>
            <a:r>
              <a:rPr lang="es-CL" altLang="es-CL" sz="2400" b="1" dirty="0"/>
              <a:t>Según a quien van dirigidos se clasifican en</a:t>
            </a:r>
            <a:r>
              <a:rPr lang="es-CL" altLang="es-CL" sz="2400" b="1" dirty="0" smtClean="0"/>
              <a:t>:</a:t>
            </a:r>
            <a:endParaRPr lang="es-CL" altLang="es-CL" sz="2400" b="1" dirty="0"/>
          </a:p>
          <a:p>
            <a:pPr>
              <a:lnSpc>
                <a:spcPct val="120000"/>
              </a:lnSpc>
            </a:pPr>
            <a:r>
              <a:rPr lang="es-CL" altLang="es-CL" sz="2400" dirty="0"/>
              <a:t>Requerimientos del Usuario.</a:t>
            </a:r>
          </a:p>
          <a:p>
            <a:pPr>
              <a:lnSpc>
                <a:spcPct val="120000"/>
              </a:lnSpc>
            </a:pPr>
            <a:r>
              <a:rPr lang="es-CL" altLang="es-CL" sz="2400" dirty="0"/>
              <a:t>Requerimientos del Sistema.</a:t>
            </a:r>
          </a:p>
          <a:p>
            <a:pPr>
              <a:lnSpc>
                <a:spcPct val="120000"/>
              </a:lnSpc>
            </a:pPr>
            <a:endParaRPr lang="es-CL" altLang="es-CL" sz="2400" dirty="0"/>
          </a:p>
          <a:p>
            <a:pPr>
              <a:lnSpc>
                <a:spcPct val="120000"/>
              </a:lnSpc>
            </a:pPr>
            <a:endParaRPr lang="es-CL" altLang="es-CL" sz="2400" dirty="0"/>
          </a:p>
          <a:p>
            <a:pPr>
              <a:lnSpc>
                <a:spcPct val="120000"/>
              </a:lnSpc>
            </a:pPr>
            <a:endParaRPr lang="es-CL" altLang="es-CL" sz="24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6</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mtClean="0"/>
              <a:t>Clasificación de </a:t>
            </a:r>
            <a:r>
              <a:rPr lang="es-CL" altLang="es-CL" dirty="0"/>
              <a:t>Requerimientos</a:t>
            </a:r>
            <a:endParaRPr lang="es-CL" dirty="0"/>
          </a:p>
        </p:txBody>
      </p:sp>
    </p:spTree>
    <p:extLst>
      <p:ext uri="{BB962C8B-B14F-4D97-AF65-F5344CB8AC3E}">
        <p14:creationId xmlns:p14="http://schemas.microsoft.com/office/powerpoint/2010/main" val="2388479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4385201"/>
            <a:ext cx="8287028" cy="1720324"/>
          </a:xfrm>
        </p:spPr>
        <p:txBody>
          <a:bodyPr>
            <a:normAutofit/>
          </a:bodyPr>
          <a:lstStyle/>
          <a:p>
            <a:pPr>
              <a:lnSpc>
                <a:spcPct val="120000"/>
              </a:lnSpc>
            </a:pPr>
            <a:r>
              <a:rPr lang="es-CL" altLang="es-CL" sz="2000" dirty="0" smtClean="0"/>
              <a:t>Cuando </a:t>
            </a:r>
            <a:r>
              <a:rPr lang="es-CL" altLang="es-CL" sz="2000" dirty="0"/>
              <a:t>se expresan como Requerimientos del usuarios, se definen de forma general. </a:t>
            </a:r>
          </a:p>
          <a:p>
            <a:pPr>
              <a:lnSpc>
                <a:spcPct val="120000"/>
              </a:lnSpc>
            </a:pPr>
            <a:r>
              <a:rPr lang="es-CL" altLang="es-CL" sz="2000" dirty="0"/>
              <a:t>Cuando se expresan como requerimiento del sistema describen con detalle  la función de éste, sus </a:t>
            </a:r>
            <a:r>
              <a:rPr lang="es-CL" altLang="es-CL" sz="2000" dirty="0" smtClean="0"/>
              <a:t>entradas, salidas</a:t>
            </a:r>
            <a:r>
              <a:rPr lang="es-CL" altLang="es-CL" sz="2000" dirty="0"/>
              <a:t> </a:t>
            </a:r>
            <a:r>
              <a:rPr lang="es-CL" altLang="es-CL" sz="2000" dirty="0" smtClean="0"/>
              <a:t>y excepciones.</a:t>
            </a:r>
            <a:endParaRPr lang="es-CL" altLang="es-CL" sz="2000" dirty="0"/>
          </a:p>
          <a:p>
            <a:pPr>
              <a:lnSpc>
                <a:spcPct val="120000"/>
              </a:lnSpc>
            </a:pPr>
            <a:endParaRPr lang="es-CL" altLang="es-CL" sz="20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7</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mtClean="0"/>
              <a:t>Clasificación de </a:t>
            </a:r>
            <a:r>
              <a:rPr lang="es-CL" altLang="es-CL" dirty="0"/>
              <a:t>Requerimientos</a:t>
            </a:r>
            <a:endParaRPr lang="es-CL" dirty="0"/>
          </a:p>
        </p:txBody>
      </p:sp>
      <p:sp>
        <p:nvSpPr>
          <p:cNvPr id="7" name="1 Rectángulo redondeado"/>
          <p:cNvSpPr/>
          <p:nvPr/>
        </p:nvSpPr>
        <p:spPr>
          <a:xfrm>
            <a:off x="399772" y="1287369"/>
            <a:ext cx="8477528" cy="28631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u="sng" dirty="0"/>
              <a:t>Requerimientos funcionales</a:t>
            </a:r>
          </a:p>
          <a:p>
            <a:pPr algn="just"/>
            <a:endParaRPr lang="es-CL" sz="2400" b="1" dirty="0"/>
          </a:p>
          <a:p>
            <a:pPr algn="just"/>
            <a:r>
              <a:rPr lang="es-CL" sz="2400" b="1" dirty="0"/>
              <a:t>Describen la funcionalidad o los servicios que se espera que el sistema proveerá. Dependen del tipo de software, del sistema que se </a:t>
            </a:r>
            <a:r>
              <a:rPr lang="es-CL" sz="2400" b="1" dirty="0" smtClean="0"/>
              <a:t>desarrollará y </a:t>
            </a:r>
            <a:r>
              <a:rPr lang="es-CL" sz="2400" b="1" dirty="0"/>
              <a:t>de los posibles usuarios.</a:t>
            </a:r>
          </a:p>
        </p:txBody>
      </p:sp>
    </p:spTree>
    <p:extLst>
      <p:ext uri="{BB962C8B-B14F-4D97-AF65-F5344CB8AC3E}">
        <p14:creationId xmlns:p14="http://schemas.microsoft.com/office/powerpoint/2010/main" val="4212454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4385200"/>
            <a:ext cx="8287028" cy="2068135"/>
          </a:xfrm>
        </p:spPr>
        <p:txBody>
          <a:bodyPr>
            <a:normAutofit fontScale="92500" lnSpcReduction="20000"/>
          </a:bodyPr>
          <a:lstStyle/>
          <a:p>
            <a:pPr>
              <a:lnSpc>
                <a:spcPct val="120000"/>
              </a:lnSpc>
            </a:pPr>
            <a:r>
              <a:rPr lang="es-CL" altLang="es-CL" sz="2000" dirty="0"/>
              <a:t>Muchos requerimientos no funcionales se refieren al sistema como un todo más que a rasgos particulares del mismo.</a:t>
            </a:r>
          </a:p>
          <a:p>
            <a:pPr>
              <a:lnSpc>
                <a:spcPct val="120000"/>
              </a:lnSpc>
            </a:pPr>
            <a:endParaRPr lang="es-CL" altLang="es-CL" sz="2000" dirty="0"/>
          </a:p>
          <a:p>
            <a:pPr>
              <a:lnSpc>
                <a:spcPct val="120000"/>
              </a:lnSpc>
            </a:pPr>
            <a:r>
              <a:rPr lang="es-CL" altLang="es-CL" sz="2000" dirty="0"/>
              <a:t>A menudo son mas críticos que los funcionales. Mientras que un incumplimiento de un requerimiento funcional degrada el sistema, el de un requerimiento no funcional del sistema lo inutiliza.</a:t>
            </a:r>
          </a:p>
          <a:p>
            <a:pPr>
              <a:lnSpc>
                <a:spcPct val="120000"/>
              </a:lnSpc>
            </a:pPr>
            <a:endParaRPr lang="es-CL" altLang="es-CL" sz="2000" dirty="0"/>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8</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mtClean="0"/>
              <a:t>Clasificación de </a:t>
            </a:r>
            <a:r>
              <a:rPr lang="es-CL" altLang="es-CL" dirty="0"/>
              <a:t>Requerimientos</a:t>
            </a:r>
            <a:endParaRPr lang="es-CL" dirty="0"/>
          </a:p>
        </p:txBody>
      </p:sp>
      <p:sp>
        <p:nvSpPr>
          <p:cNvPr id="7" name="1 Rectángulo redondeado"/>
          <p:cNvSpPr/>
          <p:nvPr/>
        </p:nvSpPr>
        <p:spPr>
          <a:xfrm>
            <a:off x="467544" y="1287369"/>
            <a:ext cx="8409756" cy="28631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u="sng" dirty="0"/>
              <a:t>Requerimientos </a:t>
            </a:r>
            <a:r>
              <a:rPr lang="es-CL" sz="2400" b="1" u="sng" dirty="0" smtClean="0"/>
              <a:t>no funcionales</a:t>
            </a:r>
            <a:endParaRPr lang="es-CL" sz="2400" b="1" u="sng" dirty="0"/>
          </a:p>
          <a:p>
            <a:pPr algn="just"/>
            <a:endParaRPr lang="es-CL" sz="2400" b="1" dirty="0"/>
          </a:p>
          <a:p>
            <a:pPr algn="just"/>
            <a:r>
              <a:rPr lang="es-CL" sz="2400" b="1" dirty="0"/>
              <a:t>Son los requerimientos que no se refieren directamente a las funciones específicas que entrega el sistema, sino a las </a:t>
            </a:r>
            <a:r>
              <a:rPr lang="es-CL" sz="2400" b="1" u="sng" dirty="0"/>
              <a:t>propiedades emergentes</a:t>
            </a:r>
            <a:r>
              <a:rPr lang="es-CL" sz="2400" b="1" dirty="0"/>
              <a:t> de éste, como la fiabilidad, la respuesta en el tiempo y la capacidad de almacenamiento.</a:t>
            </a:r>
          </a:p>
        </p:txBody>
      </p:sp>
    </p:spTree>
    <p:extLst>
      <p:ext uri="{BB962C8B-B14F-4D97-AF65-F5344CB8AC3E}">
        <p14:creationId xmlns:p14="http://schemas.microsoft.com/office/powerpoint/2010/main" val="671310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99772" y="908720"/>
            <a:ext cx="8287028" cy="5544615"/>
          </a:xfrm>
        </p:spPr>
        <p:txBody>
          <a:bodyPr>
            <a:normAutofit/>
          </a:bodyPr>
          <a:lstStyle/>
          <a:p>
            <a:pPr marL="0" indent="0">
              <a:lnSpc>
                <a:spcPct val="120000"/>
              </a:lnSpc>
              <a:buNone/>
            </a:pPr>
            <a:r>
              <a:rPr lang="es-CL" altLang="es-CL" sz="2400" dirty="0"/>
              <a:t>Requerimientos no </a:t>
            </a:r>
            <a:r>
              <a:rPr lang="es-CL" altLang="es-CL" sz="2400" dirty="0" smtClean="0"/>
              <a:t>funcionales</a:t>
            </a:r>
            <a:endParaRPr lang="es-CL" altLang="es-CL" sz="2000" dirty="0"/>
          </a:p>
          <a:p>
            <a:pPr>
              <a:lnSpc>
                <a:spcPct val="120000"/>
              </a:lnSpc>
            </a:pPr>
            <a:r>
              <a:rPr lang="es-CL" altLang="es-CL" sz="2000" dirty="0"/>
              <a:t>Los requerimientos no funcionales se clasifican según su implicancia</a:t>
            </a:r>
            <a:r>
              <a:rPr lang="es-CL" altLang="es-CL" sz="2000" dirty="0" smtClean="0"/>
              <a:t>:</a:t>
            </a:r>
            <a:endParaRPr lang="es-CL" altLang="es-CL" sz="2000" dirty="0"/>
          </a:p>
          <a:p>
            <a:pPr>
              <a:lnSpc>
                <a:spcPct val="120000"/>
              </a:lnSpc>
            </a:pPr>
            <a:r>
              <a:rPr lang="es-CL" altLang="es-CL" sz="2000" dirty="0"/>
              <a:t> </a:t>
            </a:r>
            <a:r>
              <a:rPr lang="es-CL" altLang="es-CL" sz="2000" b="1" u="sng" dirty="0"/>
              <a:t>Del producto</a:t>
            </a:r>
            <a:r>
              <a:rPr lang="es-CL" altLang="es-CL" sz="2000" dirty="0"/>
              <a:t>: especifican </a:t>
            </a:r>
            <a:r>
              <a:rPr lang="es-CL" altLang="es-CL" sz="2000" u="sng" dirty="0"/>
              <a:t>comportamiento</a:t>
            </a:r>
            <a:r>
              <a:rPr lang="es-CL" altLang="es-CL" sz="2000" dirty="0"/>
              <a:t> del producto. Ej.:  </a:t>
            </a:r>
            <a:r>
              <a:rPr lang="es-CL" altLang="es-CL" sz="2000" dirty="0" smtClean="0"/>
              <a:t>de </a:t>
            </a:r>
            <a:r>
              <a:rPr lang="es-CL" altLang="es-CL" sz="2000" dirty="0"/>
              <a:t>desempeño en la rapidez de ejecución del </a:t>
            </a:r>
            <a:r>
              <a:rPr lang="es-CL" altLang="es-CL" sz="2000" dirty="0" smtClean="0"/>
              <a:t>sistema; cuanta </a:t>
            </a:r>
            <a:r>
              <a:rPr lang="es-CL" altLang="es-CL" sz="2000" dirty="0"/>
              <a:t>memoria se requiere; los de fiabilidad que fijan la tasa de fallas para el sistema sea </a:t>
            </a:r>
            <a:r>
              <a:rPr lang="es-CL" altLang="es-CL" sz="2000" dirty="0" smtClean="0"/>
              <a:t>aceptable; </a:t>
            </a:r>
            <a:r>
              <a:rPr lang="es-CL" altLang="es-CL" sz="2000" dirty="0"/>
              <a:t>los de portabilidad y de usabilidad</a:t>
            </a:r>
            <a:r>
              <a:rPr lang="es-CL" altLang="es-CL" sz="2000" dirty="0" smtClean="0"/>
              <a:t>.</a:t>
            </a:r>
            <a:endParaRPr lang="es-CL" altLang="es-CL" sz="2000" dirty="0"/>
          </a:p>
          <a:p>
            <a:pPr>
              <a:lnSpc>
                <a:spcPct val="120000"/>
              </a:lnSpc>
            </a:pPr>
            <a:r>
              <a:rPr lang="es-CL" altLang="es-CL" sz="2000" dirty="0"/>
              <a:t> </a:t>
            </a:r>
            <a:r>
              <a:rPr lang="es-CL" altLang="es-CL" sz="2000" b="1" u="sng" dirty="0"/>
              <a:t>Organizacionales</a:t>
            </a:r>
            <a:r>
              <a:rPr lang="es-CL" altLang="es-CL" sz="2000" dirty="0"/>
              <a:t>: se derivan de las políticas y procedimientos existentes en la organización del cliente y del desarrollador. Ej.: estándares en los procesos que deben utilizarse, requerimientos de implementación como los lenguajes de programación o el método de diseño a utilizar</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9</a:t>
            </a:fld>
            <a:endParaRPr lang="es-CL" altLang="es-CL"/>
          </a:p>
        </p:txBody>
      </p:sp>
      <p:sp>
        <p:nvSpPr>
          <p:cNvPr id="6" name="Título 1"/>
          <p:cNvSpPr txBox="1">
            <a:spLocks/>
          </p:cNvSpPr>
          <p:nvPr/>
        </p:nvSpPr>
        <p:spPr>
          <a:xfrm>
            <a:off x="-50059" y="116632"/>
            <a:ext cx="9144000" cy="93610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mtClean="0"/>
              <a:t>Clasificación de </a:t>
            </a:r>
            <a:r>
              <a:rPr lang="es-CL" altLang="es-CL" dirty="0"/>
              <a:t>Requerimientos</a:t>
            </a:r>
            <a:endParaRPr lang="es-CL" dirty="0"/>
          </a:p>
        </p:txBody>
      </p:sp>
    </p:spTree>
    <p:extLst>
      <p:ext uri="{BB962C8B-B14F-4D97-AF65-F5344CB8AC3E}">
        <p14:creationId xmlns:p14="http://schemas.microsoft.com/office/powerpoint/2010/main" val="1252174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rmal">
  <a:themeElements>
    <a:clrScheme name="Compuesto">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t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TM01859868[[fn=Thermal]]</Template>
  <TotalTime>69809</TotalTime>
  <Words>2058</Words>
  <Application>Microsoft Office PowerPoint</Application>
  <PresentationFormat>On-screen Show (4:3)</PresentationFormat>
  <Paragraphs>314</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termal</vt:lpstr>
      <vt:lpstr>Análisis de Requerimientos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de Arquitectura de Software</dc:title>
  <dc:creator>Cecilia Bastarrica</dc:creator>
  <cp:lastModifiedBy>DRGC</cp:lastModifiedBy>
  <cp:revision>148</cp:revision>
  <cp:lastPrinted>2000-08-18T17:38:34Z</cp:lastPrinted>
  <dcterms:created xsi:type="dcterms:W3CDTF">2000-07-24T20:05:58Z</dcterms:created>
  <dcterms:modified xsi:type="dcterms:W3CDTF">2018-08-08T12:06:10Z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cecilia@dcc.uchile.cl</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C:\My Documents\SWA</vt:lpwstr>
  </property>
</Properties>
</file>