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8"/>
  </p:notesMasterIdLst>
  <p:sldIdLst>
    <p:sldId id="260" r:id="rId2"/>
    <p:sldId id="259" r:id="rId3"/>
    <p:sldId id="353" r:id="rId4"/>
    <p:sldId id="311" r:id="rId5"/>
    <p:sldId id="324" r:id="rId6"/>
    <p:sldId id="325" r:id="rId7"/>
    <p:sldId id="326" r:id="rId8"/>
    <p:sldId id="328" r:id="rId9"/>
    <p:sldId id="347" r:id="rId10"/>
    <p:sldId id="354" r:id="rId11"/>
    <p:sldId id="341" r:id="rId12"/>
    <p:sldId id="342" r:id="rId13"/>
    <p:sldId id="343" r:id="rId14"/>
    <p:sldId id="344" r:id="rId15"/>
    <p:sldId id="348" r:id="rId16"/>
    <p:sldId id="349" r:id="rId17"/>
  </p:sldIdLst>
  <p:sldSz cx="9144000" cy="6858000" type="screen4x3"/>
  <p:notesSz cx="6858000" cy="9144000"/>
  <p:custDataLst>
    <p:tags r:id="rId19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3300"/>
    <a:srgbClr val="CC3300"/>
    <a:srgbClr val="800000"/>
    <a:srgbClr val="006666"/>
    <a:srgbClr val="80008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0108" autoAdjust="0"/>
  </p:normalViewPr>
  <p:slideViewPr>
    <p:cSldViewPr>
      <p:cViewPr varScale="1">
        <p:scale>
          <a:sx n="59" d="100"/>
          <a:sy n="59" d="100"/>
        </p:scale>
        <p:origin x="17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Una técnica </a:t>
            </a:r>
            <a:r>
              <a:rPr lang="es-AR" dirty="0" smtClean="0"/>
              <a:t>es un procedimiento que tiene como objetivo obtener un resultado determinado.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131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aseline="0" dirty="0" smtClean="0"/>
              <a:t>Dentro de las técnicas para pruebas funcionales se conocen:</a:t>
            </a:r>
          </a:p>
          <a:p>
            <a:r>
              <a:rPr lang="es-ES_tradnl" baseline="0" dirty="0" smtClean="0"/>
              <a:t>1. Transición de estados: prueba los cambios de estados en una aplicación.</a:t>
            </a:r>
          </a:p>
          <a:p>
            <a:r>
              <a:rPr lang="es-ES_tradnl" dirty="0" smtClean="0"/>
              <a:t>2. Tablas de decisión: prueba y modela</a:t>
            </a:r>
            <a:r>
              <a:rPr lang="es-ES_tradnl" baseline="0" dirty="0" smtClean="0"/>
              <a:t> </a:t>
            </a:r>
            <a:r>
              <a:rPr lang="es-ES_tradnl" dirty="0" smtClean="0"/>
              <a:t>escenarios complejos. </a:t>
            </a:r>
          </a:p>
          <a:p>
            <a:r>
              <a:rPr lang="es-ES_tradnl" dirty="0" smtClean="0"/>
              <a:t>3. Aleatorio: probar aleatoriamente,</a:t>
            </a:r>
            <a:r>
              <a:rPr lang="es-ES_tradnl" baseline="0" dirty="0" smtClean="0"/>
              <a:t> datos basura</a:t>
            </a:r>
            <a:endParaRPr lang="es-ES_tradnl" dirty="0" smtClean="0"/>
          </a:p>
          <a:p>
            <a:r>
              <a:rPr lang="es-ES_tradnl" dirty="0" smtClean="0"/>
              <a:t>4. </a:t>
            </a:r>
            <a:r>
              <a:rPr lang="es-ES_tradnl" dirty="0" err="1" smtClean="0"/>
              <a:t>Combinacional</a:t>
            </a:r>
            <a:r>
              <a:rPr lang="es-ES_tradnl" dirty="0" smtClean="0"/>
              <a:t>: tomar combinaciones mas relevantes</a:t>
            </a:r>
            <a:r>
              <a:rPr lang="es-ES_tradnl" baseline="0" dirty="0" smtClean="0"/>
              <a:t> de una prueba</a:t>
            </a:r>
            <a:endParaRPr lang="es-ES_tradnl" dirty="0" smtClean="0"/>
          </a:p>
          <a:p>
            <a:r>
              <a:rPr lang="es-ES_tradnl" dirty="0" smtClean="0"/>
              <a:t>5.</a:t>
            </a:r>
            <a:r>
              <a:rPr lang="es-ES_tradnl" baseline="0" dirty="0" smtClean="0"/>
              <a:t> </a:t>
            </a:r>
            <a:r>
              <a:rPr lang="es-ES_tradnl" dirty="0" smtClean="0"/>
              <a:t>Comportamiento: </a:t>
            </a:r>
          </a:p>
          <a:p>
            <a:r>
              <a:rPr lang="es-ES_tradnl" dirty="0" smtClean="0"/>
              <a:t>- Participación</a:t>
            </a:r>
            <a:r>
              <a:rPr lang="es-ES_tradnl" baseline="0" dirty="0" smtClean="0"/>
              <a:t> equivalente: Al existir varios datos semejantes para realizar una prueba, se decide tomar uno en representación de este conjunto de datos.</a:t>
            </a:r>
            <a:endParaRPr lang="es-ES_tradnl" dirty="0" smtClean="0"/>
          </a:p>
          <a:p>
            <a:r>
              <a:rPr lang="es-ES_tradnl" dirty="0" smtClean="0"/>
              <a:t>- Limites: hace énfasis en probar los limites de una participación de datos semejantes(datos mínimos y máximos).</a:t>
            </a:r>
          </a:p>
          <a:p>
            <a:r>
              <a:rPr lang="es-ES_tradnl" dirty="0" smtClean="0"/>
              <a:t>6. Oráculos: comparamos una función verdadera y la tomamos como referencial para hacer pruebas. </a:t>
            </a:r>
            <a:r>
              <a:rPr lang="es-ES_tradnl" dirty="0" err="1" smtClean="0"/>
              <a:t>Ej</a:t>
            </a:r>
            <a:r>
              <a:rPr lang="es-ES_tradnl" dirty="0" smtClean="0"/>
              <a:t>: dos aplicaciones</a:t>
            </a:r>
            <a:r>
              <a:rPr lang="es-ES_tradnl" baseline="0" dirty="0" smtClean="0"/>
              <a:t> similares, tomar la que esta funcionando correctamente y compararla con la otra.</a:t>
            </a:r>
            <a:endParaRPr lang="es-ES_tradnl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95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212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Rendimiento: pruebas sobre</a:t>
            </a:r>
            <a:r>
              <a:rPr lang="es-ES_tradnl" baseline="0" dirty="0" smtClean="0"/>
              <a:t> rapidez del S.W.</a:t>
            </a:r>
          </a:p>
          <a:p>
            <a:r>
              <a:rPr lang="es-ES_tradnl" baseline="0" dirty="0" smtClean="0"/>
              <a:t>Estrés: </a:t>
            </a:r>
            <a:r>
              <a:rPr lang="es-ES_tradnl" dirty="0" smtClean="0"/>
              <a:t>pruebas sobre pasar los limites del S.W.</a:t>
            </a:r>
            <a:endParaRPr lang="es-ES_tradnl" baseline="0" dirty="0" smtClean="0"/>
          </a:p>
          <a:p>
            <a:r>
              <a:rPr lang="es-ES_tradnl" baseline="0" dirty="0" smtClean="0"/>
              <a:t>Carga</a:t>
            </a:r>
            <a:r>
              <a:rPr lang="es-ES_tradnl" dirty="0" smtClean="0"/>
              <a:t>: pruebas en producción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ej</a:t>
            </a:r>
            <a:r>
              <a:rPr lang="es-ES_tradnl" baseline="0" dirty="0" smtClean="0"/>
              <a:t>: carga de datos.</a:t>
            </a:r>
          </a:p>
          <a:p>
            <a:r>
              <a:rPr lang="es-ES_tradnl" baseline="0" dirty="0" smtClean="0"/>
              <a:t>Confiabilidad</a:t>
            </a:r>
            <a:r>
              <a:rPr lang="es-ES_tradnl" dirty="0" smtClean="0"/>
              <a:t>: prueban</a:t>
            </a:r>
            <a:r>
              <a:rPr lang="es-ES_tradnl" baseline="0" dirty="0" smtClean="0"/>
              <a:t> que el S.W. </a:t>
            </a:r>
            <a:r>
              <a:rPr lang="es-ES_tradnl" dirty="0" smtClean="0"/>
              <a:t>haga bien</a:t>
            </a:r>
            <a:r>
              <a:rPr lang="es-ES_tradnl" baseline="0" dirty="0" smtClean="0"/>
              <a:t> una operación</a:t>
            </a:r>
          </a:p>
          <a:p>
            <a:r>
              <a:rPr lang="es-ES_tradnl" baseline="0" dirty="0" smtClean="0"/>
              <a:t>Disponibilidad</a:t>
            </a:r>
            <a:r>
              <a:rPr lang="es-ES_tradnl" dirty="0" smtClean="0"/>
              <a:t>: pruebas sobre</a:t>
            </a:r>
            <a:r>
              <a:rPr lang="es-ES_tradnl" baseline="0" dirty="0" smtClean="0"/>
              <a:t> % tiempo</a:t>
            </a:r>
          </a:p>
          <a:p>
            <a:r>
              <a:rPr lang="es-ES_tradnl" baseline="0" dirty="0" smtClean="0"/>
              <a:t>Usabilidad</a:t>
            </a:r>
            <a:r>
              <a:rPr lang="es-ES_tradnl" dirty="0" smtClean="0"/>
              <a:t>: pruebas sobre</a:t>
            </a:r>
            <a:r>
              <a:rPr lang="es-ES_tradnl" baseline="0" dirty="0" smtClean="0"/>
              <a:t> que tan fácil los usuarios logran aprender  a usar el programa.</a:t>
            </a: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94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Manejabilidad: pruebas sobre</a:t>
            </a:r>
            <a:r>
              <a:rPr lang="es-ES_tradnl" baseline="0" dirty="0" smtClean="0"/>
              <a:t> administración del S..W.</a:t>
            </a:r>
          </a:p>
          <a:p>
            <a:r>
              <a:rPr lang="es-ES_tradnl" baseline="0" dirty="0" smtClean="0"/>
              <a:t>Seguridad: </a:t>
            </a:r>
            <a:r>
              <a:rPr lang="es-ES_tradnl" dirty="0" smtClean="0"/>
              <a:t>pruebas sobre</a:t>
            </a:r>
            <a:r>
              <a:rPr lang="es-ES_tradnl" baseline="0" dirty="0" smtClean="0"/>
              <a:t> autorización, autentificación e integridad de datos</a:t>
            </a:r>
            <a:r>
              <a:rPr lang="es-ES_tradnl" dirty="0" smtClean="0"/>
              <a:t>.</a:t>
            </a:r>
            <a:endParaRPr lang="es-ES_tradnl" baseline="0" dirty="0" smtClean="0"/>
          </a:p>
          <a:p>
            <a:r>
              <a:rPr lang="es-ES_tradnl" baseline="0" dirty="0" smtClean="0"/>
              <a:t>Recuperación</a:t>
            </a:r>
            <a:r>
              <a:rPr lang="es-ES_tradnl" dirty="0" smtClean="0"/>
              <a:t>: pruebas de cómo responde el sistema frente</a:t>
            </a:r>
            <a:r>
              <a:rPr lang="es-ES_tradnl" baseline="0" dirty="0" smtClean="0"/>
              <a:t> a un fallo.</a:t>
            </a:r>
          </a:p>
          <a:p>
            <a:r>
              <a:rPr lang="es-ES_tradnl" baseline="0" dirty="0" smtClean="0"/>
              <a:t>Compatibilidad</a:t>
            </a:r>
            <a:r>
              <a:rPr lang="es-ES_tradnl" dirty="0" smtClean="0"/>
              <a:t>: prueban</a:t>
            </a:r>
            <a:r>
              <a:rPr lang="es-ES_tradnl" baseline="0" dirty="0" smtClean="0"/>
              <a:t> sobre configuración del ambiente, S.O, HW. </a:t>
            </a:r>
          </a:p>
          <a:p>
            <a:r>
              <a:rPr lang="es-ES_tradnl" baseline="0" dirty="0" err="1" smtClean="0"/>
              <a:t>Testesabilidad</a:t>
            </a:r>
            <a:r>
              <a:rPr lang="es-ES_tradnl" dirty="0" smtClean="0"/>
              <a:t>: cuanto me demoro en encontrar fallas y corregirlas.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296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Evolutivas</a:t>
            </a:r>
          </a:p>
          <a:p>
            <a:r>
              <a:rPr lang="es-ES_tradnl" dirty="0" err="1" smtClean="0"/>
              <a:t>Escabilidad</a:t>
            </a:r>
            <a:r>
              <a:rPr lang="es-ES_tradnl" dirty="0" smtClean="0"/>
              <a:t>: pruebas a la capacidad</a:t>
            </a:r>
            <a:r>
              <a:rPr lang="es-ES_tradnl" baseline="0" dirty="0" smtClean="0"/>
              <a:t> del S.W. de adaptarse, manejar el crecimiento sin perder calidad.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Portabilidad: pruebas</a:t>
            </a:r>
            <a:r>
              <a:rPr lang="es-ES_tradnl" baseline="0" dirty="0" smtClean="0"/>
              <a:t> a la capacidad del S.W. de</a:t>
            </a:r>
            <a:r>
              <a:rPr lang="es-AR" baseline="0" dirty="0" smtClean="0"/>
              <a:t> ejecutarse en diferentes plataformas y S.O.</a:t>
            </a:r>
            <a:endParaRPr lang="es-ES_tradnl" dirty="0" smtClean="0"/>
          </a:p>
          <a:p>
            <a:r>
              <a:rPr lang="es-ES_tradnl" dirty="0" smtClean="0"/>
              <a:t>Globalización: prueba la capacidad</a:t>
            </a:r>
            <a:r>
              <a:rPr lang="es-ES_tradnl" baseline="0" dirty="0" smtClean="0"/>
              <a:t> de un S.W. de ser usado en distintas regiones y países.</a:t>
            </a:r>
            <a:endParaRPr lang="es-ES_tradnl" dirty="0" smtClean="0"/>
          </a:p>
          <a:p>
            <a:r>
              <a:rPr lang="es-ES_tradnl" dirty="0" smtClean="0"/>
              <a:t>Internacionalidad: prueba la capacidad</a:t>
            </a:r>
            <a:r>
              <a:rPr lang="es-ES_tradnl" baseline="0" dirty="0" smtClean="0"/>
              <a:t> de un S.W de manejar distintos idiomas, cambios de moneda, etc.</a:t>
            </a:r>
            <a:endParaRPr lang="es-ES_tradnl" dirty="0" smtClean="0"/>
          </a:p>
          <a:p>
            <a:r>
              <a:rPr lang="es-ES_tradnl" dirty="0" smtClean="0"/>
              <a:t>Local:</a:t>
            </a:r>
            <a:r>
              <a:rPr lang="es-ES_tradnl" baseline="0" dirty="0" smtClean="0"/>
              <a:t> </a:t>
            </a:r>
            <a:r>
              <a:rPr lang="es-ES_tradnl" dirty="0" smtClean="0"/>
              <a:t>prueba la capacidad</a:t>
            </a:r>
            <a:r>
              <a:rPr lang="es-ES_tradnl" baseline="0" dirty="0" smtClean="0"/>
              <a:t> de un S.W adquirir características sobre cultura, simbología,  etc. respecto a una localidad determinada.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08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aseline="0" dirty="0" smtClean="0"/>
              <a:t>Las técnicas de pruebas estructurales permiten tomar decisiones al diseñar pruebas para verificaciones del código.</a:t>
            </a:r>
          </a:p>
          <a:p>
            <a:r>
              <a:rPr lang="es-ES_tradnl" baseline="0" dirty="0" smtClean="0"/>
              <a:t>1. Mutación</a:t>
            </a:r>
            <a:r>
              <a:rPr lang="es-ES_tradnl" baseline="0" dirty="0" smtClean="0">
                <a:sym typeface="Wingdings" pitchFamily="2" charset="2"/>
              </a:rPr>
              <a:t>: Pruebas sobre insertar en el código original un gótico de mutación, </a:t>
            </a:r>
            <a:r>
              <a:rPr lang="es-ES_tradnl" baseline="0" dirty="0" err="1" smtClean="0">
                <a:sym typeface="Wingdings" pitchFamily="2" charset="2"/>
              </a:rPr>
              <a:t>ej</a:t>
            </a:r>
            <a:r>
              <a:rPr lang="es-ES_tradnl" baseline="0" dirty="0" smtClean="0">
                <a:sym typeface="Wingdings" pitchFamily="2" charset="2"/>
              </a:rPr>
              <a:t>: cambiar un true por un false, y revisar el resultado</a:t>
            </a:r>
            <a:r>
              <a:rPr lang="es-ES_tradnl" baseline="0" dirty="0" smtClean="0"/>
              <a:t>.</a:t>
            </a:r>
          </a:p>
          <a:p>
            <a:r>
              <a:rPr lang="es-ES_tradnl" dirty="0" smtClean="0"/>
              <a:t>2. Inyección de fallos:</a:t>
            </a:r>
            <a:r>
              <a:rPr lang="es-ES_tradnl" baseline="0" dirty="0" smtClean="0"/>
              <a:t> </a:t>
            </a:r>
            <a:r>
              <a:rPr lang="es-ES_tradnl" baseline="0" dirty="0" smtClean="0">
                <a:sym typeface="Wingdings" pitchFamily="2" charset="2"/>
              </a:rPr>
              <a:t>Pruebas sobre </a:t>
            </a:r>
            <a:r>
              <a:rPr lang="es-ES_tradnl" baseline="0" dirty="0" smtClean="0"/>
              <a:t>insertar sentencias que sabemos, fallan, </a:t>
            </a:r>
            <a:r>
              <a:rPr lang="es-ES_tradnl" baseline="0" dirty="0" err="1" smtClean="0"/>
              <a:t>ej</a:t>
            </a:r>
            <a:r>
              <a:rPr lang="es-ES_tradnl" baseline="0" dirty="0" smtClean="0"/>
              <a:t>: insertar otro formato de fecha distinto al que pide el programa</a:t>
            </a:r>
            <a:r>
              <a:rPr lang="es-ES_tradnl" dirty="0" smtClean="0"/>
              <a:t>. </a:t>
            </a:r>
          </a:p>
          <a:p>
            <a:r>
              <a:rPr lang="es-ES_tradnl" dirty="0" smtClean="0"/>
              <a:t>3. Estático:</a:t>
            </a:r>
            <a:r>
              <a:rPr lang="es-ES_tradnl" baseline="0" dirty="0" smtClean="0"/>
              <a:t> </a:t>
            </a:r>
            <a:r>
              <a:rPr lang="es-ES_tradnl" baseline="0" dirty="0" smtClean="0">
                <a:sym typeface="Wingdings" pitchFamily="2" charset="2"/>
              </a:rPr>
              <a:t>Pruebas sobre </a:t>
            </a:r>
            <a:r>
              <a:rPr lang="es-ES_tradnl" baseline="0" dirty="0" smtClean="0"/>
              <a:t>sintaxis, buenas prácticas, etc.</a:t>
            </a:r>
            <a:endParaRPr lang="es-ES_tradnl" dirty="0" smtClean="0"/>
          </a:p>
          <a:p>
            <a:r>
              <a:rPr lang="es-ES_tradnl" dirty="0" smtClean="0"/>
              <a:t>4. Bloque: </a:t>
            </a:r>
            <a:r>
              <a:rPr lang="es-ES_tradnl" baseline="0" dirty="0" smtClean="0">
                <a:sym typeface="Wingdings" pitchFamily="2" charset="2"/>
              </a:rPr>
              <a:t>Pruebas sobre l</a:t>
            </a:r>
            <a:r>
              <a:rPr lang="es-ES_tradnl" dirty="0" smtClean="0"/>
              <a:t>íneas de código sin lógica, se revisan de forma</a:t>
            </a:r>
            <a:r>
              <a:rPr lang="es-ES_tradnl" baseline="0" dirty="0" smtClean="0"/>
              <a:t> independiente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4. Cobertura</a:t>
            </a:r>
            <a:r>
              <a:rPr lang="es-ES_tradnl" baseline="0" dirty="0" smtClean="0"/>
              <a:t> de código</a:t>
            </a:r>
            <a:r>
              <a:rPr lang="es-ES_tradnl" dirty="0" smtClean="0"/>
              <a:t>: </a:t>
            </a:r>
            <a:r>
              <a:rPr lang="es-ES_tradnl" baseline="0" dirty="0" smtClean="0">
                <a:sym typeface="Wingdings" pitchFamily="2" charset="2"/>
              </a:rPr>
              <a:t>Revisión de </a:t>
            </a:r>
            <a:r>
              <a:rPr lang="es-ES_tradnl" dirty="0" smtClean="0"/>
              <a:t>métricas, que porcentaje se han probado, %</a:t>
            </a:r>
            <a:r>
              <a:rPr lang="es-ES_tradnl" baseline="0" dirty="0" smtClean="0"/>
              <a:t> de defectos, ej.</a:t>
            </a:r>
            <a:r>
              <a:rPr lang="es-ES_tradnl" dirty="0" smtClean="0"/>
              <a:t>: Función, Línea, Ruta</a:t>
            </a:r>
            <a:r>
              <a:rPr lang="es-ES_tradnl" baseline="0" dirty="0" smtClean="0"/>
              <a:t> y </a:t>
            </a:r>
            <a:r>
              <a:rPr lang="es-ES_tradnl" dirty="0" smtClean="0"/>
              <a:t>Entrada/salida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395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002060"/>
                </a:solidFill>
              </a:rPr>
              <a:t>Código estructurado</a:t>
            </a:r>
            <a:r>
              <a:rPr lang="es-ES_tradnl" dirty="0" smtClean="0"/>
              <a:t>: revisión de:</a:t>
            </a:r>
          </a:p>
          <a:p>
            <a:pPr lvl="1"/>
            <a:r>
              <a:rPr lang="es-AR" dirty="0" smtClean="0"/>
              <a:t>estructura de flujo de control: secuencia en que se ejecutan las instrucciones ; </a:t>
            </a:r>
          </a:p>
          <a:p>
            <a:pPr lvl="1"/>
            <a:r>
              <a:rPr lang="es-AR" dirty="0" smtClean="0"/>
              <a:t>estructura de flujo de datos:</a:t>
            </a:r>
            <a:r>
              <a:rPr lang="es-AR" baseline="0" dirty="0" smtClean="0"/>
              <a:t> como actúa el dato a través del programa</a:t>
            </a:r>
            <a:r>
              <a:rPr lang="es-AR" dirty="0" smtClean="0"/>
              <a:t>; </a:t>
            </a:r>
          </a:p>
          <a:p>
            <a:pPr lvl="1"/>
            <a:r>
              <a:rPr lang="es-AR" dirty="0" smtClean="0"/>
              <a:t>estructura de datos: organización de los datos en sí, independiente del programa.</a:t>
            </a:r>
            <a:endParaRPr lang="es-ES_tradnl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97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26-08-2015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941036" y="332656"/>
            <a:ext cx="33711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AIN6501 </a:t>
            </a:r>
            <a:endParaRPr lang="es-CL" sz="2800" b="1" dirty="0" smtClean="0">
              <a:solidFill>
                <a:schemeClr val="bg1"/>
              </a:solidFill>
            </a:endParaRPr>
          </a:p>
          <a:p>
            <a:pPr algn="ctr"/>
            <a:r>
              <a:rPr lang="es-CL" sz="2800" dirty="0" smtClean="0">
                <a:solidFill>
                  <a:schemeClr val="bg1"/>
                </a:solidFill>
                <a:latin typeface="Calibri" pitchFamily="34" charset="0"/>
              </a:rPr>
              <a:t>Auditoría Informática</a:t>
            </a:r>
            <a:endParaRPr lang="es-CL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4139952" y="6021288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/>
              <a:t>Experiencia de aprendizaje </a:t>
            </a:r>
            <a:r>
              <a:rPr lang="es-CL" b="1" dirty="0" smtClean="0"/>
              <a:t>2</a:t>
            </a:r>
            <a:endParaRPr lang="es-CL" b="1" dirty="0" smtClean="0"/>
          </a:p>
          <a:p>
            <a:pPr algn="ctr"/>
            <a:r>
              <a:rPr lang="es-CL" dirty="0" smtClean="0"/>
              <a:t>Técnicas y herramientas de </a:t>
            </a:r>
            <a:r>
              <a:rPr lang="es-CL" dirty="0"/>
              <a:t>S.W.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algn="just"/>
            <a:r>
              <a:rPr lang="es-ES_tradnl" dirty="0" smtClean="0"/>
              <a:t>A finales de los años 90 se detecto que habían problemas que se repetían en diferentes códigos transformándose en defectos estándares.</a:t>
            </a:r>
          </a:p>
          <a:p>
            <a:pPr algn="just"/>
            <a:r>
              <a:rPr lang="es-ES_tradnl" dirty="0" smtClean="0"/>
              <a:t>Esto permitió la creación de herramientas computarizadas que permiten realizar pruebas de forma automática. </a:t>
            </a:r>
          </a:p>
          <a:p>
            <a:pPr algn="just"/>
            <a:r>
              <a:rPr lang="es-ES_tradnl" dirty="0" smtClean="0"/>
              <a:t>Hay defectos que el testing dinámico no es capaz de detectar.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 de pruebas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 algn="just"/>
            <a:r>
              <a:rPr lang="es-ES_tradnl" sz="2800" dirty="0" smtClean="0">
                <a:solidFill>
                  <a:srgbClr val="002060"/>
                </a:solidFill>
              </a:rPr>
              <a:t>Código estándar</a:t>
            </a:r>
            <a:r>
              <a:rPr lang="es-ES_tradnl" sz="2800" dirty="0" smtClean="0"/>
              <a:t>: revisión de reglas, convención de nombres y diseño de especificaciones.</a:t>
            </a:r>
          </a:p>
          <a:p>
            <a:pPr algn="just"/>
            <a:r>
              <a:rPr lang="es-ES_tradnl" sz="2800" dirty="0" smtClean="0">
                <a:solidFill>
                  <a:srgbClr val="002060"/>
                </a:solidFill>
              </a:rPr>
              <a:t>Métricas de código</a:t>
            </a:r>
            <a:r>
              <a:rPr lang="es-ES_tradnl" sz="2800" dirty="0" smtClean="0"/>
              <a:t>: Analiza si el diseño o el código se ha vuelto grande, completo y difícil de entender y mantener.</a:t>
            </a:r>
          </a:p>
          <a:p>
            <a:pPr algn="just"/>
            <a:r>
              <a:rPr lang="es-ES_tradnl" sz="2800" dirty="0" smtClean="0">
                <a:solidFill>
                  <a:srgbClr val="002060"/>
                </a:solidFill>
              </a:rPr>
              <a:t>Código estructurado</a:t>
            </a:r>
            <a:r>
              <a:rPr lang="es-ES_tradnl" sz="2800" dirty="0" smtClean="0"/>
              <a:t>: revisión de:</a:t>
            </a:r>
          </a:p>
          <a:p>
            <a:pPr lvl="1" algn="just"/>
            <a:r>
              <a:rPr lang="es-AR" sz="2400" dirty="0" smtClean="0"/>
              <a:t>estructura de flujo de control</a:t>
            </a:r>
          </a:p>
          <a:p>
            <a:pPr lvl="1" algn="just"/>
            <a:r>
              <a:rPr lang="es-AR" sz="2400" dirty="0" smtClean="0"/>
              <a:t>estructura de flujo de datos</a:t>
            </a:r>
          </a:p>
          <a:p>
            <a:pPr lvl="1" algn="just"/>
            <a:r>
              <a:rPr lang="es-AR" sz="2400" dirty="0" smtClean="0"/>
              <a:t>estructura de datos</a:t>
            </a:r>
            <a:endParaRPr lang="es-ES_tradnl" sz="2400" dirty="0" smtClean="0"/>
          </a:p>
          <a:p>
            <a:endParaRPr lang="es-ES_tradnl" sz="2800" dirty="0" smtClean="0"/>
          </a:p>
          <a:p>
            <a:endParaRPr lang="es-AR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 de pruebas estructurales</a:t>
            </a: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 de pruebas </a:t>
            </a:r>
            <a:br>
              <a:rPr lang="es-ES_tradnl" dirty="0" smtClean="0"/>
            </a:br>
            <a:r>
              <a:rPr lang="es-ES_tradnl" dirty="0" smtClean="0"/>
              <a:t>Gratuitas </a:t>
            </a:r>
            <a:endParaRPr lang="es-AR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9600" cy="519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1)Gestión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2)Prueba</a:t>
                      </a:r>
                      <a:r>
                        <a:rPr lang="es-AR" sz="2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A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funcional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3)Pruebas de carga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Bugzilla Testopia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Selenium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FunkLoad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Soapui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FWPTT load testing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qaManager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Watir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loadUI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qaBook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WatiN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jmeter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RTH (open source)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Capedit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Salome-tmf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Canoo WebTest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Squash TM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 Environment Toolkit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Imprimatur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TestLink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SAMIE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Testitool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XQual Studio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Radi-testdir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WebInject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Generator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 de pruebas </a:t>
            </a:r>
            <a:br>
              <a:rPr lang="es-ES_tradnl" dirty="0" smtClean="0"/>
            </a:br>
            <a:r>
              <a:rPr lang="es-ES_tradnl" dirty="0" smtClean="0"/>
              <a:t>Comerciales </a:t>
            </a:r>
            <a:endParaRPr lang="es-AR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1)Gestión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2)Prueba funcional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3)Pruebas de carga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HP </a:t>
                      </a:r>
                      <a:r>
                        <a:rPr lang="es-A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Quality</a:t>
                      </a:r>
                      <a:r>
                        <a:rPr lang="es-A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Center/ALM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QuickTest Pro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 LoadRunner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QA Complete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Rational Robot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LoadStorm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qaBook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Sahi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NeoLoad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T-Plan Professional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SoapTest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WebLOAD Professional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 Complete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Forecast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QAS.Test Case Studio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QA Wizard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ANTS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PractiTest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Squish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Webserver Stress Tool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SpiraTest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vTest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 Impact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TestLog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Internet Macros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ApTest Manager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Zephyr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Herramientas Todo en Uno:</a:t>
            </a:r>
          </a:p>
          <a:p>
            <a:pPr lvl="1" algn="just"/>
            <a:r>
              <a:rPr lang="es-AR" dirty="0" smtClean="0"/>
              <a:t> Test Studio  </a:t>
            </a:r>
          </a:p>
          <a:p>
            <a:pPr algn="just"/>
            <a:endParaRPr lang="es-AR" dirty="0" smtClean="0"/>
          </a:p>
          <a:p>
            <a:pPr algn="just"/>
            <a:r>
              <a:rPr lang="es-AR" dirty="0" smtClean="0"/>
              <a:t>Herramientas para pruebas sobre teléfonos móviles:</a:t>
            </a:r>
          </a:p>
          <a:p>
            <a:pPr lvl="1" algn="just"/>
            <a:r>
              <a:rPr lang="es-AR" dirty="0" err="1" smtClean="0"/>
              <a:t>Testdroid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 de pruebas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Permiten hacer pruebas unitarias, revisiones de código en Java y </a:t>
            </a:r>
            <a:r>
              <a:rPr lang="es-ES_tradnl" dirty="0" err="1" smtClean="0"/>
              <a:t>.Net</a:t>
            </a:r>
            <a:endParaRPr lang="es-ES_tradnl" dirty="0" smtClean="0"/>
          </a:p>
          <a:p>
            <a:pPr lvl="1" algn="just"/>
            <a:r>
              <a:rPr lang="es-ES_tradnl" dirty="0" err="1" smtClean="0"/>
              <a:t>JUnit</a:t>
            </a:r>
            <a:endParaRPr lang="es-ES_tradnl" dirty="0" smtClean="0"/>
          </a:p>
          <a:p>
            <a:pPr lvl="1" algn="just"/>
            <a:r>
              <a:rPr lang="es-ES_tradnl" dirty="0" err="1" smtClean="0"/>
              <a:t>NUnit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 de pruebas</a:t>
            </a:r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 - Conceptos aprendidos</a:t>
            </a:r>
            <a:endParaRPr lang="es-AR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85860"/>
            <a:ext cx="6257940" cy="4757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s-ES_tradnl" sz="2800" dirty="0" smtClean="0">
                <a:solidFill>
                  <a:schemeClr val="bg1"/>
                </a:solidFill>
              </a:rPr>
              <a:t>Técnicas de prueba</a:t>
            </a:r>
          </a:p>
          <a:p>
            <a:pPr marL="609600" indent="-609600"/>
            <a:r>
              <a:rPr lang="es-ES_tradnl" sz="2800" dirty="0" smtClean="0">
                <a:solidFill>
                  <a:schemeClr val="bg1"/>
                </a:solidFill>
              </a:rPr>
              <a:t>Herramientas de pruebas</a:t>
            </a:r>
            <a:endParaRPr lang="es-AR" sz="2800" dirty="0" smtClean="0">
              <a:solidFill>
                <a:schemeClr val="bg1"/>
              </a:solidFill>
            </a:endParaRPr>
          </a:p>
          <a:p>
            <a:pPr marL="609600" indent="-609600"/>
            <a:endParaRPr lang="es-ES" sz="2800" dirty="0" smtClean="0">
              <a:solidFill>
                <a:schemeClr val="bg1"/>
              </a:solidFill>
            </a:endParaRPr>
          </a:p>
        </p:txBody>
      </p:sp>
      <p:pic>
        <p:nvPicPr>
          <p:cNvPr id="50180" name="Picture 4" descr="https://cristinabarcelona.files.wordpress.com/2014/05/facebook-me-gus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643182"/>
            <a:ext cx="1714512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33145" y="914992"/>
            <a:ext cx="9010855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N°2</a:t>
            </a:r>
          </a:p>
          <a:p>
            <a:pPr algn="ctr"/>
            <a:r>
              <a:rPr lang="es-CL" sz="2800" dirty="0">
                <a:latin typeface="Calibri" pitchFamily="34" charset="0"/>
              </a:rPr>
              <a:t>Técnicas de Pruebas de Software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Aprendizajes Esperados:</a:t>
            </a:r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AR" dirty="0"/>
              <a:t>Asociar las herramientas al tipo de </a:t>
            </a:r>
            <a:r>
              <a:rPr lang="es-AR" dirty="0" smtClean="0"/>
              <a:t>pruebas</a:t>
            </a:r>
            <a:endParaRPr lang="es-CL" dirty="0"/>
          </a:p>
          <a:p>
            <a:pPr algn="ctr"/>
            <a:r>
              <a:rPr lang="es-CL" dirty="0"/>
              <a:t>Trabajar en equipo para la integración del proyecto y logro de los </a:t>
            </a:r>
            <a:r>
              <a:rPr lang="es-CL" dirty="0" smtClean="0"/>
              <a:t>objetivos</a:t>
            </a:r>
            <a:endParaRPr lang="es-CL" dirty="0"/>
          </a:p>
          <a:p>
            <a:pPr algn="ctr"/>
            <a:r>
              <a:rPr lang="es-AR" dirty="0"/>
              <a:t>Diferenciar las técnicas de pruebas de software de la industria que se deben implementar en las fases del </a:t>
            </a:r>
            <a:r>
              <a:rPr lang="es-AR" dirty="0" err="1"/>
              <a:t>Testing</a:t>
            </a:r>
            <a:r>
              <a:rPr lang="es-AR" dirty="0"/>
              <a:t> de Software. </a:t>
            </a:r>
            <a:endParaRPr lang="es-CL" dirty="0"/>
          </a:p>
          <a:p>
            <a:pPr algn="ctr"/>
            <a:r>
              <a:rPr lang="es-AR" dirty="0"/>
              <a:t>Reconocer las distintas herramientas de apoyo para cada técnica de prueba</a:t>
            </a:r>
            <a:r>
              <a:rPr lang="es-AR" dirty="0" smtClean="0"/>
              <a:t>.</a:t>
            </a:r>
            <a:endParaRPr lang="es-CL" dirty="0"/>
          </a:p>
          <a:p>
            <a:pPr algn="ctr"/>
            <a:r>
              <a:rPr lang="es-CL" dirty="0"/>
              <a:t>Determinar los tipos y técnicas de prueba que se deben ejecutar para diferentes requerimientos informáticos. 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Procedimiento a seguir para ejecutar pruebas.</a:t>
            </a:r>
          </a:p>
          <a:p>
            <a:pPr algn="just"/>
            <a:r>
              <a:rPr lang="es-ES_tradnl" dirty="0" smtClean="0"/>
              <a:t>Existen diversas técnicas para pruebas funcionales, no funcionales y estructurales.</a:t>
            </a:r>
          </a:p>
          <a:p>
            <a:pPr algn="just"/>
            <a:r>
              <a:rPr lang="es-ES_tradnl" dirty="0" smtClean="0"/>
              <a:t>Las técnicas de pruebas permiten tomar decisiones al diseñar casos de prueba.</a:t>
            </a:r>
          </a:p>
          <a:p>
            <a:pPr algn="just"/>
            <a:r>
              <a:rPr lang="es-ES_tradnl" dirty="0" smtClean="0"/>
              <a:t>Son complementarias, es común utilizar diferentes técnicas de pruebas en un mismo plan de pruebas.</a:t>
            </a:r>
          </a:p>
          <a:p>
            <a:pPr algn="just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pruebas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pruebas funcionales</a:t>
            </a:r>
            <a:endParaRPr lang="es-AR" dirty="0"/>
          </a:p>
        </p:txBody>
      </p:sp>
      <p:sp>
        <p:nvSpPr>
          <p:cNvPr id="4" name="3 Rectángulo redondeado"/>
          <p:cNvSpPr/>
          <p:nvPr/>
        </p:nvSpPr>
        <p:spPr>
          <a:xfrm>
            <a:off x="357158" y="192880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TRANSICION DE ESTADOS</a:t>
            </a:r>
            <a:endParaRPr lang="es-AR" dirty="0"/>
          </a:p>
        </p:txBody>
      </p:sp>
      <p:sp>
        <p:nvSpPr>
          <p:cNvPr id="5" name="4 Rectángulo redondeado"/>
          <p:cNvSpPr/>
          <p:nvPr/>
        </p:nvSpPr>
        <p:spPr>
          <a:xfrm>
            <a:off x="357158" y="264318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TABLAS DE DESICION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357158" y="335756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ALEATORIO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357158" y="407194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COMBINACIONAL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357158" y="478632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COMPORTAMIENTO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57158" y="550070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ORACULOS</a:t>
            </a:r>
            <a:endParaRPr lang="es-A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4929190" y="5072074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LIMITES</a:t>
            </a:r>
            <a:endParaRPr lang="es-A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929190" y="4357694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PARTICIPACION EQUIVALENTE</a:t>
            </a:r>
            <a:endParaRPr lang="es-AR" dirty="0"/>
          </a:p>
        </p:txBody>
      </p:sp>
      <p:cxnSp>
        <p:nvCxnSpPr>
          <p:cNvPr id="14" name="13 Conector recto"/>
          <p:cNvCxnSpPr>
            <a:stCxn id="9" idx="3"/>
            <a:endCxn id="12" idx="1"/>
          </p:cNvCxnSpPr>
          <p:nvPr/>
        </p:nvCxnSpPr>
        <p:spPr>
          <a:xfrm flipV="1">
            <a:off x="4071934" y="4643446"/>
            <a:ext cx="857256" cy="428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9" idx="3"/>
            <a:endCxn id="11" idx="1"/>
          </p:cNvCxnSpPr>
          <p:nvPr/>
        </p:nvCxnSpPr>
        <p:spPr>
          <a:xfrm>
            <a:off x="4071934" y="5072074"/>
            <a:ext cx="857256" cy="285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g-forward.com/wp-content/uploads/2012/03/software-testing-12.png"/>
          <p:cNvPicPr>
            <a:picLocks noChangeAspect="1" noChangeArrowheads="1"/>
          </p:cNvPicPr>
          <p:nvPr/>
        </p:nvPicPr>
        <p:blipFill>
          <a:blip r:embed="rId3"/>
          <a:srcRect l="36229" r="36498"/>
          <a:stretch>
            <a:fillRect/>
          </a:stretch>
        </p:blipFill>
        <p:spPr bwMode="auto">
          <a:xfrm>
            <a:off x="5729032" y="1853129"/>
            <a:ext cx="1557612" cy="229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pruebas no funcionales</a:t>
            </a:r>
            <a:br>
              <a:rPr lang="es-ES_tradnl" dirty="0" smtClean="0"/>
            </a:br>
            <a:r>
              <a:rPr lang="es-ES_tradnl" dirty="0" smtClean="0"/>
              <a:t>Calidad Sistémicas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714348" y="2643182"/>
            <a:ext cx="3500462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CALIDAD SISTEMICAS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000628" y="2357430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MANIFIESTA</a:t>
            </a:r>
            <a:endParaRPr lang="es-A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5000628" y="4286256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EVOLUTIVAS</a:t>
            </a:r>
            <a:endParaRPr lang="es-A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000628" y="335756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OPERACIONALES</a:t>
            </a:r>
            <a:endParaRPr lang="es-AR" dirty="0"/>
          </a:p>
        </p:txBody>
      </p:sp>
      <p:cxnSp>
        <p:nvCxnSpPr>
          <p:cNvPr id="14" name="13 Conector recto"/>
          <p:cNvCxnSpPr>
            <a:stCxn id="9" idx="3"/>
            <a:endCxn id="12" idx="1"/>
          </p:cNvCxnSpPr>
          <p:nvPr/>
        </p:nvCxnSpPr>
        <p:spPr>
          <a:xfrm>
            <a:off x="4214810" y="2928934"/>
            <a:ext cx="785818" cy="714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9" idx="3"/>
            <a:endCxn id="11" idx="1"/>
          </p:cNvCxnSpPr>
          <p:nvPr/>
        </p:nvCxnSpPr>
        <p:spPr>
          <a:xfrm>
            <a:off x="4214810" y="2928934"/>
            <a:ext cx="785818" cy="1643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g-forward.com/wp-content/uploads/2012/03/software-testing-12.png"/>
          <p:cNvPicPr>
            <a:picLocks noChangeAspect="1" noChangeArrowheads="1"/>
          </p:cNvPicPr>
          <p:nvPr/>
        </p:nvPicPr>
        <p:blipFill>
          <a:blip r:embed="rId3"/>
          <a:srcRect l="36229" r="36498"/>
          <a:stretch>
            <a:fillRect/>
          </a:stretch>
        </p:blipFill>
        <p:spPr bwMode="auto">
          <a:xfrm>
            <a:off x="1285852" y="3643314"/>
            <a:ext cx="1557612" cy="2290251"/>
          </a:xfrm>
          <a:prstGeom prst="rect">
            <a:avLst/>
          </a:prstGeom>
          <a:noFill/>
        </p:spPr>
      </p:pic>
      <p:cxnSp>
        <p:nvCxnSpPr>
          <p:cNvPr id="19" name="18 Conector recto"/>
          <p:cNvCxnSpPr>
            <a:stCxn id="9" idx="3"/>
            <a:endCxn id="10" idx="1"/>
          </p:cNvCxnSpPr>
          <p:nvPr/>
        </p:nvCxnSpPr>
        <p:spPr>
          <a:xfrm flipV="1">
            <a:off x="4214810" y="2643182"/>
            <a:ext cx="785818" cy="285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http://g-forward.com/wp-content/uploads/2012/03/software-testing-12.png"/>
          <p:cNvPicPr>
            <a:picLocks noChangeAspect="1" noChangeArrowheads="1"/>
          </p:cNvPicPr>
          <p:nvPr/>
        </p:nvPicPr>
        <p:blipFill>
          <a:blip r:embed="rId3"/>
          <a:srcRect l="36229" t="9358" r="36498"/>
          <a:stretch>
            <a:fillRect/>
          </a:stretch>
        </p:blipFill>
        <p:spPr bwMode="auto">
          <a:xfrm>
            <a:off x="1285852" y="3857628"/>
            <a:ext cx="1557612" cy="2075937"/>
          </a:xfrm>
          <a:prstGeom prst="rect">
            <a:avLst/>
          </a:prstGeom>
          <a:noFill/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pruebas No Funcionales</a:t>
            </a:r>
            <a:br>
              <a:rPr lang="es-ES_tradnl" dirty="0" smtClean="0"/>
            </a:br>
            <a:r>
              <a:rPr lang="es-ES_tradnl" dirty="0" smtClean="0"/>
              <a:t>Calidad Sistémicas</a:t>
            </a:r>
            <a:endParaRPr lang="es-AR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857224" y="3000372"/>
            <a:ext cx="3286148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MANIFIESTAS</a:t>
            </a:r>
            <a:endParaRPr lang="es-AR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5072066" y="2786058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ESTRES</a:t>
            </a:r>
            <a:endParaRPr lang="es-AR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5072066" y="4143380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CONFIABILIDAD</a:t>
            </a:r>
            <a:endParaRPr lang="es-AR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5072066" y="3429000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CARGA</a:t>
            </a:r>
            <a:endParaRPr lang="es-AR" dirty="0"/>
          </a:p>
        </p:txBody>
      </p:sp>
      <p:cxnSp>
        <p:nvCxnSpPr>
          <p:cNvPr id="22" name="21 Conector recto"/>
          <p:cNvCxnSpPr>
            <a:stCxn id="18" idx="3"/>
            <a:endCxn id="21" idx="1"/>
          </p:cNvCxnSpPr>
          <p:nvPr/>
        </p:nvCxnSpPr>
        <p:spPr>
          <a:xfrm>
            <a:off x="4143372" y="3286124"/>
            <a:ext cx="928694" cy="392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8" idx="3"/>
            <a:endCxn id="20" idx="1"/>
          </p:cNvCxnSpPr>
          <p:nvPr/>
        </p:nvCxnSpPr>
        <p:spPr>
          <a:xfrm>
            <a:off x="4143372" y="3286124"/>
            <a:ext cx="928694" cy="1107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5072066" y="4786322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DISPONIBILIDAD</a:t>
            </a:r>
            <a:endParaRPr lang="es-AR" dirty="0"/>
          </a:p>
        </p:txBody>
      </p:sp>
      <p:cxnSp>
        <p:nvCxnSpPr>
          <p:cNvPr id="25" name="24 Conector recto"/>
          <p:cNvCxnSpPr>
            <a:stCxn id="18" idx="3"/>
            <a:endCxn id="19" idx="1"/>
          </p:cNvCxnSpPr>
          <p:nvPr/>
        </p:nvCxnSpPr>
        <p:spPr>
          <a:xfrm flipV="1">
            <a:off x="4143372" y="3036091"/>
            <a:ext cx="928694" cy="250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8" idx="3"/>
            <a:endCxn id="24" idx="1"/>
          </p:cNvCxnSpPr>
          <p:nvPr/>
        </p:nvCxnSpPr>
        <p:spPr>
          <a:xfrm>
            <a:off x="4143372" y="3286124"/>
            <a:ext cx="928694" cy="1750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5072066" y="2214554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RENDIMIENTO</a:t>
            </a:r>
            <a:endParaRPr lang="es-AR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5072066" y="5429264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USABILIDAD</a:t>
            </a:r>
            <a:endParaRPr lang="es-AR" dirty="0"/>
          </a:p>
        </p:txBody>
      </p:sp>
      <p:cxnSp>
        <p:nvCxnSpPr>
          <p:cNvPr id="30" name="29 Conector recto"/>
          <p:cNvCxnSpPr>
            <a:stCxn id="18" idx="3"/>
            <a:endCxn id="27" idx="1"/>
          </p:cNvCxnSpPr>
          <p:nvPr/>
        </p:nvCxnSpPr>
        <p:spPr>
          <a:xfrm flipV="1">
            <a:off x="4143372" y="2464587"/>
            <a:ext cx="928694" cy="821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18" idx="3"/>
            <a:endCxn id="28" idx="1"/>
          </p:cNvCxnSpPr>
          <p:nvPr/>
        </p:nvCxnSpPr>
        <p:spPr>
          <a:xfrm>
            <a:off x="4143372" y="3286124"/>
            <a:ext cx="928694" cy="2393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pruebas No Funcionales</a:t>
            </a:r>
            <a:br>
              <a:rPr lang="es-ES_tradnl" dirty="0" smtClean="0"/>
            </a:br>
            <a:r>
              <a:rPr lang="es-ES_tradnl" dirty="0" smtClean="0"/>
              <a:t>Calidad Sistémicas</a:t>
            </a:r>
            <a:endParaRPr lang="es-AR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857224" y="2714620"/>
            <a:ext cx="321471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OPERACIONALES</a:t>
            </a:r>
            <a:endParaRPr lang="es-AR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5072066" y="2786058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SEGURIDAD</a:t>
            </a:r>
            <a:endParaRPr lang="es-AR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5072066" y="4143380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COMPATIBILIDAD</a:t>
            </a:r>
            <a:endParaRPr lang="es-AR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5072066" y="3429000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RECUPERACION</a:t>
            </a:r>
            <a:endParaRPr lang="es-AR" dirty="0"/>
          </a:p>
        </p:txBody>
      </p:sp>
      <p:cxnSp>
        <p:nvCxnSpPr>
          <p:cNvPr id="22" name="21 Conector recto"/>
          <p:cNvCxnSpPr>
            <a:stCxn id="18" idx="3"/>
            <a:endCxn id="21" idx="1"/>
          </p:cNvCxnSpPr>
          <p:nvPr/>
        </p:nvCxnSpPr>
        <p:spPr>
          <a:xfrm>
            <a:off x="4071934" y="3000372"/>
            <a:ext cx="1000132" cy="678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8" idx="3"/>
            <a:endCxn id="20" idx="1"/>
          </p:cNvCxnSpPr>
          <p:nvPr/>
        </p:nvCxnSpPr>
        <p:spPr>
          <a:xfrm>
            <a:off x="4071934" y="3000372"/>
            <a:ext cx="1000132" cy="1393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5072066" y="4786322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TESTEABILIDAD</a:t>
            </a:r>
            <a:endParaRPr lang="es-AR" dirty="0"/>
          </a:p>
        </p:txBody>
      </p:sp>
      <p:cxnSp>
        <p:nvCxnSpPr>
          <p:cNvPr id="25" name="24 Conector recto"/>
          <p:cNvCxnSpPr>
            <a:stCxn id="18" idx="3"/>
            <a:endCxn id="19" idx="1"/>
          </p:cNvCxnSpPr>
          <p:nvPr/>
        </p:nvCxnSpPr>
        <p:spPr>
          <a:xfrm>
            <a:off x="4071934" y="3000372"/>
            <a:ext cx="1000132" cy="35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8" idx="3"/>
            <a:endCxn id="24" idx="1"/>
          </p:cNvCxnSpPr>
          <p:nvPr/>
        </p:nvCxnSpPr>
        <p:spPr>
          <a:xfrm>
            <a:off x="4071934" y="3000372"/>
            <a:ext cx="1000132" cy="2035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5072066" y="2214554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MANEJABILIDAD</a:t>
            </a:r>
            <a:endParaRPr lang="es-AR" dirty="0"/>
          </a:p>
        </p:txBody>
      </p:sp>
      <p:cxnSp>
        <p:nvCxnSpPr>
          <p:cNvPr id="30" name="29 Conector recto"/>
          <p:cNvCxnSpPr>
            <a:stCxn id="18" idx="3"/>
            <a:endCxn id="27" idx="1"/>
          </p:cNvCxnSpPr>
          <p:nvPr/>
        </p:nvCxnSpPr>
        <p:spPr>
          <a:xfrm flipV="1">
            <a:off x="4071934" y="2464587"/>
            <a:ext cx="1000132" cy="535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g-forward.com/wp-content/uploads/2012/03/software-testing-12.png"/>
          <p:cNvPicPr>
            <a:picLocks noChangeAspect="1" noChangeArrowheads="1"/>
          </p:cNvPicPr>
          <p:nvPr/>
        </p:nvPicPr>
        <p:blipFill>
          <a:blip r:embed="rId3"/>
          <a:srcRect l="36229" t="9358" r="36498"/>
          <a:stretch>
            <a:fillRect/>
          </a:stretch>
        </p:blipFill>
        <p:spPr bwMode="auto">
          <a:xfrm>
            <a:off x="1514190" y="3714752"/>
            <a:ext cx="1557612" cy="2075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pruebas No Funcionales</a:t>
            </a:r>
            <a:br>
              <a:rPr lang="es-ES_tradnl" dirty="0" smtClean="0"/>
            </a:br>
            <a:r>
              <a:rPr lang="es-ES_tradnl" dirty="0" smtClean="0"/>
              <a:t>Calidad Sistémicas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642910" y="2643182"/>
            <a:ext cx="2571768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EVOLUTIVAS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786182" y="1785926"/>
            <a:ext cx="228601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ESCABILIDAD</a:t>
            </a:r>
            <a:endParaRPr lang="es-A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3786182" y="3571876"/>
            <a:ext cx="2357454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GLOBALIZACION</a:t>
            </a:r>
            <a:endParaRPr lang="es-A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786182" y="2643182"/>
            <a:ext cx="2357454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PORTABILIDAD</a:t>
            </a:r>
            <a:endParaRPr lang="es-AR" dirty="0"/>
          </a:p>
        </p:txBody>
      </p:sp>
      <p:cxnSp>
        <p:nvCxnSpPr>
          <p:cNvPr id="14" name="13 Conector recto"/>
          <p:cNvCxnSpPr>
            <a:stCxn id="9" idx="3"/>
            <a:endCxn id="12" idx="1"/>
          </p:cNvCxnSpPr>
          <p:nvPr/>
        </p:nvCxnSpPr>
        <p:spPr>
          <a:xfrm>
            <a:off x="3214678" y="2928934"/>
            <a:ext cx="571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9" idx="3"/>
            <a:endCxn id="11" idx="1"/>
          </p:cNvCxnSpPr>
          <p:nvPr/>
        </p:nvCxnSpPr>
        <p:spPr>
          <a:xfrm>
            <a:off x="3214678" y="2928934"/>
            <a:ext cx="571504" cy="928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g-forward.com/wp-content/uploads/2012/03/software-testing-12.png"/>
          <p:cNvPicPr>
            <a:picLocks noChangeAspect="1" noChangeArrowheads="1"/>
          </p:cNvPicPr>
          <p:nvPr/>
        </p:nvPicPr>
        <p:blipFill>
          <a:blip r:embed="rId3"/>
          <a:srcRect l="36229" r="36498"/>
          <a:stretch>
            <a:fillRect/>
          </a:stretch>
        </p:blipFill>
        <p:spPr bwMode="auto">
          <a:xfrm>
            <a:off x="1285852" y="3643314"/>
            <a:ext cx="1557612" cy="2290251"/>
          </a:xfrm>
          <a:prstGeom prst="rect">
            <a:avLst/>
          </a:prstGeom>
          <a:noFill/>
        </p:spPr>
      </p:pic>
      <p:cxnSp>
        <p:nvCxnSpPr>
          <p:cNvPr id="19" name="18 Conector recto"/>
          <p:cNvCxnSpPr>
            <a:stCxn id="9" idx="3"/>
            <a:endCxn id="10" idx="1"/>
          </p:cNvCxnSpPr>
          <p:nvPr/>
        </p:nvCxnSpPr>
        <p:spPr>
          <a:xfrm flipV="1">
            <a:off x="3214678" y="2071678"/>
            <a:ext cx="571504" cy="857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6500826" y="4071942"/>
            <a:ext cx="2357454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LOCAL</a:t>
            </a:r>
            <a:endParaRPr lang="es-AR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6500826" y="3143248"/>
            <a:ext cx="2357454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INTERNACINALIDAD</a:t>
            </a:r>
            <a:endParaRPr lang="es-AR" dirty="0"/>
          </a:p>
        </p:txBody>
      </p:sp>
      <p:cxnSp>
        <p:nvCxnSpPr>
          <p:cNvPr id="33" name="32 Conector recto"/>
          <p:cNvCxnSpPr>
            <a:stCxn id="11" idx="3"/>
            <a:endCxn id="32" idx="1"/>
          </p:cNvCxnSpPr>
          <p:nvPr/>
        </p:nvCxnSpPr>
        <p:spPr>
          <a:xfrm flipV="1">
            <a:off x="6143636" y="3429000"/>
            <a:ext cx="357190" cy="428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1" idx="3"/>
            <a:endCxn id="31" idx="1"/>
          </p:cNvCxnSpPr>
          <p:nvPr/>
        </p:nvCxnSpPr>
        <p:spPr>
          <a:xfrm>
            <a:off x="6143636" y="3857628"/>
            <a:ext cx="357190" cy="500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-forward.com/wp-content/uploads/2012/03/software-testing-12.png"/>
          <p:cNvPicPr>
            <a:picLocks noChangeAspect="1" noChangeArrowheads="1"/>
          </p:cNvPicPr>
          <p:nvPr/>
        </p:nvPicPr>
        <p:blipFill>
          <a:blip r:embed="rId3"/>
          <a:srcRect l="36229" r="36498"/>
          <a:stretch>
            <a:fillRect/>
          </a:stretch>
        </p:blipFill>
        <p:spPr bwMode="auto">
          <a:xfrm>
            <a:off x="5729032" y="1643050"/>
            <a:ext cx="1557612" cy="2290251"/>
          </a:xfrm>
          <a:prstGeom prst="rect">
            <a:avLst/>
          </a:prstGeom>
          <a:noFill/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pruebas estructurales</a:t>
            </a:r>
            <a:endParaRPr lang="es-AR" dirty="0"/>
          </a:p>
        </p:txBody>
      </p:sp>
      <p:sp>
        <p:nvSpPr>
          <p:cNvPr id="4" name="3 Rectángulo redondeado"/>
          <p:cNvSpPr/>
          <p:nvPr/>
        </p:nvSpPr>
        <p:spPr>
          <a:xfrm>
            <a:off x="357158" y="192880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MUTACION</a:t>
            </a:r>
            <a:endParaRPr lang="es-AR" dirty="0"/>
          </a:p>
        </p:txBody>
      </p:sp>
      <p:sp>
        <p:nvSpPr>
          <p:cNvPr id="5" name="4 Rectángulo redondeado"/>
          <p:cNvSpPr/>
          <p:nvPr/>
        </p:nvSpPr>
        <p:spPr>
          <a:xfrm>
            <a:off x="357158" y="264318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INYECCION DE FALLOS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357158" y="335756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ESTATICO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357158" y="407194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BLOQUE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357158" y="4786322"/>
            <a:ext cx="371477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COBERTURA DE CODIGO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072066" y="3714752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FUNCION</a:t>
            </a:r>
            <a:endParaRPr lang="es-A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5072066" y="5072074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RUTA</a:t>
            </a:r>
            <a:endParaRPr lang="es-A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072066" y="4357694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LINEA</a:t>
            </a:r>
            <a:endParaRPr lang="es-AR" dirty="0"/>
          </a:p>
        </p:txBody>
      </p:sp>
      <p:cxnSp>
        <p:nvCxnSpPr>
          <p:cNvPr id="14" name="13 Conector recto"/>
          <p:cNvCxnSpPr>
            <a:stCxn id="9" idx="3"/>
            <a:endCxn id="12" idx="1"/>
          </p:cNvCxnSpPr>
          <p:nvPr/>
        </p:nvCxnSpPr>
        <p:spPr>
          <a:xfrm flipV="1">
            <a:off x="4071934" y="4607727"/>
            <a:ext cx="1000132" cy="46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9" idx="3"/>
            <a:endCxn id="11" idx="1"/>
          </p:cNvCxnSpPr>
          <p:nvPr/>
        </p:nvCxnSpPr>
        <p:spPr>
          <a:xfrm>
            <a:off x="4071934" y="5072074"/>
            <a:ext cx="1000132" cy="250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5072066" y="5715016"/>
            <a:ext cx="3214710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ENTRADA/SALIDA</a:t>
            </a:r>
            <a:endParaRPr lang="es-AR" dirty="0"/>
          </a:p>
        </p:txBody>
      </p:sp>
      <p:cxnSp>
        <p:nvCxnSpPr>
          <p:cNvPr id="23" name="22 Conector recto"/>
          <p:cNvCxnSpPr>
            <a:stCxn id="9" idx="3"/>
            <a:endCxn id="10" idx="1"/>
          </p:cNvCxnSpPr>
          <p:nvPr/>
        </p:nvCxnSpPr>
        <p:spPr>
          <a:xfrm flipV="1">
            <a:off x="4071934" y="3964785"/>
            <a:ext cx="1000132" cy="1107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9" idx="3"/>
            <a:endCxn id="17" idx="1"/>
          </p:cNvCxnSpPr>
          <p:nvPr/>
        </p:nvCxnSpPr>
        <p:spPr>
          <a:xfrm>
            <a:off x="4071934" y="5072074"/>
            <a:ext cx="1000132" cy="892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3199</TotalTime>
  <Words>986</Words>
  <Application>Microsoft Office PowerPoint</Application>
  <PresentationFormat>Presentación en pantalla (4:3)</PresentationFormat>
  <Paragraphs>199</Paragraphs>
  <Slides>16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Tema DuocUC 2012</vt:lpstr>
      <vt:lpstr>Presentación de PowerPoint</vt:lpstr>
      <vt:lpstr>Presentación de PowerPoint</vt:lpstr>
      <vt:lpstr>Técnicas de pruebas</vt:lpstr>
      <vt:lpstr>Técnicas de pruebas funcionales</vt:lpstr>
      <vt:lpstr>Técnicas de pruebas no funcionales Calidad Sistémicas</vt:lpstr>
      <vt:lpstr>Técnicas de pruebas No Funcionales Calidad Sistémicas</vt:lpstr>
      <vt:lpstr>Técnicas de pruebas No Funcionales Calidad Sistémicas</vt:lpstr>
      <vt:lpstr>Técnicas de pruebas No Funcionales Calidad Sistémicas</vt:lpstr>
      <vt:lpstr>Técnicas de pruebas estructurales</vt:lpstr>
      <vt:lpstr>Herramientas de pruebas</vt:lpstr>
      <vt:lpstr>Herramientas de pruebas estructurales</vt:lpstr>
      <vt:lpstr>Herramientas de pruebas  Gratuitas </vt:lpstr>
      <vt:lpstr>Herramientas de pruebas  Comerciales </vt:lpstr>
      <vt:lpstr>Herramientas de pruebas</vt:lpstr>
      <vt:lpstr>Herramientas de pruebas</vt:lpstr>
      <vt:lpstr>Resumen - Conceptos aprendidos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150</cp:revision>
  <dcterms:created xsi:type="dcterms:W3CDTF">2013-06-28T16:52:03Z</dcterms:created>
  <dcterms:modified xsi:type="dcterms:W3CDTF">2015-08-26T18:28:03Z</dcterms:modified>
</cp:coreProperties>
</file>