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0"/>
  </p:notesMasterIdLst>
  <p:sldIdLst>
    <p:sldId id="260" r:id="rId2"/>
    <p:sldId id="259" r:id="rId3"/>
    <p:sldId id="281" r:id="rId4"/>
    <p:sldId id="282" r:id="rId5"/>
    <p:sldId id="292" r:id="rId6"/>
    <p:sldId id="289" r:id="rId7"/>
    <p:sldId id="290" r:id="rId8"/>
    <p:sldId id="283" r:id="rId9"/>
    <p:sldId id="298" r:id="rId10"/>
    <p:sldId id="299" r:id="rId11"/>
    <p:sldId id="285" r:id="rId12"/>
    <p:sldId id="286" r:id="rId13"/>
    <p:sldId id="296" r:id="rId14"/>
    <p:sldId id="293" r:id="rId15"/>
    <p:sldId id="294" r:id="rId16"/>
    <p:sldId id="295" r:id="rId17"/>
    <p:sldId id="297" r:id="rId18"/>
    <p:sldId id="301" r:id="rId19"/>
  </p:sldIdLst>
  <p:sldSz cx="9144000" cy="6858000" type="screen4x3"/>
  <p:notesSz cx="6858000" cy="9144000"/>
  <p:custDataLst>
    <p:tags r:id="rId21"/>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8748" autoAdjust="0"/>
  </p:normalViewPr>
  <p:slideViewPr>
    <p:cSldViewPr>
      <p:cViewPr varScale="1">
        <p:scale>
          <a:sx n="57" d="100"/>
          <a:sy n="57" d="100"/>
        </p:scale>
        <p:origin x="177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05-08-2018</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a:t>Calidad: </a:t>
            </a:r>
            <a:r>
              <a:rPr lang="es-AR" dirty="0"/>
              <a:t>La calidad se refiere a la capacidad de un objeto de satisfacer necesidades y cumplir</a:t>
            </a:r>
            <a:r>
              <a:rPr lang="es-AR" baseline="0" dirty="0"/>
              <a:t> r</a:t>
            </a:r>
            <a:r>
              <a:rPr lang="es-AR" dirty="0"/>
              <a:t>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a:t>Producto:</a:t>
            </a:r>
            <a:r>
              <a:rPr lang="es-AR" baseline="0" dirty="0"/>
              <a:t> en informática: sw, </a:t>
            </a:r>
            <a:r>
              <a:rPr lang="es-AR" baseline="0" dirty="0" err="1"/>
              <a:t>hw</a:t>
            </a:r>
            <a:r>
              <a:rPr lang="es-AR" baseline="0" dirty="0"/>
              <a:t>, BDD, etc.</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a:t>Proceso: proceso de desarrollo de </a:t>
            </a:r>
            <a:r>
              <a:rPr lang="es-AR" baseline="0" dirty="0" err="1"/>
              <a:t>sw</a:t>
            </a:r>
            <a:r>
              <a:rPr lang="es-AR" baseline="0" dirty="0"/>
              <a:t>, procesos de gestión, etc.</a:t>
            </a:r>
            <a:br>
              <a:rPr lang="es-AR" dirty="0"/>
            </a:b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143445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Tipos de auditorias de sistemas:</a:t>
            </a:r>
          </a:p>
          <a:p>
            <a:endParaRPr lang="es-AR" dirty="0"/>
          </a:p>
          <a:p>
            <a:r>
              <a:rPr lang="es-AR" dirty="0"/>
              <a:t>Legal: Cumplimiento de normas y leyes establecidas en un país.</a:t>
            </a:r>
          </a:p>
          <a:p>
            <a:r>
              <a:rPr lang="es-AR" dirty="0"/>
              <a:t>Gestión y procesos: </a:t>
            </a:r>
          </a:p>
          <a:p>
            <a:r>
              <a:rPr lang="es-AR" dirty="0"/>
              <a:t>Datos y base de datos: clasificación de datos, soporte de datos, integridad y calidad de datos, etc.</a:t>
            </a:r>
          </a:p>
          <a:p>
            <a:r>
              <a:rPr lang="es-AR" dirty="0"/>
              <a:t>Seguridad física: ubicación de equipos, riesgos, protección de entorno. </a:t>
            </a:r>
          </a:p>
          <a:p>
            <a:r>
              <a:rPr lang="es-AR" dirty="0"/>
              <a:t>Seguridad lógica: control de accesos y autenticación</a:t>
            </a:r>
          </a:p>
          <a:p>
            <a:r>
              <a:rPr lang="es-AR" dirty="0"/>
              <a:t>Conectividad y comunicaciones: acceso a redes, internet, etc.</a:t>
            </a:r>
          </a:p>
          <a:p>
            <a:r>
              <a:rPr lang="es-AR" dirty="0"/>
              <a:t>Calidad en producción: revisión de producto(</a:t>
            </a:r>
            <a:r>
              <a:rPr lang="es-AR" dirty="0" err="1"/>
              <a:t>sw</a:t>
            </a:r>
            <a:r>
              <a:rPr lang="es-AR" dirty="0"/>
              <a:t>), detección y control de defectos.</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a:p>
        </p:txBody>
      </p:sp>
    </p:spTree>
    <p:extLst>
      <p:ext uri="{BB962C8B-B14F-4D97-AF65-F5344CB8AC3E}">
        <p14:creationId xmlns:p14="http://schemas.microsoft.com/office/powerpoint/2010/main" val="21961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a:p>
        </p:txBody>
      </p:sp>
    </p:spTree>
    <p:extLst>
      <p:ext uri="{BB962C8B-B14F-4D97-AF65-F5344CB8AC3E}">
        <p14:creationId xmlns:p14="http://schemas.microsoft.com/office/powerpoint/2010/main" val="318595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Para</a:t>
            </a:r>
            <a:r>
              <a:rPr lang="es-ES_tradnl" baseline="0" dirty="0"/>
              <a:t> lograr que una empresa logre mejorar en el tiempo los procesos productivos es necesario implementar la mejora continua, es por esto que una vez implementadas las buenas practicas se deben evaluar y actualizar de acuerdo a las nuevas necesidades.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10</a:t>
            </a:fld>
            <a:endParaRPr lang="es-CL" dirty="0"/>
          </a:p>
        </p:txBody>
      </p:sp>
    </p:spTree>
    <p:extLst>
      <p:ext uri="{BB962C8B-B14F-4D97-AF65-F5344CB8AC3E}">
        <p14:creationId xmlns:p14="http://schemas.microsoft.com/office/powerpoint/2010/main" val="87865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Las</a:t>
            </a:r>
            <a:r>
              <a:rPr lang="es-ES_tradnl" baseline="0" dirty="0"/>
              <a:t> buenas prácticas no sólo dependen de la organización en que se trabaje, sino que se deben practicar en el día a día como ingenieros o analistas.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12</a:t>
            </a:fld>
            <a:endParaRPr lang="es-CL"/>
          </a:p>
        </p:txBody>
      </p:sp>
    </p:spTree>
    <p:extLst>
      <p:ext uri="{BB962C8B-B14F-4D97-AF65-F5344CB8AC3E}">
        <p14:creationId xmlns:p14="http://schemas.microsoft.com/office/powerpoint/2010/main" val="3433601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AR" sz="1200" kern="1200" dirty="0">
                <a:solidFill>
                  <a:schemeClr val="tx1"/>
                </a:solidFill>
                <a:latin typeface="+mn-lt"/>
                <a:ea typeface="+mn-ea"/>
                <a:cs typeface="+mn-cs"/>
              </a:rPr>
              <a:t>Buenas prácticas en la toma de requerimiento.</a:t>
            </a:r>
          </a:p>
          <a:p>
            <a:r>
              <a:rPr lang="es-AR" sz="1200" b="1" kern="1200" dirty="0">
                <a:solidFill>
                  <a:schemeClr val="tx1"/>
                </a:solidFill>
                <a:latin typeface="+mn-lt"/>
                <a:ea typeface="+mn-ea"/>
                <a:cs typeface="+mn-cs"/>
              </a:rPr>
              <a:t>1. Conocimiento completo del Proceso</a:t>
            </a:r>
          </a:p>
          <a:p>
            <a:r>
              <a:rPr lang="es-AR" sz="1200" kern="1200" dirty="0">
                <a:solidFill>
                  <a:schemeClr val="tx1"/>
                </a:solidFill>
                <a:latin typeface="+mn-lt"/>
                <a:ea typeface="+mn-ea"/>
                <a:cs typeface="+mn-cs"/>
              </a:rPr>
              <a:t>Se debe poseer un conocimiento completo del proceso que va a tratar, centrarse en las necesidades relevantes planteadas por el cliente.</a:t>
            </a:r>
          </a:p>
          <a:p>
            <a:r>
              <a:rPr lang="es-AR" sz="1200" b="1" kern="1200" dirty="0">
                <a:solidFill>
                  <a:schemeClr val="tx1"/>
                </a:solidFill>
                <a:latin typeface="+mn-lt"/>
                <a:ea typeface="+mn-ea"/>
                <a:cs typeface="+mn-cs"/>
              </a:rPr>
              <a:t>2. Realizar una planificación adecuada</a:t>
            </a:r>
          </a:p>
          <a:p>
            <a:r>
              <a:rPr lang="es-AR" sz="1200" kern="1200" dirty="0">
                <a:solidFill>
                  <a:schemeClr val="tx1"/>
                </a:solidFill>
                <a:latin typeface="+mn-lt"/>
                <a:ea typeface="+mn-ea"/>
                <a:cs typeface="+mn-cs"/>
              </a:rPr>
              <a:t>Realizar una adecuada planificación del proceso de toma de requerimientos con el objetivo de establecer reuniones con los clientes para capturar las necesidades de estos. Se debe utilizar herramientas como la carta Gantt.</a:t>
            </a:r>
          </a:p>
          <a:p>
            <a:r>
              <a:rPr lang="es-AR" sz="1200" b="1" kern="1200" dirty="0">
                <a:solidFill>
                  <a:schemeClr val="tx1"/>
                </a:solidFill>
                <a:latin typeface="+mn-lt"/>
                <a:ea typeface="+mn-ea"/>
                <a:cs typeface="+mn-cs"/>
              </a:rPr>
              <a:t>3. Establecer una buena comunicación con el cliente</a:t>
            </a:r>
          </a:p>
          <a:p>
            <a:r>
              <a:rPr lang="es-AR" sz="1200" kern="1200" dirty="0">
                <a:solidFill>
                  <a:schemeClr val="tx1"/>
                </a:solidFill>
                <a:latin typeface="+mn-lt"/>
                <a:ea typeface="+mn-ea"/>
                <a:cs typeface="+mn-cs"/>
              </a:rPr>
              <a:t>Mostrar disposición en el trato con el cliente de modo tal de poder hablar en el mismo lenguaje que él dejando de lado el lenguaje técnico.</a:t>
            </a:r>
          </a:p>
          <a:p>
            <a:r>
              <a:rPr lang="es-AR" sz="1200" b="1" kern="1200" dirty="0">
                <a:solidFill>
                  <a:schemeClr val="tx1"/>
                </a:solidFill>
                <a:latin typeface="+mn-lt"/>
                <a:ea typeface="+mn-ea"/>
                <a:cs typeface="+mn-cs"/>
              </a:rPr>
              <a:t>4. Asesorar a los clientes</a:t>
            </a:r>
          </a:p>
          <a:p>
            <a:r>
              <a:rPr lang="es-AR" sz="1200" kern="1200" dirty="0">
                <a:solidFill>
                  <a:schemeClr val="tx1"/>
                </a:solidFill>
                <a:latin typeface="+mn-lt"/>
                <a:ea typeface="+mn-ea"/>
                <a:cs typeface="+mn-cs"/>
              </a:rPr>
              <a:t>Debido a que es muy frecuente que el cliente no conozca bien el proceso, se debe instruir al cliente de manera tal que en conjunto encuentren las necesidades importantes del proyecto, con lo cual se puede realizar una adecuada toma de requerimientos en base a los objetivos que persigue del sistema a desarrollar.</a:t>
            </a:r>
          </a:p>
          <a:p>
            <a:r>
              <a:rPr lang="es-AR" sz="1200" b="1" kern="1200" dirty="0">
                <a:solidFill>
                  <a:schemeClr val="tx1"/>
                </a:solidFill>
                <a:latin typeface="+mn-lt"/>
                <a:ea typeface="+mn-ea"/>
                <a:cs typeface="+mn-cs"/>
              </a:rPr>
              <a:t>5. Utilizar herramientas adecuadas para capturar requerimientos</a:t>
            </a:r>
          </a:p>
          <a:p>
            <a:r>
              <a:rPr lang="es-AR" sz="1200" kern="1200" dirty="0">
                <a:solidFill>
                  <a:schemeClr val="tx1"/>
                </a:solidFill>
                <a:latin typeface="+mn-lt"/>
                <a:ea typeface="+mn-ea"/>
                <a:cs typeface="+mn-cs"/>
              </a:rPr>
              <a:t>Utilizar diagramas de casos de usos, modelos de datos u otro tipo de herramientas de manera tal que se puedan ir refinando los requerimientos, para acercarse de a poco a las necesidades deseadas.</a:t>
            </a:r>
          </a:p>
          <a:p>
            <a:r>
              <a:rPr lang="es-AR" sz="1200" b="1" kern="1200" dirty="0">
                <a:solidFill>
                  <a:schemeClr val="tx1"/>
                </a:solidFill>
                <a:latin typeface="+mn-lt"/>
                <a:ea typeface="+mn-ea"/>
                <a:cs typeface="+mn-cs"/>
              </a:rPr>
              <a:t>6. Mantener un </a:t>
            </a:r>
            <a:r>
              <a:rPr lang="es-AR" sz="1200" b="1" kern="1200" dirty="0" err="1">
                <a:solidFill>
                  <a:schemeClr val="tx1"/>
                </a:solidFill>
                <a:latin typeface="+mn-lt"/>
                <a:ea typeface="+mn-ea"/>
                <a:cs typeface="+mn-cs"/>
              </a:rPr>
              <a:t>feed</a:t>
            </a:r>
            <a:r>
              <a:rPr lang="es-AR" sz="1200" b="1" kern="1200" dirty="0">
                <a:solidFill>
                  <a:schemeClr val="tx1"/>
                </a:solidFill>
                <a:latin typeface="+mn-lt"/>
                <a:ea typeface="+mn-ea"/>
                <a:cs typeface="+mn-cs"/>
              </a:rPr>
              <a:t>-back cliente-analista</a:t>
            </a:r>
          </a:p>
          <a:p>
            <a:r>
              <a:rPr lang="es-AR" sz="1200" kern="1200" dirty="0">
                <a:solidFill>
                  <a:schemeClr val="tx1"/>
                </a:solidFill>
                <a:latin typeface="+mn-lt"/>
                <a:ea typeface="+mn-ea"/>
                <a:cs typeface="+mn-cs"/>
              </a:rPr>
              <a:t>Es importante mantener una comunicación periódica con el cliente, para que él pueda ir viendo los avances del proceso y pueda sugerir cambios de requerimientos, que inevitablemente siempre estarán presentes.</a:t>
            </a:r>
          </a:p>
          <a:p>
            <a:r>
              <a:rPr lang="es-AR" sz="1200" b="1" kern="1200" dirty="0">
                <a:solidFill>
                  <a:schemeClr val="tx1"/>
                </a:solidFill>
                <a:latin typeface="+mn-lt"/>
                <a:ea typeface="+mn-ea"/>
                <a:cs typeface="+mn-cs"/>
              </a:rPr>
              <a:t>7. Registrar los procesos de negocio (Documentar)</a:t>
            </a:r>
          </a:p>
          <a:p>
            <a:r>
              <a:rPr lang="es-AR" sz="1200" kern="1200" dirty="0">
                <a:solidFill>
                  <a:schemeClr val="tx1"/>
                </a:solidFill>
                <a:latin typeface="+mn-lt"/>
                <a:ea typeface="+mn-ea"/>
                <a:cs typeface="+mn-cs"/>
              </a:rPr>
              <a:t>El mantener una documentación de cada proceso de negocio es muy importante, ya que esto le permitirá tener una fuente inagotable de conocimiento, en la cual podrá agregar, modificar, consultar o eliminar información sobre los distintos procesos de negocio con los que deba tratar.</a:t>
            </a:r>
          </a:p>
          <a:p>
            <a:r>
              <a:rPr lang="es-AR" sz="1200" b="1" kern="1200" dirty="0">
                <a:solidFill>
                  <a:schemeClr val="tx1"/>
                </a:solidFill>
                <a:latin typeface="+mn-lt"/>
                <a:ea typeface="+mn-ea"/>
                <a:cs typeface="+mn-cs"/>
              </a:rPr>
              <a:t>8.  Reconocer que existe una amplia variedad de clientes</a:t>
            </a:r>
            <a:r>
              <a:rPr lang="es-AR" sz="1200" kern="1200" dirty="0">
                <a:solidFill>
                  <a:schemeClr val="tx1"/>
                </a:solidFill>
                <a:latin typeface="+mn-lt"/>
                <a:ea typeface="+mn-ea"/>
                <a:cs typeface="+mn-cs"/>
              </a:rPr>
              <a:t>. Incluso entre los miembros de una misma empresa es común que haya puntos en los que no exista un acuerdo sobre lo que se espera del sistema. Por ello es necesario definir a la persona que servirá de intermediario entre el cliente y el equipo de desarrollo, y que funcionará como la fuente oficial de información y priorización.</a:t>
            </a:r>
          </a:p>
          <a:p>
            <a:r>
              <a:rPr lang="es-AR" sz="1200" b="1" kern="1200" dirty="0">
                <a:solidFill>
                  <a:schemeClr val="tx1"/>
                </a:solidFill>
                <a:latin typeface="+mn-lt"/>
                <a:ea typeface="+mn-ea"/>
                <a:cs typeface="+mn-cs"/>
              </a:rPr>
              <a:t>9. Requerimientos independientes de la plataforma</a:t>
            </a:r>
            <a:r>
              <a:rPr lang="es-AR" sz="1200" kern="1200" dirty="0">
                <a:solidFill>
                  <a:schemeClr val="tx1"/>
                </a:solidFill>
                <a:latin typeface="+mn-lt"/>
                <a:ea typeface="+mn-ea"/>
                <a:cs typeface="+mn-cs"/>
              </a:rPr>
              <a:t>. Los requerimientos deben ser independientes de la plataforma para que puedan conservar su simpleza y claridad.</a:t>
            </a:r>
            <a:endParaRPr lang="es-AR" sz="1200" b="0" kern="1200" dirty="0">
              <a:solidFill>
                <a:schemeClr val="tx1"/>
              </a:solidFill>
              <a:latin typeface="+mn-lt"/>
              <a:ea typeface="+mn-ea"/>
              <a:cs typeface="+mn-cs"/>
            </a:endParaRPr>
          </a:p>
          <a:p>
            <a:r>
              <a:rPr lang="es-AR" sz="1200" b="1" kern="1200" dirty="0">
                <a:solidFill>
                  <a:schemeClr val="tx1"/>
                </a:solidFill>
                <a:latin typeface="+mn-lt"/>
                <a:ea typeface="+mn-ea"/>
                <a:cs typeface="+mn-cs"/>
              </a:rPr>
              <a:t>10. Más pequeño es mejor. </a:t>
            </a:r>
            <a:r>
              <a:rPr lang="es-AR" sz="1200" b="0" kern="1200" dirty="0">
                <a:solidFill>
                  <a:schemeClr val="tx1"/>
                </a:solidFill>
                <a:latin typeface="+mn-lt"/>
                <a:ea typeface="+mn-ea"/>
                <a:cs typeface="+mn-cs"/>
              </a:rPr>
              <a:t>Los pequeños requerimientos, características </a:t>
            </a:r>
            <a:r>
              <a:rPr lang="es-AR" sz="1200" kern="1200" dirty="0">
                <a:solidFill>
                  <a:schemeClr val="tx1"/>
                </a:solidFill>
                <a:latin typeface="+mn-lt"/>
                <a:ea typeface="+mn-ea"/>
                <a:cs typeface="+mn-cs"/>
              </a:rPr>
              <a:t>e historias de usuario son más fáciles de estimar y de desarrollar que aquellos que son grandes, además de que son más fáciles de priorizar y por tanto de manejar.</a:t>
            </a:r>
          </a:p>
          <a:p>
            <a:endParaRPr lang="es-AR" sz="1200" b="0" kern="1200" dirty="0">
              <a:solidFill>
                <a:schemeClr val="tx1"/>
              </a:solidFill>
              <a:latin typeface="+mn-lt"/>
              <a:ea typeface="+mn-ea"/>
              <a:cs typeface="+mn-cs"/>
            </a:endParaRPr>
          </a:p>
          <a:p>
            <a:r>
              <a:rPr lang="es-AR" sz="1200" b="0" u="sng" kern="1200" dirty="0">
                <a:solidFill>
                  <a:schemeClr val="tx1"/>
                </a:solidFill>
                <a:latin typeface="+mn-lt"/>
                <a:ea typeface="+mn-ea"/>
                <a:cs typeface="+mn-cs"/>
              </a:rPr>
              <a:t>Características de los requerimientos</a:t>
            </a:r>
            <a:endParaRPr lang="es-AR" sz="1200" kern="1200" dirty="0">
              <a:solidFill>
                <a:schemeClr val="tx1"/>
              </a:solidFill>
              <a:latin typeface="+mn-lt"/>
              <a:ea typeface="+mn-ea"/>
              <a:cs typeface="+mn-cs"/>
            </a:endParaRPr>
          </a:p>
          <a:p>
            <a:r>
              <a:rPr lang="es-AR" sz="1200" kern="1200" dirty="0">
                <a:solidFill>
                  <a:schemeClr val="tx1"/>
                </a:solidFill>
                <a:latin typeface="+mn-lt"/>
                <a:ea typeface="+mn-ea"/>
                <a:cs typeface="+mn-cs"/>
              </a:rPr>
              <a:t>Un requerimiento debe estar especificado siempre por escrito.</a:t>
            </a:r>
          </a:p>
          <a:p>
            <a:r>
              <a:rPr lang="es-AR" sz="1200" kern="1200" dirty="0">
                <a:solidFill>
                  <a:schemeClr val="tx1"/>
                </a:solidFill>
                <a:latin typeface="+mn-lt"/>
                <a:ea typeface="+mn-ea"/>
                <a:cs typeface="+mn-cs"/>
              </a:rPr>
              <a:t>Un requerimiento debe ser posible de probar y verificar.</a:t>
            </a:r>
          </a:p>
          <a:p>
            <a:r>
              <a:rPr lang="es-AR" sz="1200" kern="1200" dirty="0">
                <a:solidFill>
                  <a:schemeClr val="tx1"/>
                </a:solidFill>
                <a:latin typeface="+mn-lt"/>
                <a:ea typeface="+mn-ea"/>
                <a:cs typeface="+mn-cs"/>
              </a:rPr>
              <a:t>Un requerimiento debe ser conciso.</a:t>
            </a:r>
          </a:p>
          <a:p>
            <a:r>
              <a:rPr lang="es-AR" sz="1200" kern="1200" dirty="0">
                <a:solidFill>
                  <a:schemeClr val="tx1"/>
                </a:solidFill>
                <a:latin typeface="+mn-lt"/>
                <a:ea typeface="+mn-ea"/>
                <a:cs typeface="+mn-cs"/>
              </a:rPr>
              <a:t>Un requerimiento debe ser completo.</a:t>
            </a:r>
          </a:p>
          <a:p>
            <a:r>
              <a:rPr lang="es-AR" sz="1200" kern="1200" dirty="0">
                <a:solidFill>
                  <a:schemeClr val="tx1"/>
                </a:solidFill>
                <a:latin typeface="+mn-lt"/>
                <a:ea typeface="+mn-ea"/>
                <a:cs typeface="+mn-cs"/>
              </a:rPr>
              <a:t>Un requerimiento debe ser consistente.</a:t>
            </a:r>
          </a:p>
          <a:p>
            <a:r>
              <a:rPr lang="es-AR" sz="1200" kern="1200" dirty="0">
                <a:solidFill>
                  <a:schemeClr val="tx1"/>
                </a:solidFill>
                <a:latin typeface="+mn-lt"/>
                <a:ea typeface="+mn-ea"/>
                <a:cs typeface="+mn-cs"/>
              </a:rPr>
              <a:t>Un requerimiento no debe ser ambiguo.</a:t>
            </a:r>
          </a:p>
          <a:p>
            <a:endParaRPr lang="es-AR" sz="1200" kern="1200" dirty="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14</a:t>
            </a:fld>
            <a:endParaRPr lang="es-CL"/>
          </a:p>
        </p:txBody>
      </p:sp>
    </p:spTree>
    <p:extLst>
      <p:ext uri="{BB962C8B-B14F-4D97-AF65-F5344CB8AC3E}">
        <p14:creationId xmlns:p14="http://schemas.microsoft.com/office/powerpoint/2010/main" val="237971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AR" sz="1200" b="1" kern="1200" dirty="0">
                <a:solidFill>
                  <a:schemeClr val="tx1"/>
                </a:solidFill>
                <a:latin typeface="+mn-lt"/>
                <a:ea typeface="+mn-ea"/>
                <a:cs typeface="+mn-cs"/>
              </a:rPr>
              <a:t>Participación activa de los clientes</a:t>
            </a:r>
            <a:r>
              <a:rPr lang="es-AR" sz="1200" kern="1200" dirty="0">
                <a:solidFill>
                  <a:schemeClr val="tx1"/>
                </a:solidFill>
                <a:latin typeface="+mn-lt"/>
                <a:ea typeface="+mn-ea"/>
                <a:cs typeface="+mn-cs"/>
              </a:rPr>
              <a:t>. Los clientes deben proveer información de manera regular, tomar decisiones de manera constante e involucrarse activamente en el proceso de desarrollo a través de herramientas y técnicas que faciliten su inclusión.</a:t>
            </a:r>
          </a:p>
          <a:p>
            <a:r>
              <a:rPr lang="es-AR" sz="1200" b="1" kern="1200" dirty="0">
                <a:solidFill>
                  <a:schemeClr val="tx1"/>
                </a:solidFill>
                <a:latin typeface="+mn-lt"/>
                <a:ea typeface="+mn-ea"/>
                <a:cs typeface="+mn-cs"/>
              </a:rPr>
              <a:t>Visualización de los requerimientos</a:t>
            </a:r>
            <a:r>
              <a:rPr lang="es-AR" sz="1200" b="0" kern="1200" dirty="0">
                <a:solidFill>
                  <a:schemeClr val="tx1"/>
                </a:solidFill>
                <a:latin typeface="+mn-lt"/>
                <a:ea typeface="+mn-ea"/>
                <a:cs typeface="+mn-cs"/>
              </a:rPr>
              <a:t>.</a:t>
            </a:r>
            <a:r>
              <a:rPr lang="es-AR" sz="1200" b="1" kern="1200" dirty="0">
                <a:solidFill>
                  <a:schemeClr val="tx1"/>
                </a:solidFill>
                <a:latin typeface="+mn-lt"/>
                <a:ea typeface="+mn-ea"/>
                <a:cs typeface="+mn-cs"/>
              </a:rPr>
              <a:t> </a:t>
            </a:r>
            <a:r>
              <a:rPr lang="es-AR" sz="1200" kern="1200" dirty="0">
                <a:solidFill>
                  <a:schemeClr val="tx1"/>
                </a:solidFill>
                <a:latin typeface="+mn-lt"/>
                <a:ea typeface="+mn-ea"/>
                <a:cs typeface="+mn-cs"/>
              </a:rPr>
              <a:t>Invertir tiempo en identificar el alcance del proyecto y crear el set inicial de requerimientos organizados por prioridad.</a:t>
            </a:r>
          </a:p>
          <a:p>
            <a:r>
              <a:rPr lang="es-AR" sz="1200" b="1" kern="1200" dirty="0">
                <a:solidFill>
                  <a:schemeClr val="tx1"/>
                </a:solidFill>
                <a:latin typeface="+mn-lt"/>
                <a:ea typeface="+mn-ea"/>
                <a:cs typeface="+mn-cs"/>
              </a:rPr>
              <a:t>Visualización de la arquitectura</a:t>
            </a:r>
            <a:r>
              <a:rPr lang="es-AR" sz="1200" kern="1200" dirty="0">
                <a:solidFill>
                  <a:schemeClr val="tx1"/>
                </a:solidFill>
                <a:latin typeface="+mn-lt"/>
                <a:ea typeface="+mn-ea"/>
                <a:cs typeface="+mn-cs"/>
              </a:rPr>
              <a:t>. Modelado inicial de la arquitectura desde un nivel de abstracción alto para identificar una estrategia que permita la implementación de la solución.</a:t>
            </a:r>
          </a:p>
          <a:p>
            <a:r>
              <a:rPr lang="es-AR" sz="1200" b="1" kern="1200" dirty="0">
                <a:solidFill>
                  <a:schemeClr val="tx1"/>
                </a:solidFill>
                <a:latin typeface="+mn-lt"/>
                <a:ea typeface="+mn-ea"/>
                <a:cs typeface="+mn-cs"/>
              </a:rPr>
              <a:t>Documentar continuamente</a:t>
            </a:r>
            <a:r>
              <a:rPr lang="es-AR" sz="1200" kern="1200" dirty="0">
                <a:solidFill>
                  <a:schemeClr val="tx1"/>
                </a:solidFill>
                <a:latin typeface="+mn-lt"/>
                <a:ea typeface="+mn-ea"/>
                <a:cs typeface="+mn-cs"/>
              </a:rPr>
              <a:t>. Elaborar documentación entregable a través del ciclo de vida del producto de forma paralela a la creación de la solución.</a:t>
            </a:r>
          </a:p>
          <a:p>
            <a:r>
              <a:rPr lang="es-AR" sz="1200" b="1" kern="1200" dirty="0">
                <a:solidFill>
                  <a:schemeClr val="tx1"/>
                </a:solidFill>
                <a:latin typeface="+mn-lt"/>
                <a:ea typeface="+mn-ea"/>
                <a:cs typeface="+mn-cs"/>
              </a:rPr>
              <a:t>El</a:t>
            </a:r>
            <a:r>
              <a:rPr lang="es-AR" sz="1200" b="1" kern="1200" baseline="0" dirty="0">
                <a:solidFill>
                  <a:schemeClr val="tx1"/>
                </a:solidFill>
                <a:latin typeface="+mn-lt"/>
                <a:ea typeface="+mn-ea"/>
                <a:cs typeface="+mn-cs"/>
              </a:rPr>
              <a:t> diseño debe evolucionar constantemente. </a:t>
            </a:r>
            <a:r>
              <a:rPr lang="es-AR" sz="1200" kern="1200" dirty="0">
                <a:solidFill>
                  <a:schemeClr val="tx1"/>
                </a:solidFill>
                <a:latin typeface="+mn-lt"/>
                <a:ea typeface="+mn-ea"/>
                <a:cs typeface="+mn-cs"/>
              </a:rPr>
              <a:t>Los diseños ágiles se van construyendo, no se definen por completo al inicio. El diseño general del sistema se construye conforme avanza el desarrollo del proyecto cambiando y evolucionando constantemente.</a:t>
            </a:r>
          </a:p>
          <a:p>
            <a:r>
              <a:rPr lang="es-AR" sz="1200" b="1" kern="1200" dirty="0">
                <a:solidFill>
                  <a:schemeClr val="tx1"/>
                </a:solidFill>
                <a:latin typeface="+mn-lt"/>
                <a:ea typeface="+mn-ea"/>
                <a:cs typeface="+mn-cs"/>
              </a:rPr>
              <a:t>Los diseñadores también deben codificar</a:t>
            </a:r>
            <a:r>
              <a:rPr lang="es-AR" sz="1200" kern="1200" dirty="0">
                <a:solidFill>
                  <a:schemeClr val="tx1"/>
                </a:solidFill>
                <a:latin typeface="+mn-lt"/>
                <a:ea typeface="+mn-ea"/>
                <a:cs typeface="+mn-cs"/>
              </a:rPr>
              <a:t>. Cuando el modelo desarrollado por alguien más se entrega a otra persona para codificarlo hay un riesgo significativo de que no capte sus detalles adecuadamente. Separar las funciones del diseño y la codificación es riesgosa, es mejor contar con especialistas en el equipo que puedan codificar y diseñar</a:t>
            </a:r>
          </a:p>
          <a:p>
            <a:r>
              <a:rPr lang="es-AR" sz="1200" b="1" kern="1200" dirty="0">
                <a:solidFill>
                  <a:schemeClr val="tx1"/>
                </a:solidFill>
                <a:latin typeface="+mn-lt"/>
                <a:ea typeface="+mn-ea"/>
                <a:cs typeface="+mn-cs"/>
              </a:rPr>
              <a:t>La retroalimentación es importante. </a:t>
            </a:r>
            <a:r>
              <a:rPr lang="es-AR" sz="1200" kern="1200" dirty="0">
                <a:solidFill>
                  <a:schemeClr val="tx1"/>
                </a:solidFill>
                <a:latin typeface="+mn-lt"/>
                <a:ea typeface="+mn-ea"/>
                <a:cs typeface="+mn-cs"/>
              </a:rPr>
              <a:t>Nunca debe olvidarse que es necesario buscar activamente retroalimentación sobre el trabajo que se realiza. Esto permite mejorar el sistema.</a:t>
            </a:r>
          </a:p>
          <a:p>
            <a:r>
              <a:rPr lang="es-AR" sz="1200" b="1" kern="1200" dirty="0">
                <a:solidFill>
                  <a:schemeClr val="tx1"/>
                </a:solidFill>
                <a:latin typeface="+mn-lt"/>
                <a:ea typeface="+mn-ea"/>
                <a:cs typeface="+mn-cs"/>
              </a:rPr>
              <a:t>Analizar detenidamente el ambiente de implementación. </a:t>
            </a:r>
            <a:r>
              <a:rPr lang="es-AR" sz="1200" kern="1200" dirty="0">
                <a:solidFill>
                  <a:schemeClr val="tx1"/>
                </a:solidFill>
                <a:latin typeface="+mn-lt"/>
                <a:ea typeface="+mn-ea"/>
                <a:cs typeface="+mn-cs"/>
              </a:rPr>
              <a:t>Esto es importante porque permite determinar cuestiones como la portabilidad que tendrá el sistema, lo cual limita la elección de tecnologías para el desarrollo del proyecto.</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kern="1200" dirty="0">
                <a:solidFill>
                  <a:schemeClr val="tx1"/>
                </a:solidFill>
                <a:latin typeface="+mn-lt"/>
                <a:ea typeface="+mn-ea"/>
                <a:cs typeface="+mn-cs"/>
              </a:rPr>
              <a:t>Administración de cambios: </a:t>
            </a:r>
            <a:r>
              <a:rPr lang="es-AR" sz="1200" kern="1200" dirty="0">
                <a:solidFill>
                  <a:schemeClr val="tx1"/>
                </a:solidFill>
                <a:latin typeface="+mn-lt"/>
                <a:ea typeface="+mn-ea"/>
                <a:cs typeface="+mn-cs"/>
              </a:rPr>
              <a:t>Se debe controlar</a:t>
            </a:r>
            <a:r>
              <a:rPr lang="es-AR" sz="1200" kern="1200" baseline="0" dirty="0">
                <a:solidFill>
                  <a:schemeClr val="tx1"/>
                </a:solidFill>
                <a:latin typeface="+mn-lt"/>
                <a:ea typeface="+mn-ea"/>
                <a:cs typeface="+mn-cs"/>
              </a:rPr>
              <a:t> </a:t>
            </a:r>
            <a:r>
              <a:rPr lang="es-AR" sz="1200" kern="1200" dirty="0">
                <a:solidFill>
                  <a:schemeClr val="tx1"/>
                </a:solidFill>
                <a:latin typeface="+mn-lt"/>
                <a:ea typeface="+mn-ea"/>
                <a:cs typeface="+mn-cs"/>
              </a:rPr>
              <a:t>adecuadamente los cambios de requerimientos, diseño</a:t>
            </a:r>
            <a:r>
              <a:rPr lang="es-AR" sz="1200" kern="1200" baseline="0" dirty="0">
                <a:solidFill>
                  <a:schemeClr val="tx1"/>
                </a:solidFill>
                <a:latin typeface="+mn-lt"/>
                <a:ea typeface="+mn-ea"/>
                <a:cs typeface="+mn-cs"/>
              </a:rPr>
              <a:t> y desarrollo de SW, así como también las mantenciones, actualizaciones y mejoras.</a:t>
            </a:r>
            <a:endParaRPr lang="es-AR" sz="1200" kern="1200" dirty="0">
              <a:solidFill>
                <a:schemeClr val="tx1"/>
              </a:solidFill>
              <a:latin typeface="+mn-lt"/>
              <a:ea typeface="+mn-ea"/>
              <a:cs typeface="+mn-cs"/>
            </a:endParaRPr>
          </a:p>
          <a:p>
            <a:endParaRPr lang="es-AR"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a:p>
        </p:txBody>
      </p:sp>
    </p:spTree>
    <p:extLst>
      <p:ext uri="{BB962C8B-B14F-4D97-AF65-F5344CB8AC3E}">
        <p14:creationId xmlns:p14="http://schemas.microsoft.com/office/powerpoint/2010/main" val="4287239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r>
              <a:rPr lang="es-AR" sz="1200" b="1" kern="1200" dirty="0">
                <a:solidFill>
                  <a:schemeClr val="tx1"/>
                </a:solidFill>
                <a:latin typeface="+mn-lt"/>
                <a:ea typeface="+mn-ea"/>
                <a:cs typeface="+mn-cs"/>
              </a:rPr>
              <a:t>Insertar el testing en el ciclo de desarrollo del SW</a:t>
            </a:r>
            <a:r>
              <a:rPr lang="es-AR" sz="1200" kern="1200" dirty="0">
                <a:solidFill>
                  <a:schemeClr val="tx1"/>
                </a:solidFill>
                <a:latin typeface="+mn-lt"/>
                <a:ea typeface="+mn-ea"/>
                <a:cs typeface="+mn-cs"/>
              </a:rPr>
              <a:t>. Desde la toma de requerimientos hasta la entrega final el testing debe ser parte del ciclo de vida del SW.</a:t>
            </a:r>
          </a:p>
          <a:p>
            <a:r>
              <a:rPr lang="es-AR" sz="1200" b="1" kern="1200" dirty="0">
                <a:solidFill>
                  <a:schemeClr val="tx1"/>
                </a:solidFill>
                <a:latin typeface="+mn-lt"/>
                <a:ea typeface="+mn-ea"/>
                <a:cs typeface="+mn-cs"/>
              </a:rPr>
              <a:t>Compromiso gerencial: </a:t>
            </a:r>
            <a:r>
              <a:rPr lang="es-AR" sz="1200" kern="1200" dirty="0">
                <a:solidFill>
                  <a:schemeClr val="tx1"/>
                </a:solidFill>
                <a:latin typeface="+mn-lt"/>
                <a:ea typeface="+mn-ea"/>
                <a:cs typeface="+mn-cs"/>
              </a:rPr>
              <a:t>El compromiso gerencial debe provenir desde el CIO para asegurar el alineamiento de cada uno de los gerentes de desarrollo, así como de las áreas de desarrollo. Todos deberán estar conscientes del valor que aporta el testing &amp; QA al negocio. El proceso, por lo tanto, debe dar cuentas del valor de las soluciones que esto ofrece a la organización.</a:t>
            </a:r>
          </a:p>
          <a:p>
            <a:r>
              <a:rPr lang="es-AR" sz="1200" b="1" kern="1200" dirty="0">
                <a:solidFill>
                  <a:schemeClr val="tx1"/>
                </a:solidFill>
                <a:latin typeface="+mn-lt"/>
                <a:ea typeface="+mn-ea"/>
                <a:cs typeface="+mn-cs"/>
              </a:rPr>
              <a:t>Generar casos de prueba claros  y realizables</a:t>
            </a:r>
            <a:r>
              <a:rPr lang="es-AR" sz="1200" kern="1200" dirty="0">
                <a:solidFill>
                  <a:schemeClr val="tx1"/>
                </a:solidFill>
                <a:latin typeface="+mn-lt"/>
                <a:ea typeface="+mn-ea"/>
                <a:cs typeface="+mn-cs"/>
              </a:rPr>
              <a:t>. Que son fácilmente realizados por el </a:t>
            </a:r>
            <a:r>
              <a:rPr lang="es-AR" sz="1200" kern="1200" dirty="0" err="1">
                <a:solidFill>
                  <a:schemeClr val="tx1"/>
                </a:solidFill>
                <a:latin typeface="+mn-lt"/>
                <a:ea typeface="+mn-ea"/>
                <a:cs typeface="+mn-cs"/>
              </a:rPr>
              <a:t>tester</a:t>
            </a:r>
            <a:r>
              <a:rPr lang="es-AR" sz="1200" kern="1200" dirty="0">
                <a:solidFill>
                  <a:schemeClr val="tx1"/>
                </a:solidFill>
                <a:latin typeface="+mn-lt"/>
                <a:ea typeface="+mn-ea"/>
                <a:cs typeface="+mn-cs"/>
              </a:rPr>
              <a:t>, los cuales no son ejecutados de manera ambigua. Para eso, los casos de prueba tienen que ser bien escritos y objetivos.</a:t>
            </a:r>
          </a:p>
          <a:p>
            <a:pPr lvl="1">
              <a:buFont typeface="Arial" pitchFamily="34" charset="0"/>
              <a:buChar char="•"/>
            </a:pPr>
            <a:r>
              <a:rPr lang="es-AR" sz="1200" kern="1200" dirty="0">
                <a:solidFill>
                  <a:schemeClr val="tx1"/>
                </a:solidFill>
                <a:latin typeface="+mn-lt"/>
                <a:ea typeface="+mn-ea"/>
                <a:cs typeface="+mn-cs"/>
              </a:rPr>
              <a:t> Un caso de prueba debe ser autosuficiente, en el debe estar contenido toda la información necesaria para ejecutarlo, es decir, que debe tener una descripción muy detallada acerca de la condición previa  del sistema para que el testing sea realizado.</a:t>
            </a:r>
          </a:p>
          <a:p>
            <a:pPr lvl="1">
              <a:buFont typeface="Arial" pitchFamily="34" charset="0"/>
              <a:buChar char="•"/>
            </a:pPr>
            <a:r>
              <a:rPr lang="es-AR" sz="1200" kern="1200" dirty="0">
                <a:solidFill>
                  <a:schemeClr val="tx1"/>
                </a:solidFill>
                <a:latin typeface="+mn-lt"/>
                <a:ea typeface="+mn-ea"/>
                <a:cs typeface="+mn-cs"/>
              </a:rPr>
              <a:t> Es importante evitar casos de prueba exhaustivos, con un número muy grande de pasos. Las pruebas grandes, que toman mucho tiempo tienden a causar dispersión en el </a:t>
            </a:r>
            <a:r>
              <a:rPr lang="es-AR" sz="1200" kern="1200" dirty="0" err="1">
                <a:solidFill>
                  <a:schemeClr val="tx1"/>
                </a:solidFill>
                <a:latin typeface="+mn-lt"/>
                <a:ea typeface="+mn-ea"/>
                <a:cs typeface="+mn-cs"/>
              </a:rPr>
              <a:t>tester</a:t>
            </a:r>
            <a:r>
              <a:rPr lang="es-AR" sz="1200" kern="1200" dirty="0">
                <a:solidFill>
                  <a:schemeClr val="tx1"/>
                </a:solidFill>
                <a:latin typeface="+mn-lt"/>
                <a:ea typeface="+mn-ea"/>
                <a:cs typeface="+mn-cs"/>
              </a:rPr>
              <a:t>, y así él termina perdiendo el foco principal del testing.</a:t>
            </a:r>
          </a:p>
          <a:p>
            <a:r>
              <a:rPr lang="es-AR" sz="1200" b="1" kern="1200" dirty="0">
                <a:solidFill>
                  <a:schemeClr val="tx1"/>
                </a:solidFill>
                <a:latin typeface="+mn-lt"/>
                <a:ea typeface="+mn-ea"/>
                <a:cs typeface="+mn-cs"/>
              </a:rPr>
              <a:t>Generar métricas: </a:t>
            </a:r>
            <a:r>
              <a:rPr lang="es-AR" sz="1200" kern="1200" dirty="0">
                <a:solidFill>
                  <a:schemeClr val="tx1"/>
                </a:solidFill>
                <a:latin typeface="+mn-lt"/>
                <a:ea typeface="+mn-ea"/>
                <a:cs typeface="+mn-cs"/>
              </a:rPr>
              <a:t>Desarrollar y crear métricas para rastrear la calidad del software en su estado actual y comparar la mejora con versiones previas, ayudará a aumentar el valor y madurez del proceso de testing (Ej. el número de componentes con errores en el software/el número total de componentes en el software; o el número de errores detectados en la fase de testing /número total de errores detectados).</a:t>
            </a:r>
          </a:p>
          <a:p>
            <a:r>
              <a:rPr lang="es-AR" sz="1200" b="1" kern="1200" dirty="0">
                <a:solidFill>
                  <a:schemeClr val="tx1"/>
                </a:solidFill>
                <a:latin typeface="+mn-lt"/>
                <a:ea typeface="+mn-ea"/>
                <a:cs typeface="+mn-cs"/>
              </a:rPr>
              <a:t>Implementar </a:t>
            </a:r>
            <a:r>
              <a:rPr lang="es-AR" sz="1200" b="1" kern="1200" baseline="0" dirty="0">
                <a:solidFill>
                  <a:schemeClr val="tx1"/>
                </a:solidFill>
                <a:latin typeface="+mn-lt"/>
                <a:ea typeface="+mn-ea"/>
                <a:cs typeface="+mn-cs"/>
              </a:rPr>
              <a:t>un a</a:t>
            </a:r>
            <a:r>
              <a:rPr lang="es-AR" sz="1200" b="1" kern="1200" dirty="0">
                <a:solidFill>
                  <a:schemeClr val="tx1"/>
                </a:solidFill>
                <a:latin typeface="+mn-lt"/>
                <a:ea typeface="+mn-ea"/>
                <a:cs typeface="+mn-cs"/>
              </a:rPr>
              <a:t>mbiente para testing:</a:t>
            </a:r>
            <a:r>
              <a:rPr lang="es-AR" sz="1200" kern="1200" dirty="0">
                <a:solidFill>
                  <a:schemeClr val="tx1"/>
                </a:solidFill>
                <a:latin typeface="+mn-lt"/>
                <a:ea typeface="+mn-ea"/>
                <a:cs typeface="+mn-cs"/>
              </a:rPr>
              <a:t> Para crear y ejecutar los casos de prueba correspondientes, es vital la implementación de ambientes apropiados para testing que permitan a los desarrolladores reproducir la ejecución del sistema en ambientes de producción.</a:t>
            </a:r>
          </a:p>
          <a:p>
            <a:r>
              <a:rPr lang="es-AR" sz="1200" b="1" kern="1200" dirty="0">
                <a:solidFill>
                  <a:schemeClr val="tx1"/>
                </a:solidFill>
                <a:latin typeface="+mn-lt"/>
                <a:ea typeface="+mn-ea"/>
                <a:cs typeface="+mn-cs"/>
              </a:rPr>
              <a:t>Recolectar</a:t>
            </a:r>
            <a:r>
              <a:rPr lang="es-AR" sz="1200" b="1" kern="1200" baseline="0" dirty="0">
                <a:solidFill>
                  <a:schemeClr val="tx1"/>
                </a:solidFill>
                <a:latin typeface="+mn-lt"/>
                <a:ea typeface="+mn-ea"/>
                <a:cs typeface="+mn-cs"/>
              </a:rPr>
              <a:t> d</a:t>
            </a:r>
            <a:r>
              <a:rPr lang="es-AR" sz="1200" b="1" kern="1200" dirty="0">
                <a:solidFill>
                  <a:schemeClr val="tx1"/>
                </a:solidFill>
                <a:latin typeface="+mn-lt"/>
                <a:ea typeface="+mn-ea"/>
                <a:cs typeface="+mn-cs"/>
              </a:rPr>
              <a:t>atos de prueba: </a:t>
            </a:r>
            <a:r>
              <a:rPr lang="es-AR" sz="1200" kern="1200" dirty="0">
                <a:solidFill>
                  <a:schemeClr val="tx1"/>
                </a:solidFill>
                <a:latin typeface="+mn-lt"/>
                <a:ea typeface="+mn-ea"/>
                <a:cs typeface="+mn-cs"/>
              </a:rPr>
              <a:t>El ambiente necesario para testing en la operación del día a día, deberá proporcionar o asegurar disponibilidad de los datos necesarios para habilitar la ejecución de pruebas correspondientes. Incluso si se desarrollaron los ambientes adecuados para testing, los desarrolladores necesitarán acceder datos específicos esenciales para ejecutar los casos de prueba relacionados.</a:t>
            </a:r>
          </a:p>
          <a:p>
            <a:r>
              <a:rPr lang="es-AR" sz="1200" b="1" kern="1200" dirty="0">
                <a:solidFill>
                  <a:schemeClr val="tx1"/>
                </a:solidFill>
                <a:latin typeface="+mn-lt"/>
                <a:ea typeface="+mn-ea"/>
                <a:cs typeface="+mn-cs"/>
              </a:rPr>
              <a:t>Administración de cambios</a:t>
            </a:r>
            <a:r>
              <a:rPr lang="es-AR" sz="1200" kern="1200" dirty="0">
                <a:solidFill>
                  <a:schemeClr val="tx1"/>
                </a:solidFill>
                <a:latin typeface="+mn-lt"/>
                <a:ea typeface="+mn-ea"/>
                <a:cs typeface="+mn-cs"/>
              </a:rPr>
              <a:t>: Como cualquier otro ambiente de producción, el ambiente para testing deberá rastrear adecuadamente los cambios en la configuración, no solo asegurando los resultados controlados, sino también corriendo las pruebas en ambientes estrechamente relacionados a aquellos de producción.</a:t>
            </a:r>
          </a:p>
          <a:p>
            <a:r>
              <a:rPr lang="es-AR" sz="1200" b="1" kern="1200" dirty="0">
                <a:solidFill>
                  <a:schemeClr val="tx1"/>
                </a:solidFill>
                <a:latin typeface="+mn-lt"/>
                <a:ea typeface="+mn-ea"/>
                <a:cs typeface="+mn-cs"/>
              </a:rPr>
              <a:t>Concientización de desarrolladores</a:t>
            </a:r>
            <a:r>
              <a:rPr lang="es-AR" sz="1200" kern="1200" dirty="0">
                <a:solidFill>
                  <a:schemeClr val="tx1"/>
                </a:solidFill>
                <a:latin typeface="+mn-lt"/>
                <a:ea typeface="+mn-ea"/>
                <a:cs typeface="+mn-cs"/>
              </a:rPr>
              <a:t>: Es crucial tener un proceso de concientización que incluya el compromiso de los directivos en todas y cada una de las unidades de negocio, así como a los desarrolladores relacionados. La meta es demostrar que las actividades de testing dan valor a su trabajo diario.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dirty="0"/>
              <a:t>No probar aplicaciones con defecto junto con los usuarios</a:t>
            </a:r>
            <a:r>
              <a:rPr lang="es-ES_tradnl" sz="1200" dirty="0"/>
              <a:t>. Es un error mostrar</a:t>
            </a:r>
            <a:r>
              <a:rPr lang="es-ES_tradnl" sz="1200" baseline="0" dirty="0"/>
              <a:t> a los usuarios las aplicaciones cuando están a medio construir o no terminadas pero no han pasado por el control de calidad. Cuando se detectan defectos junto con los usuarios estos pierden la confianza en la aplicación y el equipo de desarrollo.</a:t>
            </a:r>
            <a:endParaRPr lang="es-AR" sz="1200" dirty="0"/>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16</a:t>
            </a:fld>
            <a:endParaRPr lang="es-CL"/>
          </a:p>
        </p:txBody>
      </p:sp>
    </p:spTree>
    <p:extLst>
      <p:ext uri="{BB962C8B-B14F-4D97-AF65-F5344CB8AC3E}">
        <p14:creationId xmlns:p14="http://schemas.microsoft.com/office/powerpoint/2010/main" val="115445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buFont typeface="+mj-lt"/>
              <a:buNone/>
            </a:pPr>
            <a:r>
              <a:rPr lang="es-ES_tradnl" b="1" dirty="0"/>
              <a:t>1) Definir un proceso </a:t>
            </a:r>
            <a:r>
              <a:rPr lang="es-ES_tradnl" sz="1200" b="1" i="0" kern="1200" dirty="0">
                <a:solidFill>
                  <a:schemeClr val="tx1"/>
                </a:solidFill>
                <a:latin typeface="+mn-lt"/>
                <a:ea typeface="+mn-ea"/>
                <a:cs typeface="+mn-cs"/>
              </a:rPr>
              <a:t>para</a:t>
            </a:r>
            <a:r>
              <a:rPr lang="es-ES_tradnl" b="1" dirty="0"/>
              <a:t> implementar el S.W.</a:t>
            </a:r>
            <a:r>
              <a:rPr lang="es-ES_tradnl" b="0" dirty="0"/>
              <a:t> Es necesario</a:t>
            </a:r>
            <a:r>
              <a:rPr lang="es-ES_tradnl" b="0" baseline="0" dirty="0"/>
              <a:t> para saber qué se implementará, cómo se hará y tener un plan de contingencia en caso de </a:t>
            </a:r>
            <a:r>
              <a:rPr lang="es-ES_tradnl" sz="1200" b="0" i="0" kern="1200" dirty="0">
                <a:solidFill>
                  <a:schemeClr val="tx1"/>
                </a:solidFill>
                <a:latin typeface="+mn-lt"/>
                <a:ea typeface="+mn-ea"/>
                <a:cs typeface="+mn-cs"/>
              </a:rPr>
              <a:t>fallas</a:t>
            </a:r>
            <a:r>
              <a:rPr lang="es-ES_tradnl" b="0" baseline="0" dirty="0"/>
              <a:t>.</a:t>
            </a:r>
            <a:endParaRPr lang="es-ES_tradnl" b="1" dirty="0"/>
          </a:p>
          <a:p>
            <a:pPr marL="514350" marR="0" indent="-514350" algn="l" defTabSz="914400" rtl="0" eaLnBrk="1" fontAlgn="auto" latinLnBrk="0" hangingPunct="1">
              <a:lnSpc>
                <a:spcPct val="100000"/>
              </a:lnSpc>
              <a:spcBef>
                <a:spcPts val="0"/>
              </a:spcBef>
              <a:spcAft>
                <a:spcPts val="0"/>
              </a:spcAft>
              <a:buClrTx/>
              <a:buSzTx/>
              <a:buFont typeface="+mj-lt"/>
              <a:buNone/>
              <a:tabLst/>
              <a:defRPr/>
            </a:pPr>
            <a:r>
              <a:rPr lang="es-ES_tradnl" b="1" dirty="0"/>
              <a:t>2) Compromiso de la gerencia</a:t>
            </a:r>
            <a:r>
              <a:rPr lang="es-ES_tradnl" dirty="0"/>
              <a:t>, Involucrar en</a:t>
            </a:r>
            <a:r>
              <a:rPr lang="es-ES_tradnl" baseline="0" dirty="0"/>
              <a:t> la implementación a gerentes relacionados con el equipo de </a:t>
            </a:r>
            <a:r>
              <a:rPr lang="es-ES_tradnl" dirty="0"/>
              <a:t>desarrollo y los </a:t>
            </a:r>
            <a:r>
              <a:rPr lang="es-ES_tradnl" baseline="0" dirty="0"/>
              <a:t>clientes.</a:t>
            </a:r>
            <a:endParaRPr lang="es-ES_tradnl" dirty="0"/>
          </a:p>
          <a:p>
            <a:r>
              <a:rPr lang="es-AR" sz="1200" b="1" i="0" kern="1200" dirty="0">
                <a:solidFill>
                  <a:schemeClr val="tx1"/>
                </a:solidFill>
                <a:latin typeface="+mn-lt"/>
                <a:ea typeface="+mn-ea"/>
                <a:cs typeface="+mn-cs"/>
              </a:rPr>
              <a:t>3) Experiencia del personal:</a:t>
            </a:r>
            <a:r>
              <a:rPr lang="es-AR" sz="1200" b="1" i="0" kern="1200" baseline="0" dirty="0">
                <a:solidFill>
                  <a:schemeClr val="tx1"/>
                </a:solidFill>
                <a:latin typeface="+mn-lt"/>
                <a:ea typeface="+mn-ea"/>
                <a:cs typeface="+mn-cs"/>
              </a:rPr>
              <a:t> </a:t>
            </a:r>
            <a:r>
              <a:rPr lang="es-AR" sz="1200" b="0" i="0" kern="1200" dirty="0">
                <a:solidFill>
                  <a:schemeClr val="tx1"/>
                </a:solidFill>
                <a:latin typeface="+mn-lt"/>
                <a:ea typeface="+mn-ea"/>
                <a:cs typeface="+mn-cs"/>
              </a:rPr>
              <a:t>Es vital reconocer a las personas con experiencia tanto en el negocio como en la implementación</a:t>
            </a:r>
            <a:r>
              <a:rPr lang="es-AR" sz="1200" b="0" i="0" kern="1200" baseline="0" dirty="0">
                <a:solidFill>
                  <a:schemeClr val="tx1"/>
                </a:solidFill>
                <a:latin typeface="+mn-lt"/>
                <a:ea typeface="+mn-ea"/>
                <a:cs typeface="+mn-cs"/>
              </a:rPr>
              <a:t> </a:t>
            </a:r>
            <a:r>
              <a:rPr lang="es-AR" sz="1200" b="0" i="0" kern="1200" dirty="0">
                <a:solidFill>
                  <a:schemeClr val="tx1"/>
                </a:solidFill>
                <a:latin typeface="+mn-lt"/>
                <a:ea typeface="+mn-ea"/>
                <a:cs typeface="+mn-cs"/>
              </a:rPr>
              <a:t>de software en general.</a:t>
            </a:r>
          </a:p>
          <a:p>
            <a:r>
              <a:rPr lang="es-AR" sz="1200" b="1" i="0" kern="1200" dirty="0">
                <a:solidFill>
                  <a:schemeClr val="tx1"/>
                </a:solidFill>
                <a:latin typeface="+mn-lt"/>
                <a:ea typeface="+mn-ea"/>
                <a:cs typeface="+mn-cs"/>
              </a:rPr>
              <a:t>4) Definir los productos finales</a:t>
            </a:r>
            <a:r>
              <a:rPr lang="es-AR" sz="1200" b="0" i="0" kern="1200" dirty="0">
                <a:solidFill>
                  <a:schemeClr val="tx1"/>
                </a:solidFill>
                <a:latin typeface="+mn-lt"/>
                <a:ea typeface="+mn-ea"/>
                <a:cs typeface="+mn-cs"/>
              </a:rPr>
              <a:t>, tales como S.W., Manuales,</a:t>
            </a:r>
            <a:r>
              <a:rPr lang="es-AR" sz="1200" b="0" i="0" kern="1200" baseline="0" dirty="0">
                <a:solidFill>
                  <a:schemeClr val="tx1"/>
                </a:solidFill>
                <a:latin typeface="+mn-lt"/>
                <a:ea typeface="+mn-ea"/>
                <a:cs typeface="+mn-cs"/>
              </a:rPr>
              <a:t> Resultado del </a:t>
            </a:r>
            <a:r>
              <a:rPr lang="es-AR" sz="1200" b="0" i="0" kern="1200" dirty="0">
                <a:solidFill>
                  <a:schemeClr val="tx1"/>
                </a:solidFill>
                <a:latin typeface="+mn-lt"/>
                <a:ea typeface="+mn-ea"/>
                <a:cs typeface="+mn-cs"/>
              </a:rPr>
              <a:t>testing. Todo esto garantiza que se pueda dar seguimiento de manera efectiva</a:t>
            </a:r>
            <a:r>
              <a:rPr lang="es-AR" sz="1200" b="1" i="0" kern="1200" dirty="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i="0" kern="1200" dirty="0">
                <a:solidFill>
                  <a:schemeClr val="tx1"/>
                </a:solidFill>
                <a:latin typeface="+mn-lt"/>
                <a:ea typeface="+mn-ea"/>
                <a:cs typeface="+mn-cs"/>
              </a:rPr>
              <a:t>5)</a:t>
            </a:r>
            <a:r>
              <a:rPr lang="es-ES_tradnl" sz="1200" b="1" i="0" kern="1200" baseline="0" dirty="0">
                <a:solidFill>
                  <a:schemeClr val="tx1"/>
                </a:solidFill>
                <a:latin typeface="+mn-lt"/>
                <a:ea typeface="+mn-ea"/>
                <a:cs typeface="+mn-cs"/>
              </a:rPr>
              <a:t> </a:t>
            </a:r>
            <a:r>
              <a:rPr lang="es-AR" sz="1200" b="1" i="0" kern="1200" baseline="0" dirty="0">
                <a:solidFill>
                  <a:schemeClr val="tx1"/>
                </a:solidFill>
                <a:latin typeface="+mn-lt"/>
                <a:ea typeface="+mn-ea"/>
                <a:cs typeface="+mn-cs"/>
              </a:rPr>
              <a:t>Verificar ambiente de producción </a:t>
            </a:r>
            <a:r>
              <a:rPr lang="es-AR" sz="1200" b="0" i="0" kern="1200" baseline="0" dirty="0">
                <a:solidFill>
                  <a:schemeClr val="tx1"/>
                </a:solidFill>
                <a:latin typeface="+mn-lt"/>
                <a:ea typeface="+mn-ea"/>
                <a:cs typeface="+mn-cs"/>
              </a:rPr>
              <a:t>cumple con los requerimientos del S.W. si son compatibles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a:solidFill>
                  <a:schemeClr val="tx1"/>
                </a:solidFill>
                <a:latin typeface="+mn-lt"/>
                <a:ea typeface="+mn-ea"/>
                <a:cs typeface="+mn-cs"/>
              </a:rPr>
              <a:t>6) Hacer respaldo a bases de datos </a:t>
            </a:r>
            <a:r>
              <a:rPr lang="es-AR" sz="1200" b="0" i="0" kern="1200" baseline="0" dirty="0">
                <a:solidFill>
                  <a:schemeClr val="tx1"/>
                </a:solidFill>
                <a:latin typeface="+mn-lt"/>
                <a:ea typeface="+mn-ea"/>
                <a:cs typeface="+mn-cs"/>
              </a:rPr>
              <a:t>para evitar de perdida de estos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a:solidFill>
                  <a:schemeClr val="tx1"/>
                </a:solidFill>
                <a:latin typeface="+mn-lt"/>
                <a:ea typeface="+mn-ea"/>
                <a:cs typeface="+mn-cs"/>
              </a:rPr>
              <a:t>7) Mantener un tiempo de marcha blanca </a:t>
            </a:r>
            <a:r>
              <a:rPr lang="es-AR" sz="1200" b="0" i="0" kern="1200" baseline="0" dirty="0">
                <a:solidFill>
                  <a:schemeClr val="tx1"/>
                </a:solidFill>
                <a:latin typeface="+mn-lt"/>
                <a:ea typeface="+mn-ea"/>
                <a:cs typeface="+mn-cs"/>
              </a:rPr>
              <a:t>donde se mantengan sistemas antiguos y nuevos de manera paralela, hasta que los usuarios se familiaricen con el nuevo S.W</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a:solidFill>
                  <a:schemeClr val="tx1"/>
                </a:solidFill>
                <a:latin typeface="+mn-lt"/>
                <a:ea typeface="+mn-ea"/>
                <a:cs typeface="+mn-cs"/>
              </a:rPr>
              <a:t>8) Hacer seguimiento a las aplicaciones desarrolladas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a:solidFill>
                  <a:schemeClr val="tx1"/>
                </a:solidFill>
                <a:latin typeface="+mn-lt"/>
                <a:ea typeface="+mn-ea"/>
                <a:cs typeface="+mn-cs"/>
              </a:rPr>
              <a:t>9) Involucrar a los usuarios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i="0" kern="1200" baseline="0" dirty="0">
                <a:solidFill>
                  <a:schemeClr val="tx1"/>
                </a:solidFill>
                <a:latin typeface="+mn-lt"/>
                <a:ea typeface="+mn-ea"/>
                <a:cs typeface="+mn-cs"/>
              </a:rPr>
              <a:t>10) Capacitar</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17</a:t>
            </a:fld>
            <a:endParaRPr lang="es-CL" dirty="0"/>
          </a:p>
        </p:txBody>
      </p:sp>
    </p:spTree>
    <p:extLst>
      <p:ext uri="{BB962C8B-B14F-4D97-AF65-F5344CB8AC3E}">
        <p14:creationId xmlns:p14="http://schemas.microsoft.com/office/powerpoint/2010/main" val="349469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05-08-2018</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05-08-2018</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05-08-2018</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Shape 3"/>
          <p:cNvSpPr>
            <a:spLocks noGrp="1"/>
          </p:cNvSpPr>
          <p:nvPr>
            <p:ph type="dt" sz="half" idx="10"/>
          </p:nvPr>
        </p:nvSpPr>
        <p:spPr/>
        <p:txBody>
          <a:bodyPr/>
          <a:lstStyle/>
          <a:p>
            <a:fld id="{41BF2EB3-0EDA-4ED9-9536-B32CA2814CB2}" type="datetimeFigureOut">
              <a:rPr lang="es-CL" smtClean="0"/>
              <a:pPr/>
              <a:t>05-08-2018</a:t>
            </a:fld>
            <a:endParaRPr lang="es-CL" dirty="0"/>
          </a:p>
        </p:txBody>
      </p:sp>
      <p:sp>
        <p:nvSpPr>
          <p:cNvPr id="5" name="Shape 4"/>
          <p:cNvSpPr>
            <a:spLocks noGrp="1"/>
          </p:cNvSpPr>
          <p:nvPr>
            <p:ph type="ftr" sz="quarter" idx="11"/>
          </p:nvPr>
        </p:nvSpPr>
        <p:spPr/>
        <p:txBody>
          <a:bodyPr/>
          <a:lstStyle/>
          <a:p>
            <a:endParaRPr lang="es-CL" dirty="0"/>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dirty="0"/>
          </a:p>
        </p:txBody>
      </p:sp>
      <p:sp>
        <p:nvSpPr>
          <p:cNvPr id="7" name="Rectangle 6"/>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05-08-2018</a:t>
            </a:fld>
            <a:endParaRPr lang="es-CL" dirty="0"/>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05-08-2018</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05-08-2018</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05-08-2018</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05-08-2018</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05-08-2018</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s-ES_tradnl" noProof="0"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05-08-2018</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05-08-2018</a:t>
            </a:fld>
            <a:endParaRPr lang="es-C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CuadroTexto"/>
          <p:cNvSpPr txBox="1"/>
          <p:nvPr/>
        </p:nvSpPr>
        <p:spPr>
          <a:xfrm>
            <a:off x="4860032" y="6093296"/>
            <a:ext cx="5400599" cy="646331"/>
          </a:xfrm>
          <a:prstGeom prst="rect">
            <a:avLst/>
          </a:prstGeom>
          <a:noFill/>
        </p:spPr>
        <p:txBody>
          <a:bodyPr wrap="square" rtlCol="0">
            <a:spAutoFit/>
          </a:bodyPr>
          <a:lstStyle/>
          <a:p>
            <a:pPr algn="ctr"/>
            <a:r>
              <a:rPr lang="es-CL" b="1" dirty="0"/>
              <a:t>Experiencia de aprendizaje 1</a:t>
            </a:r>
          </a:p>
          <a:p>
            <a:pPr algn="ctr"/>
            <a:r>
              <a:rPr lang="es-CL" dirty="0"/>
              <a:t>Buenas prácticas </a:t>
            </a:r>
          </a:p>
        </p:txBody>
      </p:sp>
      <p:sp>
        <p:nvSpPr>
          <p:cNvPr id="8" name="Rectángulo 7"/>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p>
          <a:p>
            <a:pPr algn="ctr"/>
            <a:r>
              <a:rPr lang="es-CL" sz="2800" dirty="0">
                <a:solidFill>
                  <a:schemeClr val="bg1"/>
                </a:solidFill>
                <a:latin typeface="Calibri" pitchFamily="34" charset="0"/>
              </a:rPr>
              <a:t>Auditoría Informática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a:t>Buenas prácticas informáticas</a:t>
            </a:r>
            <a:endParaRPr lang="es-AR" dirty="0"/>
          </a:p>
        </p:txBody>
      </p:sp>
      <p:sp>
        <p:nvSpPr>
          <p:cNvPr id="5" name="4 CuadroTexto"/>
          <p:cNvSpPr txBox="1"/>
          <p:nvPr/>
        </p:nvSpPr>
        <p:spPr>
          <a:xfrm>
            <a:off x="928662" y="2285992"/>
            <a:ext cx="7572428" cy="3108543"/>
          </a:xfrm>
          <a:prstGeom prst="rect">
            <a:avLst/>
          </a:prstGeom>
          <a:noFill/>
        </p:spPr>
        <p:txBody>
          <a:bodyPr wrap="square" rtlCol="0">
            <a:spAutoFit/>
          </a:bodyPr>
          <a:lstStyle/>
          <a:p>
            <a:pPr algn="ctr"/>
            <a:r>
              <a:rPr lang="es-AR" sz="2800" dirty="0"/>
              <a:t>Las buenas prácticas nacen de una observación y reflexión sobre el funcionamiento y necesidades de los procesos productivos, deben ser acordada por los miembros de la empresa y deben estar documentadas para facilitar la mejora de sus procesos.</a:t>
            </a:r>
          </a:p>
          <a:p>
            <a:endParaRPr lang="es-AR" sz="2800" dirty="0"/>
          </a:p>
        </p:txBody>
      </p:sp>
      <p:pic>
        <p:nvPicPr>
          <p:cNvPr id="1026" name="Picture 2" descr="http://lnx.educacionenmalaga.es/bilinguismo/files/2013/05/buenas_practicas.gif"/>
          <p:cNvPicPr>
            <a:picLocks noChangeAspect="1" noChangeArrowheads="1"/>
          </p:cNvPicPr>
          <p:nvPr/>
        </p:nvPicPr>
        <p:blipFill>
          <a:blip r:embed="rId3"/>
          <a:srcRect/>
          <a:stretch>
            <a:fillRect/>
          </a:stretch>
        </p:blipFill>
        <p:spPr bwMode="auto">
          <a:xfrm>
            <a:off x="366699" y="419091"/>
            <a:ext cx="2276475" cy="1724025"/>
          </a:xfrm>
          <a:prstGeom prst="rect">
            <a:avLst/>
          </a:prstGeom>
          <a:noFill/>
        </p:spPr>
      </p:pic>
      <p:sp>
        <p:nvSpPr>
          <p:cNvPr id="7" name="6 Flecha curvada hacia arriba"/>
          <p:cNvSpPr/>
          <p:nvPr/>
        </p:nvSpPr>
        <p:spPr>
          <a:xfrm rot="20493249">
            <a:off x="5476112" y="4813490"/>
            <a:ext cx="3071834" cy="101320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a:solidFill>
                  <a:schemeClr val="tx1"/>
                </a:solidFill>
              </a:rPr>
              <a:t>Mejora Continua</a:t>
            </a:r>
            <a:endParaRPr lang="es-AR"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8229600" cy="4043378"/>
          </a:xfrm>
        </p:spPr>
        <p:style>
          <a:lnRef idx="1">
            <a:schemeClr val="accent1"/>
          </a:lnRef>
          <a:fillRef idx="2">
            <a:schemeClr val="accent1"/>
          </a:fillRef>
          <a:effectRef idx="1">
            <a:schemeClr val="accent1"/>
          </a:effectRef>
          <a:fontRef idx="minor">
            <a:schemeClr val="dk1"/>
          </a:fontRef>
        </p:style>
        <p:txBody>
          <a:bodyPr/>
          <a:lstStyle/>
          <a:p>
            <a:pPr algn="ctr">
              <a:buNone/>
            </a:pPr>
            <a:r>
              <a:rPr lang="es-ES_tradnl" dirty="0">
                <a:sym typeface="Wingdings"/>
              </a:rPr>
              <a:t>No seguir un método específico, realizar productos de manera intuitiva, controlar de manera superficial o inadecuada, no realizar control de calidad. </a:t>
            </a:r>
            <a:endParaRPr lang="es-AR" dirty="0">
              <a:sym typeface="Wingdings"/>
            </a:endParaRPr>
          </a:p>
          <a:p>
            <a:pPr algn="ctr">
              <a:buNone/>
            </a:pPr>
            <a:r>
              <a:rPr lang="es-AR" sz="9600" b="1" dirty="0">
                <a:solidFill>
                  <a:srgbClr val="002060"/>
                </a:solidFill>
                <a:sym typeface="Wingdings"/>
              </a:rPr>
              <a:t></a:t>
            </a:r>
            <a:endParaRPr lang="es-AR" sz="9600" b="1" dirty="0">
              <a:solidFill>
                <a:srgbClr val="002060"/>
              </a:solidFill>
            </a:endParaRPr>
          </a:p>
        </p:txBody>
      </p:sp>
      <p:sp>
        <p:nvSpPr>
          <p:cNvPr id="3" name="2 Título"/>
          <p:cNvSpPr>
            <a:spLocks noGrp="1"/>
          </p:cNvSpPr>
          <p:nvPr>
            <p:ph type="title"/>
          </p:nvPr>
        </p:nvSpPr>
        <p:spPr/>
        <p:txBody>
          <a:bodyPr/>
          <a:lstStyle/>
          <a:p>
            <a:r>
              <a:rPr lang="es-ES_tradnl" dirty="0"/>
              <a:t>Malas prácticas informáticas</a:t>
            </a:r>
            <a:endParaRPr lang="es-A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978111817"/>
              </p:ext>
            </p:extLst>
          </p:nvPr>
        </p:nvGraphicFramePr>
        <p:xfrm>
          <a:off x="457200" y="1600200"/>
          <a:ext cx="8229600" cy="34747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s-ES_tradnl" sz="2400" dirty="0"/>
                        <a:t>Buenas prácticas</a:t>
                      </a:r>
                      <a:endParaRPr lang="es-AR" sz="2400" dirty="0"/>
                    </a:p>
                  </a:txBody>
                  <a:tcPr/>
                </a:tc>
                <a:tc>
                  <a:txBody>
                    <a:bodyPr/>
                    <a:lstStyle/>
                    <a:p>
                      <a:r>
                        <a:rPr lang="es-ES_tradnl" sz="2400" dirty="0"/>
                        <a:t>Malas prácticas</a:t>
                      </a:r>
                      <a:endParaRPr lang="es-AR" sz="2400" dirty="0"/>
                    </a:p>
                  </a:txBody>
                  <a:tcPr/>
                </a:tc>
                <a:extLst>
                  <a:ext uri="{0D108BD9-81ED-4DB2-BD59-A6C34878D82A}">
                    <a16:rowId xmlns:a16="http://schemas.microsoft.com/office/drawing/2014/main" val="10000"/>
                  </a:ext>
                </a:extLst>
              </a:tr>
              <a:tr h="370840">
                <a:tc>
                  <a:txBody>
                    <a:bodyPr/>
                    <a:lstStyle/>
                    <a:p>
                      <a:pPr algn="just">
                        <a:buFontTx/>
                        <a:buChar char="-"/>
                      </a:pPr>
                      <a:r>
                        <a:rPr lang="es-ES_tradnl" sz="2400" dirty="0"/>
                        <a:t> Utilizar</a:t>
                      </a:r>
                      <a:r>
                        <a:rPr lang="es-ES_tradnl" sz="2400" baseline="0" dirty="0"/>
                        <a:t> un modelo de ingeniería de software para desarrollar un producto.</a:t>
                      </a:r>
                    </a:p>
                    <a:p>
                      <a:pPr algn="just">
                        <a:buFontTx/>
                        <a:buChar char="-"/>
                      </a:pPr>
                      <a:r>
                        <a:rPr lang="es-ES_tradnl" sz="2400" baseline="0" dirty="0"/>
                        <a:t> Diseñar el SW.</a:t>
                      </a:r>
                    </a:p>
                    <a:p>
                      <a:pPr algn="just">
                        <a:buFontTx/>
                        <a:buChar char="-"/>
                      </a:pPr>
                      <a:r>
                        <a:rPr lang="es-ES_tradnl" sz="2400" baseline="0" dirty="0"/>
                        <a:t> Generar documentación.</a:t>
                      </a:r>
                    </a:p>
                    <a:p>
                      <a:pPr algn="just">
                        <a:buFontTx/>
                        <a:buChar char="-"/>
                      </a:pPr>
                      <a:r>
                        <a:rPr lang="es-ES_tradnl" sz="2400" baseline="0" dirty="0"/>
                        <a:t> Realizar controles de calidad.</a:t>
                      </a:r>
                    </a:p>
                    <a:p>
                      <a:pPr algn="just">
                        <a:buFontTx/>
                        <a:buChar char="-"/>
                      </a:pPr>
                      <a:r>
                        <a:rPr lang="es-ES_tradnl" sz="2400" dirty="0"/>
                        <a:t> Supervisar</a:t>
                      </a:r>
                      <a:r>
                        <a:rPr lang="es-ES_tradnl" sz="2400" baseline="0" dirty="0"/>
                        <a:t> el proceso de desarrollo de SW.</a:t>
                      </a:r>
                    </a:p>
                  </a:txBody>
                  <a:tcPr/>
                </a:tc>
                <a:tc>
                  <a:txBody>
                    <a:bodyPr/>
                    <a:lstStyle/>
                    <a:p>
                      <a:pPr algn="just">
                        <a:buFontTx/>
                        <a:buChar char="-"/>
                      </a:pPr>
                      <a:r>
                        <a:rPr lang="es-ES_tradnl" sz="2400" dirty="0"/>
                        <a:t>Desarrollar el SW de manera intuitiva.</a:t>
                      </a:r>
                    </a:p>
                    <a:p>
                      <a:pPr algn="just">
                        <a:buFontTx/>
                        <a:buChar char="-"/>
                      </a:pPr>
                      <a:r>
                        <a:rPr lang="es-ES_tradnl" sz="2400" baseline="0" dirty="0"/>
                        <a:t> Falta de documentación.</a:t>
                      </a:r>
                    </a:p>
                    <a:p>
                      <a:pPr algn="just">
                        <a:buFontTx/>
                        <a:buChar char="-"/>
                      </a:pPr>
                      <a:r>
                        <a:rPr lang="es-ES_tradnl" sz="2400" baseline="0" dirty="0"/>
                        <a:t> No realizar control de calidad de proceso o producto.</a:t>
                      </a:r>
                    </a:p>
                    <a:p>
                      <a:pPr algn="just">
                        <a:buFontTx/>
                        <a:buChar char="-"/>
                      </a:pPr>
                      <a:r>
                        <a:rPr lang="es-ES_tradnl" sz="2400" baseline="0" dirty="0"/>
                        <a:t> No seguir ningún modelo.</a:t>
                      </a:r>
                    </a:p>
                    <a:p>
                      <a:pPr algn="just">
                        <a:buFontTx/>
                        <a:buChar char="-"/>
                      </a:pPr>
                      <a:r>
                        <a:rPr lang="es-ES_tradnl" sz="2400" baseline="0" dirty="0"/>
                        <a:t> Falta de supervisión y control. a los procesos de desarrollo.</a:t>
                      </a:r>
                      <a:endParaRPr lang="es-AR" sz="2400" dirty="0"/>
                    </a:p>
                  </a:txBody>
                  <a:tcPr/>
                </a:tc>
                <a:extLst>
                  <a:ext uri="{0D108BD9-81ED-4DB2-BD59-A6C34878D82A}">
                    <a16:rowId xmlns:a16="http://schemas.microsoft.com/office/drawing/2014/main" val="10001"/>
                  </a:ext>
                </a:extLst>
              </a:tr>
            </a:tbl>
          </a:graphicData>
        </a:graphic>
      </p:graphicFrame>
      <p:sp>
        <p:nvSpPr>
          <p:cNvPr id="3" name="2 Título"/>
          <p:cNvSpPr>
            <a:spLocks noGrp="1"/>
          </p:cNvSpPr>
          <p:nvPr>
            <p:ph type="title"/>
          </p:nvPr>
        </p:nvSpPr>
        <p:spPr/>
        <p:txBody>
          <a:bodyPr/>
          <a:lstStyle/>
          <a:p>
            <a:r>
              <a:rPr lang="es-AR" dirty="0"/>
              <a:t>Buenas y malas prácticas en informática</a:t>
            </a:r>
            <a:br>
              <a:rPr lang="es-AR" dirty="0"/>
            </a:br>
            <a:r>
              <a:rPr lang="es-AR" dirty="0"/>
              <a:t> Ejemplos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831995"/>
            <a:ext cx="8229600" cy="4525963"/>
          </a:xfrm>
        </p:spPr>
        <p:txBody>
          <a:bodyPr/>
          <a:lstStyle/>
          <a:p>
            <a:pPr marL="0" indent="0" algn="just">
              <a:buNone/>
            </a:pPr>
            <a:r>
              <a:rPr lang="es-AR" dirty="0"/>
              <a:t>Las buenas prácticas se deben aplicar a todo el desarrollo de un S.W.</a:t>
            </a:r>
          </a:p>
          <a:p>
            <a:pPr lvl="1" algn="just"/>
            <a:r>
              <a:rPr lang="es-ES_tradnl" dirty="0"/>
              <a:t>Toma de requerimientos</a:t>
            </a:r>
          </a:p>
          <a:p>
            <a:pPr lvl="1" algn="just"/>
            <a:r>
              <a:rPr lang="es-ES_tradnl" dirty="0"/>
              <a:t>Desarrollo (programación)</a:t>
            </a:r>
          </a:p>
          <a:p>
            <a:pPr lvl="1" algn="just"/>
            <a:r>
              <a:rPr lang="es-ES_tradnl" dirty="0"/>
              <a:t>Testing de Software</a:t>
            </a:r>
          </a:p>
          <a:p>
            <a:pPr lvl="1" algn="just"/>
            <a:r>
              <a:rPr lang="es-ES_tradnl" dirty="0"/>
              <a:t>Implementación (puesta en marcha)</a:t>
            </a:r>
            <a:endParaRPr lang="es-AR" dirty="0"/>
          </a:p>
          <a:p>
            <a:endParaRPr lang="es-AR" dirty="0"/>
          </a:p>
        </p:txBody>
      </p:sp>
      <p:sp>
        <p:nvSpPr>
          <p:cNvPr id="3" name="2 Título"/>
          <p:cNvSpPr>
            <a:spLocks noGrp="1"/>
          </p:cNvSpPr>
          <p:nvPr>
            <p:ph type="title"/>
          </p:nvPr>
        </p:nvSpPr>
        <p:spPr>
          <a:xfrm>
            <a:off x="457200" y="428612"/>
            <a:ext cx="8229600" cy="1143000"/>
          </a:xfrm>
        </p:spPr>
        <p:txBody>
          <a:bodyPr/>
          <a:lstStyle/>
          <a:p>
            <a:r>
              <a:rPr lang="es-ES_tradnl" dirty="0"/>
              <a:t>Buenas prácticas </a:t>
            </a:r>
            <a:br>
              <a:rPr lang="es-ES_tradnl" dirty="0"/>
            </a:br>
            <a:r>
              <a:rPr lang="es-ES_tradnl" dirty="0"/>
              <a:t>En el desarrollo de un producto informático</a:t>
            </a:r>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ebinteresante.com/wp-content/uploads/2014/05/estrechar-manos.jpg"/>
          <p:cNvPicPr>
            <a:picLocks noChangeAspect="1" noChangeArrowheads="1"/>
          </p:cNvPicPr>
          <p:nvPr/>
        </p:nvPicPr>
        <p:blipFill>
          <a:blip r:embed="rId3"/>
          <a:srcRect b="16341"/>
          <a:stretch>
            <a:fillRect/>
          </a:stretch>
        </p:blipFill>
        <p:spPr bwMode="auto">
          <a:xfrm>
            <a:off x="5500662" y="4572008"/>
            <a:ext cx="3643338" cy="2285992"/>
          </a:xfrm>
          <a:prstGeom prst="rect">
            <a:avLst/>
          </a:prstGeom>
          <a:noFill/>
        </p:spPr>
      </p:pic>
      <p:sp>
        <p:nvSpPr>
          <p:cNvPr id="2" name="1 Marcador de contenido"/>
          <p:cNvSpPr>
            <a:spLocks noGrp="1"/>
          </p:cNvSpPr>
          <p:nvPr>
            <p:ph idx="1"/>
          </p:nvPr>
        </p:nvSpPr>
        <p:spPr>
          <a:xfrm>
            <a:off x="485804" y="1571612"/>
            <a:ext cx="8229600" cy="4525963"/>
          </a:xfrm>
        </p:spPr>
        <p:txBody>
          <a:bodyPr/>
          <a:lstStyle/>
          <a:p>
            <a:pPr algn="just">
              <a:buNone/>
            </a:pPr>
            <a:r>
              <a:rPr lang="es-AR" sz="2000" dirty="0"/>
              <a:t>1. Conocimiento completo del Proceso</a:t>
            </a:r>
          </a:p>
          <a:p>
            <a:pPr algn="just">
              <a:buNone/>
            </a:pPr>
            <a:r>
              <a:rPr lang="es-AR" sz="2000" dirty="0"/>
              <a:t>2. Realizar una planificación</a:t>
            </a:r>
          </a:p>
          <a:p>
            <a:pPr algn="just">
              <a:buNone/>
            </a:pPr>
            <a:r>
              <a:rPr lang="es-AR" sz="2000" dirty="0"/>
              <a:t>3. Establecer una buena comunicación con el cliente</a:t>
            </a:r>
          </a:p>
          <a:p>
            <a:pPr algn="just">
              <a:buNone/>
            </a:pPr>
            <a:r>
              <a:rPr lang="es-AR" sz="2000" dirty="0"/>
              <a:t>4. Asesorar a los clientes</a:t>
            </a:r>
          </a:p>
          <a:p>
            <a:pPr algn="just">
              <a:buNone/>
            </a:pPr>
            <a:r>
              <a:rPr lang="es-AR" sz="2000" dirty="0"/>
              <a:t>5. Utilizar herramientas para capturar requerimientos</a:t>
            </a:r>
          </a:p>
          <a:p>
            <a:pPr algn="just">
              <a:buNone/>
            </a:pPr>
            <a:r>
              <a:rPr lang="es-AR" sz="2000" dirty="0"/>
              <a:t>6. Mantener un </a:t>
            </a:r>
            <a:r>
              <a:rPr lang="es-AR" sz="2000" dirty="0" err="1"/>
              <a:t>feed</a:t>
            </a:r>
            <a:r>
              <a:rPr lang="es-AR" sz="2000" dirty="0"/>
              <a:t>-back cliente-analista</a:t>
            </a:r>
          </a:p>
          <a:p>
            <a:pPr algn="just">
              <a:buNone/>
            </a:pPr>
            <a:r>
              <a:rPr lang="es-AR" sz="2000" dirty="0"/>
              <a:t>7. Registrar los procesos de negocio</a:t>
            </a:r>
          </a:p>
          <a:p>
            <a:pPr algn="just">
              <a:buNone/>
            </a:pPr>
            <a:r>
              <a:rPr lang="es-AR" sz="2000" dirty="0"/>
              <a:t>8. Reconocer que existe una amplia variedad de clientes.</a:t>
            </a:r>
          </a:p>
          <a:p>
            <a:pPr algn="just">
              <a:buNone/>
            </a:pPr>
            <a:r>
              <a:rPr lang="es-AR" sz="2000" dirty="0"/>
              <a:t>9. Requerimientos independientes de la plataforma.</a:t>
            </a:r>
          </a:p>
          <a:p>
            <a:pPr algn="just">
              <a:buNone/>
            </a:pPr>
            <a:r>
              <a:rPr lang="es-ES_tradnl" sz="2000" dirty="0"/>
              <a:t>10. Mas pequeños es mejor</a:t>
            </a:r>
            <a:endParaRPr lang="es-AR" sz="2000" dirty="0"/>
          </a:p>
          <a:p>
            <a:pPr>
              <a:buNone/>
            </a:pPr>
            <a:endParaRPr lang="es-AR" sz="2000" dirty="0"/>
          </a:p>
        </p:txBody>
      </p:sp>
      <p:sp>
        <p:nvSpPr>
          <p:cNvPr id="3" name="2 Título"/>
          <p:cNvSpPr>
            <a:spLocks noGrp="1"/>
          </p:cNvSpPr>
          <p:nvPr>
            <p:ph type="title"/>
          </p:nvPr>
        </p:nvSpPr>
        <p:spPr/>
        <p:txBody>
          <a:bodyPr/>
          <a:lstStyle/>
          <a:p>
            <a:r>
              <a:rPr lang="es-AR" dirty="0"/>
              <a:t>Ejemplo de Buenas prácticas </a:t>
            </a:r>
            <a:br>
              <a:rPr lang="es-AR" dirty="0"/>
            </a:br>
            <a:r>
              <a:rPr lang="es-AR" dirty="0"/>
              <a:t>Toma de requerimiento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workana.com/wp-content/uploads/2014/04/desarrollo-web.jpeg"/>
          <p:cNvPicPr>
            <a:picLocks noChangeAspect="1" noChangeArrowheads="1"/>
          </p:cNvPicPr>
          <p:nvPr/>
        </p:nvPicPr>
        <p:blipFill>
          <a:blip r:embed="rId3" cstate="print">
            <a:lum bright="20000"/>
          </a:blip>
          <a:srcRect/>
          <a:stretch>
            <a:fillRect/>
          </a:stretch>
        </p:blipFill>
        <p:spPr bwMode="auto">
          <a:xfrm>
            <a:off x="6429388" y="1857364"/>
            <a:ext cx="2357422" cy="1566993"/>
          </a:xfrm>
          <a:prstGeom prst="rect">
            <a:avLst/>
          </a:prstGeom>
          <a:noFill/>
        </p:spPr>
      </p:pic>
      <p:sp>
        <p:nvSpPr>
          <p:cNvPr id="2" name="1 Marcador de contenido"/>
          <p:cNvSpPr>
            <a:spLocks noGrp="1"/>
          </p:cNvSpPr>
          <p:nvPr>
            <p:ph idx="1"/>
          </p:nvPr>
        </p:nvSpPr>
        <p:spPr>
          <a:xfrm>
            <a:off x="342928" y="1546243"/>
            <a:ext cx="8229600" cy="4525963"/>
          </a:xfrm>
        </p:spPr>
        <p:txBody>
          <a:bodyPr/>
          <a:lstStyle/>
          <a:p>
            <a:pPr marL="514350" indent="-514350">
              <a:buFont typeface="+mj-lt"/>
              <a:buAutoNum type="arabicPeriod"/>
            </a:pPr>
            <a:r>
              <a:rPr lang="es-AR" sz="2400" dirty="0"/>
              <a:t>Participación activa de los clientes.</a:t>
            </a:r>
          </a:p>
          <a:p>
            <a:pPr marL="514350" indent="-514350">
              <a:buFont typeface="+mj-lt"/>
              <a:buAutoNum type="arabicPeriod"/>
            </a:pPr>
            <a:r>
              <a:rPr lang="es-AR" sz="2400" dirty="0"/>
              <a:t>Visualización de los requerimientos.</a:t>
            </a:r>
          </a:p>
          <a:p>
            <a:pPr marL="514350" indent="-514350">
              <a:buFont typeface="+mj-lt"/>
              <a:buAutoNum type="arabicPeriod"/>
            </a:pPr>
            <a:r>
              <a:rPr lang="es-AR" sz="2400" dirty="0"/>
              <a:t>Visualización de la arquitectura.   </a:t>
            </a:r>
          </a:p>
          <a:p>
            <a:pPr marL="514350" indent="-514350">
              <a:buFont typeface="+mj-lt"/>
              <a:buAutoNum type="arabicPeriod" startAt="5"/>
            </a:pPr>
            <a:r>
              <a:rPr lang="es-AR" sz="2400" dirty="0"/>
              <a:t>Documentar continuamente</a:t>
            </a:r>
          </a:p>
          <a:p>
            <a:pPr marL="514350" indent="-514350">
              <a:buFont typeface="+mj-lt"/>
              <a:buAutoNum type="arabicPeriod" startAt="5"/>
            </a:pPr>
            <a:r>
              <a:rPr lang="es-AR" sz="2400" dirty="0"/>
              <a:t>El diseño debe evolucionar constantemente</a:t>
            </a:r>
          </a:p>
          <a:p>
            <a:pPr marL="514350" indent="-514350">
              <a:buFont typeface="+mj-lt"/>
              <a:buAutoNum type="arabicPeriod" startAt="5"/>
            </a:pPr>
            <a:r>
              <a:rPr lang="es-AR" sz="2400" dirty="0"/>
              <a:t>Los diseñadores también deben codificar</a:t>
            </a:r>
          </a:p>
          <a:p>
            <a:pPr marL="514350" indent="-514350">
              <a:buFont typeface="+mj-lt"/>
              <a:buAutoNum type="arabicPeriod" startAt="5"/>
            </a:pPr>
            <a:r>
              <a:rPr lang="es-AR" sz="2400" dirty="0"/>
              <a:t>La retroalimentación es importante. </a:t>
            </a:r>
          </a:p>
          <a:p>
            <a:pPr marL="514350" indent="-514350">
              <a:buFont typeface="+mj-lt"/>
              <a:buAutoNum type="arabicPeriod" startAt="5"/>
            </a:pPr>
            <a:r>
              <a:rPr lang="es-AR" sz="2400" dirty="0"/>
              <a:t>Analizar detenidamente el ambiente de implementación. </a:t>
            </a:r>
          </a:p>
          <a:p>
            <a:pPr marL="514350" indent="-514350">
              <a:buFont typeface="+mj-lt"/>
              <a:buAutoNum type="arabicPeriod" startAt="5"/>
            </a:pPr>
            <a:r>
              <a:rPr lang="es-AR" sz="2400" dirty="0"/>
              <a:t>Administración de cambios</a:t>
            </a:r>
          </a:p>
          <a:p>
            <a:pPr marL="514350" indent="-514350">
              <a:buFont typeface="+mj-lt"/>
              <a:buAutoNum type="arabicPeriod"/>
            </a:pPr>
            <a:endParaRPr lang="es-AR" sz="2400" dirty="0"/>
          </a:p>
        </p:txBody>
      </p:sp>
      <p:sp>
        <p:nvSpPr>
          <p:cNvPr id="3" name="2 Título"/>
          <p:cNvSpPr>
            <a:spLocks noGrp="1"/>
          </p:cNvSpPr>
          <p:nvPr>
            <p:ph type="title"/>
          </p:nvPr>
        </p:nvSpPr>
        <p:spPr/>
        <p:txBody>
          <a:bodyPr/>
          <a:lstStyle/>
          <a:p>
            <a:r>
              <a:rPr lang="es-AR" dirty="0"/>
              <a:t>Ejemplo de Buenas Prácticas</a:t>
            </a:r>
            <a:br>
              <a:rPr lang="es-AR" dirty="0"/>
            </a:br>
            <a:r>
              <a:rPr lang="es-AR" dirty="0"/>
              <a:t>Proceso de desarrollo de SW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514350" indent="-514350">
              <a:buFont typeface="+mj-lt"/>
              <a:buAutoNum type="arabicPeriod"/>
            </a:pPr>
            <a:r>
              <a:rPr lang="es-AR" sz="2400" dirty="0"/>
              <a:t>Insertar el testing en el ciclo de desarrollo del SW</a:t>
            </a:r>
          </a:p>
          <a:p>
            <a:pPr marL="514350" indent="-514350">
              <a:buFont typeface="+mj-lt"/>
              <a:buAutoNum type="arabicPeriod"/>
            </a:pPr>
            <a:r>
              <a:rPr lang="es-AR" sz="2400" dirty="0"/>
              <a:t>Compromiso gerencial</a:t>
            </a:r>
          </a:p>
          <a:p>
            <a:pPr marL="514350" indent="-514350">
              <a:buFont typeface="+mj-lt"/>
              <a:buAutoNum type="arabicPeriod"/>
            </a:pPr>
            <a:r>
              <a:rPr lang="es-AR" sz="2400" dirty="0"/>
              <a:t>Generar casos de prueba claros  y realizables</a:t>
            </a:r>
          </a:p>
          <a:p>
            <a:pPr marL="514350" indent="-514350">
              <a:buFont typeface="+mj-lt"/>
              <a:buAutoNum type="arabicPeriod"/>
            </a:pPr>
            <a:r>
              <a:rPr lang="es-AR" sz="2400" dirty="0"/>
              <a:t>Generar métricas</a:t>
            </a:r>
          </a:p>
          <a:p>
            <a:pPr marL="514350" indent="-514350">
              <a:buFont typeface="+mj-lt"/>
              <a:buAutoNum type="arabicPeriod"/>
            </a:pPr>
            <a:r>
              <a:rPr lang="es-AR" sz="2400" dirty="0"/>
              <a:t>Implementar un ambiente para testing</a:t>
            </a:r>
          </a:p>
          <a:p>
            <a:pPr marL="514350" indent="-514350">
              <a:buFont typeface="+mj-lt"/>
              <a:buAutoNum type="arabicPeriod"/>
            </a:pPr>
            <a:r>
              <a:rPr lang="es-AR" sz="2400" dirty="0"/>
              <a:t>Recolectar datos de prueba</a:t>
            </a:r>
          </a:p>
          <a:p>
            <a:pPr marL="514350" indent="-514350">
              <a:buFont typeface="+mj-lt"/>
              <a:buAutoNum type="arabicPeriod"/>
            </a:pPr>
            <a:r>
              <a:rPr lang="es-AR" sz="2400" dirty="0"/>
              <a:t>Administración de cambios</a:t>
            </a:r>
          </a:p>
          <a:p>
            <a:pPr marL="514350" indent="-514350">
              <a:buFont typeface="+mj-lt"/>
              <a:buAutoNum type="arabicPeriod"/>
            </a:pPr>
            <a:r>
              <a:rPr lang="es-AR" sz="2400" dirty="0"/>
              <a:t>Concientización de desarrolladores</a:t>
            </a:r>
          </a:p>
          <a:p>
            <a:pPr marL="514350" indent="-514350">
              <a:buFont typeface="+mj-lt"/>
              <a:buAutoNum type="arabicPeriod"/>
            </a:pPr>
            <a:r>
              <a:rPr lang="es-ES_tradnl" sz="2400" dirty="0"/>
              <a:t>Documentar continuamente</a:t>
            </a:r>
          </a:p>
          <a:p>
            <a:pPr marL="514350" indent="-514350">
              <a:buFont typeface="+mj-lt"/>
              <a:buAutoNum type="arabicPeriod"/>
            </a:pPr>
            <a:r>
              <a:rPr lang="es-ES_tradnl" sz="2400" dirty="0"/>
              <a:t>No probar aplicaciones con defecto junto con los usuarios.</a:t>
            </a:r>
            <a:endParaRPr lang="es-AR" sz="2400" dirty="0"/>
          </a:p>
        </p:txBody>
      </p:sp>
      <p:sp>
        <p:nvSpPr>
          <p:cNvPr id="3" name="2 Título"/>
          <p:cNvSpPr>
            <a:spLocks noGrp="1"/>
          </p:cNvSpPr>
          <p:nvPr>
            <p:ph type="title"/>
          </p:nvPr>
        </p:nvSpPr>
        <p:spPr/>
        <p:txBody>
          <a:bodyPr/>
          <a:lstStyle/>
          <a:p>
            <a:r>
              <a:rPr lang="es-AR" dirty="0"/>
              <a:t>Ejemplo de </a:t>
            </a:r>
            <a:r>
              <a:rPr lang="es-ES_tradnl" dirty="0"/>
              <a:t>Buenas Prácticas</a:t>
            </a:r>
            <a:br>
              <a:rPr lang="es-ES_tradnl" dirty="0"/>
            </a:br>
            <a:r>
              <a:rPr lang="es-ES_tradnl" dirty="0"/>
              <a:t>Testing de Software</a:t>
            </a:r>
            <a:endParaRPr lang="es-AR" dirty="0"/>
          </a:p>
        </p:txBody>
      </p:sp>
      <p:pic>
        <p:nvPicPr>
          <p:cNvPr id="37890" name="Picture 2" descr="http://www.nexuslinkservices.com/images/logoTesting.jpg"/>
          <p:cNvPicPr>
            <a:picLocks noChangeAspect="1" noChangeArrowheads="1"/>
          </p:cNvPicPr>
          <p:nvPr/>
        </p:nvPicPr>
        <p:blipFill>
          <a:blip r:embed="rId3"/>
          <a:srcRect/>
          <a:stretch>
            <a:fillRect/>
          </a:stretch>
        </p:blipFill>
        <p:spPr bwMode="auto">
          <a:xfrm>
            <a:off x="6715140" y="2428868"/>
            <a:ext cx="1905000" cy="296227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data.over-blog.com/2/60/17/44/clip_image002.jpg"/>
          <p:cNvPicPr>
            <a:picLocks noChangeAspect="1" noChangeArrowheads="1"/>
          </p:cNvPicPr>
          <p:nvPr/>
        </p:nvPicPr>
        <p:blipFill>
          <a:blip r:embed="rId3"/>
          <a:srcRect/>
          <a:stretch>
            <a:fillRect/>
          </a:stretch>
        </p:blipFill>
        <p:spPr bwMode="auto">
          <a:xfrm>
            <a:off x="6786610" y="4575440"/>
            <a:ext cx="2357422" cy="2282584"/>
          </a:xfrm>
          <a:prstGeom prst="rect">
            <a:avLst/>
          </a:prstGeom>
          <a:noFill/>
        </p:spPr>
      </p:pic>
      <p:sp>
        <p:nvSpPr>
          <p:cNvPr id="2" name="1 Marcador de contenido"/>
          <p:cNvSpPr>
            <a:spLocks noGrp="1"/>
          </p:cNvSpPr>
          <p:nvPr>
            <p:ph idx="1"/>
          </p:nvPr>
        </p:nvSpPr>
        <p:spPr>
          <a:xfrm>
            <a:off x="414366" y="1546243"/>
            <a:ext cx="8229600" cy="4525963"/>
          </a:xfrm>
        </p:spPr>
        <p:txBody>
          <a:bodyPr/>
          <a:lstStyle/>
          <a:p>
            <a:pPr marL="514350" indent="-514350">
              <a:buFont typeface="+mj-lt"/>
              <a:buAutoNum type="arabicPeriod"/>
            </a:pPr>
            <a:r>
              <a:rPr lang="es-ES_tradnl" sz="2400" dirty="0"/>
              <a:t>Definir un proceso para implementar el S.W.</a:t>
            </a:r>
          </a:p>
          <a:p>
            <a:pPr marL="514350" indent="-514350">
              <a:buFont typeface="+mj-lt"/>
              <a:buAutoNum type="arabicPeriod"/>
            </a:pPr>
            <a:r>
              <a:rPr lang="es-ES_tradnl" sz="2400" dirty="0"/>
              <a:t>Compromiso de la gerencia</a:t>
            </a:r>
          </a:p>
          <a:p>
            <a:pPr marL="514350" indent="-514350">
              <a:buFont typeface="+mj-lt"/>
              <a:buAutoNum type="arabicPeriod"/>
            </a:pPr>
            <a:r>
              <a:rPr lang="es-ES_tradnl" sz="2400" dirty="0"/>
              <a:t>Utilizar la experiencia personal</a:t>
            </a:r>
          </a:p>
          <a:p>
            <a:pPr marL="514350" indent="-514350">
              <a:buFont typeface="+mj-lt"/>
              <a:buAutoNum type="arabicPeriod"/>
            </a:pPr>
            <a:r>
              <a:rPr lang="es-ES_tradnl" sz="2400" dirty="0"/>
              <a:t>Definir los productos finales</a:t>
            </a:r>
          </a:p>
          <a:p>
            <a:pPr marL="514350" indent="-514350">
              <a:buFont typeface="+mj-lt"/>
              <a:buAutoNum type="arabicPeriod"/>
            </a:pPr>
            <a:r>
              <a:rPr lang="es-ES_tradnl" sz="2400" dirty="0"/>
              <a:t>Verificar ambiente de producción</a:t>
            </a:r>
          </a:p>
          <a:p>
            <a:pPr marL="514350" indent="-514350">
              <a:buFont typeface="+mj-lt"/>
              <a:buAutoNum type="arabicPeriod"/>
            </a:pPr>
            <a:r>
              <a:rPr lang="es-ES_tradnl" sz="2400" dirty="0"/>
              <a:t>Hacer respaldo a bases de datos</a:t>
            </a:r>
          </a:p>
          <a:p>
            <a:pPr marL="514350" indent="-514350">
              <a:buFont typeface="+mj-lt"/>
              <a:buAutoNum type="arabicPeriod"/>
            </a:pPr>
            <a:r>
              <a:rPr lang="es-ES_tradnl" sz="2400" dirty="0"/>
              <a:t>Mantener un tiempo de marcha blanca</a:t>
            </a:r>
          </a:p>
          <a:p>
            <a:pPr marL="514350" indent="-514350">
              <a:buFont typeface="+mj-lt"/>
              <a:buAutoNum type="arabicPeriod"/>
            </a:pPr>
            <a:r>
              <a:rPr lang="es-ES_tradnl" sz="2400" dirty="0"/>
              <a:t>Hacer seguimiento a las aplicaciones desarrolladas</a:t>
            </a:r>
          </a:p>
          <a:p>
            <a:pPr marL="514350" indent="-514350">
              <a:buFont typeface="+mj-lt"/>
              <a:buAutoNum type="arabicPeriod"/>
            </a:pPr>
            <a:r>
              <a:rPr lang="es-ES_tradnl" sz="2400" dirty="0"/>
              <a:t>Involucrar a los usuarios</a:t>
            </a:r>
          </a:p>
          <a:p>
            <a:pPr marL="514350" indent="-514350">
              <a:buFont typeface="+mj-lt"/>
              <a:buAutoNum type="arabicPeriod"/>
            </a:pPr>
            <a:r>
              <a:rPr lang="es-ES_tradnl" sz="2400" dirty="0"/>
              <a:t>Capacitar</a:t>
            </a:r>
          </a:p>
          <a:p>
            <a:pPr marL="514350" indent="-514350">
              <a:buFont typeface="+mj-lt"/>
              <a:buAutoNum type="arabicPeriod"/>
            </a:pPr>
            <a:endParaRPr lang="es-AR" sz="2400" dirty="0"/>
          </a:p>
        </p:txBody>
      </p:sp>
      <p:sp>
        <p:nvSpPr>
          <p:cNvPr id="3" name="2 Título"/>
          <p:cNvSpPr>
            <a:spLocks noGrp="1"/>
          </p:cNvSpPr>
          <p:nvPr>
            <p:ph type="title"/>
          </p:nvPr>
        </p:nvSpPr>
        <p:spPr/>
        <p:txBody>
          <a:bodyPr/>
          <a:lstStyle/>
          <a:p>
            <a:r>
              <a:rPr lang="es-AR" dirty="0"/>
              <a:t>Ejemplo de </a:t>
            </a:r>
            <a:r>
              <a:rPr lang="es-ES_tradnl" dirty="0"/>
              <a:t>Buenas Prácticas</a:t>
            </a:r>
            <a:br>
              <a:rPr lang="es-ES_tradnl" dirty="0"/>
            </a:br>
            <a:r>
              <a:rPr lang="es-ES_tradnl" dirty="0"/>
              <a:t>Implementación de SW</a:t>
            </a:r>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a:t>Resumen - Conceptos aprendidos</a:t>
            </a:r>
            <a:endParaRPr lang="es-AR" dirty="0"/>
          </a:p>
        </p:txBody>
      </p:sp>
      <p:sp>
        <p:nvSpPr>
          <p:cNvPr id="4" name="Rectangle 3"/>
          <p:cNvSpPr txBox="1">
            <a:spLocks noGrp="1" noChangeArrowheads="1"/>
          </p:cNvSpPr>
          <p:nvPr>
            <p:ph idx="1"/>
          </p:nvPr>
        </p:nvSpPr>
        <p:spPr bwMode="auto">
          <a:xfrm>
            <a:off x="1728782" y="1885160"/>
            <a:ext cx="5686436" cy="3400436"/>
          </a:xfrm>
          <a:prstGeom prst="rect">
            <a:avLst/>
          </a:prstGeom>
          <a:ln w="50800" cmpd="db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2800" dirty="0">
                <a:solidFill>
                  <a:schemeClr val="tx2"/>
                </a:solidFill>
                <a:latin typeface="+mj-lt"/>
              </a:rPr>
              <a:t>Auditoría informática</a:t>
            </a:r>
          </a:p>
          <a:p>
            <a:pPr marL="0" indent="0" algn="just">
              <a:buNone/>
            </a:pPr>
            <a:r>
              <a:rPr lang="es-ES_tradnl" sz="2800" dirty="0">
                <a:solidFill>
                  <a:schemeClr val="tx2"/>
                </a:solidFill>
                <a:latin typeface="+mj-lt"/>
              </a:rPr>
              <a:t>Buena y malas práctica</a:t>
            </a:r>
          </a:p>
          <a:p>
            <a:pPr marL="0" indent="0" algn="just">
              <a:buNone/>
            </a:pPr>
            <a:r>
              <a:rPr lang="es-ES_tradnl" sz="2800" dirty="0">
                <a:solidFill>
                  <a:schemeClr val="tx2"/>
                </a:solidFill>
                <a:latin typeface="+mj-lt"/>
              </a:rPr>
              <a:t>Buenas prácticas en:</a:t>
            </a:r>
          </a:p>
          <a:p>
            <a:pPr marL="1009650" lvl="1" indent="-609600" algn="just"/>
            <a:r>
              <a:rPr lang="es-ES_tradnl" sz="2400" dirty="0">
                <a:solidFill>
                  <a:schemeClr val="tx2"/>
                </a:solidFill>
                <a:latin typeface="+mj-lt"/>
              </a:rPr>
              <a:t>Toma de requerimientos</a:t>
            </a:r>
          </a:p>
          <a:p>
            <a:pPr marL="1009650" lvl="1" indent="-609600" algn="just"/>
            <a:r>
              <a:rPr lang="es-ES_tradnl" sz="2400" dirty="0">
                <a:solidFill>
                  <a:schemeClr val="tx2"/>
                </a:solidFill>
                <a:latin typeface="+mj-lt"/>
              </a:rPr>
              <a:t>Desarrollo de Software</a:t>
            </a:r>
          </a:p>
          <a:p>
            <a:pPr marL="1009650" lvl="1" indent="-609600" algn="just"/>
            <a:r>
              <a:rPr lang="es-ES_tradnl" sz="2400" dirty="0">
                <a:solidFill>
                  <a:schemeClr val="tx2"/>
                </a:solidFill>
                <a:latin typeface="+mj-lt"/>
              </a:rPr>
              <a:t>Testing de Software</a:t>
            </a:r>
            <a:endParaRPr lang="es-ES" sz="2800" dirty="0">
              <a:solidFill>
                <a:schemeClr val="tx2"/>
              </a:solidFill>
              <a:latin typeface="+mj-lt"/>
            </a:endParaRPr>
          </a:p>
        </p:txBody>
      </p:sp>
      <p:pic>
        <p:nvPicPr>
          <p:cNvPr id="50180" name="Picture 4" descr="https://cristinabarcelona.files.wordpress.com/2014/05/facebook-me-gusta.jpg"/>
          <p:cNvPicPr>
            <a:picLocks noChangeAspect="1" noChangeArrowheads="1"/>
          </p:cNvPicPr>
          <p:nvPr/>
        </p:nvPicPr>
        <p:blipFill>
          <a:blip r:embed="rId2"/>
          <a:srcRect/>
          <a:stretch>
            <a:fillRect/>
          </a:stretch>
        </p:blipFill>
        <p:spPr bwMode="auto">
          <a:xfrm>
            <a:off x="6300192" y="4437112"/>
            <a:ext cx="1714512" cy="17145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6506" y="1124744"/>
            <a:ext cx="9127494" cy="4807470"/>
          </a:xfrm>
          <a:prstGeom prst="rect">
            <a:avLst/>
          </a:prstGeom>
        </p:spPr>
        <p:txBody>
          <a:bodyPr wrap="square">
            <a:spAutoFit/>
          </a:bodyPr>
          <a:lstStyle/>
          <a:p>
            <a:pPr algn="ctr"/>
            <a:endParaRPr lang="es-CL" sz="2800" b="1" dirty="0">
              <a:latin typeface="Calibri" pitchFamily="34" charset="0"/>
            </a:endParaRPr>
          </a:p>
          <a:p>
            <a:pPr algn="ctr"/>
            <a:r>
              <a:rPr lang="es-CL" sz="2800" b="1" dirty="0">
                <a:latin typeface="Calibri" pitchFamily="34" charset="0"/>
              </a:rPr>
              <a:t>Unidad de Aprendizaje N°1</a:t>
            </a:r>
          </a:p>
          <a:p>
            <a:pPr algn="ctr"/>
            <a:r>
              <a:rPr lang="es-CL" sz="2800" dirty="0">
                <a:solidFill>
                  <a:schemeClr val="bg1"/>
                </a:solidFill>
                <a:latin typeface="Calibri" pitchFamily="34" charset="0"/>
              </a:rPr>
              <a:t>Introducción al Testing de Software</a:t>
            </a:r>
          </a:p>
          <a:p>
            <a:pPr algn="ctr"/>
            <a:endParaRPr lang="es-CL" sz="2800" dirty="0">
              <a:latin typeface="Calibri" pitchFamily="34" charset="0"/>
            </a:endParaRPr>
          </a:p>
          <a:p>
            <a:pPr algn="ctr"/>
            <a:endParaRPr lang="es-CL" sz="2800" dirty="0">
              <a:latin typeface="Calibri" pitchFamily="34" charset="0"/>
            </a:endParaRPr>
          </a:p>
          <a:p>
            <a:pPr algn="ctr"/>
            <a:r>
              <a:rPr lang="es-CL" sz="2800" b="1" dirty="0">
                <a:latin typeface="Calibri" pitchFamily="34" charset="0"/>
              </a:rPr>
              <a:t>Aprendizajes Esperados:</a:t>
            </a:r>
          </a:p>
          <a:p>
            <a:pPr algn="ctr"/>
            <a:r>
              <a:rPr lang="es-CL" sz="2400" dirty="0"/>
              <a:t>Asociar soluciones metodológicas según las malas prácticas planteadas</a:t>
            </a:r>
          </a:p>
          <a:p>
            <a:pPr algn="ctr"/>
            <a:r>
              <a:rPr lang="es-CL" sz="2400" dirty="0"/>
              <a:t>Realizar el trabajo bajo presión de acuerdo al tiempo del encargo</a:t>
            </a:r>
          </a:p>
          <a:p>
            <a:pPr algn="ctr"/>
            <a:r>
              <a:rPr lang="es-CL" sz="2400" dirty="0"/>
              <a:t>Identificar los estándares de calidad adecuados de acuerdo a la etapa en que se encuentra un proyecto dentro de su ciclo de desarrollo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dirty="0"/>
              <a:t>AUDITORÍA INFORMÁTICA 	</a:t>
            </a:r>
          </a:p>
          <a:p>
            <a:pPr>
              <a:buNone/>
            </a:pPr>
            <a:endParaRPr lang="es-ES_tradnl" dirty="0"/>
          </a:p>
          <a:p>
            <a:pPr>
              <a:buNone/>
            </a:pPr>
            <a:r>
              <a:rPr lang="es-AR" dirty="0"/>
              <a:t>	</a:t>
            </a:r>
          </a:p>
          <a:p>
            <a:pPr>
              <a:buNone/>
            </a:pPr>
            <a:endParaRPr lang="es-AR" dirty="0"/>
          </a:p>
          <a:p>
            <a:endParaRPr lang="es-AR" dirty="0"/>
          </a:p>
        </p:txBody>
      </p:sp>
      <p:sp>
        <p:nvSpPr>
          <p:cNvPr id="3" name="2 Título"/>
          <p:cNvSpPr>
            <a:spLocks noGrp="1"/>
          </p:cNvSpPr>
          <p:nvPr>
            <p:ph type="title"/>
          </p:nvPr>
        </p:nvSpPr>
        <p:spPr/>
        <p:txBody>
          <a:bodyPr/>
          <a:lstStyle/>
          <a:p>
            <a:r>
              <a:rPr lang="es-ES_tradnl" dirty="0"/>
              <a:t>Presentación de la asignatura</a:t>
            </a:r>
            <a:endParaRPr lang="es-AR" dirty="0"/>
          </a:p>
        </p:txBody>
      </p:sp>
      <p:sp>
        <p:nvSpPr>
          <p:cNvPr id="4" name="3 Rectángulo redondeado"/>
          <p:cNvSpPr/>
          <p:nvPr/>
        </p:nvSpPr>
        <p:spPr>
          <a:xfrm>
            <a:off x="428596" y="2428868"/>
            <a:ext cx="8072494" cy="31432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3200" dirty="0"/>
              <a:t>Pretende asegurar la </a:t>
            </a:r>
            <a:r>
              <a:rPr lang="es-AR" sz="3200" i="1" dirty="0"/>
              <a:t>calidad</a:t>
            </a:r>
            <a:r>
              <a:rPr lang="es-AR" sz="3200" dirty="0"/>
              <a:t> tanto de los productos como de los procesos en los proyectos informáticos utilizando buenas prácticas definidas por la industria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1406" y="1600201"/>
            <a:ext cx="8858312" cy="1828800"/>
          </a:xfrm>
        </p:spPr>
        <p:txBody>
          <a:bodyPr/>
          <a:lstStyle/>
          <a:p>
            <a:pPr algn="just">
              <a:buNone/>
            </a:pPr>
            <a:r>
              <a:rPr lang="es-AR" sz="2800" dirty="0"/>
              <a:t>	Examen crítico que se realiza para evaluar, con eficiencia y eficacia, un producto/organismo y determinar planes de acción para mejorar y lograr objetivos propuestos</a:t>
            </a:r>
            <a:r>
              <a:rPr lang="es-AR" dirty="0"/>
              <a:t>.</a:t>
            </a:r>
          </a:p>
        </p:txBody>
      </p:sp>
      <p:sp>
        <p:nvSpPr>
          <p:cNvPr id="3" name="2 Título"/>
          <p:cNvSpPr>
            <a:spLocks noGrp="1"/>
          </p:cNvSpPr>
          <p:nvPr>
            <p:ph type="title"/>
          </p:nvPr>
        </p:nvSpPr>
        <p:spPr/>
        <p:txBody>
          <a:bodyPr/>
          <a:lstStyle/>
          <a:p>
            <a:r>
              <a:rPr lang="es-ES_tradnl" dirty="0"/>
              <a:t>Auditoria</a:t>
            </a:r>
            <a:r>
              <a:rPr lang="es-ES_tradnl" dirty="0">
                <a:latin typeface="Times New Roman" pitchFamily="18" charset="0"/>
              </a:rPr>
              <a:t> </a:t>
            </a:r>
            <a:r>
              <a:rPr lang="es-ES_tradnl" dirty="0"/>
              <a:t>informática</a:t>
            </a:r>
            <a:endParaRPr lang="es-AR" dirty="0"/>
          </a:p>
        </p:txBody>
      </p:sp>
      <p:pic>
        <p:nvPicPr>
          <p:cNvPr id="8196" name="Picture 4" descr="http://www.rubicon.com.ar/Images/central/calidad-grande.jpg"/>
          <p:cNvPicPr>
            <a:picLocks noChangeAspect="1" noChangeArrowheads="1"/>
          </p:cNvPicPr>
          <p:nvPr/>
        </p:nvPicPr>
        <p:blipFill>
          <a:blip r:embed="rId2"/>
          <a:srcRect/>
          <a:stretch>
            <a:fillRect/>
          </a:stretch>
        </p:blipFill>
        <p:spPr bwMode="auto">
          <a:xfrm>
            <a:off x="6215074" y="3286124"/>
            <a:ext cx="2809875" cy="2476501"/>
          </a:xfrm>
          <a:prstGeom prst="rect">
            <a:avLst/>
          </a:prstGeom>
          <a:noFill/>
        </p:spPr>
      </p:pic>
      <p:sp>
        <p:nvSpPr>
          <p:cNvPr id="6" name="5 Rectángulo"/>
          <p:cNvSpPr/>
          <p:nvPr/>
        </p:nvSpPr>
        <p:spPr>
          <a:xfrm>
            <a:off x="285720" y="3325371"/>
            <a:ext cx="6000792" cy="2677656"/>
          </a:xfrm>
          <a:prstGeom prst="rect">
            <a:avLst/>
          </a:prstGeom>
        </p:spPr>
        <p:txBody>
          <a:bodyPr wrap="square">
            <a:spAutoFit/>
          </a:bodyPr>
          <a:lstStyle/>
          <a:p>
            <a:pPr algn="ctr">
              <a:buNone/>
            </a:pPr>
            <a:r>
              <a:rPr lang="es-AR" sz="2800" dirty="0"/>
              <a:t>En informática se busca desarrollar software que cumplan estándares de calidad, eficiencia de los Sistemas Informáticos, mantener la integridad de los datos, utilizar los recursos eficientemente,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static.com/images?q=tbn:ANd9GcQQuPQFBFFOT4WIhlXnNUPSgPzJ6kMpYYGcpayMwv5FkPS8oUihmQ"/>
          <p:cNvPicPr>
            <a:picLocks noChangeAspect="1" noChangeArrowheads="1"/>
          </p:cNvPicPr>
          <p:nvPr/>
        </p:nvPicPr>
        <p:blipFill>
          <a:blip r:embed="rId2"/>
          <a:srcRect/>
          <a:stretch>
            <a:fillRect/>
          </a:stretch>
        </p:blipFill>
        <p:spPr bwMode="auto">
          <a:xfrm>
            <a:off x="6357950" y="4857760"/>
            <a:ext cx="2457450" cy="1752600"/>
          </a:xfrm>
          <a:prstGeom prst="rect">
            <a:avLst/>
          </a:prstGeom>
          <a:noFill/>
        </p:spPr>
      </p:pic>
      <p:sp>
        <p:nvSpPr>
          <p:cNvPr id="2" name="1 Marcador de contenido"/>
          <p:cNvSpPr>
            <a:spLocks noGrp="1"/>
          </p:cNvSpPr>
          <p:nvPr>
            <p:ph idx="1"/>
          </p:nvPr>
        </p:nvSpPr>
        <p:spPr/>
        <p:txBody>
          <a:bodyPr/>
          <a:lstStyle/>
          <a:p>
            <a:pPr algn="just">
              <a:buNone/>
            </a:pPr>
            <a:r>
              <a:rPr lang="es-AR" dirty="0"/>
              <a:t>Beneficios de la auditoria informática:</a:t>
            </a:r>
          </a:p>
          <a:p>
            <a:pPr algn="just">
              <a:buFont typeface="Wingdings" pitchFamily="2" charset="2"/>
              <a:buChar char="ü"/>
            </a:pPr>
            <a:r>
              <a:rPr lang="es-AR" sz="2800" dirty="0"/>
              <a:t>Confianza de los usuarios sobre la seguridad y control de SW.</a:t>
            </a:r>
          </a:p>
          <a:p>
            <a:pPr algn="just">
              <a:buFont typeface="Wingdings" pitchFamily="2" charset="2"/>
              <a:buChar char="ü"/>
            </a:pPr>
            <a:r>
              <a:rPr lang="es-AR" sz="2800" dirty="0"/>
              <a:t>Disminuye los costos de la mala calidad (procesos, rechazos, reclamos, entre otros).</a:t>
            </a:r>
          </a:p>
          <a:p>
            <a:pPr algn="just">
              <a:buFont typeface="Wingdings" pitchFamily="2" charset="2"/>
              <a:buChar char="ü"/>
            </a:pPr>
            <a:r>
              <a:rPr lang="es-AR" sz="2800" dirty="0"/>
              <a:t>Realiza un control de proceso y producto.</a:t>
            </a:r>
          </a:p>
          <a:p>
            <a:pPr algn="just">
              <a:buFont typeface="Wingdings" pitchFamily="2" charset="2"/>
              <a:buChar char="ü"/>
            </a:pPr>
            <a:r>
              <a:rPr lang="es-ES_tradnl" sz="2800" dirty="0"/>
              <a:t>Mejora imagen de la empresa.</a:t>
            </a:r>
            <a:endParaRPr lang="es-AR" sz="2800" dirty="0"/>
          </a:p>
        </p:txBody>
      </p:sp>
      <p:sp>
        <p:nvSpPr>
          <p:cNvPr id="3" name="2 Título"/>
          <p:cNvSpPr>
            <a:spLocks noGrp="1"/>
          </p:cNvSpPr>
          <p:nvPr>
            <p:ph type="title"/>
          </p:nvPr>
        </p:nvSpPr>
        <p:spPr/>
        <p:txBody>
          <a:bodyPr/>
          <a:lstStyle/>
          <a:p>
            <a:r>
              <a:rPr lang="es-ES_tradnl" dirty="0"/>
              <a:t>Auditoria</a:t>
            </a:r>
            <a:r>
              <a:rPr lang="es-ES_tradnl" dirty="0">
                <a:latin typeface="Times New Roman" pitchFamily="18" charset="0"/>
              </a:rPr>
              <a:t> </a:t>
            </a:r>
            <a:r>
              <a:rPr lang="es-ES_tradnl" dirty="0"/>
              <a:t>informática</a:t>
            </a:r>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ES_tradnl" dirty="0"/>
              <a:t>Tipos de auditoria</a:t>
            </a:r>
            <a:endParaRPr lang="es-AR" dirty="0"/>
          </a:p>
          <a:p>
            <a:pPr>
              <a:buNone/>
            </a:pPr>
            <a:endParaRPr lang="es-AR" dirty="0"/>
          </a:p>
          <a:p>
            <a:pPr>
              <a:buNone/>
            </a:pPr>
            <a:r>
              <a:rPr lang="es-AR" dirty="0"/>
              <a:t>INTERNA</a:t>
            </a:r>
          </a:p>
          <a:p>
            <a:endParaRPr lang="es-ES_tradnl" dirty="0"/>
          </a:p>
          <a:p>
            <a:endParaRPr lang="es-AR" sz="1800" dirty="0"/>
          </a:p>
          <a:p>
            <a:pPr>
              <a:buNone/>
            </a:pPr>
            <a:r>
              <a:rPr lang="es-AR" dirty="0"/>
              <a:t>EXTERNA</a:t>
            </a:r>
          </a:p>
          <a:p>
            <a:endParaRPr lang="es-AR" dirty="0"/>
          </a:p>
        </p:txBody>
      </p:sp>
      <p:sp>
        <p:nvSpPr>
          <p:cNvPr id="3" name="2 Título"/>
          <p:cNvSpPr>
            <a:spLocks noGrp="1"/>
          </p:cNvSpPr>
          <p:nvPr>
            <p:ph type="title"/>
          </p:nvPr>
        </p:nvSpPr>
        <p:spPr/>
        <p:txBody>
          <a:bodyPr/>
          <a:lstStyle/>
          <a:p>
            <a:r>
              <a:rPr lang="es-ES_tradnl" dirty="0"/>
              <a:t>Auditoria informática</a:t>
            </a:r>
            <a:endParaRPr lang="es-AR" dirty="0"/>
          </a:p>
        </p:txBody>
      </p:sp>
      <p:sp>
        <p:nvSpPr>
          <p:cNvPr id="4" name="3 Flecha derecha"/>
          <p:cNvSpPr/>
          <p:nvPr/>
        </p:nvSpPr>
        <p:spPr>
          <a:xfrm>
            <a:off x="2500298" y="2857496"/>
            <a:ext cx="1428760" cy="35719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 name="4 Flecha derecha"/>
          <p:cNvSpPr/>
          <p:nvPr/>
        </p:nvSpPr>
        <p:spPr>
          <a:xfrm>
            <a:off x="2500298" y="4357694"/>
            <a:ext cx="1428760" cy="35719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a:p>
            <a:pPr algn="ctr"/>
            <a:endParaRPr lang="es-ES_tradnl" dirty="0"/>
          </a:p>
          <a:p>
            <a:pPr algn="ctr"/>
            <a:endParaRPr lang="es-AR" dirty="0"/>
          </a:p>
        </p:txBody>
      </p:sp>
      <p:sp>
        <p:nvSpPr>
          <p:cNvPr id="6" name="5 CuadroTexto"/>
          <p:cNvSpPr txBox="1"/>
          <p:nvPr/>
        </p:nvSpPr>
        <p:spPr>
          <a:xfrm>
            <a:off x="4143372" y="2714620"/>
            <a:ext cx="285752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_tradnl" sz="2000" dirty="0"/>
              <a:t>Se realiza dentro de la empresa.</a:t>
            </a:r>
            <a:endParaRPr lang="es-AR" sz="2000" dirty="0"/>
          </a:p>
        </p:txBody>
      </p:sp>
      <p:sp>
        <p:nvSpPr>
          <p:cNvPr id="7" name="6 CuadroTexto"/>
          <p:cNvSpPr txBox="1"/>
          <p:nvPr/>
        </p:nvSpPr>
        <p:spPr>
          <a:xfrm>
            <a:off x="4143372" y="4056411"/>
            <a:ext cx="285752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_tradnl" sz="2000" dirty="0"/>
              <a:t>Se contrata una empresa externa que realice la auditoria.</a:t>
            </a:r>
            <a:endParaRPr lang="es-A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None/>
            </a:pPr>
            <a:r>
              <a:rPr lang="es-AR" dirty="0"/>
              <a:t>Tipos de auditorias informática:</a:t>
            </a:r>
          </a:p>
          <a:p>
            <a:pPr lvl="1" algn="just"/>
            <a:r>
              <a:rPr lang="es-AR" dirty="0"/>
              <a:t>Legal</a:t>
            </a:r>
          </a:p>
          <a:p>
            <a:pPr lvl="1" algn="just"/>
            <a:r>
              <a:rPr lang="es-AR" dirty="0"/>
              <a:t>Gestión y procesos</a:t>
            </a:r>
          </a:p>
          <a:p>
            <a:pPr lvl="1" algn="just"/>
            <a:r>
              <a:rPr lang="es-AR" dirty="0"/>
              <a:t>Datos y base de datos</a:t>
            </a:r>
          </a:p>
          <a:p>
            <a:pPr lvl="1" algn="just"/>
            <a:r>
              <a:rPr lang="es-AR" dirty="0"/>
              <a:t>Seguridad física</a:t>
            </a:r>
          </a:p>
          <a:p>
            <a:pPr lvl="1" algn="just"/>
            <a:r>
              <a:rPr lang="es-AR" dirty="0"/>
              <a:t>Seguridad lógica</a:t>
            </a:r>
          </a:p>
          <a:p>
            <a:pPr lvl="1" algn="just"/>
            <a:r>
              <a:rPr lang="es-AR" dirty="0"/>
              <a:t>Conectividad y comunicaciones</a:t>
            </a:r>
          </a:p>
          <a:p>
            <a:pPr lvl="1" algn="just"/>
            <a:r>
              <a:rPr lang="es-AR" dirty="0"/>
              <a:t>Calidad en producción</a:t>
            </a:r>
          </a:p>
          <a:p>
            <a:endParaRPr lang="es-AR" dirty="0"/>
          </a:p>
        </p:txBody>
      </p:sp>
      <p:sp>
        <p:nvSpPr>
          <p:cNvPr id="3" name="2 Título"/>
          <p:cNvSpPr>
            <a:spLocks noGrp="1"/>
          </p:cNvSpPr>
          <p:nvPr>
            <p:ph type="title"/>
          </p:nvPr>
        </p:nvSpPr>
        <p:spPr/>
        <p:txBody>
          <a:bodyPr/>
          <a:lstStyle/>
          <a:p>
            <a:r>
              <a:rPr lang="es-ES_tradnl" dirty="0"/>
              <a:t>Auditoria informática</a:t>
            </a:r>
            <a:endParaRPr lang="es-AR" dirty="0"/>
          </a:p>
        </p:txBody>
      </p:sp>
      <p:pic>
        <p:nvPicPr>
          <p:cNvPr id="4" name="Picture 6" descr="http://www.esib.cl/img/b3.jpg"/>
          <p:cNvPicPr>
            <a:picLocks noChangeAspect="1" noChangeArrowheads="1"/>
          </p:cNvPicPr>
          <p:nvPr/>
        </p:nvPicPr>
        <p:blipFill>
          <a:blip r:embed="rId3"/>
          <a:srcRect/>
          <a:stretch>
            <a:fillRect/>
          </a:stretch>
        </p:blipFill>
        <p:spPr bwMode="auto">
          <a:xfrm>
            <a:off x="6000760" y="2643182"/>
            <a:ext cx="2309802" cy="230980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8229600" cy="4543443"/>
          </a:xfrm>
        </p:spPr>
        <p:style>
          <a:lnRef idx="1">
            <a:schemeClr val="accent1"/>
          </a:lnRef>
          <a:fillRef idx="2">
            <a:schemeClr val="accent1"/>
          </a:fillRef>
          <a:effectRef idx="1">
            <a:schemeClr val="accent1"/>
          </a:effectRef>
          <a:fontRef idx="minor">
            <a:schemeClr val="dk1"/>
          </a:fontRef>
        </p:style>
        <p:txBody>
          <a:bodyPr/>
          <a:lstStyle/>
          <a:p>
            <a:pPr algn="ctr">
              <a:buNone/>
            </a:pPr>
            <a:r>
              <a:rPr lang="es-AR" dirty="0"/>
              <a:t>Métodos o prácticas que pretenden mejorar el rendimiento de una organización en un contexto determinado. Generalmente las organizaciones son reconocidas como "mejores" por otras organizaciones similares.</a:t>
            </a:r>
          </a:p>
          <a:p>
            <a:pPr algn="ctr">
              <a:buNone/>
            </a:pPr>
            <a:r>
              <a:rPr lang="es-AR" dirty="0" err="1"/>
              <a:t>Ej</a:t>
            </a:r>
            <a:r>
              <a:rPr lang="es-AR" dirty="0"/>
              <a:t>: GOOGLE</a:t>
            </a:r>
          </a:p>
          <a:p>
            <a:pPr algn="ctr">
              <a:buNone/>
            </a:pPr>
            <a:r>
              <a:rPr lang="es-AR" sz="8000" b="1" dirty="0">
                <a:solidFill>
                  <a:srgbClr val="002060"/>
                </a:solidFill>
                <a:sym typeface="Wingdings"/>
              </a:rPr>
              <a:t></a:t>
            </a:r>
            <a:endParaRPr lang="es-AR" sz="8000" b="1" dirty="0">
              <a:solidFill>
                <a:srgbClr val="002060"/>
              </a:solidFill>
            </a:endParaRPr>
          </a:p>
        </p:txBody>
      </p:sp>
      <p:sp>
        <p:nvSpPr>
          <p:cNvPr id="3" name="2 Título"/>
          <p:cNvSpPr>
            <a:spLocks noGrp="1"/>
          </p:cNvSpPr>
          <p:nvPr>
            <p:ph type="title"/>
          </p:nvPr>
        </p:nvSpPr>
        <p:spPr/>
        <p:txBody>
          <a:bodyPr/>
          <a:lstStyle/>
          <a:p>
            <a:r>
              <a:rPr lang="es-ES_tradnl" dirty="0"/>
              <a:t>Buenas prácticas informáticas</a:t>
            </a:r>
            <a:endParaRPr lang="es-A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nteractivadigital.com/uploads/2013/04/affiliate-marketing-for-dummies-550x687.png"/>
          <p:cNvPicPr>
            <a:picLocks noChangeAspect="1" noChangeArrowheads="1"/>
          </p:cNvPicPr>
          <p:nvPr/>
        </p:nvPicPr>
        <p:blipFill>
          <a:blip r:embed="rId2"/>
          <a:srcRect b="24017"/>
          <a:stretch>
            <a:fillRect/>
          </a:stretch>
        </p:blipFill>
        <p:spPr bwMode="auto">
          <a:xfrm>
            <a:off x="5929322" y="3852180"/>
            <a:ext cx="3167048" cy="3005844"/>
          </a:xfrm>
          <a:prstGeom prst="rect">
            <a:avLst/>
          </a:prstGeom>
          <a:noFill/>
        </p:spPr>
      </p:pic>
      <p:sp>
        <p:nvSpPr>
          <p:cNvPr id="2" name="1 Marcador de contenido"/>
          <p:cNvSpPr>
            <a:spLocks noGrp="1"/>
          </p:cNvSpPr>
          <p:nvPr>
            <p:ph idx="1"/>
          </p:nvPr>
        </p:nvSpPr>
        <p:spPr>
          <a:xfrm>
            <a:off x="285720" y="1428736"/>
            <a:ext cx="8229600" cy="4525963"/>
          </a:xfrm>
        </p:spPr>
        <p:txBody>
          <a:bodyPr/>
          <a:lstStyle/>
          <a:p>
            <a:pPr marL="0" indent="0" algn="just">
              <a:buNone/>
            </a:pPr>
            <a:r>
              <a:rPr lang="es-AR" dirty="0"/>
              <a:t>La búsqueda de </a:t>
            </a:r>
            <a:r>
              <a:rPr lang="es-AR" i="1" dirty="0"/>
              <a:t>buenas prácticas </a:t>
            </a:r>
            <a:r>
              <a:rPr lang="es-AR" dirty="0"/>
              <a:t>se relaciona directamente con los planteamientos sobre:</a:t>
            </a:r>
          </a:p>
          <a:p>
            <a:pPr lvl="1" algn="just"/>
            <a:r>
              <a:rPr lang="es-AR" dirty="0"/>
              <a:t>Criterios de calidad </a:t>
            </a:r>
          </a:p>
          <a:p>
            <a:pPr lvl="1" algn="just"/>
            <a:r>
              <a:rPr lang="es-AR" dirty="0"/>
              <a:t>Gestión y procedimientos</a:t>
            </a:r>
          </a:p>
          <a:p>
            <a:pPr lvl="1" algn="just"/>
            <a:r>
              <a:rPr lang="es-AR" dirty="0"/>
              <a:t>Satisfacción de las necesidades de las personas </a:t>
            </a:r>
          </a:p>
          <a:p>
            <a:pPr lvl="1" algn="just"/>
            <a:r>
              <a:rPr lang="es-AR" dirty="0"/>
              <a:t>Superación de problemáticas</a:t>
            </a:r>
          </a:p>
        </p:txBody>
      </p:sp>
      <p:sp>
        <p:nvSpPr>
          <p:cNvPr id="3" name="2 Título"/>
          <p:cNvSpPr>
            <a:spLocks noGrp="1"/>
          </p:cNvSpPr>
          <p:nvPr>
            <p:ph type="title"/>
          </p:nvPr>
        </p:nvSpPr>
        <p:spPr/>
        <p:txBody>
          <a:bodyPr/>
          <a:lstStyle/>
          <a:p>
            <a:r>
              <a:rPr lang="es-ES_tradnl" dirty="0"/>
              <a:t>Buenas prácticas informáticas</a:t>
            </a:r>
            <a:endParaRPr lang="es-A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1085</TotalTime>
  <Words>2489</Words>
  <Application>Microsoft Office PowerPoint</Application>
  <PresentationFormat>Presentación en pantalla (4:3)</PresentationFormat>
  <Paragraphs>210</Paragraphs>
  <Slides>18</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ＭＳ Ｐゴシック</vt:lpstr>
      <vt:lpstr>Arial</vt:lpstr>
      <vt:lpstr>Calibri</vt:lpstr>
      <vt:lpstr>Times New Roman</vt:lpstr>
      <vt:lpstr>Wingdings</vt:lpstr>
      <vt:lpstr>Tema DuocUC 2012</vt:lpstr>
      <vt:lpstr>Presentación de PowerPoint</vt:lpstr>
      <vt:lpstr>Presentación de PowerPoint</vt:lpstr>
      <vt:lpstr>Presentación de la asignatura</vt:lpstr>
      <vt:lpstr>Auditoria informática</vt:lpstr>
      <vt:lpstr>Auditoria informática</vt:lpstr>
      <vt:lpstr>Auditoria informática</vt:lpstr>
      <vt:lpstr>Auditoria informática</vt:lpstr>
      <vt:lpstr>Buenas prácticas informáticas</vt:lpstr>
      <vt:lpstr>Buenas prácticas informáticas</vt:lpstr>
      <vt:lpstr>Buenas prácticas informáticas</vt:lpstr>
      <vt:lpstr>Malas prácticas informáticas</vt:lpstr>
      <vt:lpstr>Buenas y malas prácticas en informática  Ejemplos </vt:lpstr>
      <vt:lpstr>Buenas prácticas  En el desarrollo de un producto informático</vt:lpstr>
      <vt:lpstr>Ejemplo de Buenas prácticas  Toma de requerimiento</vt:lpstr>
      <vt:lpstr>Ejemplo de Buenas Prácticas Proceso de desarrollo de SW</vt:lpstr>
      <vt:lpstr>Ejemplo de Buenas Prácticas Testing de Software</vt:lpstr>
      <vt:lpstr>Ejemplo de Buenas Prácticas Implementación de SW</vt:lpstr>
      <vt:lpstr>Resumen - Conceptos aprendidos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Fabrizio</cp:lastModifiedBy>
  <cp:revision>83</cp:revision>
  <dcterms:created xsi:type="dcterms:W3CDTF">2013-06-28T16:52:03Z</dcterms:created>
  <dcterms:modified xsi:type="dcterms:W3CDTF">2018-08-06T05:13:57Z</dcterms:modified>
</cp:coreProperties>
</file>