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0"/>
  </p:notesMasterIdLst>
  <p:sldIdLst>
    <p:sldId id="260" r:id="rId2"/>
    <p:sldId id="259" r:id="rId3"/>
    <p:sldId id="297" r:id="rId4"/>
    <p:sldId id="328" r:id="rId5"/>
    <p:sldId id="351" r:id="rId6"/>
    <p:sldId id="353" r:id="rId7"/>
    <p:sldId id="354" r:id="rId8"/>
    <p:sldId id="345" r:id="rId9"/>
    <p:sldId id="355" r:id="rId10"/>
    <p:sldId id="352" r:id="rId11"/>
    <p:sldId id="356" r:id="rId12"/>
    <p:sldId id="344" r:id="rId13"/>
    <p:sldId id="342" r:id="rId14"/>
    <p:sldId id="359" r:id="rId15"/>
    <p:sldId id="335" r:id="rId16"/>
    <p:sldId id="346" r:id="rId17"/>
    <p:sldId id="347" r:id="rId18"/>
    <p:sldId id="357" r:id="rId19"/>
  </p:sldIdLst>
  <p:sldSz cx="9144000" cy="6858000" type="screen4x3"/>
  <p:notesSz cx="6858000" cy="9144000"/>
  <p:custDataLst>
    <p:tags r:id="rId21"/>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zio" initials="F" lastIdx="4" clrIdx="0">
    <p:extLst>
      <p:ext uri="{19B8F6BF-5375-455C-9EA6-DF929625EA0E}">
        <p15:presenceInfo xmlns:p15="http://schemas.microsoft.com/office/powerpoint/2012/main" userId="Fabriz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3333" autoAdjust="0"/>
  </p:normalViewPr>
  <p:slideViewPr>
    <p:cSldViewPr>
      <p:cViewPr varScale="1">
        <p:scale>
          <a:sx n="60" d="100"/>
          <a:sy n="60" d="100"/>
        </p:scale>
        <p:origin x="99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0T10:31:36.571" idx="1">
    <p:pos x="2718" y="2496"/>
    <p:text>El total de casos ejecutados será la suma de los casos de prueba correctos y los casos de prueba defectuosos. En el ejemplo la suma seria 75+25=100. Por lo tanto la cobertura de los casos de prueba seria 100/120 = 83,3%</p:text>
    <p:extLst>
      <p:ext uri="{C676402C-5697-4E1C-873F-D02D1690AC5C}">
        <p15:threadingInfo xmlns:p15="http://schemas.microsoft.com/office/powerpoint/2012/main" timeZoneBias="180"/>
      </p:ext>
    </p:extLst>
  </p:cm>
  <p:cm authorId="1" dt="2018-11-20T10:34:55.432" idx="2">
    <p:pos x="2698" y="2829"/>
    <p:text>El tiempo total del ciclo deben sacarlo de acuerdo a la carta gantt</p:text>
    <p:extLst>
      <p:ext uri="{C676402C-5697-4E1C-873F-D02D1690AC5C}">
        <p15:threadingInfo xmlns:p15="http://schemas.microsoft.com/office/powerpoint/2012/main" timeZoneBias="180"/>
      </p:ext>
    </p:extLst>
  </p:cm>
  <p:cm authorId="1" dt="2018-11-20T10:35:27.569" idx="3">
    <p:pos x="2254" y="2981"/>
    <p:text>Para calcular el tiempo por caso de prueba hay que hacer la division entre el tiempo por ciclo y el total de casos de prueba. En el ejemplo en el ciclo 1 el tiempo total por ciclo es 24 horas, que es lo mismo que  1440 minutos. Si se divide 1440/100 da un tiempo de 14 minutos por caso de prueba</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0T10:41:08.864" idx="4">
    <p:pos x="2739" y="2769"/>
    <p:text>Para obtener la densidad de los defectos por caso de prueba, hay que usar la formula totaldefectos/pruebasejectudas. Siguien el ejemplo anterior, para calcular la densidad de defectos en el ciclo 1 la division quedaria: 25/100 = 0,25</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20-11-2018</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a:t>Recordar</a:t>
            </a:r>
            <a:r>
              <a:rPr lang="es-ES_tradnl" baseline="0" dirty="0"/>
              <a:t> las distintas etapas del proceso de testing, e</a:t>
            </a:r>
            <a:r>
              <a:rPr lang="es-ES_tradnl" dirty="0"/>
              <a:t>n esta</a:t>
            </a:r>
            <a:r>
              <a:rPr lang="es-ES_tradnl" baseline="0" dirty="0"/>
              <a:t> unidad nos centraremos en las dos primeras etapas del proceso. </a:t>
            </a:r>
            <a:r>
              <a:rPr lang="es-AR" baseline="0" dirty="0"/>
              <a:t>Planificar y controlar; Analizar y diseñar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3427178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Estos</a:t>
            </a:r>
            <a:r>
              <a:rPr lang="es-CL" baseline="0" dirty="0"/>
              <a:t> solo son ejemplos de requisitos no funcionales, pero hay muchos más:</a:t>
            </a:r>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96355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a:t>Los ciclos de prueba se dan por terminados en las siguientes condiciones:</a:t>
            </a:r>
          </a:p>
          <a:p>
            <a:pPr lvl="1"/>
            <a:r>
              <a:rPr lang="es-CL" dirty="0"/>
              <a:t>La aplicación no contiene defectos y esta validada por el usuario.</a:t>
            </a:r>
          </a:p>
          <a:p>
            <a:pPr lvl="1"/>
            <a:r>
              <a:rPr lang="es-CL" dirty="0"/>
              <a:t>La aplicación contiene defectos leves que son aceptados por el usuario.</a:t>
            </a:r>
          </a:p>
          <a:p>
            <a:pPr lvl="1"/>
            <a:r>
              <a:rPr lang="es-CL" dirty="0"/>
              <a:t>La aplicación contiene defectos que van a ser corregidos en una segunda etapa o versión y esta validado por el usuario.</a:t>
            </a:r>
          </a:p>
          <a:p>
            <a:endParaRPr lang="es-CL" dirty="0"/>
          </a:p>
          <a:p>
            <a:r>
              <a:rPr lang="es-CL" dirty="0"/>
              <a:t>Todas las decisiones</a:t>
            </a:r>
            <a:r>
              <a:rPr lang="es-CL" baseline="0" dirty="0"/>
              <a:t> respecto a la aprobación del SW debe ser validado por el usuario.</a:t>
            </a:r>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54802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dirty="0"/>
              <a:t>Plan de pruebas actualizado: Se modifica la carta </a:t>
            </a:r>
            <a:r>
              <a:rPr lang="es-ES_tradnl" dirty="0" err="1"/>
              <a:t>gantt</a:t>
            </a:r>
            <a:r>
              <a:rPr lang="es-ES_tradnl" baseline="0" dirty="0"/>
              <a:t> cuando sea necesario.  Esta debe estar alienada con el proceso de </a:t>
            </a:r>
            <a:r>
              <a:rPr lang="es-ES_tradnl" baseline="0" dirty="0" err="1"/>
              <a:t>testing</a:t>
            </a:r>
            <a:r>
              <a:rPr lang="es-ES_tradnl" baseline="0" dirty="0"/>
              <a:t>.</a:t>
            </a:r>
            <a:endParaRPr lang="es-ES_tradnl" dirty="0"/>
          </a:p>
          <a:p>
            <a:r>
              <a:rPr lang="es-ES_tradnl" dirty="0"/>
              <a:t>Casos de Prueba: Planilla con todos los</a:t>
            </a:r>
            <a:r>
              <a:rPr lang="es-ES_tradnl" baseline="0" dirty="0"/>
              <a:t> casos de prueba. Durante las pruebas los resultados de la ejecución de los casos no se deben borrar, por esto es recomendable tener una planilla por ciclo. Puede ser un doc. Excel con una hoja por ciclo.</a:t>
            </a:r>
            <a:endParaRPr lang="es-ES_tradnl" dirty="0"/>
          </a:p>
          <a:p>
            <a:r>
              <a:rPr lang="es-ES_tradnl" dirty="0"/>
              <a:t>Registro de defectos: planilla con el</a:t>
            </a:r>
            <a:r>
              <a:rPr lang="es-ES_tradnl" baseline="0" dirty="0"/>
              <a:t> registro de todos los defectos </a:t>
            </a:r>
            <a:r>
              <a:rPr lang="es-ES_tradnl" baseline="0" dirty="0" err="1"/>
              <a:t>encotrados</a:t>
            </a:r>
            <a:r>
              <a:rPr lang="es-ES_tradnl" baseline="0" dirty="0"/>
              <a:t> y el resultado de estos. Esta es una sola.</a:t>
            </a:r>
            <a:endParaRPr lang="es-ES_tradnl" dirty="0"/>
          </a:p>
          <a:p>
            <a:r>
              <a:rPr lang="es-ES_tradnl" dirty="0"/>
              <a:t>Resumen Ejecutivo: Este resumen contiene todo lo realizado durante el </a:t>
            </a:r>
            <a:r>
              <a:rPr lang="es-ES_tradnl" dirty="0" err="1"/>
              <a:t>testing</a:t>
            </a:r>
            <a:r>
              <a:rPr lang="es-ES_tradnl" dirty="0"/>
              <a:t> de </a:t>
            </a:r>
            <a:r>
              <a:rPr lang="es-ES_tradnl" dirty="0" err="1"/>
              <a:t>sw</a:t>
            </a:r>
            <a:r>
              <a:rPr lang="es-ES_tradnl" dirty="0"/>
              <a:t>. Y</a:t>
            </a:r>
            <a:r>
              <a:rPr lang="es-ES_tradnl" baseline="0" dirty="0"/>
              <a:t> la aprobación final del cliente(usuario)</a:t>
            </a:r>
            <a:endParaRPr lang="es-ES_tradnl" dirty="0"/>
          </a:p>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4050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Informe</a:t>
            </a:r>
            <a:r>
              <a:rPr lang="es-CL" baseline="0" dirty="0"/>
              <a:t> Resumen Ejecutivo es un informe final que debe contener el resultado de todo el proceso de </a:t>
            </a:r>
            <a:r>
              <a:rPr lang="es-CL" baseline="0" dirty="0" err="1"/>
              <a:t>testing</a:t>
            </a:r>
            <a:r>
              <a:rPr lang="es-CL" baseline="0" dirty="0"/>
              <a:t> y sobre todo las métricas obtenidas.</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17</a:t>
            </a:fld>
            <a:endParaRPr lang="es-CL"/>
          </a:p>
        </p:txBody>
      </p:sp>
    </p:spTree>
    <p:extLst>
      <p:ext uri="{BB962C8B-B14F-4D97-AF65-F5344CB8AC3E}">
        <p14:creationId xmlns:p14="http://schemas.microsoft.com/office/powerpoint/2010/main" val="46992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Productos</a:t>
            </a:r>
            <a:r>
              <a:rPr lang="es-ES_tradnl" baseline="0" dirty="0"/>
              <a:t> de prueba: ambiente de ejecución, plan de pruebas, casos de pruebas, planilla de defectos, resumen, etc.</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219035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Estas</a:t>
            </a:r>
            <a:r>
              <a:rPr lang="es-ES_tradnl" baseline="0" dirty="0"/>
              <a:t> son algunas de las métricas de QA, dependiendo el objetivo de las pruebas y el tipo de proyecto pueden variar.</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a:p>
        </p:txBody>
      </p:sp>
    </p:spTree>
    <p:extLst>
      <p:ext uri="{BB962C8B-B14F-4D97-AF65-F5344CB8AC3E}">
        <p14:creationId xmlns:p14="http://schemas.microsoft.com/office/powerpoint/2010/main" val="124137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AR" dirty="0"/>
              <a:t>Permite</a:t>
            </a:r>
            <a:r>
              <a:rPr lang="es-AR" baseline="0" dirty="0"/>
              <a:t> </a:t>
            </a:r>
            <a:r>
              <a:rPr lang="es-AR" dirty="0"/>
              <a:t>ver si el diseño o código ha crecido, es más complejo y más difícil de entender y mantener. </a:t>
            </a:r>
          </a:p>
          <a:p>
            <a:r>
              <a:rPr lang="es-AR" dirty="0"/>
              <a:t>Las mediciones también nos ayudan a decidir entre varias alternativas de diseño, sobre todo cuando es rediseño código existente.</a:t>
            </a:r>
          </a:p>
          <a:p>
            <a:endParaRPr lang="es-ES_tradnl" dirty="0"/>
          </a:p>
          <a:p>
            <a:pPr marL="0" marR="0" indent="0" algn="l" defTabSz="914400" rtl="0" eaLnBrk="1" fontAlgn="auto" latinLnBrk="0" hangingPunct="1">
              <a:lnSpc>
                <a:spcPct val="100000"/>
              </a:lnSpc>
              <a:spcBef>
                <a:spcPts val="0"/>
              </a:spcBef>
              <a:spcAft>
                <a:spcPts val="0"/>
              </a:spcAft>
              <a:buClrTx/>
              <a:buSzTx/>
              <a:buFontTx/>
              <a:buNone/>
              <a:tabLst/>
              <a:defRPr/>
            </a:pPr>
            <a:r>
              <a:rPr lang="es-AR" sz="1200" b="1" dirty="0" err="1"/>
              <a:t>Cyclomatic</a:t>
            </a:r>
            <a:r>
              <a:rPr lang="es-AR" sz="1200" b="1" dirty="0"/>
              <a:t> </a:t>
            </a:r>
            <a:r>
              <a:rPr lang="es-AR" sz="1200" b="1" dirty="0" err="1"/>
              <a:t>complexity</a:t>
            </a:r>
            <a:r>
              <a:rPr lang="es-AR" sz="1200" b="1" dirty="0"/>
              <a:t>/Complejidad </a:t>
            </a:r>
            <a:r>
              <a:rPr lang="es-AR" sz="1200" b="1" dirty="0" err="1"/>
              <a:t>ciclomática</a:t>
            </a:r>
            <a:r>
              <a:rPr lang="es-AR" sz="1200" b="1" dirty="0"/>
              <a:t>.</a:t>
            </a:r>
          </a:p>
          <a:p>
            <a:r>
              <a:rPr lang="es-AR" dirty="0"/>
              <a:t>Se basa en el número de decisiones en un programa. </a:t>
            </a:r>
          </a:p>
          <a:p>
            <a:r>
              <a:rPr lang="es-AR" dirty="0"/>
              <a:t>Es importante probadores, ya que proporciona una indicación de la cantidad de pruebas (incluyendo comentarios) necesario para evitar prácticamente defectos. En otras palabras, </a:t>
            </a:r>
          </a:p>
          <a:p>
            <a:r>
              <a:rPr lang="es-AR" dirty="0"/>
              <a:t>Las áreas de código identificadas como complejas son candidatas para revisiones y pruebas dinámicas adicionales. La forma más fácil de calcular esta </a:t>
            </a:r>
            <a:r>
              <a:rPr lang="es-AR" dirty="0" err="1"/>
              <a:t>metrica</a:t>
            </a:r>
            <a:r>
              <a:rPr lang="es-AR" dirty="0"/>
              <a:t> es resumir el número de declaraciones de decisiones binarias (por ejemplo: si, mientras que, por, etc.) y añadir 1 a la misma. </a:t>
            </a:r>
          </a:p>
          <a:p>
            <a:endParaRPr lang="es-ES_tradnl" dirty="0"/>
          </a:p>
          <a:p>
            <a:r>
              <a:rPr lang="es-ES_tradnl" dirty="0"/>
              <a:t>Ejemplo:</a:t>
            </a:r>
          </a:p>
          <a:p>
            <a:endParaRPr lang="es-ES_tradnl" dirty="0"/>
          </a:p>
          <a:p>
            <a:r>
              <a:rPr lang="es-AR" sz="1200" kern="1200" baseline="0" dirty="0">
                <a:solidFill>
                  <a:schemeClr val="tx1"/>
                </a:solidFill>
                <a:latin typeface="+mn-lt"/>
                <a:ea typeface="+mn-ea"/>
                <a:cs typeface="+mn-cs"/>
              </a:rPr>
              <a:t>IF A = 354 </a:t>
            </a:r>
          </a:p>
          <a:p>
            <a:r>
              <a:rPr lang="es-AR" sz="1200" kern="1200" baseline="0" dirty="0">
                <a:solidFill>
                  <a:schemeClr val="tx1"/>
                </a:solidFill>
                <a:latin typeface="+mn-lt"/>
                <a:ea typeface="+mn-ea"/>
                <a:cs typeface="+mn-cs"/>
              </a:rPr>
              <a:t>THEN IF B &gt; C </a:t>
            </a:r>
          </a:p>
          <a:p>
            <a:r>
              <a:rPr lang="es-AR" sz="1200" kern="1200" baseline="0" dirty="0">
                <a:solidFill>
                  <a:schemeClr val="tx1"/>
                </a:solidFill>
                <a:latin typeface="+mn-lt"/>
                <a:ea typeface="+mn-ea"/>
                <a:cs typeface="+mn-cs"/>
              </a:rPr>
              <a:t>THEN A = B </a:t>
            </a:r>
          </a:p>
          <a:p>
            <a:r>
              <a:rPr lang="es-AR" sz="1200" kern="1200" baseline="0" dirty="0">
                <a:solidFill>
                  <a:schemeClr val="tx1"/>
                </a:solidFill>
                <a:latin typeface="+mn-lt"/>
                <a:ea typeface="+mn-ea"/>
                <a:cs typeface="+mn-cs"/>
              </a:rPr>
              <a:t>ELSEA= C </a:t>
            </a:r>
          </a:p>
          <a:p>
            <a:r>
              <a:rPr lang="es-AR" sz="1200" kern="1200" baseline="0" dirty="0">
                <a:solidFill>
                  <a:schemeClr val="tx1"/>
                </a:solidFill>
                <a:latin typeface="+mn-lt"/>
                <a:ea typeface="+mn-ea"/>
                <a:cs typeface="+mn-cs"/>
              </a:rPr>
              <a:t>ENDIF </a:t>
            </a:r>
          </a:p>
          <a:p>
            <a:r>
              <a:rPr lang="es-AR" sz="1200" kern="1200" baseline="0" dirty="0">
                <a:solidFill>
                  <a:schemeClr val="tx1"/>
                </a:solidFill>
                <a:latin typeface="+mn-lt"/>
                <a:ea typeface="+mn-ea"/>
                <a:cs typeface="+mn-cs"/>
              </a:rPr>
              <a:t>ENDIF </a:t>
            </a:r>
          </a:p>
          <a:p>
            <a:r>
              <a:rPr lang="es-AR" sz="1200" kern="1200" baseline="0" dirty="0" err="1">
                <a:solidFill>
                  <a:schemeClr val="tx1"/>
                </a:solidFill>
                <a:latin typeface="+mn-lt"/>
                <a:ea typeface="+mn-ea"/>
                <a:cs typeface="+mn-cs"/>
              </a:rPr>
              <a:t>Print</a:t>
            </a:r>
            <a:r>
              <a:rPr lang="es-AR" sz="1200" kern="1200" baseline="0" dirty="0">
                <a:solidFill>
                  <a:schemeClr val="tx1"/>
                </a:solidFill>
                <a:latin typeface="+mn-lt"/>
                <a:ea typeface="+mn-ea"/>
                <a:cs typeface="+mn-cs"/>
              </a:rPr>
              <a:t> A </a:t>
            </a:r>
          </a:p>
          <a:p>
            <a:endParaRPr lang="es-ES_tradnl" sz="1200" kern="1200" baseline="0" dirty="0">
              <a:solidFill>
                <a:schemeClr val="tx1"/>
              </a:solidFill>
              <a:latin typeface="+mn-lt"/>
              <a:ea typeface="+mn-ea"/>
              <a:cs typeface="+mn-cs"/>
            </a:endParaRPr>
          </a:p>
          <a:p>
            <a:r>
              <a:rPr lang="es-ES_tradnl" dirty="0"/>
              <a:t>Se observan</a:t>
            </a:r>
            <a:r>
              <a:rPr lang="es-ES_tradnl" baseline="0" dirty="0"/>
              <a:t> 2 decisiones en el código, por tanto la </a:t>
            </a:r>
            <a:r>
              <a:rPr lang="es-ES_tradnl" baseline="0" dirty="0" err="1"/>
              <a:t>la</a:t>
            </a:r>
            <a:r>
              <a:rPr lang="es-ES_tradnl" baseline="0" dirty="0"/>
              <a:t> complejidad </a:t>
            </a:r>
            <a:r>
              <a:rPr lang="es-ES_tradnl" baseline="0" dirty="0" err="1"/>
              <a:t>ciclomática</a:t>
            </a:r>
            <a:r>
              <a:rPr lang="es-ES_tradnl" baseline="0" dirty="0"/>
              <a:t> es 2+1=3</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29437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a:t>Cantidad total casos de Prueba Correctos: se realiza la prueba</a:t>
            </a:r>
            <a:r>
              <a:rPr lang="es-AR" sz="1200" baseline="0" dirty="0"/>
              <a:t> sin problema</a:t>
            </a:r>
            <a:endParaRPr lang="es-AR" sz="1200" dirty="0"/>
          </a:p>
          <a:p>
            <a:r>
              <a:rPr lang="es-AR" sz="1200" dirty="0"/>
              <a:t>Cantidad total casos de Prueba Defectuosos: se detecta</a:t>
            </a:r>
            <a:r>
              <a:rPr lang="es-AR" sz="1200" baseline="0" dirty="0"/>
              <a:t> un defecto al realizar la prueba</a:t>
            </a:r>
            <a:endParaRPr lang="es-AR" sz="1200" dirty="0"/>
          </a:p>
          <a:p>
            <a:r>
              <a:rPr lang="es-AR" sz="1200" dirty="0"/>
              <a:t>Cantidad total casos de Prueba No Aplican: la</a:t>
            </a:r>
            <a:r>
              <a:rPr lang="es-AR" sz="1200" baseline="0" dirty="0"/>
              <a:t> prueba no se realiza porque no corresponde.</a:t>
            </a:r>
            <a:endParaRPr lang="es-AR" sz="1200" dirty="0"/>
          </a:p>
          <a:p>
            <a:r>
              <a:rPr lang="es-AR" sz="1200" dirty="0"/>
              <a:t>Cantidad total casos de Prueba No Revisados: la prueba no se realiza porque</a:t>
            </a:r>
            <a:r>
              <a:rPr lang="es-AR" sz="1200" baseline="0" dirty="0"/>
              <a:t> depende de alguna que esta con defectos, aún no se a desarrollado la funcionalidad, etc.</a:t>
            </a:r>
            <a:endParaRPr lang="es-AR" sz="1200" dirty="0"/>
          </a:p>
          <a:p>
            <a:endParaRPr lang="es-ES_tradnl" dirty="0"/>
          </a:p>
          <a:p>
            <a:r>
              <a:rPr lang="es-ES_tradnl" dirty="0"/>
              <a:t>Se pueden registrar</a:t>
            </a:r>
            <a:r>
              <a:rPr lang="es-ES_tradnl" baseline="0" dirty="0"/>
              <a:t> por ciclo o por proyecto total.</a:t>
            </a:r>
          </a:p>
          <a:p>
            <a:endParaRPr lang="es-ES_tradnl" baseline="0"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187656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Este</a:t>
            </a:r>
            <a:r>
              <a:rPr lang="es-CL" baseline="0" dirty="0"/>
              <a:t> resumen se realiza al finalizar cada ciclo de prueba y al finalizar el proyecto.</a:t>
            </a:r>
          </a:p>
          <a:p>
            <a:r>
              <a:rPr lang="es-CL" baseline="0" dirty="0"/>
              <a:t>Es acumulativo</a:t>
            </a:r>
          </a:p>
          <a:p>
            <a:r>
              <a:rPr lang="es-CL" baseline="0" dirty="0"/>
              <a:t>Los casos de prueba defectuoso que se registran son aquellos que quedan abiertos o postergados para el siguiente ciclo.</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9</a:t>
            </a:fld>
            <a:endParaRPr lang="es-CL"/>
          </a:p>
        </p:txBody>
      </p:sp>
    </p:spTree>
    <p:extLst>
      <p:ext uri="{BB962C8B-B14F-4D97-AF65-F5344CB8AC3E}">
        <p14:creationId xmlns:p14="http://schemas.microsoft.com/office/powerpoint/2010/main" val="3930537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err="1"/>
              <a:t>defect</a:t>
            </a:r>
            <a:r>
              <a:rPr lang="es-CL" dirty="0"/>
              <a:t> </a:t>
            </a:r>
            <a:r>
              <a:rPr lang="es-CL" dirty="0" err="1"/>
              <a:t>density</a:t>
            </a:r>
            <a:r>
              <a:rPr lang="es-CL" dirty="0"/>
              <a:t>/densidad de defectos</a:t>
            </a:r>
          </a:p>
          <a:p>
            <a:r>
              <a:rPr lang="es-CL" dirty="0"/>
              <a:t>Número de defectos identificados en un componente o sistema dividido </a:t>
            </a:r>
          </a:p>
          <a:p>
            <a:r>
              <a:rPr lang="es-CL" dirty="0"/>
              <a:t>por el tamaño del mismo (expresado en términos de medidas estándar, </a:t>
            </a:r>
          </a:p>
          <a:p>
            <a:r>
              <a:rPr lang="es-CL" dirty="0"/>
              <a:t>por ejemplo líneas de código, número de clases o puntos de función)</a:t>
            </a:r>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10</a:t>
            </a:fld>
            <a:endParaRPr lang="es-CL"/>
          </a:p>
        </p:txBody>
      </p:sp>
    </p:spTree>
    <p:extLst>
      <p:ext uri="{BB962C8B-B14F-4D97-AF65-F5344CB8AC3E}">
        <p14:creationId xmlns:p14="http://schemas.microsoft.com/office/powerpoint/2010/main" val="1520940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El total de los defectos</a:t>
            </a:r>
            <a:r>
              <a:rPr lang="es-ES_tradnl" baseline="0" dirty="0"/>
              <a:t> cambia en los ciclos, estos son acumulativos.</a:t>
            </a:r>
          </a:p>
          <a:p>
            <a:r>
              <a:rPr lang="es-ES_tradnl" baseline="0" dirty="0"/>
              <a:t>Los estados pueden cambiar ya que se van resolviendo entre los ciclos.</a:t>
            </a:r>
          </a:p>
          <a:p>
            <a:r>
              <a:rPr lang="es-ES_tradnl" baseline="0" dirty="0"/>
              <a:t>Un defecto postergado al cierre del proyecto s</a:t>
            </a:r>
            <a:r>
              <a:rPr lang="es-ES_tradnl" dirty="0"/>
              <a:t>e considera en una mejora futura o</a:t>
            </a:r>
            <a:r>
              <a:rPr lang="es-ES_tradnl" baseline="0" dirty="0"/>
              <a:t> se corregirá en una mantención.</a:t>
            </a:r>
          </a:p>
          <a:p>
            <a:r>
              <a:rPr lang="es-ES_tradnl" baseline="0" dirty="0"/>
              <a:t>Los defectos rechazados y validados por el usuario no deben afectar al proyecto.</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a:p>
        </p:txBody>
      </p:sp>
    </p:spTree>
    <p:extLst>
      <p:ext uri="{BB962C8B-B14F-4D97-AF65-F5344CB8AC3E}">
        <p14:creationId xmlns:p14="http://schemas.microsoft.com/office/powerpoint/2010/main" val="202024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13</a:t>
            </a:fld>
            <a:endParaRPr lang="es-CL"/>
          </a:p>
        </p:txBody>
      </p:sp>
    </p:spTree>
    <p:extLst>
      <p:ext uri="{BB962C8B-B14F-4D97-AF65-F5344CB8AC3E}">
        <p14:creationId xmlns:p14="http://schemas.microsoft.com/office/powerpoint/2010/main" val="4226669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Shape 3"/>
          <p:cNvSpPr>
            <a:spLocks noGrp="1"/>
          </p:cNvSpPr>
          <p:nvPr>
            <p:ph type="dt" sz="half" idx="10"/>
          </p:nvPr>
        </p:nvSpPr>
        <p:spPr/>
        <p:txBody>
          <a:bodyPr/>
          <a:lstStyle/>
          <a:p>
            <a:fld id="{41BF2EB3-0EDA-4ED9-9536-B32CA2814CB2}" type="datetimeFigureOut">
              <a:rPr lang="es-CL" smtClean="0"/>
              <a:pPr/>
              <a:t>20-11-2018</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20-11-2018</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ES_tradnl"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20-11-2018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20-11-2018</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4558045" y="6021288"/>
            <a:ext cx="5400599" cy="646331"/>
          </a:xfrm>
          <a:prstGeom prst="rect">
            <a:avLst/>
          </a:prstGeom>
          <a:noFill/>
        </p:spPr>
        <p:txBody>
          <a:bodyPr wrap="square" rtlCol="0">
            <a:spAutoFit/>
          </a:bodyPr>
          <a:lstStyle/>
          <a:p>
            <a:pPr algn="ctr"/>
            <a:r>
              <a:rPr lang="es-CL" b="1" dirty="0"/>
              <a:t>Experiencia de aprendizaje 3</a:t>
            </a:r>
          </a:p>
          <a:p>
            <a:pPr algn="ctr"/>
            <a:r>
              <a:rPr lang="es-CL" dirty="0">
                <a:latin typeface="Calibri" pitchFamily="34" charset="0"/>
              </a:rPr>
              <a:t>Cierre de procesos de pruebas</a:t>
            </a:r>
          </a:p>
        </p:txBody>
      </p:sp>
      <p:sp>
        <p:nvSpPr>
          <p:cNvPr id="8" name="Rectángulo 7"/>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p>
          <a:p>
            <a:pPr algn="ctr"/>
            <a:r>
              <a:rPr lang="es-CL" sz="2800" dirty="0">
                <a:solidFill>
                  <a:schemeClr val="bg1"/>
                </a:solidFill>
                <a:latin typeface="Calibri" pitchFamily="34" charset="0"/>
              </a:rPr>
              <a:t>Auditoría Informática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Resumen Defectos Detectados</a:t>
            </a:r>
            <a:endParaRPr lang="es-AR" dirty="0"/>
          </a:p>
        </p:txBody>
      </p:sp>
      <p:sp>
        <p:nvSpPr>
          <p:cNvPr id="5" name="4 Marcador de contenido"/>
          <p:cNvSpPr>
            <a:spLocks noGrp="1"/>
          </p:cNvSpPr>
          <p:nvPr>
            <p:ph idx="1"/>
          </p:nvPr>
        </p:nvSpPr>
        <p:spPr/>
        <p:txBody>
          <a:bodyPr/>
          <a:lstStyle/>
          <a:p>
            <a:r>
              <a:rPr lang="es-ES_tradnl" sz="2400" dirty="0"/>
              <a:t>Cantidad Total de defectos detectados</a:t>
            </a:r>
          </a:p>
          <a:p>
            <a:r>
              <a:rPr lang="es-ES_tradnl" sz="2400" dirty="0"/>
              <a:t>Resumen del estado final de los defectos:</a:t>
            </a:r>
          </a:p>
          <a:p>
            <a:pPr lvl="1"/>
            <a:r>
              <a:rPr lang="es-ES_tradnl" sz="2000" dirty="0"/>
              <a:t>Cantidad de defectos cerrados</a:t>
            </a:r>
          </a:p>
          <a:p>
            <a:pPr lvl="1"/>
            <a:r>
              <a:rPr lang="es-ES_tradnl" sz="2000" dirty="0"/>
              <a:t>Cantidad de defectos rechazados</a:t>
            </a:r>
          </a:p>
          <a:p>
            <a:pPr lvl="1"/>
            <a:r>
              <a:rPr lang="es-ES_tradnl" sz="2000" dirty="0"/>
              <a:t>Cantidad de defectos postergados</a:t>
            </a:r>
          </a:p>
          <a:p>
            <a:r>
              <a:rPr lang="es-ES_tradnl" sz="2400" dirty="0"/>
              <a:t>Densidad de defectos por casos de prueba</a:t>
            </a:r>
            <a:r>
              <a:rPr lang="es-AR" sz="2400" dirty="0"/>
              <a:t>: </a:t>
            </a:r>
          </a:p>
          <a:p>
            <a:pPr lvl="1"/>
            <a:r>
              <a:rPr lang="es-AR" sz="1800" b="1" dirty="0">
                <a:solidFill>
                  <a:srgbClr val="002060"/>
                </a:solidFill>
              </a:rPr>
              <a:t>Defectos/casos ejecutados</a:t>
            </a:r>
            <a:endParaRPr lang="es-AR" b="1" dirty="0">
              <a:solidFill>
                <a:srgbClr val="002060"/>
              </a:solidFill>
            </a:endParaRPr>
          </a:p>
          <a:p>
            <a:pPr lvl="1"/>
            <a:endParaRPr lang="es-ES_tradnl" sz="2000" dirty="0"/>
          </a:p>
        </p:txBody>
      </p:sp>
      <p:sp>
        <p:nvSpPr>
          <p:cNvPr id="4" name="3 Rectángulo redondeado"/>
          <p:cNvSpPr/>
          <p:nvPr/>
        </p:nvSpPr>
        <p:spPr>
          <a:xfrm>
            <a:off x="2928926" y="4786322"/>
            <a:ext cx="5715040" cy="10001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sz="2800" dirty="0">
                <a:solidFill>
                  <a:schemeClr val="tx1"/>
                </a:solidFill>
              </a:rPr>
              <a:t>Se puede generar el resumen por ciclo o por estado total del proyecto.</a:t>
            </a:r>
            <a:endParaRPr lang="es-AR" sz="2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799819127"/>
              </p:ext>
            </p:extLst>
          </p:nvPr>
        </p:nvGraphicFramePr>
        <p:xfrm>
          <a:off x="457200" y="1600200"/>
          <a:ext cx="8229602" cy="3403600"/>
        </p:xfrm>
        <a:graphic>
          <a:graphicData uri="http://schemas.openxmlformats.org/drawingml/2006/table">
            <a:tbl>
              <a:tblPr firstRow="1" bandRow="1">
                <a:tableStyleId>{5C22544A-7EE6-4342-B048-85BDC9FD1C3A}</a:tableStyleId>
              </a:tblPr>
              <a:tblGrid>
                <a:gridCol w="3043230">
                  <a:extLst>
                    <a:ext uri="{9D8B030D-6E8A-4147-A177-3AD203B41FA5}">
                      <a16:colId xmlns:a16="http://schemas.microsoft.com/office/drawing/2014/main" val="20000"/>
                    </a:ext>
                  </a:extLst>
                </a:gridCol>
                <a:gridCol w="1296593">
                  <a:extLst>
                    <a:ext uri="{9D8B030D-6E8A-4147-A177-3AD203B41FA5}">
                      <a16:colId xmlns:a16="http://schemas.microsoft.com/office/drawing/2014/main" val="20001"/>
                    </a:ext>
                  </a:extLst>
                </a:gridCol>
                <a:gridCol w="1296593">
                  <a:extLst>
                    <a:ext uri="{9D8B030D-6E8A-4147-A177-3AD203B41FA5}">
                      <a16:colId xmlns:a16="http://schemas.microsoft.com/office/drawing/2014/main" val="20002"/>
                    </a:ext>
                  </a:extLst>
                </a:gridCol>
                <a:gridCol w="1296593">
                  <a:extLst>
                    <a:ext uri="{9D8B030D-6E8A-4147-A177-3AD203B41FA5}">
                      <a16:colId xmlns:a16="http://schemas.microsoft.com/office/drawing/2014/main" val="20003"/>
                    </a:ext>
                  </a:extLst>
                </a:gridCol>
                <a:gridCol w="1296593">
                  <a:extLst>
                    <a:ext uri="{9D8B030D-6E8A-4147-A177-3AD203B41FA5}">
                      <a16:colId xmlns:a16="http://schemas.microsoft.com/office/drawing/2014/main" val="20004"/>
                    </a:ext>
                  </a:extLst>
                </a:gridCol>
              </a:tblGrid>
              <a:tr h="370840">
                <a:tc>
                  <a:txBody>
                    <a:bodyPr/>
                    <a:lstStyle/>
                    <a:p>
                      <a:endParaRPr lang="es-AR" dirty="0"/>
                    </a:p>
                  </a:txBody>
                  <a:tcPr/>
                </a:tc>
                <a:tc>
                  <a:txBody>
                    <a:bodyPr/>
                    <a:lstStyle/>
                    <a:p>
                      <a:pPr algn="ctr"/>
                      <a:r>
                        <a:rPr lang="es-ES_tradnl" dirty="0"/>
                        <a:t>Ciclo 1</a:t>
                      </a:r>
                      <a:endParaRPr lang="es-AR" dirty="0"/>
                    </a:p>
                  </a:txBody>
                  <a:tcPr/>
                </a:tc>
                <a:tc>
                  <a:txBody>
                    <a:bodyPr/>
                    <a:lstStyle/>
                    <a:p>
                      <a:pPr algn="ctr"/>
                      <a:r>
                        <a:rPr lang="es-ES_tradnl" dirty="0"/>
                        <a:t>Ciclo 2</a:t>
                      </a:r>
                      <a:endParaRPr lang="es-AR" dirty="0"/>
                    </a:p>
                  </a:txBody>
                  <a:tcPr/>
                </a:tc>
                <a:tc>
                  <a:txBody>
                    <a:bodyPr/>
                    <a:lstStyle/>
                    <a:p>
                      <a:pPr algn="ctr"/>
                      <a:r>
                        <a:rPr lang="es-ES_tradnl" dirty="0"/>
                        <a:t>Ciclo 3</a:t>
                      </a:r>
                      <a:endParaRPr lang="es-AR" dirty="0"/>
                    </a:p>
                  </a:txBody>
                  <a:tcPr/>
                </a:tc>
                <a:tc>
                  <a:txBody>
                    <a:bodyPr/>
                    <a:lstStyle/>
                    <a:p>
                      <a:pPr algn="ctr"/>
                      <a:r>
                        <a:rPr lang="es-ES_tradnl" dirty="0"/>
                        <a:t>Cierre</a:t>
                      </a:r>
                      <a:r>
                        <a:rPr lang="es-ES_tradnl" baseline="0" dirty="0"/>
                        <a:t> de Proyecto</a:t>
                      </a:r>
                      <a:endParaRPr lang="es-AR" dirty="0"/>
                    </a:p>
                  </a:txBody>
                  <a:tcPr/>
                </a:tc>
                <a:extLst>
                  <a:ext uri="{0D108BD9-81ED-4DB2-BD59-A6C34878D82A}">
                    <a16:rowId xmlns:a16="http://schemas.microsoft.com/office/drawing/2014/main" val="10000"/>
                  </a:ext>
                </a:extLst>
              </a:tr>
              <a:tr h="370840">
                <a:tc>
                  <a:txBody>
                    <a:bodyPr/>
                    <a:lstStyle/>
                    <a:p>
                      <a:r>
                        <a:rPr lang="es-ES_tradnl" dirty="0"/>
                        <a:t>Total de defectos</a:t>
                      </a:r>
                      <a:endParaRPr lang="es-AR" dirty="0"/>
                    </a:p>
                  </a:txBody>
                  <a:tcPr/>
                </a:tc>
                <a:tc>
                  <a:txBody>
                    <a:bodyPr/>
                    <a:lstStyle/>
                    <a:p>
                      <a:pPr algn="ctr"/>
                      <a:r>
                        <a:rPr lang="es-ES_tradnl" dirty="0"/>
                        <a:t>25</a:t>
                      </a:r>
                      <a:endParaRPr lang="es-AR" dirty="0"/>
                    </a:p>
                  </a:txBody>
                  <a:tcPr/>
                </a:tc>
                <a:tc>
                  <a:txBody>
                    <a:bodyPr/>
                    <a:lstStyle/>
                    <a:p>
                      <a:pPr algn="ctr"/>
                      <a:r>
                        <a:rPr lang="es-ES_tradnl" dirty="0"/>
                        <a:t>36</a:t>
                      </a:r>
                      <a:endParaRPr lang="es-AR" dirty="0"/>
                    </a:p>
                  </a:txBody>
                  <a:tcPr/>
                </a:tc>
                <a:tc>
                  <a:txBody>
                    <a:bodyPr/>
                    <a:lstStyle/>
                    <a:p>
                      <a:pPr algn="ctr"/>
                      <a:r>
                        <a:rPr lang="es-ES_tradnl" dirty="0"/>
                        <a:t>42</a:t>
                      </a:r>
                      <a:endParaRPr lang="es-AR" dirty="0"/>
                    </a:p>
                  </a:txBody>
                  <a:tcPr/>
                </a:tc>
                <a:tc>
                  <a:txBody>
                    <a:bodyPr/>
                    <a:lstStyle/>
                    <a:p>
                      <a:pPr algn="ctr"/>
                      <a:r>
                        <a:rPr lang="es-ES_tradnl" dirty="0"/>
                        <a:t>42</a:t>
                      </a:r>
                      <a:endParaRPr lang="es-AR" dirty="0"/>
                    </a:p>
                  </a:txBody>
                  <a:tcPr/>
                </a:tc>
                <a:extLst>
                  <a:ext uri="{0D108BD9-81ED-4DB2-BD59-A6C34878D82A}">
                    <a16:rowId xmlns:a16="http://schemas.microsoft.com/office/drawing/2014/main" val="10001"/>
                  </a:ext>
                </a:extLst>
              </a:tr>
              <a:tr h="370840">
                <a:tc>
                  <a:txBody>
                    <a:bodyPr/>
                    <a:lstStyle/>
                    <a:p>
                      <a:r>
                        <a:rPr lang="es-ES_tradnl" dirty="0"/>
                        <a:t>Total de defectos</a:t>
                      </a:r>
                      <a:r>
                        <a:rPr lang="es-ES_tradnl" baseline="0" dirty="0"/>
                        <a:t> por ciclo</a:t>
                      </a:r>
                      <a:endParaRPr lang="es-AR" dirty="0"/>
                    </a:p>
                  </a:txBody>
                  <a:tcPr/>
                </a:tc>
                <a:tc>
                  <a:txBody>
                    <a:bodyPr/>
                    <a:lstStyle/>
                    <a:p>
                      <a:pPr algn="ctr"/>
                      <a:r>
                        <a:rPr lang="es-ES_tradnl" dirty="0"/>
                        <a:t>25</a:t>
                      </a:r>
                      <a:endParaRPr lang="es-AR" dirty="0"/>
                    </a:p>
                  </a:txBody>
                  <a:tcPr/>
                </a:tc>
                <a:tc>
                  <a:txBody>
                    <a:bodyPr/>
                    <a:lstStyle/>
                    <a:p>
                      <a:pPr algn="l"/>
                      <a:r>
                        <a:rPr lang="es-ES_tradnl" dirty="0"/>
                        <a:t>11 </a:t>
                      </a:r>
                      <a:r>
                        <a:rPr lang="es-ES_tradnl" sz="1400" dirty="0"/>
                        <a:t>Nuevos</a:t>
                      </a:r>
                      <a:endParaRPr lang="es-ES_tradnl" dirty="0"/>
                    </a:p>
                    <a:p>
                      <a:pPr algn="ctr"/>
                      <a:r>
                        <a:rPr lang="es-ES_tradnl" baseline="0" dirty="0"/>
                        <a:t>5 </a:t>
                      </a:r>
                      <a:r>
                        <a:rPr lang="es-ES_tradnl" sz="1200" baseline="0" dirty="0"/>
                        <a:t>Ciclo anterior</a:t>
                      </a:r>
                      <a:r>
                        <a:rPr lang="es-ES_tradnl" baseline="0" dirty="0"/>
                        <a:t> </a:t>
                      </a:r>
                      <a:endParaRPr lang="es-AR" dirty="0"/>
                    </a:p>
                  </a:txBody>
                  <a:tcPr/>
                </a:tc>
                <a:tc>
                  <a:txBody>
                    <a:bodyPr/>
                    <a:lstStyle/>
                    <a:p>
                      <a:pPr algn="l"/>
                      <a:r>
                        <a:rPr lang="es-ES_tradnl" dirty="0"/>
                        <a:t>6 </a:t>
                      </a:r>
                      <a:r>
                        <a:rPr lang="es-ES_tradnl" sz="1600" dirty="0"/>
                        <a:t>Nuevos</a:t>
                      </a:r>
                      <a:endParaRPr lang="es-ES_tradnl" dirty="0"/>
                    </a:p>
                    <a:p>
                      <a:pPr algn="l"/>
                      <a:r>
                        <a:rPr lang="es-ES_tradnl" baseline="0" dirty="0"/>
                        <a:t>3 </a:t>
                      </a:r>
                      <a:r>
                        <a:rPr lang="es-ES_tradnl" sz="1200" baseline="0" dirty="0"/>
                        <a:t>Ciclo anterior</a:t>
                      </a:r>
                      <a:r>
                        <a:rPr lang="es-ES_tradnl" baseline="0" dirty="0"/>
                        <a:t> </a:t>
                      </a:r>
                      <a:endParaRPr lang="es-AR" dirty="0"/>
                    </a:p>
                  </a:txBody>
                  <a:tcPr/>
                </a:tc>
                <a:tc>
                  <a:txBody>
                    <a:bodyPr/>
                    <a:lstStyle/>
                    <a:p>
                      <a:pPr algn="ctr"/>
                      <a:r>
                        <a:rPr lang="es-ES_tradnl" dirty="0"/>
                        <a:t>NA</a:t>
                      </a:r>
                      <a:endParaRPr lang="es-AR" dirty="0"/>
                    </a:p>
                  </a:txBody>
                  <a:tcPr/>
                </a:tc>
                <a:extLst>
                  <a:ext uri="{0D108BD9-81ED-4DB2-BD59-A6C34878D82A}">
                    <a16:rowId xmlns:a16="http://schemas.microsoft.com/office/drawing/2014/main" val="10002"/>
                  </a:ext>
                </a:extLst>
              </a:tr>
              <a:tr h="370840">
                <a:tc>
                  <a:txBody>
                    <a:bodyPr/>
                    <a:lstStyle/>
                    <a:p>
                      <a:r>
                        <a:rPr lang="es-ES_tradnl" dirty="0"/>
                        <a:t>Defectos cerrados</a:t>
                      </a:r>
                      <a:endParaRPr lang="es-AR" dirty="0"/>
                    </a:p>
                  </a:txBody>
                  <a:tcPr/>
                </a:tc>
                <a:tc>
                  <a:txBody>
                    <a:bodyPr/>
                    <a:lstStyle/>
                    <a:p>
                      <a:pPr algn="ctr"/>
                      <a:r>
                        <a:rPr lang="es-ES_tradnl" dirty="0"/>
                        <a:t>18</a:t>
                      </a:r>
                      <a:endParaRPr lang="es-AR" dirty="0"/>
                    </a:p>
                  </a:txBody>
                  <a:tcPr/>
                </a:tc>
                <a:tc>
                  <a:txBody>
                    <a:bodyPr/>
                    <a:lstStyle/>
                    <a:p>
                      <a:pPr algn="ctr"/>
                      <a:r>
                        <a:rPr lang="es-ES_tradnl" dirty="0"/>
                        <a:t>12</a:t>
                      </a:r>
                      <a:endParaRPr lang="es-AR" dirty="0"/>
                    </a:p>
                  </a:txBody>
                  <a:tcPr/>
                </a:tc>
                <a:tc>
                  <a:txBody>
                    <a:bodyPr/>
                    <a:lstStyle/>
                    <a:p>
                      <a:pPr algn="ctr"/>
                      <a:r>
                        <a:rPr lang="es-ES_tradnl" dirty="0"/>
                        <a:t>8</a:t>
                      </a:r>
                      <a:endParaRPr lang="es-AR" dirty="0"/>
                    </a:p>
                  </a:txBody>
                  <a:tcPr/>
                </a:tc>
                <a:tc>
                  <a:txBody>
                    <a:bodyPr/>
                    <a:lstStyle/>
                    <a:p>
                      <a:pPr algn="ctr"/>
                      <a:r>
                        <a:rPr lang="es-ES_tradnl" dirty="0"/>
                        <a:t>38</a:t>
                      </a:r>
                      <a:endParaRPr lang="es-AR" dirty="0"/>
                    </a:p>
                  </a:txBody>
                  <a:tcPr/>
                </a:tc>
                <a:extLst>
                  <a:ext uri="{0D108BD9-81ED-4DB2-BD59-A6C34878D82A}">
                    <a16:rowId xmlns:a16="http://schemas.microsoft.com/office/drawing/2014/main" val="10003"/>
                  </a:ext>
                </a:extLst>
              </a:tr>
              <a:tr h="370840">
                <a:tc>
                  <a:txBody>
                    <a:bodyPr/>
                    <a:lstStyle/>
                    <a:p>
                      <a:r>
                        <a:rPr lang="es-ES_tradnl" dirty="0"/>
                        <a:t>Defectos postergados</a:t>
                      </a:r>
                      <a:endParaRPr lang="es-AR" dirty="0"/>
                    </a:p>
                  </a:txBody>
                  <a:tcPr/>
                </a:tc>
                <a:tc>
                  <a:txBody>
                    <a:bodyPr/>
                    <a:lstStyle/>
                    <a:p>
                      <a:pPr algn="ctr"/>
                      <a:r>
                        <a:rPr lang="es-ES_tradnl" dirty="0"/>
                        <a:t>5</a:t>
                      </a:r>
                      <a:endParaRPr lang="es-AR" dirty="0"/>
                    </a:p>
                  </a:txBody>
                  <a:tcPr/>
                </a:tc>
                <a:tc>
                  <a:txBody>
                    <a:bodyPr/>
                    <a:lstStyle/>
                    <a:p>
                      <a:pPr algn="ctr"/>
                      <a:r>
                        <a:rPr lang="es-ES_tradnl" dirty="0"/>
                        <a:t>3</a:t>
                      </a:r>
                      <a:endParaRPr lang="es-AR" dirty="0"/>
                    </a:p>
                  </a:txBody>
                  <a:tcPr/>
                </a:tc>
                <a:tc>
                  <a:txBody>
                    <a:bodyPr/>
                    <a:lstStyle/>
                    <a:p>
                      <a:pPr algn="ctr"/>
                      <a:r>
                        <a:rPr lang="es-ES_tradnl" dirty="0"/>
                        <a:t>1</a:t>
                      </a:r>
                      <a:endParaRPr lang="es-AR" dirty="0"/>
                    </a:p>
                  </a:txBody>
                  <a:tcPr/>
                </a:tc>
                <a:tc>
                  <a:txBody>
                    <a:bodyPr/>
                    <a:lstStyle/>
                    <a:p>
                      <a:pPr algn="ctr"/>
                      <a:r>
                        <a:rPr lang="es-ES_tradnl" dirty="0"/>
                        <a:t>1</a:t>
                      </a:r>
                      <a:endParaRPr lang="es-AR" dirty="0"/>
                    </a:p>
                  </a:txBody>
                  <a:tcPr/>
                </a:tc>
                <a:extLst>
                  <a:ext uri="{0D108BD9-81ED-4DB2-BD59-A6C34878D82A}">
                    <a16:rowId xmlns:a16="http://schemas.microsoft.com/office/drawing/2014/main" val="10004"/>
                  </a:ext>
                </a:extLst>
              </a:tr>
              <a:tr h="370840">
                <a:tc>
                  <a:txBody>
                    <a:bodyPr/>
                    <a:lstStyle/>
                    <a:p>
                      <a:r>
                        <a:rPr lang="es-ES_tradnl" dirty="0"/>
                        <a:t>Defectos rechazados</a:t>
                      </a:r>
                      <a:endParaRPr lang="es-AR" dirty="0"/>
                    </a:p>
                  </a:txBody>
                  <a:tcPr/>
                </a:tc>
                <a:tc>
                  <a:txBody>
                    <a:bodyPr/>
                    <a:lstStyle/>
                    <a:p>
                      <a:pPr algn="ctr"/>
                      <a:r>
                        <a:rPr lang="es-ES_tradnl" dirty="0"/>
                        <a:t>2</a:t>
                      </a:r>
                      <a:endParaRPr lang="es-AR" dirty="0"/>
                    </a:p>
                  </a:txBody>
                  <a:tcPr/>
                </a:tc>
                <a:tc>
                  <a:txBody>
                    <a:bodyPr/>
                    <a:lstStyle/>
                    <a:p>
                      <a:pPr algn="ctr"/>
                      <a:r>
                        <a:rPr lang="es-ES_tradnl" dirty="0"/>
                        <a:t>1</a:t>
                      </a:r>
                      <a:endParaRPr lang="es-AR" dirty="0"/>
                    </a:p>
                  </a:txBody>
                  <a:tcPr/>
                </a:tc>
                <a:tc>
                  <a:txBody>
                    <a:bodyPr/>
                    <a:lstStyle/>
                    <a:p>
                      <a:pPr algn="ctr"/>
                      <a:r>
                        <a:rPr lang="es-ES_tradnl" dirty="0"/>
                        <a:t>0</a:t>
                      </a:r>
                      <a:endParaRPr lang="es-AR" dirty="0"/>
                    </a:p>
                  </a:txBody>
                  <a:tcPr/>
                </a:tc>
                <a:tc>
                  <a:txBody>
                    <a:bodyPr/>
                    <a:lstStyle/>
                    <a:p>
                      <a:pPr algn="ctr"/>
                      <a:r>
                        <a:rPr lang="es-ES_tradnl" dirty="0"/>
                        <a:t>3</a:t>
                      </a:r>
                      <a:endParaRPr lang="es-AR" dirty="0"/>
                    </a:p>
                  </a:txBody>
                  <a:tcPr/>
                </a:tc>
                <a:extLst>
                  <a:ext uri="{0D108BD9-81ED-4DB2-BD59-A6C34878D82A}">
                    <a16:rowId xmlns:a16="http://schemas.microsoft.com/office/drawing/2014/main" val="10005"/>
                  </a:ext>
                </a:extLst>
              </a:tr>
              <a:tr h="370840">
                <a:tc>
                  <a:txBody>
                    <a:bodyPr/>
                    <a:lstStyle/>
                    <a:p>
                      <a:r>
                        <a:rPr lang="es-ES_tradnl" dirty="0"/>
                        <a:t>Densidad de defectos por</a:t>
                      </a:r>
                      <a:r>
                        <a:rPr lang="es-ES_tradnl" baseline="0" dirty="0"/>
                        <a:t> caso de prueba. </a:t>
                      </a:r>
                      <a:endParaRPr lang="es-AR" dirty="0"/>
                    </a:p>
                  </a:txBody>
                  <a:tcPr/>
                </a:tc>
                <a:tc>
                  <a:txBody>
                    <a:bodyPr/>
                    <a:lstStyle/>
                    <a:p>
                      <a:pPr algn="ctr"/>
                      <a:r>
                        <a:rPr lang="es-AR" dirty="0"/>
                        <a:t>0,25</a:t>
                      </a:r>
                    </a:p>
                  </a:txBody>
                  <a:tcPr/>
                </a:tc>
                <a:tc>
                  <a:txBody>
                    <a:bodyPr/>
                    <a:lstStyle/>
                    <a:p>
                      <a:pPr algn="ctr"/>
                      <a:r>
                        <a:rPr lang="es-AR" dirty="0"/>
                        <a:t>0,11</a:t>
                      </a:r>
                    </a:p>
                  </a:txBody>
                  <a:tcPr/>
                </a:tc>
                <a:tc>
                  <a:txBody>
                    <a:bodyPr/>
                    <a:lstStyle/>
                    <a:p>
                      <a:pPr algn="ctr"/>
                      <a:r>
                        <a:rPr lang="es-AR" dirty="0"/>
                        <a:t>0,06</a:t>
                      </a:r>
                    </a:p>
                    <a:p>
                      <a:pPr algn="ctr"/>
                      <a:endParaRPr lang="es-AR" dirty="0"/>
                    </a:p>
                  </a:txBody>
                  <a:tcPr/>
                </a:tc>
                <a:tc>
                  <a:txBody>
                    <a:bodyPr/>
                    <a:lstStyle/>
                    <a:p>
                      <a:pPr algn="ctr"/>
                      <a:r>
                        <a:rPr lang="es-AR" dirty="0"/>
                        <a:t>0,42</a:t>
                      </a:r>
                    </a:p>
                  </a:txBody>
                  <a:tcPr/>
                </a:tc>
                <a:extLst>
                  <a:ext uri="{0D108BD9-81ED-4DB2-BD59-A6C34878D82A}">
                    <a16:rowId xmlns:a16="http://schemas.microsoft.com/office/drawing/2014/main" val="10006"/>
                  </a:ext>
                </a:extLst>
              </a:tr>
            </a:tbl>
          </a:graphicData>
        </a:graphic>
      </p:graphicFrame>
      <p:sp>
        <p:nvSpPr>
          <p:cNvPr id="3" name="2 Título"/>
          <p:cNvSpPr>
            <a:spLocks noGrp="1"/>
          </p:cNvSpPr>
          <p:nvPr>
            <p:ph type="title"/>
          </p:nvPr>
        </p:nvSpPr>
        <p:spPr/>
        <p:txBody>
          <a:bodyPr/>
          <a:lstStyle/>
          <a:p>
            <a:r>
              <a:rPr lang="es-ES_tradnl" dirty="0"/>
              <a:t>Resumen Defectos Detectados</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Resumen resultado pruebas exploratorias</a:t>
            </a:r>
            <a:endParaRPr lang="es-AR" dirty="0"/>
          </a:p>
        </p:txBody>
      </p:sp>
      <p:graphicFrame>
        <p:nvGraphicFramePr>
          <p:cNvPr id="6" name="5 Tabla"/>
          <p:cNvGraphicFramePr>
            <a:graphicFrameLocks noGrp="1"/>
          </p:cNvGraphicFramePr>
          <p:nvPr>
            <p:extLst>
              <p:ext uri="{D42A27DB-BD31-4B8C-83A1-F6EECF244321}">
                <p14:modId xmlns:p14="http://schemas.microsoft.com/office/powerpoint/2010/main" val="4256400862"/>
              </p:ext>
            </p:extLst>
          </p:nvPr>
        </p:nvGraphicFramePr>
        <p:xfrm>
          <a:off x="428596" y="2214554"/>
          <a:ext cx="8167670" cy="3207547"/>
        </p:xfrm>
        <a:graphic>
          <a:graphicData uri="http://schemas.openxmlformats.org/drawingml/2006/table">
            <a:tbl>
              <a:tblPr firstRow="1" bandRow="1">
                <a:tableStyleId>{5C22544A-7EE6-4342-B048-85BDC9FD1C3A}</a:tableStyleId>
              </a:tblPr>
              <a:tblGrid>
                <a:gridCol w="1445844">
                  <a:extLst>
                    <a:ext uri="{9D8B030D-6E8A-4147-A177-3AD203B41FA5}">
                      <a16:colId xmlns:a16="http://schemas.microsoft.com/office/drawing/2014/main" val="20000"/>
                    </a:ext>
                  </a:extLst>
                </a:gridCol>
                <a:gridCol w="3054750">
                  <a:extLst>
                    <a:ext uri="{9D8B030D-6E8A-4147-A177-3AD203B41FA5}">
                      <a16:colId xmlns:a16="http://schemas.microsoft.com/office/drawing/2014/main" val="20001"/>
                    </a:ext>
                  </a:extLst>
                </a:gridCol>
                <a:gridCol w="3667076">
                  <a:extLst>
                    <a:ext uri="{9D8B030D-6E8A-4147-A177-3AD203B41FA5}">
                      <a16:colId xmlns:a16="http://schemas.microsoft.com/office/drawing/2014/main" val="20002"/>
                    </a:ext>
                  </a:extLst>
                </a:gridCol>
              </a:tblGrid>
              <a:tr h="464347">
                <a:tc>
                  <a:txBody>
                    <a:bodyPr/>
                    <a:lstStyle/>
                    <a:p>
                      <a:r>
                        <a:rPr lang="es-ES_tradnl" sz="2000" dirty="0"/>
                        <a:t>Elemento</a:t>
                      </a:r>
                      <a:endParaRPr lang="es-AR" sz="2000" dirty="0"/>
                    </a:p>
                  </a:txBody>
                  <a:tcPr/>
                </a:tc>
                <a:tc>
                  <a:txBody>
                    <a:bodyPr/>
                    <a:lstStyle/>
                    <a:p>
                      <a:r>
                        <a:rPr lang="es-ES_tradnl" sz="2000" dirty="0"/>
                        <a:t>Métrica</a:t>
                      </a:r>
                      <a:endParaRPr lang="es-AR" sz="2000" dirty="0"/>
                    </a:p>
                  </a:txBody>
                  <a:tcPr/>
                </a:tc>
                <a:tc>
                  <a:txBody>
                    <a:bodyPr/>
                    <a:lstStyle/>
                    <a:p>
                      <a:r>
                        <a:rPr lang="es-ES_tradnl" sz="2000" dirty="0"/>
                        <a:t>Medición</a:t>
                      </a:r>
                      <a:endParaRPr lang="es-AR" sz="2000" dirty="0"/>
                    </a:p>
                  </a:txBody>
                  <a:tcPr/>
                </a:tc>
                <a:extLst>
                  <a:ext uri="{0D108BD9-81ED-4DB2-BD59-A6C34878D82A}">
                    <a16:rowId xmlns:a16="http://schemas.microsoft.com/office/drawing/2014/main" val="10000"/>
                  </a:ext>
                </a:extLst>
              </a:tr>
              <a:tr h="464347">
                <a:tc rowSpan="3">
                  <a:txBody>
                    <a:bodyPr/>
                    <a:lstStyle/>
                    <a:p>
                      <a:r>
                        <a:rPr lang="es-AR" sz="2000" dirty="0"/>
                        <a:t>Pruebas </a:t>
                      </a:r>
                      <a:r>
                        <a:rPr lang="es-AR" sz="1800" dirty="0"/>
                        <a:t>Exploratorias</a:t>
                      </a:r>
                      <a:endParaRPr lang="es-AR" sz="2000" dirty="0"/>
                    </a:p>
                  </a:txBody>
                  <a:tcPr anchor="ctr"/>
                </a:tc>
                <a:tc>
                  <a:txBody>
                    <a:bodyPr/>
                    <a:lstStyle/>
                    <a:p>
                      <a:r>
                        <a:rPr lang="es-ES_tradnl" sz="2000" dirty="0"/>
                        <a:t>Esfuerzo</a:t>
                      </a:r>
                      <a:endParaRPr lang="es-AR" sz="2000" dirty="0"/>
                    </a:p>
                  </a:txBody>
                  <a:tcPr/>
                </a:tc>
                <a:tc>
                  <a:txBody>
                    <a:bodyPr/>
                    <a:lstStyle/>
                    <a:p>
                      <a:pPr algn="ctr"/>
                      <a:r>
                        <a:rPr lang="es-ES_tradnl" sz="2000" u="none" dirty="0"/>
                        <a:t>Tiempo total dedicado a </a:t>
                      </a:r>
                      <a:r>
                        <a:rPr lang="es-AR" sz="2000" dirty="0"/>
                        <a:t>Pruebas Exploratorias</a:t>
                      </a:r>
                      <a:endParaRPr lang="es-ES_tradnl" sz="2000" u="none" baseline="0" dirty="0"/>
                    </a:p>
                    <a:p>
                      <a:pPr algn="ctr"/>
                      <a:endParaRPr lang="es-AR" sz="1100" u="none" dirty="0"/>
                    </a:p>
                  </a:txBody>
                  <a:tcPr/>
                </a:tc>
                <a:extLst>
                  <a:ext uri="{0D108BD9-81ED-4DB2-BD59-A6C34878D82A}">
                    <a16:rowId xmlns:a16="http://schemas.microsoft.com/office/drawing/2014/main" val="10001"/>
                  </a:ext>
                </a:extLst>
              </a:tr>
              <a:tr h="464347">
                <a:tc vMerge="1">
                  <a:txBody>
                    <a:bodyPr/>
                    <a:lstStyle/>
                    <a:p>
                      <a:endParaRPr lang="es-AR"/>
                    </a:p>
                  </a:txBody>
                  <a:tcPr/>
                </a:tc>
                <a:tc>
                  <a:txBody>
                    <a:bodyPr/>
                    <a:lstStyle/>
                    <a:p>
                      <a:r>
                        <a:rPr lang="es-ES_tradnl" sz="2000" dirty="0"/>
                        <a:t>Defectos</a:t>
                      </a:r>
                      <a:endParaRPr lang="es-AR" sz="2000" dirty="0"/>
                    </a:p>
                  </a:txBody>
                  <a:tcPr/>
                </a:tc>
                <a:tc>
                  <a:txBody>
                    <a:bodyPr/>
                    <a:lstStyle/>
                    <a:p>
                      <a:pPr algn="ctr"/>
                      <a:r>
                        <a:rPr lang="es-ES_tradnl" sz="2000" u="none" dirty="0"/>
                        <a:t>Total de defectos encontrados</a:t>
                      </a:r>
                      <a:r>
                        <a:rPr lang="es-ES_tradnl" sz="2000" u="none" baseline="0" dirty="0"/>
                        <a:t> durante las </a:t>
                      </a:r>
                      <a:r>
                        <a:rPr lang="es-AR" sz="2000" dirty="0"/>
                        <a:t>Pruebas Exploratorias</a:t>
                      </a:r>
                      <a:endParaRPr lang="es-ES_tradnl" sz="2000" u="none" baseline="0" dirty="0"/>
                    </a:p>
                    <a:p>
                      <a:pPr algn="ctr"/>
                      <a:endParaRPr lang="es-AR" sz="1100" u="none" dirty="0"/>
                    </a:p>
                  </a:txBody>
                  <a:tcPr/>
                </a:tc>
                <a:extLst>
                  <a:ext uri="{0D108BD9-81ED-4DB2-BD59-A6C34878D82A}">
                    <a16:rowId xmlns:a16="http://schemas.microsoft.com/office/drawing/2014/main" val="10002"/>
                  </a:ext>
                </a:extLst>
              </a:tr>
              <a:tr h="464347">
                <a:tc vMerge="1">
                  <a:txBody>
                    <a:bodyPr/>
                    <a:lstStyle/>
                    <a:p>
                      <a:endParaRPr lang="es-AR" dirty="0"/>
                    </a:p>
                  </a:txBody>
                  <a:tcPr/>
                </a:tc>
                <a:tc>
                  <a:txBody>
                    <a:bodyPr/>
                    <a:lstStyle/>
                    <a:p>
                      <a:r>
                        <a:rPr lang="es-ES_tradnl" sz="2000" dirty="0"/>
                        <a:t>Funcionalidades o requerimientos explorados</a:t>
                      </a:r>
                      <a:endParaRPr lang="es-AR" sz="2000" dirty="0"/>
                    </a:p>
                  </a:txBody>
                  <a:tcPr/>
                </a:tc>
                <a:tc>
                  <a:txBody>
                    <a:bodyPr/>
                    <a:lstStyle/>
                    <a:p>
                      <a:pPr algn="ctr"/>
                      <a:r>
                        <a:rPr lang="es-ES_tradnl" sz="2000" u="none" baseline="0" dirty="0"/>
                        <a:t>Total de funcionalidades o requerimientos probados durante las </a:t>
                      </a:r>
                      <a:r>
                        <a:rPr lang="es-AR" sz="2000" dirty="0"/>
                        <a:t>Pruebas Exploratorias</a:t>
                      </a:r>
                      <a:endParaRPr lang="es-AR" sz="2000" u="none"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Esfuerzo</a:t>
            </a:r>
            <a:endParaRPr lang="es-AR" dirty="0"/>
          </a:p>
        </p:txBody>
      </p:sp>
      <p:graphicFrame>
        <p:nvGraphicFramePr>
          <p:cNvPr id="6" name="5 Tabla"/>
          <p:cNvGraphicFramePr>
            <a:graphicFrameLocks noGrp="1"/>
          </p:cNvGraphicFramePr>
          <p:nvPr/>
        </p:nvGraphicFramePr>
        <p:xfrm>
          <a:off x="500034" y="1643050"/>
          <a:ext cx="8167670" cy="3832387"/>
        </p:xfrm>
        <a:graphic>
          <a:graphicData uri="http://schemas.openxmlformats.org/drawingml/2006/table">
            <a:tbl>
              <a:tblPr firstRow="1" bandRow="1">
                <a:tableStyleId>{5C22544A-7EE6-4342-B048-85BDC9FD1C3A}</a:tableStyleId>
              </a:tblPr>
              <a:tblGrid>
                <a:gridCol w="1445844">
                  <a:extLst>
                    <a:ext uri="{9D8B030D-6E8A-4147-A177-3AD203B41FA5}">
                      <a16:colId xmlns:a16="http://schemas.microsoft.com/office/drawing/2014/main" val="20000"/>
                    </a:ext>
                  </a:extLst>
                </a:gridCol>
                <a:gridCol w="3054750">
                  <a:extLst>
                    <a:ext uri="{9D8B030D-6E8A-4147-A177-3AD203B41FA5}">
                      <a16:colId xmlns:a16="http://schemas.microsoft.com/office/drawing/2014/main" val="20001"/>
                    </a:ext>
                  </a:extLst>
                </a:gridCol>
                <a:gridCol w="3667076">
                  <a:extLst>
                    <a:ext uri="{9D8B030D-6E8A-4147-A177-3AD203B41FA5}">
                      <a16:colId xmlns:a16="http://schemas.microsoft.com/office/drawing/2014/main" val="20002"/>
                    </a:ext>
                  </a:extLst>
                </a:gridCol>
              </a:tblGrid>
              <a:tr h="464347">
                <a:tc>
                  <a:txBody>
                    <a:bodyPr/>
                    <a:lstStyle/>
                    <a:p>
                      <a:r>
                        <a:rPr lang="es-ES_tradnl" sz="2000" dirty="0"/>
                        <a:t>Elemento</a:t>
                      </a:r>
                      <a:endParaRPr lang="es-AR" sz="2000" dirty="0"/>
                    </a:p>
                  </a:txBody>
                  <a:tcPr/>
                </a:tc>
                <a:tc>
                  <a:txBody>
                    <a:bodyPr/>
                    <a:lstStyle/>
                    <a:p>
                      <a:r>
                        <a:rPr lang="es-ES_tradnl" sz="2000" dirty="0"/>
                        <a:t>Métrica</a:t>
                      </a:r>
                      <a:endParaRPr lang="es-AR" sz="2000" dirty="0"/>
                    </a:p>
                  </a:txBody>
                  <a:tcPr/>
                </a:tc>
                <a:tc>
                  <a:txBody>
                    <a:bodyPr/>
                    <a:lstStyle/>
                    <a:p>
                      <a:r>
                        <a:rPr lang="es-ES_tradnl" sz="2000" dirty="0"/>
                        <a:t>Medición</a:t>
                      </a:r>
                      <a:endParaRPr lang="es-AR" sz="2000" dirty="0"/>
                    </a:p>
                  </a:txBody>
                  <a:tcPr/>
                </a:tc>
                <a:extLst>
                  <a:ext uri="{0D108BD9-81ED-4DB2-BD59-A6C34878D82A}">
                    <a16:rowId xmlns:a16="http://schemas.microsoft.com/office/drawing/2014/main" val="10000"/>
                  </a:ext>
                </a:extLst>
              </a:tr>
              <a:tr h="464347">
                <a:tc rowSpan="5">
                  <a:txBody>
                    <a:bodyPr/>
                    <a:lstStyle/>
                    <a:p>
                      <a:r>
                        <a:rPr lang="es-ES_tradnl" sz="2000" dirty="0"/>
                        <a:t>Esfuerzo</a:t>
                      </a:r>
                      <a:endParaRPr lang="es-AR" sz="2000" dirty="0"/>
                    </a:p>
                  </a:txBody>
                  <a:tcPr anchor="ctr"/>
                </a:tc>
                <a:tc>
                  <a:txBody>
                    <a:bodyPr/>
                    <a:lstStyle/>
                    <a:p>
                      <a:r>
                        <a:rPr lang="es-ES_tradnl" sz="2000" dirty="0"/>
                        <a:t>Planificado</a:t>
                      </a:r>
                      <a:endParaRPr lang="es-AR" sz="2000" dirty="0"/>
                    </a:p>
                  </a:txBody>
                  <a:tcPr/>
                </a:tc>
                <a:tc>
                  <a:txBody>
                    <a:bodyPr/>
                    <a:lstStyle/>
                    <a:p>
                      <a:pPr algn="ctr"/>
                      <a:r>
                        <a:rPr lang="es-ES_tradnl" sz="2000" u="none" dirty="0"/>
                        <a:t>Total</a:t>
                      </a:r>
                      <a:r>
                        <a:rPr lang="es-ES_tradnl" sz="2000" u="none" baseline="0" dirty="0"/>
                        <a:t> de tiempo planificado</a:t>
                      </a:r>
                    </a:p>
                    <a:p>
                      <a:pPr algn="ctr"/>
                      <a:endParaRPr lang="es-AR" sz="1100" u="none" dirty="0"/>
                    </a:p>
                  </a:txBody>
                  <a:tcPr/>
                </a:tc>
                <a:extLst>
                  <a:ext uri="{0D108BD9-81ED-4DB2-BD59-A6C34878D82A}">
                    <a16:rowId xmlns:a16="http://schemas.microsoft.com/office/drawing/2014/main" val="10001"/>
                  </a:ext>
                </a:extLst>
              </a:tr>
              <a:tr h="464347">
                <a:tc vMerge="1">
                  <a:txBody>
                    <a:bodyPr/>
                    <a:lstStyle/>
                    <a:p>
                      <a:endParaRPr lang="es-AR"/>
                    </a:p>
                  </a:txBody>
                  <a:tcPr/>
                </a:tc>
                <a:tc>
                  <a:txBody>
                    <a:bodyPr/>
                    <a:lstStyle/>
                    <a:p>
                      <a:r>
                        <a:rPr lang="es-ES_tradnl" sz="2000" dirty="0"/>
                        <a:t>Esfuerzo realizado en el</a:t>
                      </a:r>
                      <a:r>
                        <a:rPr lang="es-ES_tradnl" sz="2000" baseline="0" dirty="0"/>
                        <a:t> ciclo de prueba</a:t>
                      </a:r>
                      <a:endParaRPr lang="es-AR" sz="2000" dirty="0"/>
                    </a:p>
                  </a:txBody>
                  <a:tcPr/>
                </a:tc>
                <a:tc>
                  <a:txBody>
                    <a:bodyPr/>
                    <a:lstStyle/>
                    <a:p>
                      <a:pPr algn="ctr"/>
                      <a:r>
                        <a:rPr lang="es-ES_tradnl" sz="2000" u="none" dirty="0"/>
                        <a:t>Total tiempo en</a:t>
                      </a:r>
                      <a:r>
                        <a:rPr lang="es-ES_tradnl" sz="2000" u="none" baseline="0" dirty="0"/>
                        <a:t> ejecutar  el ciclo de pruebas</a:t>
                      </a:r>
                      <a:endParaRPr lang="es-AR" sz="1100" u="none" dirty="0"/>
                    </a:p>
                  </a:txBody>
                  <a:tcPr/>
                </a:tc>
                <a:extLst>
                  <a:ext uri="{0D108BD9-81ED-4DB2-BD59-A6C34878D82A}">
                    <a16:rowId xmlns:a16="http://schemas.microsoft.com/office/drawing/2014/main" val="10002"/>
                  </a:ext>
                </a:extLst>
              </a:tr>
              <a:tr h="485311">
                <a:tc vMerge="1">
                  <a:txBody>
                    <a:bodyPr/>
                    <a:lstStyle/>
                    <a:p>
                      <a:endParaRPr lang="es-AR" dirty="0"/>
                    </a:p>
                  </a:txBody>
                  <a:tcPr/>
                </a:tc>
                <a:tc>
                  <a:txBody>
                    <a:bodyPr/>
                    <a:lstStyle/>
                    <a:p>
                      <a:r>
                        <a:rPr lang="es-ES_tradnl" sz="2000" dirty="0"/>
                        <a:t>Esfuerzo realizado hasta el momento</a:t>
                      </a:r>
                      <a:endParaRPr lang="es-AR" sz="2000" dirty="0"/>
                    </a:p>
                  </a:txBody>
                  <a:tcPr/>
                </a:tc>
                <a:tc>
                  <a:txBody>
                    <a:bodyPr/>
                    <a:lstStyle/>
                    <a:p>
                      <a:pPr algn="ctr"/>
                      <a:r>
                        <a:rPr lang="es-ES_tradnl" sz="2000" u="none" dirty="0"/>
                        <a:t>Total tiempo invertido</a:t>
                      </a:r>
                      <a:r>
                        <a:rPr lang="es-ES_tradnl" sz="2000" u="none" baseline="0" dirty="0"/>
                        <a:t> en las pruebas</a:t>
                      </a:r>
                      <a:endParaRPr lang="es-AR" sz="1100" u="none" dirty="0"/>
                    </a:p>
                  </a:txBody>
                  <a:tcPr/>
                </a:tc>
                <a:extLst>
                  <a:ext uri="{0D108BD9-81ED-4DB2-BD59-A6C34878D82A}">
                    <a16:rowId xmlns:a16="http://schemas.microsoft.com/office/drawing/2014/main" val="10003"/>
                  </a:ext>
                </a:extLst>
              </a:tr>
              <a:tr h="395285">
                <a:tc vMerge="1">
                  <a:txBody>
                    <a:bodyPr/>
                    <a:lstStyle/>
                    <a:p>
                      <a:endParaRPr lang="es-AR" sz="2000" dirty="0"/>
                    </a:p>
                  </a:txBody>
                  <a:tcPr anchor="ctr"/>
                </a:tc>
                <a:tc>
                  <a:txBody>
                    <a:bodyPr/>
                    <a:lstStyle/>
                    <a:p>
                      <a:r>
                        <a:rPr lang="es-ES_tradnl" sz="2000" dirty="0"/>
                        <a:t>Esfuerzo</a:t>
                      </a:r>
                      <a:r>
                        <a:rPr lang="es-ES_tradnl" sz="2000" baseline="0" dirty="0"/>
                        <a:t> total </a:t>
                      </a:r>
                      <a:endParaRPr lang="es-AR" sz="2000" dirty="0"/>
                    </a:p>
                  </a:txBody>
                  <a:tcPr/>
                </a:tc>
                <a:tc>
                  <a:txBody>
                    <a:bodyPr/>
                    <a:lstStyle/>
                    <a:p>
                      <a:pPr algn="ctr"/>
                      <a:r>
                        <a:rPr lang="es-ES_tradnl" sz="2000" u="none" dirty="0"/>
                        <a:t>Total tiempo en</a:t>
                      </a:r>
                      <a:r>
                        <a:rPr lang="es-ES_tradnl" sz="2000" u="none" baseline="0" dirty="0"/>
                        <a:t> ejecutar  el ciclo de pruebas</a:t>
                      </a:r>
                      <a:endParaRPr lang="es-AR" sz="1100" u="none" dirty="0"/>
                    </a:p>
                  </a:txBody>
                  <a:tcPr/>
                </a:tc>
                <a:extLst>
                  <a:ext uri="{0D108BD9-81ED-4DB2-BD59-A6C34878D82A}">
                    <a16:rowId xmlns:a16="http://schemas.microsoft.com/office/drawing/2014/main" val="10004"/>
                  </a:ext>
                </a:extLst>
              </a:tr>
              <a:tr h="395285">
                <a:tc vMerge="1">
                  <a:txBody>
                    <a:bodyPr/>
                    <a:lstStyle/>
                    <a:p>
                      <a:endParaRPr lang="es-AR" sz="2000" dirty="0"/>
                    </a:p>
                  </a:txBody>
                  <a:tcPr anchor="ctr"/>
                </a:tc>
                <a:tc>
                  <a:txBody>
                    <a:bodyPr/>
                    <a:lstStyle/>
                    <a:p>
                      <a:r>
                        <a:rPr lang="es-ES_tradnl" sz="2000" dirty="0"/>
                        <a:t>Esfuerzo por persona</a:t>
                      </a:r>
                      <a:endParaRPr lang="es-AR" sz="2000" dirty="0"/>
                    </a:p>
                  </a:txBody>
                  <a:tcPr/>
                </a:tc>
                <a:tc>
                  <a:txBody>
                    <a:bodyPr/>
                    <a:lstStyle/>
                    <a:p>
                      <a:pPr algn="ctr"/>
                      <a:r>
                        <a:rPr lang="es-ES_tradnl" sz="2000" u="none" kern="1200" dirty="0">
                          <a:solidFill>
                            <a:schemeClr val="dk1"/>
                          </a:solidFill>
                          <a:latin typeface="+mn-lt"/>
                          <a:ea typeface="+mn-ea"/>
                          <a:cs typeface="+mn-cs"/>
                        </a:rPr>
                        <a:t>Tiempo invertido</a:t>
                      </a:r>
                      <a:r>
                        <a:rPr lang="es-ES_tradnl" sz="2000" u="none" kern="1200" baseline="0" dirty="0">
                          <a:solidFill>
                            <a:schemeClr val="dk1"/>
                          </a:solidFill>
                          <a:latin typeface="+mn-lt"/>
                          <a:ea typeface="+mn-ea"/>
                          <a:cs typeface="+mn-cs"/>
                        </a:rPr>
                        <a:t> en testing por persona</a:t>
                      </a:r>
                      <a:endParaRPr lang="es-AR" sz="2000" u="none"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dirty="0"/>
              <a:t>Resultado de Pruebas No Funcionales</a:t>
            </a:r>
          </a:p>
        </p:txBody>
      </p:sp>
      <p:sp>
        <p:nvSpPr>
          <p:cNvPr id="5" name="Marcador de contenido 4"/>
          <p:cNvSpPr>
            <a:spLocks noGrp="1"/>
          </p:cNvSpPr>
          <p:nvPr>
            <p:ph idx="1"/>
          </p:nvPr>
        </p:nvSpPr>
        <p:spPr>
          <a:xfrm>
            <a:off x="457200" y="1556792"/>
            <a:ext cx="8229600" cy="4525963"/>
          </a:xfrm>
        </p:spPr>
        <p:txBody>
          <a:bodyPr/>
          <a:lstStyle/>
          <a:p>
            <a:r>
              <a:rPr lang="es-CL" sz="2800" dirty="0"/>
              <a:t>Ya sea de manera implícita o explicita, siempre se ejecutan pruebas funcionales.</a:t>
            </a:r>
          </a:p>
          <a:p>
            <a:r>
              <a:rPr lang="es-CL" sz="2800" dirty="0"/>
              <a:t>Se debe detectar cuales se realizaron registrar su resultado.</a:t>
            </a:r>
          </a:p>
          <a:p>
            <a:r>
              <a:rPr lang="es-CL" sz="2800" dirty="0"/>
              <a:t>Por ejemplo, se debe verificar:</a:t>
            </a:r>
          </a:p>
          <a:p>
            <a:pPr lvl="1">
              <a:buFont typeface="Wingdings" panose="05000000000000000000" pitchFamily="2" charset="2"/>
              <a:buChar char="ü"/>
            </a:pPr>
            <a:r>
              <a:rPr lang="es-CL" sz="2400" dirty="0"/>
              <a:t>El S.W. es seguro</a:t>
            </a:r>
          </a:p>
          <a:p>
            <a:pPr lvl="1">
              <a:buFont typeface="Wingdings" panose="05000000000000000000" pitchFamily="2" charset="2"/>
              <a:buChar char="ü"/>
            </a:pPr>
            <a:r>
              <a:rPr lang="es-CL" sz="2400" dirty="0"/>
              <a:t>El S.W. es estable</a:t>
            </a:r>
          </a:p>
          <a:p>
            <a:pPr lvl="1">
              <a:buFont typeface="Wingdings" panose="05000000000000000000" pitchFamily="2" charset="2"/>
              <a:buChar char="ü"/>
            </a:pPr>
            <a:r>
              <a:rPr lang="es-CL" sz="2400" dirty="0"/>
              <a:t>El S.W. es portable</a:t>
            </a:r>
          </a:p>
          <a:p>
            <a:pPr lvl="1">
              <a:buFont typeface="Wingdings" panose="05000000000000000000" pitchFamily="2" charset="2"/>
              <a:buChar char="ü"/>
            </a:pPr>
            <a:r>
              <a:rPr lang="es-CL" sz="2400" dirty="0"/>
              <a:t>La interfaz del S.W. es amigable</a:t>
            </a:r>
          </a:p>
          <a:p>
            <a:endParaRPr lang="es-CL" sz="2800" dirty="0"/>
          </a:p>
        </p:txBody>
      </p:sp>
    </p:spTree>
    <p:extLst>
      <p:ext uri="{BB962C8B-B14F-4D97-AF65-F5344CB8AC3E}">
        <p14:creationId xmlns:p14="http://schemas.microsoft.com/office/powerpoint/2010/main" val="171215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2" y="1484785"/>
            <a:ext cx="8147248" cy="4104456"/>
          </a:xfrm>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ü"/>
            </a:pPr>
            <a:r>
              <a:rPr lang="es-CL" dirty="0"/>
              <a:t>La aplicación no contiene defectos y esta validada por el usuario.</a:t>
            </a:r>
          </a:p>
          <a:p>
            <a:pPr>
              <a:buFont typeface="Wingdings" panose="05000000000000000000" pitchFamily="2" charset="2"/>
              <a:buChar char="ü"/>
            </a:pPr>
            <a:r>
              <a:rPr lang="es-CL" dirty="0"/>
              <a:t>La aplicación contiene defectos leves que son aceptados por el usuario.</a:t>
            </a:r>
          </a:p>
          <a:p>
            <a:pPr>
              <a:buFont typeface="Wingdings" panose="05000000000000000000" pitchFamily="2" charset="2"/>
              <a:buChar char="ü"/>
            </a:pPr>
            <a:r>
              <a:rPr lang="es-CL" dirty="0"/>
              <a:t>La aplicación contiene defectos que van a ser corregidos en una segunda etapa o en una mantención y esta validado por el usuario.</a:t>
            </a:r>
          </a:p>
        </p:txBody>
      </p:sp>
      <p:sp>
        <p:nvSpPr>
          <p:cNvPr id="3" name="2 Título"/>
          <p:cNvSpPr>
            <a:spLocks noGrp="1"/>
          </p:cNvSpPr>
          <p:nvPr>
            <p:ph type="title"/>
          </p:nvPr>
        </p:nvSpPr>
        <p:spPr/>
        <p:txBody>
          <a:bodyPr/>
          <a:lstStyle/>
          <a:p>
            <a:r>
              <a:rPr lang="es-CL" sz="3200" dirty="0"/>
              <a:t>Condiciones de aprobación </a:t>
            </a:r>
            <a:br>
              <a:rPr lang="es-CL" sz="3200" dirty="0"/>
            </a:br>
            <a:r>
              <a:rPr lang="es-CL" sz="3200" dirty="0"/>
              <a:t>de un paso a producción</a:t>
            </a:r>
            <a:endParaRPr lang="es-CL" sz="2800" i="1" dirty="0"/>
          </a:p>
        </p:txBody>
      </p:sp>
    </p:spTree>
    <p:extLst>
      <p:ext uri="{BB962C8B-B14F-4D97-AF65-F5344CB8AC3E}">
        <p14:creationId xmlns:p14="http://schemas.microsoft.com/office/powerpoint/2010/main" val="4737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1.bp.blogspot.com/-C22S88rrbQY/UQ_WMOTbRNI/AAAAAAAADXE/Yw1OmeWFNlw/s1600/software+test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74" y="3060154"/>
            <a:ext cx="3371850" cy="31051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1 Marcador de contenido"/>
          <p:cNvSpPr>
            <a:spLocks noGrp="1"/>
          </p:cNvSpPr>
          <p:nvPr>
            <p:ph idx="1"/>
          </p:nvPr>
        </p:nvSpPr>
        <p:spPr/>
        <p:txBody>
          <a:bodyPr/>
          <a:lstStyle/>
          <a:p>
            <a:pPr marL="0" indent="0">
              <a:buNone/>
            </a:pPr>
            <a:r>
              <a:rPr lang="es-ES_tradnl" dirty="0"/>
              <a:t>Documentación:</a:t>
            </a:r>
          </a:p>
          <a:p>
            <a:r>
              <a:rPr lang="es-ES_tradnl" dirty="0"/>
              <a:t>Plan de pruebas actualizado</a:t>
            </a:r>
          </a:p>
          <a:p>
            <a:r>
              <a:rPr lang="es-ES_tradnl" dirty="0"/>
              <a:t>Planilla Casos de Prueba</a:t>
            </a:r>
          </a:p>
          <a:p>
            <a:r>
              <a:rPr lang="es-ES_tradnl" dirty="0"/>
              <a:t>Planilla Registro de defectos</a:t>
            </a:r>
          </a:p>
          <a:p>
            <a:r>
              <a:rPr lang="es-ES_tradnl" dirty="0"/>
              <a:t>Informe Resumen Ejecutivo</a:t>
            </a:r>
          </a:p>
          <a:p>
            <a:endParaRPr lang="es-AR" dirty="0"/>
          </a:p>
        </p:txBody>
      </p:sp>
      <p:sp>
        <p:nvSpPr>
          <p:cNvPr id="3" name="2 Título"/>
          <p:cNvSpPr>
            <a:spLocks noGrp="1"/>
          </p:cNvSpPr>
          <p:nvPr>
            <p:ph type="title"/>
          </p:nvPr>
        </p:nvSpPr>
        <p:spPr/>
        <p:txBody>
          <a:bodyPr/>
          <a:lstStyle/>
          <a:p>
            <a:r>
              <a:rPr lang="es-ES_tradnl" dirty="0"/>
              <a:t>Productos de pruebas</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1268760"/>
            <a:ext cx="7272808" cy="4680520"/>
          </a:xfrm>
        </p:spPr>
        <p:style>
          <a:lnRef idx="2">
            <a:schemeClr val="accent1"/>
          </a:lnRef>
          <a:fillRef idx="1">
            <a:schemeClr val="lt1"/>
          </a:fillRef>
          <a:effectRef idx="0">
            <a:schemeClr val="accent1"/>
          </a:effectRef>
          <a:fontRef idx="minor">
            <a:schemeClr val="dk1"/>
          </a:fontRef>
        </p:style>
        <p:txBody>
          <a:bodyPr/>
          <a:lstStyle/>
          <a:p>
            <a:pPr marL="0" indent="0">
              <a:spcBef>
                <a:spcPts val="300"/>
              </a:spcBef>
              <a:buNone/>
            </a:pPr>
            <a:r>
              <a:rPr lang="es-CL" dirty="0"/>
              <a:t>Descripción breve del proyecto </a:t>
            </a:r>
          </a:p>
          <a:p>
            <a:pPr marL="0" indent="0">
              <a:spcBef>
                <a:spcPts val="300"/>
              </a:spcBef>
              <a:buNone/>
            </a:pPr>
            <a:r>
              <a:rPr lang="es-CL" dirty="0"/>
              <a:t>Pruebas realizadas </a:t>
            </a:r>
          </a:p>
          <a:p>
            <a:pPr lvl="1">
              <a:spcBef>
                <a:spcPts val="300"/>
              </a:spcBef>
            </a:pPr>
            <a:r>
              <a:rPr lang="es-CL" dirty="0"/>
              <a:t>Tipo de pruebas realizadas</a:t>
            </a:r>
          </a:p>
          <a:p>
            <a:pPr lvl="1">
              <a:spcBef>
                <a:spcPts val="300"/>
              </a:spcBef>
            </a:pPr>
            <a:r>
              <a:rPr lang="es-CL" dirty="0"/>
              <a:t>Módulos  de Software probados  </a:t>
            </a:r>
          </a:p>
          <a:p>
            <a:pPr lvl="1">
              <a:spcBef>
                <a:spcPts val="300"/>
              </a:spcBef>
            </a:pPr>
            <a:r>
              <a:rPr lang="es-CL" dirty="0"/>
              <a:t>Documentación Referenciada</a:t>
            </a:r>
          </a:p>
          <a:p>
            <a:pPr marL="0" indent="0">
              <a:spcBef>
                <a:spcPts val="300"/>
              </a:spcBef>
              <a:buNone/>
            </a:pPr>
            <a:r>
              <a:rPr lang="es-CL" dirty="0"/>
              <a:t>Resultado de las pruebas</a:t>
            </a:r>
          </a:p>
          <a:p>
            <a:pPr lvl="1">
              <a:spcBef>
                <a:spcPts val="300"/>
              </a:spcBef>
            </a:pPr>
            <a:r>
              <a:rPr lang="es-CL" dirty="0"/>
              <a:t>Cobertura de las pruebas</a:t>
            </a:r>
          </a:p>
          <a:p>
            <a:pPr lvl="1">
              <a:spcBef>
                <a:spcPts val="300"/>
              </a:spcBef>
            </a:pPr>
            <a:r>
              <a:rPr lang="es-CL" dirty="0"/>
              <a:t>Métricas</a:t>
            </a:r>
          </a:p>
          <a:p>
            <a:pPr lvl="1">
              <a:spcBef>
                <a:spcPts val="300"/>
              </a:spcBef>
            </a:pPr>
            <a:r>
              <a:rPr lang="es-CL" dirty="0"/>
              <a:t>Aprobación paso a producción</a:t>
            </a:r>
          </a:p>
        </p:txBody>
      </p:sp>
      <p:sp>
        <p:nvSpPr>
          <p:cNvPr id="3" name="2 Título"/>
          <p:cNvSpPr>
            <a:spLocks noGrp="1"/>
          </p:cNvSpPr>
          <p:nvPr>
            <p:ph type="title"/>
          </p:nvPr>
        </p:nvSpPr>
        <p:spPr/>
        <p:txBody>
          <a:bodyPr/>
          <a:lstStyle/>
          <a:p>
            <a:r>
              <a:rPr lang="es-CL" dirty="0"/>
              <a:t>Informe Resumen ejecutivo</a:t>
            </a:r>
          </a:p>
        </p:txBody>
      </p:sp>
    </p:spTree>
    <p:extLst>
      <p:ext uri="{BB962C8B-B14F-4D97-AF65-F5344CB8AC3E}">
        <p14:creationId xmlns:p14="http://schemas.microsoft.com/office/powerpoint/2010/main" val="3403517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Resumen - Conceptos aprendidos</a:t>
            </a:r>
            <a:endParaRPr lang="es-AR" dirty="0"/>
          </a:p>
        </p:txBody>
      </p:sp>
      <p:sp>
        <p:nvSpPr>
          <p:cNvPr id="4" name="Rectangle 3"/>
          <p:cNvSpPr txBox="1">
            <a:spLocks noGrp="1" noChangeArrowheads="1"/>
          </p:cNvSpPr>
          <p:nvPr>
            <p:ph idx="1"/>
          </p:nvPr>
        </p:nvSpPr>
        <p:spPr bwMode="auto">
          <a:xfrm>
            <a:off x="457200" y="1600200"/>
            <a:ext cx="5686436" cy="43490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lgn="just"/>
            <a:r>
              <a:rPr lang="es-CL" sz="2400" dirty="0">
                <a:solidFill>
                  <a:schemeClr val="bg1"/>
                </a:solidFill>
                <a:latin typeface="Times New Roman" pitchFamily="18" charset="0"/>
              </a:rPr>
              <a:t>Cierre del proceso de pruebas</a:t>
            </a:r>
          </a:p>
          <a:p>
            <a:pPr marL="609600" indent="-609600" algn="just"/>
            <a:r>
              <a:rPr lang="es-CL" sz="2400" dirty="0">
                <a:solidFill>
                  <a:schemeClr val="bg1"/>
                </a:solidFill>
                <a:latin typeface="Times New Roman" pitchFamily="18" charset="0"/>
              </a:rPr>
              <a:t>Métricas:</a:t>
            </a:r>
          </a:p>
          <a:p>
            <a:pPr marL="1009650" lvl="1" indent="-609600" algn="just"/>
            <a:r>
              <a:rPr lang="es-CL" sz="1800" dirty="0">
                <a:solidFill>
                  <a:schemeClr val="bg1"/>
                </a:solidFill>
                <a:latin typeface="Times New Roman" pitchFamily="18" charset="0"/>
              </a:rPr>
              <a:t>De código</a:t>
            </a:r>
          </a:p>
          <a:p>
            <a:pPr marL="1009650" lvl="1" indent="-609600" algn="just"/>
            <a:r>
              <a:rPr lang="es-CL" sz="1800" dirty="0">
                <a:solidFill>
                  <a:schemeClr val="bg1"/>
                </a:solidFill>
                <a:latin typeface="Times New Roman" pitchFamily="18" charset="0"/>
              </a:rPr>
              <a:t>De los casos de prueba</a:t>
            </a:r>
          </a:p>
          <a:p>
            <a:pPr marL="1009650" lvl="1" indent="-609600" algn="just"/>
            <a:r>
              <a:rPr lang="es-CL" sz="1800" dirty="0">
                <a:solidFill>
                  <a:schemeClr val="bg1"/>
                </a:solidFill>
                <a:latin typeface="Times New Roman" pitchFamily="18" charset="0"/>
              </a:rPr>
              <a:t>De los defectos detectados</a:t>
            </a:r>
          </a:p>
          <a:p>
            <a:pPr marL="1009650" lvl="1" indent="-609600" algn="just"/>
            <a:r>
              <a:rPr lang="es-CL" sz="1800" dirty="0">
                <a:solidFill>
                  <a:schemeClr val="bg1"/>
                </a:solidFill>
                <a:latin typeface="Times New Roman" pitchFamily="18" charset="0"/>
              </a:rPr>
              <a:t>Resultado pruebas exploratorias</a:t>
            </a:r>
          </a:p>
          <a:p>
            <a:pPr marL="1009650" lvl="1" indent="-609600" algn="just"/>
            <a:r>
              <a:rPr lang="es-CL" sz="1800" dirty="0">
                <a:solidFill>
                  <a:schemeClr val="bg1"/>
                </a:solidFill>
                <a:latin typeface="Times New Roman" pitchFamily="18" charset="0"/>
              </a:rPr>
              <a:t>Esfuerzo</a:t>
            </a:r>
          </a:p>
          <a:p>
            <a:pPr marL="1009650" lvl="1" indent="-609600" algn="just"/>
            <a:r>
              <a:rPr lang="es-CL" sz="1800" dirty="0">
                <a:solidFill>
                  <a:schemeClr val="bg1"/>
                </a:solidFill>
                <a:latin typeface="Times New Roman" pitchFamily="18" charset="0"/>
              </a:rPr>
              <a:t>Requisitos No Funcionales</a:t>
            </a:r>
          </a:p>
          <a:p>
            <a:pPr marL="609600" indent="-609600" algn="just"/>
            <a:r>
              <a:rPr lang="es-CL" sz="2400" dirty="0">
                <a:solidFill>
                  <a:schemeClr val="bg1"/>
                </a:solidFill>
                <a:latin typeface="Times New Roman" pitchFamily="18" charset="0"/>
              </a:rPr>
              <a:t>Condiciones de aprobación </a:t>
            </a:r>
          </a:p>
          <a:p>
            <a:pPr marL="609600" indent="-609600" algn="just"/>
            <a:r>
              <a:rPr lang="es-CL" sz="2400" dirty="0">
                <a:solidFill>
                  <a:schemeClr val="bg1"/>
                </a:solidFill>
                <a:latin typeface="Times New Roman" pitchFamily="18" charset="0"/>
              </a:rPr>
              <a:t>Productos de pruebas</a:t>
            </a:r>
          </a:p>
          <a:p>
            <a:pPr marL="609600" indent="-609600" algn="just"/>
            <a:r>
              <a:rPr lang="es-CL" sz="2400" dirty="0">
                <a:solidFill>
                  <a:schemeClr val="bg1"/>
                </a:solidFill>
                <a:latin typeface="Times New Roman" pitchFamily="18" charset="0"/>
              </a:rPr>
              <a:t>Informe Resumen ejecutivo</a:t>
            </a:r>
            <a:endParaRPr lang="es-ES" sz="2400" dirty="0">
              <a:solidFill>
                <a:schemeClr val="bg1"/>
              </a:solidFill>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6643702" y="2643182"/>
            <a:ext cx="1714512" cy="1714512"/>
          </a:xfrm>
          <a:prstGeom prst="rect">
            <a:avLst/>
          </a:prstGeom>
          <a:noFill/>
        </p:spPr>
      </p:pic>
    </p:spTree>
    <p:extLst>
      <p:ext uri="{BB962C8B-B14F-4D97-AF65-F5344CB8AC3E}">
        <p14:creationId xmlns:p14="http://schemas.microsoft.com/office/powerpoint/2010/main" val="325582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23003" y="-531440"/>
            <a:ext cx="9010855" cy="6420219"/>
          </a:xfrm>
          <a:prstGeom prst="rect">
            <a:avLst/>
          </a:prstGeom>
        </p:spPr>
        <p:txBody>
          <a:bodyPr wrap="square">
            <a:spAutoFit/>
          </a:bodyPr>
          <a:lstStyle/>
          <a:p>
            <a:pPr algn="ctr"/>
            <a:endParaRPr lang="es-CL" sz="2800" b="1" dirty="0">
              <a:latin typeface="Calibri" pitchFamily="34" charset="0"/>
            </a:endParaRPr>
          </a:p>
          <a:p>
            <a:pPr algn="ctr"/>
            <a:r>
              <a:rPr lang="es-CL" sz="2800" b="1" dirty="0">
                <a:latin typeface="Calibri" pitchFamily="34" charset="0"/>
              </a:rPr>
              <a:t>Unidad de Aprendizaje N°4</a:t>
            </a:r>
          </a:p>
          <a:p>
            <a:pPr algn="ctr"/>
            <a:r>
              <a:rPr lang="es-CL" sz="2800" dirty="0">
                <a:solidFill>
                  <a:schemeClr val="bg1"/>
                </a:solidFill>
                <a:latin typeface="Calibri" pitchFamily="34" charset="0"/>
              </a:rPr>
              <a:t>Ejecución de Pruebas de Software</a:t>
            </a:r>
            <a:r>
              <a:rPr lang="es-AR" sz="2800" dirty="0">
                <a:solidFill>
                  <a:schemeClr val="bg1"/>
                </a:solidFill>
                <a:latin typeface="Calibri" pitchFamily="34" charset="0"/>
              </a:rPr>
              <a:t>	</a:t>
            </a:r>
          </a:p>
          <a:p>
            <a:pPr algn="ctr"/>
            <a:endParaRPr lang="es-CL" sz="2800" dirty="0">
              <a:latin typeface="Calibri" pitchFamily="34" charset="0"/>
            </a:endParaRPr>
          </a:p>
          <a:p>
            <a:pPr algn="ctr"/>
            <a:r>
              <a:rPr lang="es-CL" sz="2800" dirty="0">
                <a:latin typeface="Calibri" pitchFamily="34" charset="0"/>
              </a:rPr>
              <a:t>Aprendizaje Esperado:</a:t>
            </a:r>
          </a:p>
          <a:p>
            <a:pPr algn="just"/>
            <a:r>
              <a:rPr lang="es-CL" sz="2400" dirty="0">
                <a:latin typeface="Calibri" pitchFamily="34" charset="0"/>
              </a:rPr>
              <a:t>Asignar categoría y severidad de defectos para su correcto reporte, de un ciclo de ejecución de pruebas.</a:t>
            </a:r>
          </a:p>
          <a:p>
            <a:pPr algn="just"/>
            <a:r>
              <a:rPr lang="es-AR" sz="2400" dirty="0"/>
              <a:t>Realizar el trabajo bajo presión de acuerdo al tiempo del encargo.</a:t>
            </a:r>
            <a:endParaRPr lang="es-CL" sz="2400" dirty="0"/>
          </a:p>
          <a:p>
            <a:r>
              <a:rPr lang="es-AR" sz="2400" dirty="0"/>
              <a:t>Trabajar en equipo para alcanzar los objetivos y soluciones a los problemas.</a:t>
            </a:r>
            <a:endParaRPr lang="es-CL" sz="2400" dirty="0"/>
          </a:p>
          <a:p>
            <a:r>
              <a:rPr lang="es-AR" sz="2400" dirty="0"/>
              <a:t>Demostrar tolerancia a la frustración durante el desarrollo del problema planteado. </a:t>
            </a:r>
            <a:endParaRPr lang="es-CL" sz="2400" dirty="0"/>
          </a:p>
          <a:p>
            <a:r>
              <a:rPr lang="es-CL" sz="2400" dirty="0"/>
              <a:t>Reconocer las características de una correcta generación de métricas de reporte (</a:t>
            </a:r>
            <a:r>
              <a:rPr lang="es-CL" sz="2400" dirty="0" err="1"/>
              <a:t>Reporting</a:t>
            </a:r>
            <a:r>
              <a:rPr lang="es-CL" sz="2400" dirty="0"/>
              <a:t>), utilizando la técnica seleccionada. </a:t>
            </a:r>
            <a:endParaRPr lang="es-AR" sz="240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3929065"/>
            <a:ext cx="7748364" cy="6323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pic>
        <p:nvPicPr>
          <p:cNvPr id="4" name="Picture 6" descr="http://jblanguagemanagement.files.wordpress.com/2013/01/sganm1.jpg"/>
          <p:cNvPicPr>
            <a:picLocks noChangeAspect="1" noChangeArrowheads="1"/>
          </p:cNvPicPr>
          <p:nvPr/>
        </p:nvPicPr>
        <p:blipFill>
          <a:blip r:embed="rId3"/>
          <a:srcRect/>
          <a:stretch>
            <a:fillRect/>
          </a:stretch>
        </p:blipFill>
        <p:spPr bwMode="auto">
          <a:xfrm>
            <a:off x="6295786" y="3863181"/>
            <a:ext cx="2452678" cy="2446547"/>
          </a:xfrm>
          <a:prstGeom prst="rect">
            <a:avLst/>
          </a:prstGeom>
          <a:noFill/>
        </p:spPr>
      </p:pic>
      <p:sp>
        <p:nvSpPr>
          <p:cNvPr id="2" name="1 Marcador de contenido"/>
          <p:cNvSpPr>
            <a:spLocks noGrp="1"/>
          </p:cNvSpPr>
          <p:nvPr>
            <p:ph idx="1"/>
          </p:nvPr>
        </p:nvSpPr>
        <p:spPr/>
        <p:txBody>
          <a:bodyPr/>
          <a:lstStyle/>
          <a:p>
            <a:pPr marL="514350" indent="-514350">
              <a:buFont typeface="+mj-lt"/>
              <a:buAutoNum type="arabicPeriod"/>
            </a:pPr>
            <a:r>
              <a:rPr lang="es-AR" dirty="0"/>
              <a:t>Planificar y controlar</a:t>
            </a:r>
          </a:p>
          <a:p>
            <a:pPr marL="514350" indent="-514350">
              <a:buFont typeface="+mj-lt"/>
              <a:buAutoNum type="arabicPeriod"/>
            </a:pPr>
            <a:r>
              <a:rPr lang="es-ES_tradnl" dirty="0"/>
              <a:t>Analizar y diseñar</a:t>
            </a:r>
          </a:p>
          <a:p>
            <a:pPr marL="514350" indent="-514350">
              <a:buFont typeface="+mj-lt"/>
              <a:buAutoNum type="arabicPeriod"/>
            </a:pPr>
            <a:r>
              <a:rPr lang="es-ES_tradnl" dirty="0"/>
              <a:t>Implementar y ejecutar</a:t>
            </a:r>
          </a:p>
          <a:p>
            <a:pPr marL="514350" indent="-514350">
              <a:buFont typeface="+mj-lt"/>
              <a:buAutoNum type="arabicPeriod"/>
            </a:pPr>
            <a:r>
              <a:rPr lang="es-ES_tradnl" dirty="0"/>
              <a:t>Evaluar los criterios existentes y reportar</a:t>
            </a:r>
          </a:p>
          <a:p>
            <a:pPr marL="514350" indent="-514350">
              <a:buFont typeface="+mj-lt"/>
              <a:buAutoNum type="arabicPeriod"/>
            </a:pPr>
            <a:r>
              <a:rPr lang="es-ES_tradnl" dirty="0"/>
              <a:t>Cerrar proceso de  pruebas</a:t>
            </a:r>
            <a:endParaRPr lang="es-AR" dirty="0"/>
          </a:p>
          <a:p>
            <a:pPr marL="514350" indent="-514350">
              <a:buFont typeface="+mj-lt"/>
              <a:buAutoNum type="arabicPeriod"/>
            </a:pPr>
            <a:endParaRPr lang="es-AR" dirty="0"/>
          </a:p>
        </p:txBody>
      </p:sp>
      <p:sp>
        <p:nvSpPr>
          <p:cNvPr id="3" name="2 Título"/>
          <p:cNvSpPr>
            <a:spLocks noGrp="1"/>
          </p:cNvSpPr>
          <p:nvPr>
            <p:ph type="title"/>
          </p:nvPr>
        </p:nvSpPr>
        <p:spPr/>
        <p:txBody>
          <a:bodyPr/>
          <a:lstStyle/>
          <a:p>
            <a:r>
              <a:rPr lang="es-ES_tradnl" dirty="0"/>
              <a:t>Proceso de Testing</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71472" y="1600200"/>
            <a:ext cx="8358246" cy="4043377"/>
          </a:xfrm>
        </p:spPr>
        <p:txBody>
          <a:bodyPr/>
          <a:lstStyle/>
          <a:p>
            <a:pPr algn="just">
              <a:buFont typeface="Wingdings" pitchFamily="2" charset="2"/>
              <a:buChar char="ü"/>
            </a:pPr>
            <a:r>
              <a:rPr lang="es-ES_tradnl" sz="2400" dirty="0"/>
              <a:t>Determinar que ya no se ejecutaran más ciclos de prueba.</a:t>
            </a:r>
          </a:p>
          <a:p>
            <a:pPr algn="just">
              <a:buFont typeface="Wingdings" pitchFamily="2" charset="2"/>
              <a:buChar char="ü"/>
            </a:pPr>
            <a:r>
              <a:rPr lang="es-ES_tradnl" sz="2400" dirty="0"/>
              <a:t>Validar el SW con el usuario (pruebas de aceptación)</a:t>
            </a:r>
          </a:p>
          <a:p>
            <a:pPr algn="just">
              <a:buFont typeface="Wingdings" pitchFamily="2" charset="2"/>
              <a:buChar char="ü"/>
            </a:pPr>
            <a:r>
              <a:rPr lang="es-ES_tradnl" sz="2400" dirty="0"/>
              <a:t>Verificar la entrega del plan de pruebas y asegurar el reporte de todos los defectos en estado: cerrado o postergados.</a:t>
            </a:r>
          </a:p>
          <a:p>
            <a:pPr algn="just">
              <a:buFont typeface="Wingdings" pitchFamily="2" charset="2"/>
              <a:buChar char="ü"/>
            </a:pPr>
            <a:r>
              <a:rPr lang="es-ES_tradnl" sz="2400" dirty="0"/>
              <a:t>Recopilar y archivar todos productos de las pruebas.</a:t>
            </a:r>
          </a:p>
          <a:p>
            <a:pPr algn="just">
              <a:buFont typeface="Wingdings" pitchFamily="2" charset="2"/>
              <a:buChar char="ü"/>
            </a:pPr>
            <a:r>
              <a:rPr lang="es-ES_tradnl" sz="2400" dirty="0"/>
              <a:t>Entregar los productos de las pruebas a mantenimiento.</a:t>
            </a:r>
          </a:p>
          <a:p>
            <a:pPr algn="just">
              <a:buFont typeface="Wingdings" pitchFamily="2" charset="2"/>
              <a:buChar char="ü"/>
            </a:pPr>
            <a:r>
              <a:rPr lang="es-ES_tradnl" sz="2400" dirty="0"/>
              <a:t>Evaluar la ejecución del test y analizar los resultados para test futuros.</a:t>
            </a:r>
            <a:endParaRPr lang="es-AR" sz="2400" dirty="0"/>
          </a:p>
        </p:txBody>
      </p:sp>
      <p:sp>
        <p:nvSpPr>
          <p:cNvPr id="3" name="2 Título"/>
          <p:cNvSpPr>
            <a:spLocks noGrp="1"/>
          </p:cNvSpPr>
          <p:nvPr>
            <p:ph type="title"/>
          </p:nvPr>
        </p:nvSpPr>
        <p:spPr/>
        <p:txBody>
          <a:bodyPr/>
          <a:lstStyle/>
          <a:p>
            <a:r>
              <a:rPr lang="es-ES_tradnl" dirty="0"/>
              <a:t>Cierre del proceso de pruebas</a:t>
            </a:r>
          </a:p>
        </p:txBody>
      </p:sp>
    </p:spTree>
    <p:extLst>
      <p:ext uri="{BB962C8B-B14F-4D97-AF65-F5344CB8AC3E}">
        <p14:creationId xmlns:p14="http://schemas.microsoft.com/office/powerpoint/2010/main" val="181115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S_tradnl" dirty="0"/>
              <a:t>Es la medida y clasificación de los resultados de las pruebas.</a:t>
            </a:r>
          </a:p>
          <a:p>
            <a:pPr algn="just"/>
            <a:r>
              <a:rPr lang="es-ES_tradnl" dirty="0"/>
              <a:t>Dan visibilidad al resultado de las pruebas.</a:t>
            </a:r>
          </a:p>
          <a:p>
            <a:pPr algn="just"/>
            <a:r>
              <a:rPr lang="es-ES_tradnl" dirty="0"/>
              <a:t>Permiten analizar y evaluar el resultado del proceso de pruebas lo que nos llevará a mejorar test futuros.</a:t>
            </a:r>
          </a:p>
          <a:p>
            <a:pPr algn="just"/>
            <a:r>
              <a:rPr lang="es-ES_tradnl" dirty="0"/>
              <a:t>Estas deben ser recolectadas durante todo el proceso del pruebas.</a:t>
            </a:r>
            <a:endParaRPr lang="es-AR" dirty="0"/>
          </a:p>
        </p:txBody>
      </p:sp>
      <p:sp>
        <p:nvSpPr>
          <p:cNvPr id="3" name="2 Título"/>
          <p:cNvSpPr>
            <a:spLocks noGrp="1"/>
          </p:cNvSpPr>
          <p:nvPr>
            <p:ph type="title"/>
          </p:nvPr>
        </p:nvSpPr>
        <p:spPr/>
        <p:txBody>
          <a:bodyPr/>
          <a:lstStyle/>
          <a:p>
            <a:r>
              <a:rPr lang="es-ES_tradnl" dirty="0"/>
              <a:t>Métricas</a:t>
            </a: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_tradnl" dirty="0"/>
              <a:t>Métricas relacionadas con el código</a:t>
            </a:r>
          </a:p>
          <a:p>
            <a:r>
              <a:rPr lang="es-ES_tradnl" dirty="0"/>
              <a:t>Resumen resultado de los casos de prueba</a:t>
            </a:r>
          </a:p>
          <a:p>
            <a:r>
              <a:rPr lang="es-ES_tradnl" dirty="0"/>
              <a:t>Resumen de los defectos detectados</a:t>
            </a:r>
          </a:p>
          <a:p>
            <a:r>
              <a:rPr lang="es-ES_tradnl" dirty="0"/>
              <a:t>Resumen resultado pruebas exploratorias</a:t>
            </a:r>
          </a:p>
          <a:p>
            <a:r>
              <a:rPr lang="es-ES_tradnl" dirty="0"/>
              <a:t>Esfuerzo</a:t>
            </a:r>
          </a:p>
          <a:p>
            <a:endParaRPr lang="es-AR" dirty="0"/>
          </a:p>
          <a:p>
            <a:endParaRPr lang="es-AR" dirty="0"/>
          </a:p>
        </p:txBody>
      </p:sp>
      <p:sp>
        <p:nvSpPr>
          <p:cNvPr id="3" name="2 Título"/>
          <p:cNvSpPr>
            <a:spLocks noGrp="1"/>
          </p:cNvSpPr>
          <p:nvPr>
            <p:ph type="title"/>
          </p:nvPr>
        </p:nvSpPr>
        <p:spPr/>
        <p:txBody>
          <a:bodyPr/>
          <a:lstStyle/>
          <a:p>
            <a:r>
              <a:rPr lang="es-ES_tradnl" dirty="0"/>
              <a:t>Métricas</a:t>
            </a:r>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AR" sz="2800" dirty="0"/>
              <a:t>Están relacionadas con los atributos estructurales del código, como la frecuencia de comentarios, profundidad, número de ciclos anidados y el número de líneas de código.</a:t>
            </a:r>
          </a:p>
          <a:p>
            <a:pPr algn="just"/>
            <a:r>
              <a:rPr lang="es-AR" sz="2800" dirty="0"/>
              <a:t>También existe la métrica de Complejidad </a:t>
            </a:r>
            <a:r>
              <a:rPr lang="es-AR" sz="2800" dirty="0" err="1"/>
              <a:t>ciclomática</a:t>
            </a:r>
            <a:r>
              <a:rPr lang="es-AR" sz="2800" dirty="0"/>
              <a:t> (</a:t>
            </a:r>
            <a:r>
              <a:rPr lang="es-AR" sz="2800" dirty="0" err="1"/>
              <a:t>Cyclomatic</a:t>
            </a:r>
            <a:r>
              <a:rPr lang="es-AR" sz="2800" dirty="0"/>
              <a:t> </a:t>
            </a:r>
            <a:r>
              <a:rPr lang="es-AR" sz="2800" dirty="0" err="1"/>
              <a:t>complexity</a:t>
            </a:r>
            <a:r>
              <a:rPr lang="es-AR" sz="2800" dirty="0"/>
              <a:t>) que se basa en el número de decisiones en un programa. Permite identificar áreas complejas candidatas a revisiones adicionales.</a:t>
            </a:r>
          </a:p>
        </p:txBody>
      </p:sp>
      <p:sp>
        <p:nvSpPr>
          <p:cNvPr id="3" name="2 Título"/>
          <p:cNvSpPr>
            <a:spLocks noGrp="1"/>
          </p:cNvSpPr>
          <p:nvPr>
            <p:ph type="title"/>
          </p:nvPr>
        </p:nvSpPr>
        <p:spPr/>
        <p:txBody>
          <a:bodyPr/>
          <a:lstStyle/>
          <a:p>
            <a:r>
              <a:rPr lang="es-ES_tradnl" dirty="0"/>
              <a:t>Métricas relacionadas con el código</a:t>
            </a:r>
            <a:endParaRPr lang="es-A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Resumen resultado</a:t>
            </a:r>
            <a:br>
              <a:rPr lang="es-ES_tradnl" dirty="0"/>
            </a:br>
            <a:r>
              <a:rPr lang="es-ES_tradnl" dirty="0"/>
              <a:t>Casos de prueba</a:t>
            </a:r>
            <a:endParaRPr lang="es-AR" dirty="0"/>
          </a:p>
        </p:txBody>
      </p:sp>
      <p:sp>
        <p:nvSpPr>
          <p:cNvPr id="5" name="4 Marcador de contenido"/>
          <p:cNvSpPr>
            <a:spLocks noGrp="1"/>
          </p:cNvSpPr>
          <p:nvPr>
            <p:ph idx="1"/>
          </p:nvPr>
        </p:nvSpPr>
        <p:spPr/>
        <p:txBody>
          <a:bodyPr/>
          <a:lstStyle/>
          <a:p>
            <a:r>
              <a:rPr lang="es-AR" sz="2400" dirty="0"/>
              <a:t>Cantidad total casos de Prueba</a:t>
            </a:r>
          </a:p>
          <a:p>
            <a:r>
              <a:rPr lang="es-AR" sz="2400" dirty="0"/>
              <a:t>Cantidad total casos de Prueba Correctos</a:t>
            </a:r>
          </a:p>
          <a:p>
            <a:r>
              <a:rPr lang="es-AR" sz="2400" dirty="0"/>
              <a:t>Cantidad total casos de Prueba Defectuosos</a:t>
            </a:r>
          </a:p>
          <a:p>
            <a:r>
              <a:rPr lang="es-AR" sz="2400" dirty="0"/>
              <a:t>Cantidad total casos de Prueba No Aplican</a:t>
            </a:r>
          </a:p>
          <a:p>
            <a:r>
              <a:rPr lang="es-AR" sz="2400" dirty="0"/>
              <a:t>Cantidad total casos de Prueba No Revisados</a:t>
            </a:r>
          </a:p>
          <a:p>
            <a:r>
              <a:rPr lang="es-ES_tradnl" sz="2400" dirty="0"/>
              <a:t>Cobertura casos de prueba: </a:t>
            </a:r>
            <a:r>
              <a:rPr lang="es-ES_tradnl" sz="2000" b="1" dirty="0">
                <a:solidFill>
                  <a:srgbClr val="002060"/>
                </a:solidFill>
              </a:rPr>
              <a:t>(Total</a:t>
            </a:r>
            <a:r>
              <a:rPr lang="es-ES_tradnl" sz="2000" b="1" u="sng" dirty="0">
                <a:solidFill>
                  <a:srgbClr val="002060"/>
                </a:solidFill>
              </a:rPr>
              <a:t> </a:t>
            </a:r>
            <a:r>
              <a:rPr lang="es-ES_tradnl" sz="2000" b="1" dirty="0">
                <a:solidFill>
                  <a:srgbClr val="002060"/>
                </a:solidFill>
              </a:rPr>
              <a:t>casos /casos ejecutados )*100%</a:t>
            </a:r>
          </a:p>
          <a:p>
            <a:r>
              <a:rPr lang="es-ES_tradnl" sz="2400" dirty="0"/>
              <a:t>Tiempo total por ciclo</a:t>
            </a:r>
          </a:p>
          <a:p>
            <a:r>
              <a:rPr lang="es-ES_tradnl" sz="2400" dirty="0"/>
              <a:t>Tiempo por caso de prueba: </a:t>
            </a:r>
            <a:r>
              <a:rPr lang="es-ES_tradnl" sz="2000" b="1" dirty="0">
                <a:solidFill>
                  <a:srgbClr val="002060"/>
                </a:solidFill>
              </a:rPr>
              <a:t>Tiempo total /casos ejecutados</a:t>
            </a:r>
            <a:endParaRPr lang="es-ES_tradnl" sz="2400" b="1" dirty="0">
              <a:solidFill>
                <a:srgbClr val="002060"/>
              </a:solidFill>
            </a:endParaRPr>
          </a:p>
          <a:p>
            <a:pPr>
              <a:buNone/>
            </a:pPr>
            <a:endParaRPr lang="es-AR" sz="2400" dirty="0"/>
          </a:p>
        </p:txBody>
      </p:sp>
      <p:sp>
        <p:nvSpPr>
          <p:cNvPr id="4" name="3 Rectángulo redondeado"/>
          <p:cNvSpPr/>
          <p:nvPr/>
        </p:nvSpPr>
        <p:spPr>
          <a:xfrm>
            <a:off x="3000364" y="5643578"/>
            <a:ext cx="5929354"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sz="2800" dirty="0">
                <a:solidFill>
                  <a:schemeClr val="tx1"/>
                </a:solidFill>
              </a:rPr>
              <a:t>Se puede generar el resumen por ciclo o por estado total del proyecto.</a:t>
            </a:r>
            <a:endParaRPr lang="es-AR"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75258744"/>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3043230">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1214446">
                  <a:extLst>
                    <a:ext uri="{9D8B030D-6E8A-4147-A177-3AD203B41FA5}">
                      <a16:colId xmlns:a16="http://schemas.microsoft.com/office/drawing/2014/main" val="20002"/>
                    </a:ext>
                  </a:extLst>
                </a:gridCol>
                <a:gridCol w="1182996">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endParaRPr lang="es-AR" dirty="0"/>
                    </a:p>
                  </a:txBody>
                  <a:tcPr/>
                </a:tc>
                <a:tc>
                  <a:txBody>
                    <a:bodyPr/>
                    <a:lstStyle/>
                    <a:p>
                      <a:pPr algn="ctr"/>
                      <a:r>
                        <a:rPr lang="es-ES_tradnl" dirty="0"/>
                        <a:t>Ciclo 1</a:t>
                      </a:r>
                      <a:endParaRPr lang="es-AR" dirty="0"/>
                    </a:p>
                  </a:txBody>
                  <a:tcPr/>
                </a:tc>
                <a:tc>
                  <a:txBody>
                    <a:bodyPr/>
                    <a:lstStyle/>
                    <a:p>
                      <a:pPr algn="ctr"/>
                      <a:r>
                        <a:rPr lang="es-ES_tradnl" dirty="0"/>
                        <a:t>Ciclo 2</a:t>
                      </a:r>
                      <a:endParaRPr lang="es-AR" dirty="0"/>
                    </a:p>
                  </a:txBody>
                  <a:tcPr/>
                </a:tc>
                <a:tc>
                  <a:txBody>
                    <a:bodyPr/>
                    <a:lstStyle/>
                    <a:p>
                      <a:pPr algn="ctr"/>
                      <a:r>
                        <a:rPr lang="es-ES_tradnl" dirty="0"/>
                        <a:t>Ciclo 3</a:t>
                      </a:r>
                      <a:endParaRPr lang="es-AR" dirty="0"/>
                    </a:p>
                  </a:txBody>
                  <a:tcPr/>
                </a:tc>
                <a:tc>
                  <a:txBody>
                    <a:bodyPr/>
                    <a:lstStyle/>
                    <a:p>
                      <a:pPr algn="ctr"/>
                      <a:r>
                        <a:rPr lang="es-ES_tradnl" dirty="0"/>
                        <a:t>Cierre </a:t>
                      </a:r>
                      <a:r>
                        <a:rPr lang="es-ES_tradnl" baseline="0" dirty="0"/>
                        <a:t>de proyecto</a:t>
                      </a:r>
                      <a:endParaRPr lang="es-AR" dirty="0"/>
                    </a:p>
                  </a:txBody>
                  <a:tcPr/>
                </a:tc>
                <a:extLst>
                  <a:ext uri="{0D108BD9-81ED-4DB2-BD59-A6C34878D82A}">
                    <a16:rowId xmlns:a16="http://schemas.microsoft.com/office/drawing/2014/main" val="10000"/>
                  </a:ext>
                </a:extLst>
              </a:tr>
              <a:tr h="370840">
                <a:tc>
                  <a:txBody>
                    <a:bodyPr/>
                    <a:lstStyle/>
                    <a:p>
                      <a:r>
                        <a:rPr lang="es-ES_tradnl" dirty="0"/>
                        <a:t>Total de casos</a:t>
                      </a:r>
                      <a:endParaRPr lang="es-AR" dirty="0"/>
                    </a:p>
                  </a:txBody>
                  <a:tcPr/>
                </a:tc>
                <a:tc>
                  <a:txBody>
                    <a:bodyPr/>
                    <a:lstStyle/>
                    <a:p>
                      <a:pPr algn="ctr"/>
                      <a:r>
                        <a:rPr lang="es-ES_tradnl" dirty="0"/>
                        <a:t>120</a:t>
                      </a:r>
                      <a:endParaRPr lang="es-AR" dirty="0"/>
                    </a:p>
                  </a:txBody>
                  <a:tcPr/>
                </a:tc>
                <a:tc>
                  <a:txBody>
                    <a:bodyPr/>
                    <a:lstStyle/>
                    <a:p>
                      <a:pPr algn="ctr"/>
                      <a:r>
                        <a:rPr lang="es-ES_tradnl" dirty="0"/>
                        <a:t>120</a:t>
                      </a:r>
                      <a:endParaRPr lang="es-AR" dirty="0"/>
                    </a:p>
                  </a:txBody>
                  <a:tcPr/>
                </a:tc>
                <a:tc>
                  <a:txBody>
                    <a:bodyPr/>
                    <a:lstStyle/>
                    <a:p>
                      <a:pPr algn="ctr"/>
                      <a:r>
                        <a:rPr lang="es-ES_tradnl" dirty="0"/>
                        <a:t>122</a:t>
                      </a:r>
                      <a:endParaRPr lang="es-AR" dirty="0"/>
                    </a:p>
                  </a:txBody>
                  <a:tcPr/>
                </a:tc>
                <a:tc>
                  <a:txBody>
                    <a:bodyPr/>
                    <a:lstStyle/>
                    <a:p>
                      <a:pPr algn="ctr"/>
                      <a:r>
                        <a:rPr lang="es-ES_tradnl" dirty="0"/>
                        <a:t>122</a:t>
                      </a:r>
                      <a:endParaRPr lang="es-AR" dirty="0"/>
                    </a:p>
                  </a:txBody>
                  <a:tcPr/>
                </a:tc>
                <a:extLst>
                  <a:ext uri="{0D108BD9-81ED-4DB2-BD59-A6C34878D82A}">
                    <a16:rowId xmlns:a16="http://schemas.microsoft.com/office/drawing/2014/main" val="10001"/>
                  </a:ext>
                </a:extLst>
              </a:tr>
              <a:tr h="370840">
                <a:tc>
                  <a:txBody>
                    <a:bodyPr/>
                    <a:lstStyle/>
                    <a:p>
                      <a:r>
                        <a:rPr lang="es-AR" sz="1800" dirty="0"/>
                        <a:t>casos de Prueba Correctos</a:t>
                      </a:r>
                      <a:endParaRPr lang="es-AR" dirty="0"/>
                    </a:p>
                  </a:txBody>
                  <a:tcPr/>
                </a:tc>
                <a:tc>
                  <a:txBody>
                    <a:bodyPr/>
                    <a:lstStyle/>
                    <a:p>
                      <a:pPr algn="ctr"/>
                      <a:r>
                        <a:rPr lang="es-ES_tradnl" dirty="0"/>
                        <a:t>75</a:t>
                      </a:r>
                      <a:endParaRPr lang="es-AR" dirty="0"/>
                    </a:p>
                  </a:txBody>
                  <a:tcPr/>
                </a:tc>
                <a:tc>
                  <a:txBody>
                    <a:bodyPr/>
                    <a:lstStyle/>
                    <a:p>
                      <a:pPr algn="ctr"/>
                      <a:r>
                        <a:rPr lang="es-ES_tradnl" dirty="0"/>
                        <a:t>97</a:t>
                      </a:r>
                      <a:endParaRPr lang="es-AR" dirty="0"/>
                    </a:p>
                  </a:txBody>
                  <a:tcPr/>
                </a:tc>
                <a:tc>
                  <a:txBody>
                    <a:bodyPr/>
                    <a:lstStyle/>
                    <a:p>
                      <a:pPr algn="ctr"/>
                      <a:r>
                        <a:rPr lang="es-ES_tradnl" dirty="0"/>
                        <a:t>111</a:t>
                      </a:r>
                      <a:endParaRPr lang="es-AR" dirty="0"/>
                    </a:p>
                  </a:txBody>
                  <a:tcPr/>
                </a:tc>
                <a:tc>
                  <a:txBody>
                    <a:bodyPr/>
                    <a:lstStyle/>
                    <a:p>
                      <a:pPr algn="ctr"/>
                      <a:r>
                        <a:rPr lang="es-ES_tradnl" dirty="0"/>
                        <a:t>116</a:t>
                      </a:r>
                      <a:endParaRPr lang="es-AR" dirty="0"/>
                    </a:p>
                  </a:txBody>
                  <a:tcPr/>
                </a:tc>
                <a:extLst>
                  <a:ext uri="{0D108BD9-81ED-4DB2-BD59-A6C34878D82A}">
                    <a16:rowId xmlns:a16="http://schemas.microsoft.com/office/drawing/2014/main" val="10002"/>
                  </a:ext>
                </a:extLst>
              </a:tr>
              <a:tr h="370840">
                <a:tc>
                  <a:txBody>
                    <a:bodyPr/>
                    <a:lstStyle/>
                    <a:p>
                      <a:r>
                        <a:rPr lang="es-AR" sz="1800" dirty="0"/>
                        <a:t>casos de Prueba Defectuosos</a:t>
                      </a:r>
                      <a:endParaRPr lang="es-AR" dirty="0"/>
                    </a:p>
                  </a:txBody>
                  <a:tcPr/>
                </a:tc>
                <a:tc>
                  <a:txBody>
                    <a:bodyPr/>
                    <a:lstStyle/>
                    <a:p>
                      <a:pPr algn="ctr"/>
                      <a:r>
                        <a:rPr lang="es-ES_tradnl" dirty="0"/>
                        <a:t>25</a:t>
                      </a:r>
                      <a:endParaRPr lang="es-AR" dirty="0"/>
                    </a:p>
                  </a:txBody>
                  <a:tcPr/>
                </a:tc>
                <a:tc>
                  <a:txBody>
                    <a:bodyPr/>
                    <a:lstStyle/>
                    <a:p>
                      <a:pPr algn="ctr"/>
                      <a:r>
                        <a:rPr lang="es-ES_tradnl" dirty="0"/>
                        <a:t>3</a:t>
                      </a:r>
                      <a:endParaRPr lang="es-AR" dirty="0"/>
                    </a:p>
                  </a:txBody>
                  <a:tcPr/>
                </a:tc>
                <a:tc>
                  <a:txBody>
                    <a:bodyPr/>
                    <a:lstStyle/>
                    <a:p>
                      <a:pPr algn="ctr"/>
                      <a:r>
                        <a:rPr lang="es-ES_tradnl" dirty="0"/>
                        <a:t>1</a:t>
                      </a:r>
                      <a:endParaRPr lang="es-AR" dirty="0"/>
                    </a:p>
                  </a:txBody>
                  <a:tcPr/>
                </a:tc>
                <a:tc>
                  <a:txBody>
                    <a:bodyPr/>
                    <a:lstStyle/>
                    <a:p>
                      <a:pPr algn="ctr"/>
                      <a:r>
                        <a:rPr lang="es-ES_tradnl" dirty="0"/>
                        <a:t>1</a:t>
                      </a:r>
                      <a:endParaRPr lang="es-AR" dirty="0"/>
                    </a:p>
                  </a:txBody>
                  <a:tcPr/>
                </a:tc>
                <a:extLst>
                  <a:ext uri="{0D108BD9-81ED-4DB2-BD59-A6C34878D82A}">
                    <a16:rowId xmlns:a16="http://schemas.microsoft.com/office/drawing/2014/main" val="10003"/>
                  </a:ext>
                </a:extLst>
              </a:tr>
              <a:tr h="370840">
                <a:tc>
                  <a:txBody>
                    <a:bodyPr/>
                    <a:lstStyle/>
                    <a:p>
                      <a:r>
                        <a:rPr lang="es-AR" sz="1800" dirty="0"/>
                        <a:t>casos de Prueba No aplican</a:t>
                      </a:r>
                      <a:endParaRPr lang="es-AR" dirty="0"/>
                    </a:p>
                  </a:txBody>
                  <a:tcPr/>
                </a:tc>
                <a:tc>
                  <a:txBody>
                    <a:bodyPr/>
                    <a:lstStyle/>
                    <a:p>
                      <a:pPr algn="ctr"/>
                      <a:r>
                        <a:rPr lang="es-ES_tradnl" dirty="0"/>
                        <a:t>5</a:t>
                      </a:r>
                      <a:endParaRPr lang="es-AR" dirty="0"/>
                    </a:p>
                  </a:txBody>
                  <a:tcPr/>
                </a:tc>
                <a:tc>
                  <a:txBody>
                    <a:bodyPr/>
                    <a:lstStyle/>
                    <a:p>
                      <a:pPr algn="ctr"/>
                      <a:r>
                        <a:rPr lang="es-ES_tradnl" dirty="0"/>
                        <a:t>5</a:t>
                      </a:r>
                      <a:endParaRPr lang="es-AR" dirty="0"/>
                    </a:p>
                  </a:txBody>
                  <a:tcPr/>
                </a:tc>
                <a:tc>
                  <a:txBody>
                    <a:bodyPr/>
                    <a:lstStyle/>
                    <a:p>
                      <a:pPr algn="ctr"/>
                      <a:r>
                        <a:rPr lang="es-ES_tradnl" dirty="0"/>
                        <a:t>5</a:t>
                      </a:r>
                      <a:endParaRPr lang="es-AR" dirty="0"/>
                    </a:p>
                  </a:txBody>
                  <a:tcPr/>
                </a:tc>
                <a:tc>
                  <a:txBody>
                    <a:bodyPr/>
                    <a:lstStyle/>
                    <a:p>
                      <a:pPr algn="ctr"/>
                      <a:r>
                        <a:rPr lang="es-ES_tradnl" dirty="0"/>
                        <a:t>5</a:t>
                      </a:r>
                      <a:endParaRPr lang="es-AR" dirty="0"/>
                    </a:p>
                  </a:txBody>
                  <a:tcPr/>
                </a:tc>
                <a:extLst>
                  <a:ext uri="{0D108BD9-81ED-4DB2-BD59-A6C34878D82A}">
                    <a16:rowId xmlns:a16="http://schemas.microsoft.com/office/drawing/2014/main" val="10004"/>
                  </a:ext>
                </a:extLst>
              </a:tr>
              <a:tr h="370840">
                <a:tc>
                  <a:txBody>
                    <a:bodyPr/>
                    <a:lstStyle/>
                    <a:p>
                      <a:r>
                        <a:rPr lang="es-AR" sz="1800" dirty="0"/>
                        <a:t>casos de Prueba No revisados</a:t>
                      </a:r>
                      <a:endParaRPr lang="es-AR" dirty="0"/>
                    </a:p>
                  </a:txBody>
                  <a:tcPr/>
                </a:tc>
                <a:tc>
                  <a:txBody>
                    <a:bodyPr/>
                    <a:lstStyle/>
                    <a:p>
                      <a:pPr algn="ctr"/>
                      <a:r>
                        <a:rPr lang="es-ES_tradnl" dirty="0"/>
                        <a:t>15</a:t>
                      </a:r>
                      <a:endParaRPr lang="es-AR" dirty="0"/>
                    </a:p>
                  </a:txBody>
                  <a:tcPr/>
                </a:tc>
                <a:tc>
                  <a:txBody>
                    <a:bodyPr/>
                    <a:lstStyle/>
                    <a:p>
                      <a:pPr algn="ctr"/>
                      <a:r>
                        <a:rPr lang="es-ES_tradnl" dirty="0"/>
                        <a:t>7</a:t>
                      </a:r>
                      <a:endParaRPr lang="es-AR" dirty="0"/>
                    </a:p>
                  </a:txBody>
                  <a:tcPr/>
                </a:tc>
                <a:tc>
                  <a:txBody>
                    <a:bodyPr/>
                    <a:lstStyle/>
                    <a:p>
                      <a:pPr algn="ctr"/>
                      <a:r>
                        <a:rPr lang="es-ES_tradnl" dirty="0"/>
                        <a:t>0</a:t>
                      </a:r>
                      <a:endParaRPr lang="es-AR" dirty="0"/>
                    </a:p>
                  </a:txBody>
                  <a:tcPr/>
                </a:tc>
                <a:tc>
                  <a:txBody>
                    <a:bodyPr/>
                    <a:lstStyle/>
                    <a:p>
                      <a:pPr algn="ctr"/>
                      <a:r>
                        <a:rPr lang="es-ES_tradnl" dirty="0"/>
                        <a:t>0</a:t>
                      </a:r>
                      <a:endParaRPr lang="es-AR" dirty="0"/>
                    </a:p>
                  </a:txBody>
                  <a:tcPr/>
                </a:tc>
                <a:extLst>
                  <a:ext uri="{0D108BD9-81ED-4DB2-BD59-A6C34878D82A}">
                    <a16:rowId xmlns:a16="http://schemas.microsoft.com/office/drawing/2014/main" val="10005"/>
                  </a:ext>
                </a:extLst>
              </a:tr>
              <a:tr h="370840">
                <a:tc>
                  <a:txBody>
                    <a:bodyPr/>
                    <a:lstStyle/>
                    <a:p>
                      <a:r>
                        <a:rPr lang="es-ES_tradnl" dirty="0"/>
                        <a:t>Cobertura casos de prueba</a:t>
                      </a:r>
                      <a:endParaRPr lang="es-AR" dirty="0"/>
                    </a:p>
                  </a:txBody>
                  <a:tcPr/>
                </a:tc>
                <a:tc>
                  <a:txBody>
                    <a:bodyPr/>
                    <a:lstStyle/>
                    <a:p>
                      <a:pPr algn="ctr"/>
                      <a:r>
                        <a:rPr lang="es-ES_tradnl" dirty="0"/>
                        <a:t>83%</a:t>
                      </a:r>
                      <a:endParaRPr lang="es-AR" dirty="0"/>
                    </a:p>
                  </a:txBody>
                  <a:tcPr/>
                </a:tc>
                <a:tc>
                  <a:txBody>
                    <a:bodyPr/>
                    <a:lstStyle/>
                    <a:p>
                      <a:pPr algn="ctr"/>
                      <a:r>
                        <a:rPr lang="es-ES_tradnl" dirty="0"/>
                        <a:t>83%</a:t>
                      </a:r>
                      <a:endParaRPr lang="es-AR" dirty="0"/>
                    </a:p>
                  </a:txBody>
                  <a:tcPr/>
                </a:tc>
                <a:tc>
                  <a:txBody>
                    <a:bodyPr/>
                    <a:lstStyle/>
                    <a:p>
                      <a:pPr algn="ctr"/>
                      <a:r>
                        <a:rPr lang="es-ES_tradnl" dirty="0"/>
                        <a:t>92%</a:t>
                      </a:r>
                      <a:endParaRPr lang="es-AR" dirty="0"/>
                    </a:p>
                  </a:txBody>
                  <a:tcPr/>
                </a:tc>
                <a:tc>
                  <a:txBody>
                    <a:bodyPr/>
                    <a:lstStyle/>
                    <a:p>
                      <a:pPr algn="ctr"/>
                      <a:r>
                        <a:rPr lang="es-ES_tradnl" dirty="0"/>
                        <a:t>96%</a:t>
                      </a:r>
                      <a:endParaRPr lang="es-AR" dirty="0"/>
                    </a:p>
                  </a:txBody>
                  <a:tcPr/>
                </a:tc>
                <a:extLst>
                  <a:ext uri="{0D108BD9-81ED-4DB2-BD59-A6C34878D82A}">
                    <a16:rowId xmlns:a16="http://schemas.microsoft.com/office/drawing/2014/main" val="10006"/>
                  </a:ext>
                </a:extLst>
              </a:tr>
              <a:tr h="370840">
                <a:tc>
                  <a:txBody>
                    <a:bodyPr/>
                    <a:lstStyle/>
                    <a:p>
                      <a:r>
                        <a:rPr lang="es-ES_tradnl" dirty="0"/>
                        <a:t>Tiempo total</a:t>
                      </a:r>
                      <a:r>
                        <a:rPr lang="es-ES_tradnl" baseline="0" dirty="0"/>
                        <a:t>  por ciclo</a:t>
                      </a:r>
                      <a:endParaRPr lang="es-AR" dirty="0"/>
                    </a:p>
                  </a:txBody>
                  <a:tcPr/>
                </a:tc>
                <a:tc>
                  <a:txBody>
                    <a:bodyPr/>
                    <a:lstStyle/>
                    <a:p>
                      <a:pPr algn="ctr"/>
                      <a:r>
                        <a:rPr lang="es-ES_tradnl" dirty="0"/>
                        <a:t>24hr</a:t>
                      </a:r>
                      <a:endParaRPr lang="es-AR" dirty="0"/>
                    </a:p>
                  </a:txBody>
                  <a:tcPr/>
                </a:tc>
                <a:tc>
                  <a:txBody>
                    <a:bodyPr/>
                    <a:lstStyle/>
                    <a:p>
                      <a:pPr algn="ctr"/>
                      <a:r>
                        <a:rPr lang="es-ES_tradnl" dirty="0"/>
                        <a:t>20h</a:t>
                      </a:r>
                      <a:endParaRPr lang="es-AR" dirty="0"/>
                    </a:p>
                  </a:txBody>
                  <a:tcPr/>
                </a:tc>
                <a:tc>
                  <a:txBody>
                    <a:bodyPr/>
                    <a:lstStyle/>
                    <a:p>
                      <a:pPr algn="ctr"/>
                      <a:r>
                        <a:rPr lang="es-ES_tradnl" dirty="0"/>
                        <a:t>15hrs</a:t>
                      </a:r>
                      <a:endParaRPr lang="es-AR" dirty="0"/>
                    </a:p>
                  </a:txBody>
                  <a:tcPr/>
                </a:tc>
                <a:tc>
                  <a:txBody>
                    <a:bodyPr/>
                    <a:lstStyle/>
                    <a:p>
                      <a:pPr algn="ctr"/>
                      <a:r>
                        <a:rPr lang="es-ES_tradnl" dirty="0"/>
                        <a:t>59hrs</a:t>
                      </a:r>
                      <a:endParaRPr lang="es-AR" dirty="0"/>
                    </a:p>
                  </a:txBody>
                  <a:tcPr/>
                </a:tc>
                <a:extLst>
                  <a:ext uri="{0D108BD9-81ED-4DB2-BD59-A6C34878D82A}">
                    <a16:rowId xmlns:a16="http://schemas.microsoft.com/office/drawing/2014/main" val="10007"/>
                  </a:ext>
                </a:extLst>
              </a:tr>
              <a:tr h="370840">
                <a:tc>
                  <a:txBody>
                    <a:bodyPr/>
                    <a:lstStyle/>
                    <a:p>
                      <a:r>
                        <a:rPr lang="es-ES_tradnl" dirty="0"/>
                        <a:t>Tiempo por caso de prueba</a:t>
                      </a:r>
                      <a:endParaRPr lang="es-AR" dirty="0"/>
                    </a:p>
                  </a:txBody>
                  <a:tcPr/>
                </a:tc>
                <a:tc>
                  <a:txBody>
                    <a:bodyPr/>
                    <a:lstStyle/>
                    <a:p>
                      <a:pPr algn="ctr"/>
                      <a:r>
                        <a:rPr lang="es-ES_tradnl" dirty="0"/>
                        <a:t>14 min</a:t>
                      </a:r>
                      <a:endParaRPr lang="es-AR" dirty="0"/>
                    </a:p>
                  </a:txBody>
                  <a:tcPr/>
                </a:tc>
                <a:tc>
                  <a:txBody>
                    <a:bodyPr/>
                    <a:lstStyle/>
                    <a:p>
                      <a:pPr algn="ctr"/>
                      <a:r>
                        <a:rPr lang="es-ES_tradnl" dirty="0"/>
                        <a:t>12 min</a:t>
                      </a:r>
                      <a:endParaRPr lang="es-AR" dirty="0"/>
                    </a:p>
                  </a:txBody>
                  <a:tcPr/>
                </a:tc>
                <a:tc>
                  <a:txBody>
                    <a:bodyPr/>
                    <a:lstStyle/>
                    <a:p>
                      <a:pPr algn="ctr"/>
                      <a:r>
                        <a:rPr lang="es-ES_tradnl" dirty="0"/>
                        <a:t>8min</a:t>
                      </a:r>
                      <a:endParaRPr lang="es-AR" dirty="0"/>
                    </a:p>
                  </a:txBody>
                  <a:tcPr/>
                </a:tc>
                <a:tc>
                  <a:txBody>
                    <a:bodyPr/>
                    <a:lstStyle/>
                    <a:p>
                      <a:pPr algn="ctr"/>
                      <a:endParaRPr lang="es-AR" dirty="0"/>
                    </a:p>
                  </a:txBody>
                  <a:tcPr/>
                </a:tc>
                <a:extLst>
                  <a:ext uri="{0D108BD9-81ED-4DB2-BD59-A6C34878D82A}">
                    <a16:rowId xmlns:a16="http://schemas.microsoft.com/office/drawing/2014/main" val="10008"/>
                  </a:ext>
                </a:extLst>
              </a:tr>
            </a:tbl>
          </a:graphicData>
        </a:graphic>
      </p:graphicFrame>
      <p:sp>
        <p:nvSpPr>
          <p:cNvPr id="3" name="2 Título"/>
          <p:cNvSpPr>
            <a:spLocks noGrp="1"/>
          </p:cNvSpPr>
          <p:nvPr>
            <p:ph type="title"/>
          </p:nvPr>
        </p:nvSpPr>
        <p:spPr/>
        <p:txBody>
          <a:bodyPr/>
          <a:lstStyle/>
          <a:p>
            <a:r>
              <a:rPr lang="es-ES_tradnl" dirty="0"/>
              <a:t>Resumen resultado</a:t>
            </a:r>
            <a:br>
              <a:rPr lang="es-ES_tradnl" dirty="0"/>
            </a:br>
            <a:r>
              <a:rPr lang="es-ES_tradnl" dirty="0"/>
              <a:t>Casos de prueba</a:t>
            </a:r>
            <a:endParaRPr lang="es-A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3899</TotalTime>
  <Words>1576</Words>
  <Application>Microsoft Office PowerPoint</Application>
  <PresentationFormat>Presentación en pantalla (4:3)</PresentationFormat>
  <Paragraphs>271</Paragraphs>
  <Slides>18</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ＭＳ Ｐゴシック</vt:lpstr>
      <vt:lpstr>Arial</vt:lpstr>
      <vt:lpstr>Calibri</vt:lpstr>
      <vt:lpstr>Times New Roman</vt:lpstr>
      <vt:lpstr>Wingdings</vt:lpstr>
      <vt:lpstr>Tema DuocUC 2012</vt:lpstr>
      <vt:lpstr>Presentación de PowerPoint</vt:lpstr>
      <vt:lpstr>Presentación de PowerPoint</vt:lpstr>
      <vt:lpstr>Proceso de Testing</vt:lpstr>
      <vt:lpstr>Cierre del proceso de pruebas</vt:lpstr>
      <vt:lpstr>Métricas</vt:lpstr>
      <vt:lpstr>Métricas</vt:lpstr>
      <vt:lpstr>Métricas relacionadas con el código</vt:lpstr>
      <vt:lpstr>Resumen resultado Casos de prueba</vt:lpstr>
      <vt:lpstr>Resumen resultado Casos de prueba</vt:lpstr>
      <vt:lpstr>Resumen Defectos Detectados</vt:lpstr>
      <vt:lpstr>Resumen Defectos Detectados</vt:lpstr>
      <vt:lpstr>Resumen resultado pruebas exploratorias</vt:lpstr>
      <vt:lpstr>Esfuerzo</vt:lpstr>
      <vt:lpstr>Resultado de Pruebas No Funcionales</vt:lpstr>
      <vt:lpstr>Condiciones de aprobación  de un paso a producción</vt:lpstr>
      <vt:lpstr>Productos de pruebas</vt:lpstr>
      <vt:lpstr>Informe Resumen ejecutivo</vt:lpstr>
      <vt:lpstr>Resumen - Conceptos aprendidos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Fabrizio</cp:lastModifiedBy>
  <cp:revision>182</cp:revision>
  <dcterms:created xsi:type="dcterms:W3CDTF">2013-06-28T16:52:03Z</dcterms:created>
  <dcterms:modified xsi:type="dcterms:W3CDTF">2018-11-20T13:43:52Z</dcterms:modified>
</cp:coreProperties>
</file>