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0"/>
  </p:notesMasterIdLst>
  <p:sldIdLst>
    <p:sldId id="260" r:id="rId2"/>
    <p:sldId id="259" r:id="rId3"/>
    <p:sldId id="316" r:id="rId4"/>
    <p:sldId id="297" r:id="rId5"/>
    <p:sldId id="296" r:id="rId6"/>
    <p:sldId id="282" r:id="rId7"/>
    <p:sldId id="298" r:id="rId8"/>
    <p:sldId id="299" r:id="rId9"/>
    <p:sldId id="300" r:id="rId10"/>
    <p:sldId id="320" r:id="rId11"/>
    <p:sldId id="317" r:id="rId12"/>
    <p:sldId id="301" r:id="rId13"/>
    <p:sldId id="290" r:id="rId14"/>
    <p:sldId id="302" r:id="rId15"/>
    <p:sldId id="306" r:id="rId16"/>
    <p:sldId id="305" r:id="rId17"/>
    <p:sldId id="307" r:id="rId18"/>
    <p:sldId id="318" r:id="rId19"/>
  </p:sldIdLst>
  <p:sldSz cx="9144000" cy="6858000" type="screen4x3"/>
  <p:notesSz cx="6858000" cy="9144000"/>
  <p:custDataLst>
    <p:tags r:id="rId21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3300"/>
    <a:srgbClr val="CC3300"/>
    <a:srgbClr val="800000"/>
    <a:srgbClr val="006666"/>
    <a:srgbClr val="80008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5986" autoAdjust="0"/>
  </p:normalViewPr>
  <p:slideViewPr>
    <p:cSldViewPr>
      <p:cViewPr>
        <p:scale>
          <a:sx n="50" d="100"/>
          <a:sy n="50" d="100"/>
        </p:scale>
        <p:origin x="195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929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El modelo V:</a:t>
            </a:r>
            <a:r>
              <a:rPr lang="es-ES_tradnl" b="1" baseline="0" dirty="0"/>
              <a:t> </a:t>
            </a:r>
            <a:r>
              <a:rPr lang="es-ES_tradnl" dirty="0"/>
              <a:t>muestra que las actividades de testing, verificar y validar, pueden ser incluidas en el</a:t>
            </a:r>
            <a:r>
              <a:rPr lang="es-ES_tradnl" baseline="0" dirty="0"/>
              <a:t> proceso de desarrollo de SW.</a:t>
            </a:r>
          </a:p>
          <a:p>
            <a:r>
              <a:rPr lang="es-ES_tradnl" baseline="0" dirty="0"/>
              <a:t>Al integrar los procesos de testing al de desarrollo, evitamos encontrar defectos tarde, en la última etapa.</a:t>
            </a:r>
          </a:p>
          <a:p>
            <a:r>
              <a:rPr lang="es-ES_tradnl" baseline="0" dirty="0"/>
              <a:t>Hay muchas </a:t>
            </a:r>
            <a:r>
              <a:rPr lang="es-ES_tradnl" sz="1600" baseline="0" dirty="0"/>
              <a:t>actividades de test que no dependen del código y deben ser resueltas en paralelo, mientras se desarrolla el SW. (</a:t>
            </a:r>
            <a:r>
              <a:rPr lang="es-ES_tradnl" sz="1600" baseline="0" dirty="0" err="1"/>
              <a:t>ej</a:t>
            </a:r>
            <a:r>
              <a:rPr lang="es-ES_tradnl" sz="1600" baseline="0" dirty="0"/>
              <a:t>: HW, conexiones, ambientación, capacitaciones, etc.)</a:t>
            </a:r>
          </a:p>
          <a:p>
            <a:r>
              <a:rPr lang="es-AR" sz="1600" baseline="0" dirty="0"/>
              <a:t>El lado izquierdo representa las ne</a:t>
            </a:r>
            <a:r>
              <a:rPr lang="es-AR" baseline="0" dirty="0"/>
              <a:t>cesidades y especificaciones del sistema. El lado derecho representa la integración de las piezas y su verificación.</a:t>
            </a:r>
          </a:p>
          <a:p>
            <a:endParaRPr lang="es-ES_tradnl" baseline="0" dirty="0"/>
          </a:p>
          <a:p>
            <a:r>
              <a:rPr lang="es-ES_tradnl" baseline="0" dirty="0"/>
              <a:t>Los niveles de prueba se pueden adaptar al modelo de desarrollo que utilice la organización. </a:t>
            </a:r>
          </a:p>
          <a:p>
            <a:r>
              <a:rPr lang="es-ES_tradnl" baseline="0" dirty="0"/>
              <a:t>Lo que se busca es realizar el control de calidad durante el ciclo de vida del SW. </a:t>
            </a:r>
          </a:p>
          <a:p>
            <a:r>
              <a:rPr lang="es-ES_tradnl" baseline="0" dirty="0"/>
              <a:t>La manera en que se ejecuten las pruebas va a depender del proyecto que se este certificando y de las metas que se quieran cumplir.</a:t>
            </a:r>
            <a:endParaRPr lang="es-ES_tradnl" dirty="0"/>
          </a:p>
          <a:p>
            <a:endParaRPr lang="es-AR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181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292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Se</a:t>
            </a:r>
            <a:r>
              <a:rPr lang="es-ES_tradnl" baseline="0" dirty="0"/>
              <a:t> debe realizar la prueba uniendo los componentes </a:t>
            </a:r>
            <a:r>
              <a:rPr lang="es-ES_tradnl" baseline="0" dirty="0" err="1"/>
              <a:t>anteriormentes</a:t>
            </a:r>
            <a:r>
              <a:rPr lang="es-ES_tradnl" baseline="0" dirty="0"/>
              <a:t> testeados individualmente, para ver como se comportan al unirlos.</a:t>
            </a:r>
            <a:endParaRPr lang="es-ES_tradnl" dirty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957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  <a:p>
            <a:r>
              <a:rPr lang="es-ES_tradnl" dirty="0"/>
              <a:t>Se realizan pruebas</a:t>
            </a:r>
            <a:r>
              <a:rPr lang="es-ES_tradnl" baseline="0" dirty="0"/>
              <a:t> uniendo el nuevo S.W. (o la </a:t>
            </a:r>
            <a:r>
              <a:rPr lang="es-ES_tradnl" baseline="0" dirty="0" err="1"/>
              <a:t>modificiación</a:t>
            </a:r>
            <a:r>
              <a:rPr lang="es-ES_tradnl" baseline="0" dirty="0"/>
              <a:t> de un S.W.) al resto de las aplicaciones de la empresa, conexiones a dispositivos</a:t>
            </a:r>
            <a:r>
              <a:rPr lang="es-ES_tradnl" baseline="0"/>
              <a:t>, internet, etc.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586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Se realiza una vez</a:t>
            </a:r>
            <a:r>
              <a:rPr lang="es-ES_tradnl" baseline="0" dirty="0"/>
              <a:t> que se ha terminado las pruebas por parte de Q.A.</a:t>
            </a:r>
            <a:endParaRPr lang="es-ES_tradnl" dirty="0"/>
          </a:p>
          <a:p>
            <a:r>
              <a:rPr lang="es-ES_tradnl" dirty="0"/>
              <a:t>Se valida con</a:t>
            </a:r>
            <a:r>
              <a:rPr lang="es-ES_tradnl" baseline="0" dirty="0"/>
              <a:t> </a:t>
            </a:r>
            <a:r>
              <a:rPr lang="es-ES_tradnl" dirty="0"/>
              <a:t>el </a:t>
            </a:r>
            <a:r>
              <a:rPr lang="es-ES_tradnl" dirty="0" err="1"/>
              <a:t>ususario</a:t>
            </a:r>
            <a:r>
              <a:rPr lang="es-ES_tradnl" dirty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2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118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45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708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39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Productos</a:t>
            </a:r>
            <a:r>
              <a:rPr lang="es-ES_tradnl" baseline="0" dirty="0"/>
              <a:t> de prueba: ambiente de ejecución, plan de pruebas, casos de pruebas, planilla de defectos, resumen, etc.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897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Recordemos a grandes rasgos el ciclo de vida del SW. Modelo estándar: análisis-diseño-desarrollo- implementación - mantención.</a:t>
            </a:r>
          </a:p>
          <a:p>
            <a:r>
              <a:rPr lang="es-ES_tradnl" dirty="0"/>
              <a:t>El control de calidad se realiza en cada etapa del ciclo de vida independiente del modelo</a:t>
            </a:r>
            <a:r>
              <a:rPr lang="es-ES_tradnl" baseline="0" dirty="0"/>
              <a:t> de desarrollo de SW que utilice la organización. Se deben realizar controles tanto a proceso como producto. 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017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1200" dirty="0"/>
              <a:t>Testing es independiente del modelo de desarrollo que utilice la organización.</a:t>
            </a:r>
          </a:p>
          <a:p>
            <a:r>
              <a:rPr lang="es-ES_tradnl" baseline="0" dirty="0"/>
              <a:t>Es un error realizar las pruebas solo en la etapa previa a la producción, ya que muchos de los defectos y errores vienen desde las etapas anteriores. Es común encontrar defectos en la toma de requerimiento, en los diseños, etc.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53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Se </a:t>
            </a:r>
            <a:r>
              <a:rPr lang="es-ES_tradnl" b="1" dirty="0"/>
              <a:t>verifica</a:t>
            </a:r>
            <a:r>
              <a:rPr lang="es-ES_tradnl" dirty="0"/>
              <a:t> que</a:t>
            </a:r>
            <a:r>
              <a:rPr lang="es-ES_tradnl" baseline="0" dirty="0"/>
              <a:t> cumpla con los requisitos y requerimientos funcionales y no funcionales.</a:t>
            </a:r>
          </a:p>
          <a:p>
            <a:r>
              <a:rPr lang="es-ES_tradnl" baseline="0" dirty="0"/>
              <a:t>Se </a:t>
            </a:r>
            <a:r>
              <a:rPr lang="es-ES_tradnl" b="1" baseline="0" dirty="0"/>
              <a:t>valida</a:t>
            </a:r>
            <a:r>
              <a:rPr lang="es-ES_tradnl" baseline="0" dirty="0"/>
              <a:t> con el usuario, si cumple con sus expectativas.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39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19-08-2018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CuadroTexto"/>
          <p:cNvSpPr txBox="1"/>
          <p:nvPr/>
        </p:nvSpPr>
        <p:spPr>
          <a:xfrm>
            <a:off x="4860032" y="6093296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Experiencia de aprendizaje 3</a:t>
            </a:r>
          </a:p>
          <a:p>
            <a:pPr algn="ctr"/>
            <a:r>
              <a:rPr lang="es-CL" dirty="0"/>
              <a:t>Proceso de </a:t>
            </a:r>
            <a:r>
              <a:rPr lang="es-CL" dirty="0" err="1"/>
              <a:t>Testing</a:t>
            </a:r>
            <a:r>
              <a:rPr lang="es-CL" dirty="0"/>
              <a:t> de Software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941036" y="332656"/>
            <a:ext cx="33711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AIN6501 </a:t>
            </a:r>
          </a:p>
          <a:p>
            <a:pPr algn="ctr"/>
            <a:r>
              <a:rPr lang="es-CL" sz="2800" dirty="0">
                <a:solidFill>
                  <a:schemeClr val="bg1"/>
                </a:solidFill>
                <a:latin typeface="Calibri" pitchFamily="34" charset="0"/>
              </a:rPr>
              <a:t>Auditoría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Calidad en </a:t>
            </a:r>
            <a:br>
              <a:rPr lang="es-CL" dirty="0"/>
            </a:br>
            <a:r>
              <a:rPr lang="es-CL" sz="3200" dirty="0"/>
              <a:t>El ciclo de vida del S.W.</a:t>
            </a:r>
          </a:p>
        </p:txBody>
      </p:sp>
      <p:pic>
        <p:nvPicPr>
          <p:cNvPr id="1030" name="Picture 6" descr="http://www.rena.edu.ve/cuartaEtapa/Informatica/Imagenes/T11Dib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2110"/>
            <a:ext cx="544969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857620" y="4460756"/>
            <a:ext cx="4929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2000" dirty="0"/>
              <a:t>El control de calidad se realiza en cada etapa del ciclo de vida del S.W. independiente del modelo de desarrollo que utilice la organización.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2000" dirty="0"/>
              <a:t>Se deben realizar controles tanto a proceso como producto. </a:t>
            </a:r>
          </a:p>
        </p:txBody>
      </p:sp>
    </p:spTree>
    <p:extLst>
      <p:ext uri="{BB962C8B-B14F-4D97-AF65-F5344CB8AC3E}">
        <p14:creationId xmlns:p14="http://schemas.microsoft.com/office/powerpoint/2010/main" val="237959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Ciclo de vida del Software</a:t>
            </a:r>
            <a:endParaRPr lang="es-AR" dirty="0"/>
          </a:p>
        </p:txBody>
      </p:sp>
      <p:grpSp>
        <p:nvGrpSpPr>
          <p:cNvPr id="24" name="23 Grupo"/>
          <p:cNvGrpSpPr/>
          <p:nvPr/>
        </p:nvGrpSpPr>
        <p:grpSpPr>
          <a:xfrm>
            <a:off x="928662" y="1500174"/>
            <a:ext cx="6929486" cy="4000528"/>
            <a:chOff x="571472" y="1643050"/>
            <a:chExt cx="6929486" cy="4000528"/>
          </a:xfrm>
        </p:grpSpPr>
        <p:sp>
          <p:nvSpPr>
            <p:cNvPr id="5" name="4 Rectángulo"/>
            <p:cNvSpPr/>
            <p:nvPr/>
          </p:nvSpPr>
          <p:spPr>
            <a:xfrm>
              <a:off x="571472" y="1643050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Análisis</a:t>
              </a:r>
              <a:endParaRPr lang="es-AR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857356" y="2571744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Diseño</a:t>
              </a:r>
              <a:endParaRPr lang="es-AR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071802" y="3429000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Desarrollo</a:t>
              </a:r>
              <a:endParaRPr lang="es-AR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357686" y="4214818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Mantención</a:t>
              </a:r>
              <a:endParaRPr lang="es-AR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643570" y="5000636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Implementación </a:t>
              </a:r>
              <a:endParaRPr lang="es-AR" dirty="0"/>
            </a:p>
          </p:txBody>
        </p:sp>
        <p:cxnSp>
          <p:nvCxnSpPr>
            <p:cNvPr id="11" name="10 Forma"/>
            <p:cNvCxnSpPr>
              <a:stCxn id="5" idx="3"/>
              <a:endCxn id="6" idx="0"/>
            </p:cNvCxnSpPr>
            <p:nvPr/>
          </p:nvCxnSpPr>
          <p:spPr>
            <a:xfrm>
              <a:off x="2428860" y="1964521"/>
              <a:ext cx="357190" cy="607223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Forma"/>
            <p:cNvCxnSpPr>
              <a:stCxn id="6" idx="3"/>
              <a:endCxn id="7" idx="0"/>
            </p:cNvCxnSpPr>
            <p:nvPr/>
          </p:nvCxnSpPr>
          <p:spPr>
            <a:xfrm>
              <a:off x="3714744" y="2893215"/>
              <a:ext cx="285752" cy="535785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Forma"/>
            <p:cNvCxnSpPr>
              <a:stCxn id="7" idx="3"/>
              <a:endCxn id="8" idx="0"/>
            </p:cNvCxnSpPr>
            <p:nvPr/>
          </p:nvCxnSpPr>
          <p:spPr>
            <a:xfrm>
              <a:off x="4929190" y="3750471"/>
              <a:ext cx="357190" cy="464347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Forma"/>
            <p:cNvCxnSpPr>
              <a:stCxn id="8" idx="3"/>
              <a:endCxn id="9" idx="0"/>
            </p:cNvCxnSpPr>
            <p:nvPr/>
          </p:nvCxnSpPr>
          <p:spPr>
            <a:xfrm>
              <a:off x="6215074" y="4536289"/>
              <a:ext cx="357190" cy="464347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Nube"/>
          <p:cNvSpPr/>
          <p:nvPr/>
        </p:nvSpPr>
        <p:spPr>
          <a:xfrm>
            <a:off x="285720" y="4071942"/>
            <a:ext cx="2857520" cy="178595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Es un </a:t>
            </a:r>
            <a:r>
              <a:rPr lang="es-ES_tradnl" b="1" dirty="0"/>
              <a:t>error</a:t>
            </a:r>
            <a:r>
              <a:rPr lang="es-ES_tradnl" dirty="0"/>
              <a:t> realizar las pruebas solo en la etapa previa a la producción.</a:t>
            </a:r>
            <a:endParaRPr lang="es-AR" dirty="0"/>
          </a:p>
        </p:txBody>
      </p:sp>
      <p:sp>
        <p:nvSpPr>
          <p:cNvPr id="23" name="22 Nube"/>
          <p:cNvSpPr/>
          <p:nvPr/>
        </p:nvSpPr>
        <p:spPr>
          <a:xfrm>
            <a:off x="5715008" y="1714488"/>
            <a:ext cx="2857520" cy="178595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El testing de software debe estar inserto en todo el ciclo de vida del Software.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000" dirty="0"/>
              <a:t>Al integrar los procesos de testing al ciclo de vida de SW nos preocupamos de verificar y validar.</a:t>
            </a:r>
          </a:p>
          <a:p>
            <a:pPr algn="just"/>
            <a:r>
              <a:rPr lang="es-ES_tradnl" sz="3000" b="1" dirty="0"/>
              <a:t>Verificar</a:t>
            </a:r>
            <a:r>
              <a:rPr lang="es-ES_tradnl" sz="3000" dirty="0"/>
              <a:t> esta enfocado en el producto, si cumple con los requerimientos y las especificaciones.</a:t>
            </a:r>
          </a:p>
          <a:p>
            <a:pPr algn="just"/>
            <a:r>
              <a:rPr lang="es-ES_tradnl" sz="3000" b="1" dirty="0"/>
              <a:t>Validar</a:t>
            </a:r>
            <a:r>
              <a:rPr lang="es-ES_tradnl" sz="3000" dirty="0"/>
              <a:t> esta enfocado en determinar si el producto cumple con las necesidades, si lo que se construyo soluciona los problemas.</a:t>
            </a:r>
          </a:p>
          <a:p>
            <a:endParaRPr lang="es-AR" sz="3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Ciclo de vida del Software </a:t>
            </a:r>
            <a:br>
              <a:rPr lang="es-ES_tradnl" dirty="0"/>
            </a:br>
            <a:r>
              <a:rPr lang="es-ES_tradnl" dirty="0"/>
              <a:t>Verificar y validar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Ciclo de vida del Software</a:t>
            </a:r>
            <a:br>
              <a:rPr lang="es-ES_tradnl" dirty="0"/>
            </a:br>
            <a:r>
              <a:rPr lang="es-CL" dirty="0"/>
              <a:t>Modelo – V</a:t>
            </a:r>
            <a:endParaRPr lang="es-AR" dirty="0"/>
          </a:p>
        </p:txBody>
      </p:sp>
      <p:grpSp>
        <p:nvGrpSpPr>
          <p:cNvPr id="31" name="30 Grupo"/>
          <p:cNvGrpSpPr/>
          <p:nvPr/>
        </p:nvGrpSpPr>
        <p:grpSpPr>
          <a:xfrm>
            <a:off x="785786" y="1714488"/>
            <a:ext cx="7643866" cy="4500594"/>
            <a:chOff x="785786" y="1714488"/>
            <a:chExt cx="7643866" cy="4500594"/>
          </a:xfrm>
        </p:grpSpPr>
        <p:cxnSp>
          <p:nvCxnSpPr>
            <p:cNvPr id="22" name="21 Conector recto"/>
            <p:cNvCxnSpPr/>
            <p:nvPr/>
          </p:nvCxnSpPr>
          <p:spPr>
            <a:xfrm rot="5400000">
              <a:off x="4572000" y="2786058"/>
              <a:ext cx="3357586" cy="26432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H="1">
              <a:off x="1500166" y="2571744"/>
              <a:ext cx="3571900" cy="30003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4 Nube"/>
            <p:cNvSpPr/>
            <p:nvPr/>
          </p:nvSpPr>
          <p:spPr>
            <a:xfrm>
              <a:off x="785786" y="1714488"/>
              <a:ext cx="1643074" cy="85725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/>
                <a:t>Necesidades, deseos, políticas, leyes</a:t>
              </a:r>
              <a:endParaRPr lang="es-AR" sz="1200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714480" y="264318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Requerimientos de usuario</a:t>
              </a:r>
              <a:endParaRPr lang="es-AR" sz="1400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2000232" y="335756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Requerimientos de sistema</a:t>
              </a:r>
              <a:endParaRPr lang="es-AR" sz="1400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643174" y="407194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Diseño Preliminar</a:t>
              </a:r>
              <a:endParaRPr lang="es-AR" sz="14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3214678" y="478632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Detalle del diseño</a:t>
              </a:r>
              <a:endParaRPr lang="es-AR" sz="1400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4071934" y="5643578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Implementación (programación)</a:t>
              </a:r>
              <a:endParaRPr lang="es-AR" sz="1400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6929454" y="192880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Sistema</a:t>
              </a:r>
            </a:p>
            <a:p>
              <a:pPr algn="ctr"/>
              <a:r>
                <a:rPr lang="es-ES_tradnl" sz="1400" dirty="0"/>
                <a:t>Operacional</a:t>
              </a:r>
              <a:endParaRPr lang="es-AR" sz="1400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6572264" y="264318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Test de Aceptación</a:t>
              </a:r>
              <a:endParaRPr lang="es-AR" sz="1400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6215074" y="335756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Test  de sistema</a:t>
              </a:r>
              <a:endParaRPr lang="es-AR" sz="1400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715008" y="407194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Test de integración</a:t>
              </a:r>
              <a:endParaRPr lang="es-AR" sz="140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5143504" y="478632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Test unitario</a:t>
              </a:r>
              <a:endParaRPr lang="es-AR" sz="14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143372" y="271462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/>
                <a:t>Preparación del test </a:t>
              </a:r>
              <a:r>
                <a:rPr lang="es-AR" sz="1200" dirty="0"/>
                <a:t>de aceptación</a:t>
              </a:r>
              <a:endParaRPr lang="es-ES_tradnl" sz="12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14810" y="339596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/>
                <a:t>Preparación test </a:t>
              </a:r>
              <a:r>
                <a:rPr lang="es-AR" sz="1200" dirty="0"/>
                <a:t>de sistema</a:t>
              </a:r>
              <a:endParaRPr lang="es-ES_tradnl" sz="12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14810" y="4110343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/>
                <a:t>Preparación test </a:t>
              </a:r>
              <a:r>
                <a:rPr lang="es-AR" sz="1200" dirty="0"/>
                <a:t>de integración</a:t>
              </a:r>
              <a:endParaRPr lang="es-ES_tradnl" sz="1200" dirty="0"/>
            </a:p>
          </p:txBody>
        </p:sp>
        <p:cxnSp>
          <p:nvCxnSpPr>
            <p:cNvPr id="24" name="23 Conector recto de flecha"/>
            <p:cNvCxnSpPr>
              <a:stCxn id="9" idx="3"/>
              <a:endCxn id="15" idx="1"/>
            </p:cNvCxnSpPr>
            <p:nvPr/>
          </p:nvCxnSpPr>
          <p:spPr>
            <a:xfrm>
              <a:off x="4714876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8" idx="3"/>
              <a:endCxn id="14" idx="1"/>
            </p:cNvCxnSpPr>
            <p:nvPr/>
          </p:nvCxnSpPr>
          <p:spPr>
            <a:xfrm>
              <a:off x="4143372" y="4357694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>
              <a:stCxn id="7" idx="3"/>
              <a:endCxn id="13" idx="1"/>
            </p:cNvCxnSpPr>
            <p:nvPr/>
          </p:nvCxnSpPr>
          <p:spPr>
            <a:xfrm>
              <a:off x="3500430" y="3643314"/>
              <a:ext cx="2714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>
              <a:stCxn id="6" idx="3"/>
              <a:endCxn id="12" idx="1"/>
            </p:cNvCxnSpPr>
            <p:nvPr/>
          </p:nvCxnSpPr>
          <p:spPr>
            <a:xfrm>
              <a:off x="3214678" y="2928934"/>
              <a:ext cx="335758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3000" b="1" dirty="0" err="1"/>
              <a:t>Component</a:t>
            </a:r>
            <a:r>
              <a:rPr lang="es-ES_tradnl" sz="3000" dirty="0"/>
              <a:t> </a:t>
            </a:r>
            <a:r>
              <a:rPr lang="es-ES_tradnl" sz="3000" b="1" dirty="0"/>
              <a:t>testing/Testing unitario</a:t>
            </a:r>
            <a:endParaRPr lang="es-ES_tradnl" sz="3000" dirty="0"/>
          </a:p>
          <a:p>
            <a:pPr marL="514350" indent="-514350" algn="just">
              <a:buNone/>
            </a:pPr>
            <a:r>
              <a:rPr lang="es-ES_tradnl" sz="3000" dirty="0"/>
              <a:t>	Busca defectos y verifica funcionalidades en los componentes del </a:t>
            </a:r>
            <a:r>
              <a:rPr lang="es-ES_tradnl" sz="2800" dirty="0"/>
              <a:t>proyecto/producto </a:t>
            </a:r>
            <a:r>
              <a:rPr lang="es-ES_tradnl" sz="3000" dirty="0"/>
              <a:t>(módulos, programas, objetos, clases) que son separables y “</a:t>
            </a:r>
            <a:r>
              <a:rPr lang="es-ES_tradnl" sz="3000" dirty="0" err="1"/>
              <a:t>testeables</a:t>
            </a:r>
            <a:r>
              <a:rPr lang="es-ES_tradnl" sz="3000" dirty="0"/>
              <a:t>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Niveles de Testing de Modelo - V</a:t>
            </a:r>
            <a:endParaRPr lang="es-AR" dirty="0"/>
          </a:p>
        </p:txBody>
      </p:sp>
      <p:pic>
        <p:nvPicPr>
          <p:cNvPr id="9218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s-ES_tradnl" sz="3000" b="1" dirty="0"/>
              <a:t>2. 	</a:t>
            </a:r>
            <a:r>
              <a:rPr lang="es-ES_tradnl" sz="3000" b="1" dirty="0" err="1"/>
              <a:t>Integration</a:t>
            </a:r>
            <a:r>
              <a:rPr lang="es-ES_tradnl" sz="3000" dirty="0"/>
              <a:t> </a:t>
            </a:r>
            <a:r>
              <a:rPr lang="es-ES_tradnl" sz="3000" b="1" dirty="0"/>
              <a:t>testing/Testing de integración.</a:t>
            </a:r>
            <a:r>
              <a:rPr lang="es-ES_tradnl" sz="3000" dirty="0"/>
              <a:t> </a:t>
            </a:r>
            <a:r>
              <a:rPr lang="es-AR" sz="3000" dirty="0"/>
              <a:t>Pruebas las interfaces entre los componentes del </a:t>
            </a:r>
            <a:r>
              <a:rPr lang="es-ES_tradnl" sz="2800" dirty="0"/>
              <a:t>proyecto/producto</a:t>
            </a:r>
            <a:r>
              <a:rPr lang="es-AR" sz="3000" dirty="0"/>
              <a:t>, las interacciones de las diferentes partes del sistema como un todo y como interacciona SW y HW.</a:t>
            </a:r>
            <a:endParaRPr lang="es-ES_tradnl" sz="3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Niveles de Testing de Modelo - V</a:t>
            </a:r>
            <a:endParaRPr lang="es-AR" dirty="0"/>
          </a:p>
        </p:txBody>
      </p:sp>
      <p:pic>
        <p:nvPicPr>
          <p:cNvPr id="4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s-ES_tradnl" sz="3000" b="1" dirty="0"/>
              <a:t>3. 	</a:t>
            </a:r>
            <a:r>
              <a:rPr lang="es-ES_tradnl" sz="3000" b="1" dirty="0" err="1"/>
              <a:t>System</a:t>
            </a:r>
            <a:r>
              <a:rPr lang="es-ES_tradnl" sz="3000" b="1" dirty="0"/>
              <a:t> testing/Testing de sistemas.</a:t>
            </a:r>
          </a:p>
          <a:p>
            <a:pPr marL="514350" indent="-514350" algn="just">
              <a:buNone/>
            </a:pPr>
            <a:r>
              <a:rPr lang="es-ES_tradnl" sz="3000" dirty="0"/>
              <a:t>	Prueba el proyecto/producto integrado a todo el sistema de la organización según este definido en</a:t>
            </a:r>
            <a:r>
              <a:rPr lang="es-AR" sz="3000" dirty="0"/>
              <a:t> el alcance del proyecto de desarrollo o el producto</a:t>
            </a:r>
            <a:r>
              <a:rPr lang="es-ES_tradnl" sz="3000" dirty="0"/>
              <a:t>, su objetivo es verificar contra los requerimientos especificados y documentados.</a:t>
            </a:r>
            <a:endParaRPr lang="es-AR" sz="3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Niveles de Testing de Modelo - V</a:t>
            </a: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s-ES_tradnl" b="1" dirty="0"/>
              <a:t>4. 	</a:t>
            </a:r>
            <a:r>
              <a:rPr lang="es-ES_tradnl" b="1" dirty="0" err="1"/>
              <a:t>Acceptance</a:t>
            </a:r>
            <a:r>
              <a:rPr lang="es-ES_tradnl" b="1" dirty="0"/>
              <a:t> testing/Testing de aceptación. </a:t>
            </a:r>
            <a:r>
              <a:rPr lang="es-ES_tradnl" dirty="0"/>
              <a:t>Validación del proyecto/producto respecto a las necesidades de los usuarios. 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Niveles de Testing de Modelo - V</a:t>
            </a:r>
            <a:endParaRPr lang="es-AR" dirty="0"/>
          </a:p>
        </p:txBody>
      </p:sp>
      <p:pic>
        <p:nvPicPr>
          <p:cNvPr id="4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- Conceptos aprendidos</a:t>
            </a:r>
            <a:endParaRPr lang="es-AR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85860"/>
            <a:ext cx="6257940" cy="4757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s-AR" sz="2800" dirty="0">
                <a:solidFill>
                  <a:schemeClr val="bg1"/>
                </a:solidFill>
              </a:rPr>
              <a:t>Proceso de Testing</a:t>
            </a:r>
          </a:p>
          <a:p>
            <a:pPr marL="1009650" lvl="1" indent="-609600"/>
            <a:r>
              <a:rPr lang="es-AR" sz="2400" dirty="0">
                <a:solidFill>
                  <a:schemeClr val="bg1"/>
                </a:solidFill>
              </a:rPr>
              <a:t>Planificar y controlar</a:t>
            </a:r>
          </a:p>
          <a:p>
            <a:pPr marL="1009650" lvl="1" indent="-609600"/>
            <a:r>
              <a:rPr lang="es-AR" sz="2400" dirty="0">
                <a:solidFill>
                  <a:schemeClr val="bg1"/>
                </a:solidFill>
              </a:rPr>
              <a:t>Analizar y diseñar</a:t>
            </a:r>
          </a:p>
          <a:p>
            <a:pPr marL="1009650" lvl="1" indent="-609600"/>
            <a:r>
              <a:rPr lang="es-AR" sz="2400" dirty="0">
                <a:solidFill>
                  <a:schemeClr val="bg1"/>
                </a:solidFill>
              </a:rPr>
              <a:t>Implementar y ejecutar</a:t>
            </a:r>
          </a:p>
          <a:p>
            <a:pPr marL="1009650" lvl="1" indent="-609600"/>
            <a:r>
              <a:rPr lang="es-AR" sz="2400" dirty="0">
                <a:solidFill>
                  <a:schemeClr val="bg1"/>
                </a:solidFill>
              </a:rPr>
              <a:t>Evaluar los criterios existentes y reportar</a:t>
            </a:r>
          </a:p>
          <a:p>
            <a:pPr marL="1009650" lvl="1" indent="-609600"/>
            <a:r>
              <a:rPr lang="es-AR" sz="2400" dirty="0">
                <a:solidFill>
                  <a:schemeClr val="bg1"/>
                </a:solidFill>
              </a:rPr>
              <a:t>Cerrar las pruebas</a:t>
            </a:r>
          </a:p>
          <a:p>
            <a:pPr marL="609600" indent="-609600"/>
            <a:r>
              <a:rPr lang="es-AR" sz="2800" dirty="0">
                <a:solidFill>
                  <a:schemeClr val="bg1"/>
                </a:solidFill>
              </a:rPr>
              <a:t>Ciclo de vida del S.W.</a:t>
            </a:r>
          </a:p>
          <a:p>
            <a:pPr marL="609600" indent="-609600"/>
            <a:r>
              <a:rPr lang="es-AR" sz="2800" dirty="0">
                <a:solidFill>
                  <a:schemeClr val="bg1"/>
                </a:solidFill>
              </a:rPr>
              <a:t>Testing incorporado en el ciclo de vida del Software.</a:t>
            </a:r>
          </a:p>
          <a:p>
            <a:pPr marL="609600" indent="-609600"/>
            <a:r>
              <a:rPr lang="es-AR" sz="2800" dirty="0">
                <a:solidFill>
                  <a:schemeClr val="bg1"/>
                </a:solidFill>
              </a:rPr>
              <a:t>Modelo – V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50180" name="Picture 4" descr="https://cristinabarcelona.files.wordpress.com/2014/05/facebook-me-gus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643182"/>
            <a:ext cx="1714512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0" y="764704"/>
            <a:ext cx="9010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Unidad de Aprendizaje N°1</a:t>
            </a:r>
          </a:p>
          <a:p>
            <a:pPr algn="ctr"/>
            <a:r>
              <a:rPr lang="es-CL" sz="2800" dirty="0">
                <a:solidFill>
                  <a:schemeClr val="bg1"/>
                </a:solidFill>
                <a:latin typeface="Calibri" pitchFamily="34" charset="0"/>
              </a:rPr>
              <a:t>Introducción al </a:t>
            </a:r>
            <a:r>
              <a:rPr lang="es-CL" sz="2800" dirty="0" err="1">
                <a:solidFill>
                  <a:schemeClr val="bg1"/>
                </a:solidFill>
                <a:latin typeface="Calibri" pitchFamily="34" charset="0"/>
              </a:rPr>
              <a:t>Testing</a:t>
            </a:r>
            <a:r>
              <a:rPr lang="es-CL" sz="2800" dirty="0">
                <a:solidFill>
                  <a:schemeClr val="bg1"/>
                </a:solidFill>
                <a:latin typeface="Calibri" pitchFamily="34" charset="0"/>
              </a:rPr>
              <a:t> de Software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Aprendizaje Esperado:</a:t>
            </a:r>
          </a:p>
          <a:p>
            <a:pPr algn="ctr"/>
            <a:r>
              <a:rPr lang="es-CL" dirty="0"/>
              <a:t>Diseñar un </a:t>
            </a:r>
            <a:r>
              <a:rPr lang="es-CL" dirty="0" err="1"/>
              <a:t>setup</a:t>
            </a:r>
            <a:r>
              <a:rPr lang="es-CL" dirty="0"/>
              <a:t> según buenas prácticas </a:t>
            </a:r>
          </a:p>
          <a:p>
            <a:pPr algn="ctr"/>
            <a:r>
              <a:rPr lang="es-CL" dirty="0"/>
              <a:t>Trabajar en equipo para alcanzar los objetivos y soluciones a los problemas</a:t>
            </a:r>
          </a:p>
          <a:p>
            <a:pPr algn="ctr"/>
            <a:r>
              <a:rPr lang="es-CL" dirty="0"/>
              <a:t>Reconocer las características de las modelos de calidad para su futura implementación en el ciclo de vida de desarrollo de un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pPr algn="just">
              <a:buNone/>
            </a:pPr>
            <a:r>
              <a:rPr lang="es-ES_tradnl" dirty="0"/>
              <a:t>El testing de software es un proceso y como todo proceso, esta compuesto de un conjunto de actividades que permiten verificar y validar la calidad de un software.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Testing de Software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785786" y="3929066"/>
            <a:ext cx="7715304" cy="2012406"/>
            <a:chOff x="785786" y="3929066"/>
            <a:chExt cx="7715304" cy="2012406"/>
          </a:xfrm>
        </p:grpSpPr>
        <p:sp>
          <p:nvSpPr>
            <p:cNvPr id="10" name="9 Rectángulo"/>
            <p:cNvSpPr/>
            <p:nvPr/>
          </p:nvSpPr>
          <p:spPr>
            <a:xfrm>
              <a:off x="785786" y="3929066"/>
              <a:ext cx="7715304" cy="2000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45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8" y="4071942"/>
              <a:ext cx="2714612" cy="152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lum bright="-40000" contrast="-40000"/>
            </a:blip>
            <a:srcRect/>
            <a:stretch>
              <a:fillRect/>
            </a:stretch>
          </p:blipFill>
          <p:spPr bwMode="auto">
            <a:xfrm>
              <a:off x="857224" y="4071942"/>
              <a:ext cx="2714612" cy="152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6 Flecha derecha"/>
            <p:cNvSpPr/>
            <p:nvPr/>
          </p:nvSpPr>
          <p:spPr>
            <a:xfrm>
              <a:off x="3929058" y="4429132"/>
              <a:ext cx="1571636" cy="7858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Testing</a:t>
              </a:r>
              <a:endParaRPr lang="es-AR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588317" y="5559998"/>
              <a:ext cx="911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Entrada</a:t>
              </a:r>
              <a:endParaRPr lang="es-AR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6618777" y="5572140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Salida</a:t>
              </a:r>
              <a:endParaRPr lang="es-AR" dirty="0"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642910" y="3786190"/>
            <a:ext cx="8001056" cy="22860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/>
              <a:t>Planificar y controlar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Analizar y diseñar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Implementar y ejecutar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Evaluar los criterios existentes y reportar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Cerrar las pruebas</a:t>
            </a:r>
            <a:endParaRPr lang="es-AR" dirty="0"/>
          </a:p>
          <a:p>
            <a:pPr marL="514350" indent="-514350">
              <a:buFont typeface="+mj-lt"/>
              <a:buAutoNum type="arabicPeriod"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Testing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60020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sz="2800" dirty="0"/>
              <a:t>	Planificar y controlar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Determinar ámbito y riesgo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Determinar el enfoque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Implementar una estrategia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Determinar los requerimientos del test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Programar(calendarizar) el test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Determinar los criterios 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Controlar: medir resultados, monitorear y documentar progresos del test, entregar información sobre el test. 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Realizar acciones correctivas, tomar decisiones,.</a:t>
            </a:r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Testing 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60020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AR" sz="2800" dirty="0"/>
              <a:t>	</a:t>
            </a:r>
            <a:r>
              <a:rPr lang="es-ES_tradnl" sz="2800" dirty="0"/>
              <a:t>Analizar y diseñar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Revisar requerimientos, riesgos, especificación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Identificar las condiciones del test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Diseñar el test</a:t>
            </a:r>
          </a:p>
          <a:p>
            <a:pPr lvl="1">
              <a:buFont typeface="Wingdings" pitchFamily="2" charset="2"/>
              <a:buChar char="ü"/>
            </a:pPr>
            <a:r>
              <a:rPr lang="es-AR" sz="2400" dirty="0"/>
              <a:t>Evaluar la capacidad de ejecutar la prueba en base a los requisitos y el sistema</a:t>
            </a:r>
            <a:endParaRPr lang="es-ES_tradnl" sz="2400" dirty="0"/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Diseñar el ambiente de test e identificar la infraestructura requerida.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Testing 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28586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_tradnl" sz="2400" dirty="0"/>
              <a:t>Implementar y ejecutar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Construir los casos de prueba.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Priorizar las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Crear test suites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Implementar y verificar el ambiente de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Ejecutar los casos de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Registrar los resultados de las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Re-ejecutar las pruebas para verificar si se han corregido los defectos.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Testing 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60020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s-ES_tradnl" sz="2800" dirty="0"/>
              <a:t>Evaluar los criterios existentes y reportes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Verificar los registros de las pruebas contra los criterios especificados en el plan de pruebas.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Evaluar si es necesario mas test o si los criterios especificados deben cambiar.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Generar un reporte con un resumen del test.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Testing 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500174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ES_tradnl" sz="2800" dirty="0"/>
              <a:t>Cerrar el proceso de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Verificar la entrega del plan de pruebas y asegurar el reporte de todos los incidentes.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Recopilar y archivar todos productos de las pruebas.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Entregar los productos de las pruebas a mantenimiento.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/>
              <a:t>Evaluar la ejecución del test y analizar los resultados para test futuros.</a:t>
            </a:r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Testing </a:t>
            </a:r>
            <a:endParaRPr lang="es-AR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948</TotalTime>
  <Words>982</Words>
  <Application>Microsoft Office PowerPoint</Application>
  <PresentationFormat>Presentación en pantalla (4:3)</PresentationFormat>
  <Paragraphs>146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Wingdings</vt:lpstr>
      <vt:lpstr>Tema DuocUC 2012</vt:lpstr>
      <vt:lpstr>Presentación de PowerPoint</vt:lpstr>
      <vt:lpstr>Presentación de PowerPoint</vt:lpstr>
      <vt:lpstr>Testing de Software</vt:lpstr>
      <vt:lpstr>Proceso de Testing</vt:lpstr>
      <vt:lpstr>Proceso de Testing </vt:lpstr>
      <vt:lpstr>Proceso de Testing </vt:lpstr>
      <vt:lpstr>Proceso de Testing </vt:lpstr>
      <vt:lpstr>Proceso de Testing </vt:lpstr>
      <vt:lpstr>Proceso de Testing </vt:lpstr>
      <vt:lpstr>Calidad en  El ciclo de vida del S.W.</vt:lpstr>
      <vt:lpstr>Ciclo de vida del Software</vt:lpstr>
      <vt:lpstr>Ciclo de vida del Software  Verificar y validar</vt:lpstr>
      <vt:lpstr>Ciclo de vida del Software Modelo – V</vt:lpstr>
      <vt:lpstr>Niveles de Testing de Modelo - V</vt:lpstr>
      <vt:lpstr>Niveles de Testing de Modelo - V</vt:lpstr>
      <vt:lpstr>Niveles de Testing de Modelo - V</vt:lpstr>
      <vt:lpstr>Niveles de Testing de Modelo - V</vt:lpstr>
      <vt:lpstr>Resumen - Conceptos aprendidos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Fabrizio</cp:lastModifiedBy>
  <cp:revision>105</cp:revision>
  <dcterms:created xsi:type="dcterms:W3CDTF">2013-06-28T16:52:03Z</dcterms:created>
  <dcterms:modified xsi:type="dcterms:W3CDTF">2018-08-20T03:50:30Z</dcterms:modified>
</cp:coreProperties>
</file>