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26"/>
  </p:notesMasterIdLst>
  <p:sldIdLst>
    <p:sldId id="260" r:id="rId2"/>
    <p:sldId id="259" r:id="rId3"/>
    <p:sldId id="315" r:id="rId4"/>
    <p:sldId id="309" r:id="rId5"/>
    <p:sldId id="310" r:id="rId6"/>
    <p:sldId id="311" r:id="rId7"/>
    <p:sldId id="332" r:id="rId8"/>
    <p:sldId id="333" r:id="rId9"/>
    <p:sldId id="334" r:id="rId10"/>
    <p:sldId id="335" r:id="rId11"/>
    <p:sldId id="336" r:id="rId12"/>
    <p:sldId id="281" r:id="rId13"/>
    <p:sldId id="329" r:id="rId14"/>
    <p:sldId id="326" r:id="rId15"/>
    <p:sldId id="328" r:id="rId16"/>
    <p:sldId id="327" r:id="rId17"/>
    <p:sldId id="322" r:id="rId18"/>
    <p:sldId id="323" r:id="rId19"/>
    <p:sldId id="313" r:id="rId20"/>
    <p:sldId id="314" r:id="rId21"/>
    <p:sldId id="318" r:id="rId22"/>
    <p:sldId id="320" r:id="rId23"/>
    <p:sldId id="321" r:id="rId24"/>
    <p:sldId id="331" r:id="rId25"/>
  </p:sldIdLst>
  <p:sldSz cx="9144000" cy="6858000" type="screen4x3"/>
  <p:notesSz cx="6858000" cy="9144000"/>
  <p:custDataLst>
    <p:tags r:id="rId27"/>
  </p:custDataLst>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a:srgbClr val="993300"/>
    <a:srgbClr val="CC3300"/>
    <a:srgbClr val="800000"/>
    <a:srgbClr val="006666"/>
    <a:srgbClr val="800080"/>
    <a:srgbClr val="0033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0815" autoAdjust="0"/>
  </p:normalViewPr>
  <p:slideViewPr>
    <p:cSldViewPr>
      <p:cViewPr varScale="1">
        <p:scale>
          <a:sx n="40" d="100"/>
          <a:sy n="40" d="100"/>
        </p:scale>
        <p:origin x="1224" y="5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L"/>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31F746-0070-4FC6-A14B-1246EAB313E3}" type="datetimeFigureOut">
              <a:rPr lang="es-CL" smtClean="0"/>
              <a:pPr/>
              <a:t>30-07-2015</a:t>
            </a:fld>
            <a:endParaRPr lang="es-CL"/>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L"/>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L"/>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59BAC6-CDD1-495F-B578-B1B655A186A6}" type="slidenum">
              <a:rPr lang="es-CL" smtClean="0"/>
              <a:pPr/>
              <a:t>‹Nº›</a:t>
            </a:fld>
            <a:endParaRPr lang="es-CL"/>
          </a:p>
        </p:txBody>
      </p:sp>
    </p:spTree>
    <p:extLst>
      <p:ext uri="{BB962C8B-B14F-4D97-AF65-F5344CB8AC3E}">
        <p14:creationId xmlns:p14="http://schemas.microsoft.com/office/powerpoint/2010/main" val="2999726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es.wikipedia.org/wiki/Revisi%C3%B3n_por_pare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Al observar</a:t>
            </a:r>
            <a:r>
              <a:rPr lang="es-ES_tradnl" baseline="0" dirty="0" smtClean="0"/>
              <a:t> las figuras notamos que:</a:t>
            </a:r>
          </a:p>
          <a:p>
            <a:pPr>
              <a:buFont typeface="Wingdings" pitchFamily="2" charset="2"/>
              <a:buChar char="ü"/>
            </a:pPr>
            <a:r>
              <a:rPr lang="es-ES_tradnl" dirty="0" smtClean="0"/>
              <a:t>A</a:t>
            </a:r>
            <a:r>
              <a:rPr lang="es-ES_tradnl" baseline="0" dirty="0" smtClean="0"/>
              <a:t>l juego </a:t>
            </a:r>
            <a:r>
              <a:rPr lang="es-ES_tradnl" baseline="0" dirty="0" err="1" smtClean="0"/>
              <a:t>Super</a:t>
            </a:r>
            <a:r>
              <a:rPr lang="es-ES_tradnl" baseline="0" dirty="0" smtClean="0"/>
              <a:t> Mario se le ha mejorado: colores, formas, definiciones, así como también se han ido agregando al juego más personajes y trucos de solo caminar y saltar, </a:t>
            </a:r>
            <a:r>
              <a:rPr lang="es-ES_tradnl" baseline="0" dirty="0" err="1" smtClean="0"/>
              <a:t>comenzo</a:t>
            </a:r>
            <a:r>
              <a:rPr lang="es-ES_tradnl" baseline="0" dirty="0" smtClean="0"/>
              <a:t> a lanzar bolas de fuego, volar. Etc.</a:t>
            </a:r>
          </a:p>
          <a:p>
            <a:pPr>
              <a:buFont typeface="Wingdings" pitchFamily="2" charset="2"/>
              <a:buChar char="ü"/>
            </a:pPr>
            <a:r>
              <a:rPr lang="es-ES_tradnl" baseline="0" dirty="0" smtClean="0"/>
              <a:t>Es decir, la calidad  de este juego depende de varios aspectos que han sido observados, medidos y mejorados.</a:t>
            </a:r>
          </a:p>
          <a:p>
            <a:pPr>
              <a:buFont typeface="Wingdings" pitchFamily="2" charset="2"/>
              <a:buChar char="ü"/>
            </a:pPr>
            <a:r>
              <a:rPr lang="es-ES_tradnl" dirty="0" smtClean="0"/>
              <a:t>Existe</a:t>
            </a:r>
            <a:r>
              <a:rPr lang="es-ES_tradnl" baseline="0" dirty="0" smtClean="0"/>
              <a:t> una mejora continua, que perdura en el tiempo.</a:t>
            </a:r>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3</a:t>
            </a:fld>
            <a:endParaRPr lang="es-CL"/>
          </a:p>
        </p:txBody>
      </p:sp>
    </p:spTree>
    <p:extLst>
      <p:ext uri="{BB962C8B-B14F-4D97-AF65-F5344CB8AC3E}">
        <p14:creationId xmlns:p14="http://schemas.microsoft.com/office/powerpoint/2010/main" val="1257079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indent="0">
              <a:buNone/>
            </a:pPr>
            <a:r>
              <a:rPr lang="es-AR" b="1" dirty="0" smtClean="0"/>
              <a:t>¿Qué es el Testing de Software?</a:t>
            </a:r>
          </a:p>
          <a:p>
            <a:pPr marL="0" indent="0">
              <a:buNone/>
            </a:pPr>
            <a:r>
              <a:rPr lang="es-AR" dirty="0" smtClean="0"/>
              <a:t>Decir</a:t>
            </a:r>
            <a:r>
              <a:rPr lang="es-AR" baseline="0" dirty="0" smtClean="0"/>
              <a:t> que el Testing es </a:t>
            </a:r>
            <a:r>
              <a:rPr lang="es-AR" dirty="0" smtClean="0"/>
              <a:t>Verificar si el software esta correcto no es suficiente</a:t>
            </a:r>
            <a:r>
              <a:rPr lang="es-AR" baseline="0" dirty="0" smtClean="0"/>
              <a:t> dado que e</a:t>
            </a:r>
            <a:r>
              <a:rPr lang="es-AR" dirty="0" smtClean="0"/>
              <a:t>l Testin</a:t>
            </a:r>
            <a:r>
              <a:rPr lang="es-AR" baseline="0" dirty="0" smtClean="0"/>
              <a:t>g de Software es un proceso que tiene una serie de actividades asociadas a el.</a:t>
            </a:r>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12</a:t>
            </a:fld>
            <a:endParaRPr lang="es-CL"/>
          </a:p>
        </p:txBody>
      </p:sp>
    </p:spTree>
    <p:extLst>
      <p:ext uri="{BB962C8B-B14F-4D97-AF65-F5344CB8AC3E}">
        <p14:creationId xmlns:p14="http://schemas.microsoft.com/office/powerpoint/2010/main" val="3822316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dirty="0" smtClean="0"/>
              <a:t>Es decir, norma técnica que se utilizará como parámetro de evaluación de la calidad.</a:t>
            </a:r>
          </a:p>
          <a:p>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14</a:t>
            </a:fld>
            <a:endParaRPr lang="es-CL"/>
          </a:p>
        </p:txBody>
      </p:sp>
    </p:spTree>
    <p:extLst>
      <p:ext uri="{BB962C8B-B14F-4D97-AF65-F5344CB8AC3E}">
        <p14:creationId xmlns:p14="http://schemas.microsoft.com/office/powerpoint/2010/main" val="1515286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indent="0">
              <a:buNone/>
            </a:pPr>
            <a:r>
              <a:rPr lang="es-AR" b="1" dirty="0" smtClean="0"/>
              <a:t>¿Por qué el Testing es necesario?</a:t>
            </a:r>
          </a:p>
          <a:p>
            <a:pPr marL="171450" indent="-171450">
              <a:buFontTx/>
              <a:buChar char="-"/>
            </a:pPr>
            <a:r>
              <a:rPr lang="es-AR" baseline="0" dirty="0" smtClean="0"/>
              <a:t>Para determinar si el producto(SW) satisface los requerimientos. Revisar la calidad del SW y decidimos si esta listo para ser usado.</a:t>
            </a:r>
          </a:p>
          <a:p>
            <a:pPr marL="171450" indent="-171450">
              <a:buFontTx/>
              <a:buChar char="-"/>
            </a:pPr>
            <a:r>
              <a:rPr lang="es-AR" baseline="0" dirty="0" smtClean="0"/>
              <a:t>Demostrar que el SW cumple el propósito, Revisar si el SW hace lo que se espera que haga, si las expectativas están correctas, si la calidad se ajusta al propósito.</a:t>
            </a:r>
          </a:p>
          <a:p>
            <a:pPr marL="171450" indent="-171450">
              <a:buFontTx/>
              <a:buChar char="-"/>
            </a:pPr>
            <a:r>
              <a:rPr lang="es-AR" baseline="0" dirty="0" smtClean="0"/>
              <a:t>Detectar defectos y permitir que sean corregidos.</a:t>
            </a:r>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17</a:t>
            </a:fld>
            <a:endParaRPr lang="es-CL"/>
          </a:p>
        </p:txBody>
      </p:sp>
    </p:spTree>
    <p:extLst>
      <p:ext uri="{BB962C8B-B14F-4D97-AF65-F5344CB8AC3E}">
        <p14:creationId xmlns:p14="http://schemas.microsoft.com/office/powerpoint/2010/main" val="38223164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171450" indent="-171450">
              <a:buFontTx/>
              <a:buChar char="-"/>
            </a:pPr>
            <a:r>
              <a:rPr lang="es-AR" baseline="0" dirty="0" smtClean="0"/>
              <a:t>Esta relacionado al ciclo de vida del software, se ha observado que muchos defectos se encuentran en la toma de requerimientos, diseño, etc. no solo en la programación del SW.</a:t>
            </a:r>
          </a:p>
          <a:p>
            <a:pPr marL="171450" indent="-171450">
              <a:buFontTx/>
              <a:buChar char="-"/>
            </a:pPr>
            <a:r>
              <a:rPr lang="es-AR" baseline="0" dirty="0" smtClean="0"/>
              <a:t>Es estático y dinámico. Dinámico cuando ejecutamos el código del SW para realizar el Test y estático cuando realizamos pruebas a documentación, estadísticas, etc.</a:t>
            </a:r>
          </a:p>
          <a:p>
            <a:pPr marL="171450" indent="-171450">
              <a:buFontTx/>
              <a:buChar char="-"/>
            </a:pPr>
            <a:r>
              <a:rPr lang="es-AR" baseline="0" dirty="0" smtClean="0"/>
              <a:t>Se planifica. Se realiza una planificación de todas las actividades que se realizarán antes, durante y después del test.</a:t>
            </a:r>
          </a:p>
          <a:p>
            <a:pPr marL="171450" indent="-171450">
              <a:buFontTx/>
              <a:buChar char="-"/>
            </a:pPr>
            <a:r>
              <a:rPr lang="es-AR" baseline="0" dirty="0" smtClean="0"/>
              <a:t>Se prepara. Se debe escoger que Testing se va a realizar, seleccionar las condiciones del test y diseñar los casos de prueba.</a:t>
            </a:r>
          </a:p>
          <a:p>
            <a:pPr marL="171450" indent="-171450">
              <a:buFontTx/>
              <a:buChar char="-"/>
            </a:pPr>
            <a:r>
              <a:rPr lang="es-AR" baseline="0" dirty="0" smtClean="0"/>
              <a:t>Se evalúa. Se deben revisar los resultados las pruebas realizadas.</a:t>
            </a:r>
          </a:p>
          <a:p>
            <a:pPr marL="171450" indent="-171450">
              <a:buFontTx/>
              <a:buChar char="-"/>
            </a:pPr>
            <a:r>
              <a:rPr lang="es-AR" baseline="0" dirty="0" smtClean="0"/>
              <a:t>No solo se realizan pruebas al producto, sino también a los requerimientos, especificaciones de diseño, documentos de operación, material de capacitación. </a:t>
            </a:r>
          </a:p>
          <a:p>
            <a:pPr marL="0" indent="0">
              <a:buFontTx/>
              <a:buNone/>
            </a:pPr>
            <a:r>
              <a:rPr lang="es-AR" baseline="0" dirty="0" smtClean="0"/>
              <a:t>Tanto el Testing dinámico como el estático es necesario.</a:t>
            </a:r>
            <a:endParaRPr lang="es-AR" dirty="0" smtClean="0"/>
          </a:p>
          <a:p>
            <a:pPr marL="0" indent="0">
              <a:buNone/>
            </a:pPr>
            <a:endParaRPr lang="es-AR" dirty="0" smtClean="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18</a:t>
            </a:fld>
            <a:endParaRPr lang="es-CL"/>
          </a:p>
        </p:txBody>
      </p:sp>
    </p:spTree>
    <p:extLst>
      <p:ext uri="{BB962C8B-B14F-4D97-AF65-F5344CB8AC3E}">
        <p14:creationId xmlns:p14="http://schemas.microsoft.com/office/powerpoint/2010/main" val="32284875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Son</a:t>
            </a:r>
            <a:r>
              <a:rPr lang="es-ES_tradnl" baseline="0" dirty="0" smtClean="0"/>
              <a:t> muy comunes al realizar control de calidad al proceso de desarrollo de sw. Revisiones a la documentación, al cumplimiento del proceso, auditoria al código, etc.</a:t>
            </a:r>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19</a:t>
            </a:fld>
            <a:endParaRPr lang="es-CL"/>
          </a:p>
        </p:txBody>
      </p:sp>
    </p:spTree>
    <p:extLst>
      <p:ext uri="{BB962C8B-B14F-4D97-AF65-F5344CB8AC3E}">
        <p14:creationId xmlns:p14="http://schemas.microsoft.com/office/powerpoint/2010/main" val="13603751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Es la prueba más común</a:t>
            </a:r>
            <a:r>
              <a:rPr lang="es-ES_tradnl" baseline="0" dirty="0" smtClean="0"/>
              <a:t> y esta directamente relacionada con el SW y su funcionalidad.</a:t>
            </a:r>
          </a:p>
          <a:p>
            <a:r>
              <a:rPr lang="es-ES_tradnl" baseline="0" dirty="0" smtClean="0"/>
              <a:t>Las pruebas estáticas y dinámicas miden aspectos diferentes en el SW, por tanto, estás pruebas se complementan.</a:t>
            </a:r>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20</a:t>
            </a:fld>
            <a:endParaRPr lang="es-CL"/>
          </a:p>
        </p:txBody>
      </p:sp>
    </p:spTree>
    <p:extLst>
      <p:ext uri="{BB962C8B-B14F-4D97-AF65-F5344CB8AC3E}">
        <p14:creationId xmlns:p14="http://schemas.microsoft.com/office/powerpoint/2010/main" val="12243841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 typeface="+mj-lt"/>
              <a:buNone/>
            </a:pPr>
            <a:r>
              <a:rPr lang="es-CL" b="1" dirty="0" smtClean="0"/>
              <a:t>1.</a:t>
            </a:r>
            <a:r>
              <a:rPr lang="es-CL" b="1" baseline="0" dirty="0" smtClean="0"/>
              <a:t> </a:t>
            </a:r>
            <a:r>
              <a:rPr lang="es-CL" b="1" dirty="0" smtClean="0"/>
              <a:t>El Testing solo demuestra que hay defectos</a:t>
            </a:r>
          </a:p>
          <a:p>
            <a:r>
              <a:rPr lang="es-CL" dirty="0" smtClean="0"/>
              <a:t>El Testing muestra los defectos, pero no asegura que no hayan defectos. Reduce la posibilidad de que vuelvan a aparecer defectos encontrados, pero pueden haber defectos que no han sido detectado durante la ejecución del test.</a:t>
            </a:r>
          </a:p>
          <a:p>
            <a:pPr marL="0" indent="0">
              <a:buFont typeface="+mj-lt"/>
              <a:buNone/>
            </a:pPr>
            <a:r>
              <a:rPr lang="es-CL" b="1" dirty="0" smtClean="0"/>
              <a:t>2. Las pruebas exhaustivas son imposibles</a:t>
            </a:r>
          </a:p>
          <a:p>
            <a:r>
              <a:rPr lang="es-CL" dirty="0" smtClean="0"/>
              <a:t>Realizar pruebas a todas las combinaciones de insumos, todos los escenarios y prever todas condiciones no es factible salgo para casos triviales.</a:t>
            </a:r>
          </a:p>
          <a:p>
            <a:r>
              <a:rPr lang="es-CL" dirty="0" smtClean="0"/>
              <a:t>En lugar de pruebas exhaustivas nos enfocamos en verificar prioridades y los posibles riesgos.</a:t>
            </a:r>
          </a:p>
          <a:p>
            <a:r>
              <a:rPr lang="es-CL" b="1" dirty="0" smtClean="0"/>
              <a:t>3. Testing temprano, </a:t>
            </a:r>
            <a:r>
              <a:rPr lang="es-CL" dirty="0" smtClean="0"/>
              <a:t>las actividades relacionadas con el Testing deben comenzar lo antes posible tanto en el SW como en el ciclo de vida del SW y deben enfocarse en objetivos definidos.</a:t>
            </a:r>
          </a:p>
          <a:p>
            <a:r>
              <a:rPr lang="es-CL" b="1" dirty="0" smtClean="0"/>
              <a:t>4.</a:t>
            </a:r>
            <a:r>
              <a:rPr lang="es-CL" b="1" baseline="0" dirty="0" smtClean="0"/>
              <a:t> </a:t>
            </a:r>
            <a:r>
              <a:rPr lang="es-CL" b="1" dirty="0" smtClean="0"/>
              <a:t>Defectos agrupados</a:t>
            </a:r>
            <a:r>
              <a:rPr lang="es-CL" dirty="0" smtClean="0"/>
              <a:t>, Donde se encuentra un defecto hay una alta probabilidad que encontremos más.</a:t>
            </a:r>
          </a:p>
          <a:p>
            <a:r>
              <a:rPr lang="es-CL" b="1" dirty="0" smtClean="0"/>
              <a:t>5. Paradoja pesticida</a:t>
            </a:r>
            <a:r>
              <a:rPr lang="es-CL" dirty="0" smtClean="0"/>
              <a:t>, si un test es repetido varias veces es muy probable que no encuentre nuevos defectos. Para evitar esto los test deben ser revisados y actualizados constantemente.</a:t>
            </a:r>
          </a:p>
          <a:p>
            <a:r>
              <a:rPr lang="es-CL" b="1" dirty="0" smtClean="0"/>
              <a:t>6. El Testing depende del contexto</a:t>
            </a:r>
            <a:r>
              <a:rPr lang="es-CL" dirty="0" smtClean="0"/>
              <a:t>, diferentes test son ejecutados dependiendo el contexto. Por ejemplo, los test de seguridad de un sitio e-</a:t>
            </a:r>
            <a:r>
              <a:rPr lang="es-CL" dirty="0" err="1" smtClean="0"/>
              <a:t>commerce</a:t>
            </a:r>
            <a:r>
              <a:rPr lang="es-CL" dirty="0" smtClean="0"/>
              <a:t> se deben poner a prueba en diferentes contextos.</a:t>
            </a:r>
          </a:p>
          <a:p>
            <a:pPr marL="0" marR="0" indent="0" algn="l" defTabSz="914400" rtl="0" eaLnBrk="1" fontAlgn="auto" latinLnBrk="0" hangingPunct="1">
              <a:lnSpc>
                <a:spcPct val="100000"/>
              </a:lnSpc>
              <a:spcBef>
                <a:spcPts val="0"/>
              </a:spcBef>
              <a:spcAft>
                <a:spcPts val="0"/>
              </a:spcAft>
              <a:buClrTx/>
              <a:buSzTx/>
              <a:buFontTx/>
              <a:buNone/>
              <a:tabLst/>
              <a:defRPr/>
            </a:pPr>
            <a:r>
              <a:rPr lang="es-CL" b="1" dirty="0" smtClean="0"/>
              <a:t>7. Falacia de la ausencia</a:t>
            </a:r>
            <a:r>
              <a:rPr lang="es-CL" b="1" baseline="0" dirty="0" smtClean="0"/>
              <a:t> de errores, </a:t>
            </a:r>
            <a:r>
              <a:rPr lang="es-CL" baseline="0" dirty="0" smtClean="0"/>
              <a:t>Encontrar y corregir defectos no ayuda si el SW no se puede utilizar, no satisfacer las necesidades y expectativas de los usuarios.</a:t>
            </a:r>
          </a:p>
          <a:p>
            <a:pPr marL="0" marR="0" indent="0" algn="l" defTabSz="914400" rtl="0" eaLnBrk="1" fontAlgn="auto" latinLnBrk="0" hangingPunct="1">
              <a:lnSpc>
                <a:spcPct val="100000"/>
              </a:lnSpc>
              <a:spcBef>
                <a:spcPts val="0"/>
              </a:spcBef>
              <a:spcAft>
                <a:spcPts val="0"/>
              </a:spcAft>
              <a:buClrTx/>
              <a:buSzTx/>
              <a:buFontTx/>
              <a:buNone/>
              <a:tabLst/>
              <a:defRPr/>
            </a:pPr>
            <a:endParaRPr lang="es-CL" dirty="0" smtClean="0"/>
          </a:p>
          <a:p>
            <a:endParaRPr lang="es-CL" dirty="0"/>
          </a:p>
        </p:txBody>
      </p:sp>
      <p:sp>
        <p:nvSpPr>
          <p:cNvPr id="4" name="Marcador de número de diapositiva 3"/>
          <p:cNvSpPr>
            <a:spLocks noGrp="1"/>
          </p:cNvSpPr>
          <p:nvPr>
            <p:ph type="sldNum" sz="quarter" idx="10"/>
          </p:nvPr>
        </p:nvSpPr>
        <p:spPr/>
        <p:txBody>
          <a:bodyPr/>
          <a:lstStyle/>
          <a:p>
            <a:fld id="{8359BAC6-CDD1-495F-B578-B1B655A186A6}" type="slidenum">
              <a:rPr lang="es-CL" smtClean="0"/>
              <a:pPr/>
              <a:t>21</a:t>
            </a:fld>
            <a:endParaRPr lang="es-CL"/>
          </a:p>
        </p:txBody>
      </p:sp>
    </p:spTree>
    <p:extLst>
      <p:ext uri="{BB962C8B-B14F-4D97-AF65-F5344CB8AC3E}">
        <p14:creationId xmlns:p14="http://schemas.microsoft.com/office/powerpoint/2010/main" val="14922454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sz="1200" b="1" dirty="0" smtClean="0"/>
              <a:t>Testing independiente del desarrollo</a:t>
            </a:r>
            <a:r>
              <a:rPr lang="es-ES_tradnl" sz="1200" dirty="0" smtClean="0"/>
              <a:t>: </a:t>
            </a:r>
            <a:r>
              <a:rPr lang="es-ES_tradnl" dirty="0" smtClean="0"/>
              <a:t>El</a:t>
            </a:r>
            <a:r>
              <a:rPr lang="es-ES_tradnl" baseline="0" dirty="0" smtClean="0"/>
              <a:t> evaluador o </a:t>
            </a:r>
            <a:r>
              <a:rPr lang="es-ES_tradnl" baseline="0" dirty="0" err="1" smtClean="0"/>
              <a:t>tester</a:t>
            </a:r>
            <a:r>
              <a:rPr lang="es-ES_tradnl" baseline="0" dirty="0" smtClean="0"/>
              <a:t> debe ser una persona diferente a la que desarrolla. Puede ser la misma persona que genera el plan de pruebas y los casos de prueba, un programador que no ha desarrollado esta aplicación o una persona de una empresa de testing ajena a la organización. </a:t>
            </a:r>
          </a:p>
          <a:p>
            <a:r>
              <a:rPr lang="es-ES_tradnl" sz="1200" b="1" dirty="0" smtClean="0"/>
              <a:t>No siempre el trabajo de testing concuerda con el del resto del equipo</a:t>
            </a:r>
            <a:r>
              <a:rPr lang="es-ES_tradnl" sz="1200" dirty="0" smtClean="0"/>
              <a:t>. A veces </a:t>
            </a:r>
            <a:r>
              <a:rPr lang="es-ES_tradnl" sz="1200" baseline="0" dirty="0" smtClean="0"/>
              <a:t>ocurre que desarrolladores, jefes de proyectos o usuarios no logran acordar si el test realizado es suficiente. Es un reto para el evaluador aunar criterios de trabajo y lograr completar las pruebas.</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b="1" dirty="0" smtClean="0"/>
              <a:t>Cuidar de ser neutro y enfocarse en el producto.</a:t>
            </a:r>
            <a:r>
              <a:rPr lang="es-ES_tradnl" sz="1200" baseline="0" dirty="0" smtClean="0"/>
              <a:t> El evaluar, comprender que </a:t>
            </a:r>
            <a:r>
              <a:rPr lang="es-ES_tradnl" sz="1200" dirty="0" smtClean="0"/>
              <a:t>se evalúa un producto y no la persona que lo desarrollo.</a:t>
            </a:r>
          </a:p>
          <a:p>
            <a:pPr marL="0" marR="0" indent="0" algn="l" defTabSz="914400" rtl="0" eaLnBrk="1" fontAlgn="auto" latinLnBrk="0" hangingPunct="1">
              <a:lnSpc>
                <a:spcPct val="100000"/>
              </a:lnSpc>
              <a:spcBef>
                <a:spcPts val="0"/>
              </a:spcBef>
              <a:spcAft>
                <a:spcPts val="0"/>
              </a:spcAft>
              <a:buClrTx/>
              <a:buSzTx/>
              <a:buFontTx/>
              <a:buNone/>
              <a:tabLst/>
              <a:defRPr/>
            </a:pPr>
            <a:r>
              <a:rPr lang="es-AR" sz="1200" b="1" dirty="0" smtClean="0"/>
              <a:t>Corregir defectos pretende entregar un producto mejor para el cliente</a:t>
            </a:r>
            <a:r>
              <a:rPr lang="es-AR" sz="1200" dirty="0" smtClean="0"/>
              <a:t>. </a:t>
            </a:r>
            <a:r>
              <a:rPr lang="es-ES_tradnl" sz="1200" dirty="0" smtClean="0"/>
              <a:t>Explicar que el</a:t>
            </a:r>
            <a:r>
              <a:rPr lang="es-ES_tradnl" sz="1200" baseline="0" dirty="0" smtClean="0"/>
              <a:t> corregir defectos pretende entregar un producto mejor para el cliente.</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b="1" baseline="0" dirty="0" smtClean="0"/>
              <a:t>Colaborar con el desarrollo</a:t>
            </a:r>
            <a:r>
              <a:rPr lang="es-ES_tradnl" sz="1200" baseline="0" dirty="0" smtClean="0"/>
              <a:t>, recordando que la meta final tanto para desarrollo como para testing, es la misma.</a:t>
            </a:r>
            <a:endParaRPr lang="es-ES_tradnl" sz="1200" dirty="0" smtClean="0"/>
          </a:p>
          <a:p>
            <a:endParaRPr lang="es-ES_tradnl" sz="1200" baseline="0" dirty="0" smtClean="0"/>
          </a:p>
          <a:p>
            <a:endParaRPr lang="es-ES_tradnl" baseline="0" dirty="0" smtClean="0"/>
          </a:p>
          <a:p>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22</a:t>
            </a:fld>
            <a:endParaRPr lang="es-CL"/>
          </a:p>
        </p:txBody>
      </p:sp>
    </p:spTree>
    <p:extLst>
      <p:ext uri="{BB962C8B-B14F-4D97-AF65-F5344CB8AC3E}">
        <p14:creationId xmlns:p14="http://schemas.microsoft.com/office/powerpoint/2010/main" val="35141521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70000" lnSpcReduction="20000"/>
          </a:bodyPr>
          <a:lstStyle/>
          <a:p>
            <a:pPr lvl="1">
              <a:buFont typeface="Wingdings" pitchFamily="2" charset="2"/>
              <a:buChar char="ü"/>
            </a:pPr>
            <a:endParaRPr lang="es-AR" sz="2400" dirty="0" smtClean="0"/>
          </a:p>
          <a:p>
            <a:pPr lvl="1">
              <a:buFont typeface="Wingdings" pitchFamily="2" charset="2"/>
              <a:buNone/>
            </a:pPr>
            <a:r>
              <a:rPr lang="es-AR" sz="2400" dirty="0" smtClean="0"/>
              <a:t>Habilidades:</a:t>
            </a:r>
          </a:p>
          <a:p>
            <a:pPr lvl="1">
              <a:buFont typeface="Wingdings" pitchFamily="2" charset="2"/>
              <a:buChar char="ü"/>
            </a:pPr>
            <a:r>
              <a:rPr lang="es-AR" sz="2400" b="1" dirty="0" smtClean="0"/>
              <a:t>Ingeniería de requisitos</a:t>
            </a:r>
            <a:r>
              <a:rPr lang="es-AR" sz="2400" dirty="0" smtClean="0"/>
              <a:t>: Los ingenieros de testing deben ser capaces de cubrir todas las actividades relacionas con detectar, documentar y mantener los requisitos y requerimientos para desarrollar el proceso de testing.</a:t>
            </a:r>
          </a:p>
          <a:p>
            <a:pPr lvl="1">
              <a:buFont typeface="Wingdings" pitchFamily="2" charset="2"/>
              <a:buChar char="ü"/>
            </a:pPr>
            <a:r>
              <a:rPr lang="es-AR" sz="2400" b="1" dirty="0" smtClean="0"/>
              <a:t>Administración de pruebas</a:t>
            </a:r>
            <a:r>
              <a:rPr lang="es-AR" sz="2400" dirty="0" smtClean="0"/>
              <a:t>: Los ingenieros de testing deben ser capaces de administrar las pruebas desde que son planificadas hasta cerrar el proceso de prueba con la aceptación del usuario final.</a:t>
            </a:r>
          </a:p>
          <a:p>
            <a:pPr lvl="1">
              <a:buFont typeface="Wingdings" pitchFamily="2" charset="2"/>
              <a:buChar char="ü"/>
            </a:pPr>
            <a:r>
              <a:rPr lang="es-AR" sz="2400" b="1" dirty="0" smtClean="0"/>
              <a:t>Técnicas de pruebas: </a:t>
            </a:r>
            <a:r>
              <a:rPr lang="es-AR" sz="2400" dirty="0" smtClean="0"/>
              <a:t>El Ingeniero de Testing debe conocer diferentes técnicas de prueba y saber cual aplicar para cada contexto.</a:t>
            </a:r>
          </a:p>
          <a:p>
            <a:pPr lvl="1">
              <a:buFont typeface="Wingdings" pitchFamily="2" charset="2"/>
              <a:buChar char="ü"/>
            </a:pPr>
            <a:r>
              <a:rPr lang="es-AR" sz="2400" b="1" dirty="0" smtClean="0"/>
              <a:t>Habilidades sociales: </a:t>
            </a:r>
            <a:r>
              <a:rPr lang="es-AR" sz="2400" dirty="0" smtClean="0"/>
              <a:t>Esta entre el usuario y el desarrollador, debe a no tomar parte, más bien ser </a:t>
            </a:r>
            <a:r>
              <a:rPr lang="es-AR" sz="2400" dirty="0" err="1" smtClean="0"/>
              <a:t>mediadior</a:t>
            </a:r>
            <a:r>
              <a:rPr lang="es-AR" sz="2400" dirty="0" smtClean="0"/>
              <a:t>.</a:t>
            </a:r>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23</a:t>
            </a:fld>
            <a:endParaRPr lang="es-CL"/>
          </a:p>
        </p:txBody>
      </p:sp>
    </p:spTree>
    <p:extLst>
      <p:ext uri="{BB962C8B-B14F-4D97-AF65-F5344CB8AC3E}">
        <p14:creationId xmlns:p14="http://schemas.microsoft.com/office/powerpoint/2010/main" val="3322408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b="0"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4</a:t>
            </a:fld>
            <a:endParaRPr lang="es-CL"/>
          </a:p>
        </p:txBody>
      </p:sp>
    </p:spTree>
    <p:extLst>
      <p:ext uri="{BB962C8B-B14F-4D97-AF65-F5344CB8AC3E}">
        <p14:creationId xmlns:p14="http://schemas.microsoft.com/office/powerpoint/2010/main" val="1764201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5</a:t>
            </a:fld>
            <a:endParaRPr lang="es-CL"/>
          </a:p>
        </p:txBody>
      </p:sp>
    </p:spTree>
    <p:extLst>
      <p:ext uri="{BB962C8B-B14F-4D97-AF65-F5344CB8AC3E}">
        <p14:creationId xmlns:p14="http://schemas.microsoft.com/office/powerpoint/2010/main" val="873067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b="0" dirty="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6</a:t>
            </a:fld>
            <a:endParaRPr lang="es-CL"/>
          </a:p>
        </p:txBody>
      </p:sp>
    </p:spTree>
    <p:extLst>
      <p:ext uri="{BB962C8B-B14F-4D97-AF65-F5344CB8AC3E}">
        <p14:creationId xmlns:p14="http://schemas.microsoft.com/office/powerpoint/2010/main" val="1764201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40000" lnSpcReduction="20000"/>
          </a:bodyPr>
          <a:lstStyle/>
          <a:p>
            <a:r>
              <a:rPr lang="es-AR" sz="1200" b="0" i="0" kern="1200" dirty="0" smtClean="0">
                <a:solidFill>
                  <a:schemeClr val="tx1"/>
                </a:solidFill>
                <a:latin typeface="+mn-lt"/>
                <a:ea typeface="+mn-ea"/>
                <a:cs typeface="+mn-cs"/>
              </a:rPr>
              <a:t>Modelo: Pauta para ser imitada, reproducida o copiada.</a:t>
            </a:r>
          </a:p>
          <a:p>
            <a:r>
              <a:rPr lang="es-ES_tradnl" sz="1200" b="0" i="0" kern="1200" dirty="0" smtClean="0">
                <a:solidFill>
                  <a:schemeClr val="tx1"/>
                </a:solidFill>
                <a:latin typeface="+mn-lt"/>
                <a:ea typeface="+mn-ea"/>
                <a:cs typeface="+mn-cs"/>
              </a:rPr>
              <a:t>Modelo de calidad o estándar de calidad</a:t>
            </a:r>
          </a:p>
          <a:p>
            <a:r>
              <a:rPr lang="es-ES_tradnl" sz="1200" b="0" i="0" kern="1200" dirty="0" smtClean="0">
                <a:solidFill>
                  <a:schemeClr val="tx1"/>
                </a:solidFill>
                <a:latin typeface="+mn-lt"/>
                <a:ea typeface="+mn-ea"/>
                <a:cs typeface="+mn-cs"/>
              </a:rPr>
              <a:t>Un modelo de calidad busca ser una pauta que</a:t>
            </a:r>
            <a:r>
              <a:rPr lang="es-ES_tradnl" sz="1200" b="0" i="0" kern="1200" baseline="0" dirty="0" smtClean="0">
                <a:solidFill>
                  <a:schemeClr val="tx1"/>
                </a:solidFill>
                <a:latin typeface="+mn-lt"/>
                <a:ea typeface="+mn-ea"/>
                <a:cs typeface="+mn-cs"/>
              </a:rPr>
              <a:t> al seguirla se logre una satisfacción por parte del usuario tanto en procesos como en productos.</a:t>
            </a:r>
          </a:p>
          <a:p>
            <a:r>
              <a:rPr lang="es-ES_tradnl" sz="1200" b="0" i="0" kern="1200" baseline="0" dirty="0" smtClean="0">
                <a:solidFill>
                  <a:schemeClr val="tx1"/>
                </a:solidFill>
                <a:latin typeface="+mn-lt"/>
                <a:ea typeface="+mn-ea"/>
                <a:cs typeface="+mn-cs"/>
              </a:rPr>
              <a:t>Existen diferentes modelos aplicados a los procesos empresas/organizaciones de distintos rubros como ISO 9000. Estos se adaptan, a pesar de la diversidad de productos y servicios.</a:t>
            </a:r>
          </a:p>
          <a:p>
            <a:r>
              <a:rPr lang="es-ES_tradnl" sz="1200" b="0" i="0" kern="1200" baseline="0" dirty="0" smtClean="0">
                <a:solidFill>
                  <a:schemeClr val="tx1"/>
                </a:solidFill>
                <a:latin typeface="+mn-lt"/>
                <a:ea typeface="+mn-ea"/>
                <a:cs typeface="+mn-cs"/>
              </a:rPr>
              <a:t>En informática, existen varios modelos que se aplican tanto a los procesos, como CMMI y a los productos, como el modelo V de testing de S.W. </a:t>
            </a:r>
          </a:p>
          <a:p>
            <a:endParaRPr lang="es-ES_tradnl" sz="1200" b="0" i="0" kern="1200" dirty="0" smtClean="0">
              <a:solidFill>
                <a:schemeClr val="tx1"/>
              </a:solidFill>
              <a:latin typeface="+mn-lt"/>
              <a:ea typeface="+mn-ea"/>
              <a:cs typeface="+mn-cs"/>
            </a:endParaRPr>
          </a:p>
          <a:p>
            <a:r>
              <a:rPr lang="es-ES_tradnl" b="1" i="0" dirty="0" smtClean="0"/>
              <a:t>ISO</a:t>
            </a:r>
            <a:r>
              <a:rPr lang="es-ES_tradnl" b="1" i="1" dirty="0" smtClean="0"/>
              <a:t> </a:t>
            </a:r>
            <a:r>
              <a:rPr lang="es-AR" sz="1200" b="1" i="1" kern="1200" dirty="0" smtClean="0">
                <a:solidFill>
                  <a:schemeClr val="tx1"/>
                </a:solidFill>
                <a:latin typeface="+mn-lt"/>
                <a:ea typeface="+mn-ea"/>
                <a:cs typeface="+mn-cs"/>
              </a:rPr>
              <a:t>International </a:t>
            </a:r>
            <a:r>
              <a:rPr lang="es-AR" sz="1200" b="1" i="1" kern="1200" dirty="0" err="1" smtClean="0">
                <a:solidFill>
                  <a:schemeClr val="tx1"/>
                </a:solidFill>
                <a:latin typeface="+mn-lt"/>
                <a:ea typeface="+mn-ea"/>
                <a:cs typeface="+mn-cs"/>
              </a:rPr>
              <a:t>Organization</a:t>
            </a:r>
            <a:r>
              <a:rPr lang="es-AR" sz="1200" b="1" i="1" kern="1200" dirty="0" smtClean="0">
                <a:solidFill>
                  <a:schemeClr val="tx1"/>
                </a:solidFill>
                <a:latin typeface="+mn-lt"/>
                <a:ea typeface="+mn-ea"/>
                <a:cs typeface="+mn-cs"/>
              </a:rPr>
              <a:t> </a:t>
            </a:r>
            <a:r>
              <a:rPr lang="es-AR" sz="1200" b="1" i="1" kern="1200" dirty="0" err="1" smtClean="0">
                <a:solidFill>
                  <a:schemeClr val="tx1"/>
                </a:solidFill>
                <a:latin typeface="+mn-lt"/>
                <a:ea typeface="+mn-ea"/>
                <a:cs typeface="+mn-cs"/>
              </a:rPr>
              <a:t>for</a:t>
            </a:r>
            <a:r>
              <a:rPr lang="es-AR" sz="1200" b="1" i="1" kern="1200" dirty="0" smtClean="0">
                <a:solidFill>
                  <a:schemeClr val="tx1"/>
                </a:solidFill>
                <a:latin typeface="+mn-lt"/>
                <a:ea typeface="+mn-ea"/>
                <a:cs typeface="+mn-cs"/>
              </a:rPr>
              <a:t> </a:t>
            </a:r>
            <a:r>
              <a:rPr lang="es-AR" sz="1200" b="1" i="1" kern="1200" dirty="0" err="1" smtClean="0">
                <a:solidFill>
                  <a:schemeClr val="tx1"/>
                </a:solidFill>
                <a:latin typeface="+mn-lt"/>
                <a:ea typeface="+mn-ea"/>
                <a:cs typeface="+mn-cs"/>
              </a:rPr>
              <a:t>Standardization</a:t>
            </a:r>
            <a:endParaRPr lang="es-ES_tradnl" b="1" i="1" dirty="0" smtClean="0"/>
          </a:p>
          <a:p>
            <a:r>
              <a:rPr lang="es-AR" dirty="0" smtClean="0"/>
              <a:t>La Organización Internacional de Normalización, organización que se ocupa de establecer las normas de fabricación, de comunicación y de comercialización, tanto de productos como de servicios, en el plano internacional.</a:t>
            </a:r>
          </a:p>
          <a:p>
            <a:r>
              <a:rPr lang="es-AR" dirty="0" smtClean="0"/>
              <a:t>el ISO 9000 consiste en una serie de normas inherentes a la calidad y a la administración continua de la calidad, que se aplica en las organizaciones, cualquiera sea su naturaleza, que están dedicadas a la producción de bienes y de servicios.</a:t>
            </a:r>
          </a:p>
          <a:p>
            <a:r>
              <a:rPr lang="es-AR" sz="1200" b="0" i="0" kern="1200" dirty="0" smtClean="0">
                <a:solidFill>
                  <a:schemeClr val="tx1"/>
                </a:solidFill>
                <a:latin typeface="+mn-lt"/>
                <a:ea typeface="+mn-ea"/>
                <a:cs typeface="+mn-cs"/>
              </a:rPr>
              <a:t>Las normas ISO se clasifican en ISO 9000 (vocabulario de la calidad), 9001 (modelo para sistema de gestión), 9004 (directivas para mejorar el desempeño).</a:t>
            </a:r>
          </a:p>
          <a:p>
            <a:endParaRPr lang="es-ES_tradnl" dirty="0" smtClean="0"/>
          </a:p>
          <a:p>
            <a:r>
              <a:rPr lang="es-ES_tradnl" b="1" dirty="0" smtClean="0"/>
              <a:t>CMMI</a:t>
            </a:r>
            <a:r>
              <a:rPr lang="es-ES_tradnl" dirty="0" smtClean="0"/>
              <a:t> </a:t>
            </a:r>
            <a:r>
              <a:rPr lang="en-US" sz="1200" b="1" i="1" kern="1200" dirty="0" smtClean="0">
                <a:solidFill>
                  <a:schemeClr val="tx1"/>
                </a:solidFill>
                <a:latin typeface="+mn-lt"/>
                <a:ea typeface="+mn-ea"/>
                <a:cs typeface="+mn-cs"/>
              </a:rPr>
              <a:t>Capability Maturity Model for Integration</a:t>
            </a:r>
            <a:endParaRPr lang="es-AR" b="1" i="1" dirty="0" smtClean="0"/>
          </a:p>
          <a:p>
            <a:r>
              <a:rPr lang="es-AR" sz="1200" b="0" i="0" kern="1200" dirty="0" smtClean="0">
                <a:solidFill>
                  <a:schemeClr val="tx1"/>
                </a:solidFill>
                <a:latin typeface="+mn-lt"/>
                <a:ea typeface="+mn-ea"/>
                <a:cs typeface="+mn-cs"/>
              </a:rPr>
              <a:t>Es un modelo de procesos que contiene las mejores prácticas de la industria para el desarrollo, mantenimiento, adquisición y operación de productos y servicios.</a:t>
            </a:r>
          </a:p>
          <a:p>
            <a:r>
              <a:rPr lang="es-AR" sz="1200" b="0" i="0" kern="1200" dirty="0" err="1" smtClean="0">
                <a:solidFill>
                  <a:schemeClr val="tx1"/>
                </a:solidFill>
                <a:latin typeface="+mn-lt"/>
                <a:ea typeface="+mn-ea"/>
                <a:cs typeface="+mn-cs"/>
              </a:rPr>
              <a:t>Calsifica</a:t>
            </a:r>
            <a:r>
              <a:rPr lang="es-AR" sz="1200" b="0" i="0" kern="1200" dirty="0" smtClean="0">
                <a:solidFill>
                  <a:schemeClr val="tx1"/>
                </a:solidFill>
                <a:latin typeface="+mn-lt"/>
                <a:ea typeface="+mn-ea"/>
                <a:cs typeface="+mn-cs"/>
              </a:rPr>
              <a:t> a las </a:t>
            </a:r>
            <a:r>
              <a:rPr lang="es-AR" sz="1200" b="0" i="0" kern="1200" dirty="0" err="1" smtClean="0">
                <a:solidFill>
                  <a:schemeClr val="tx1"/>
                </a:solidFill>
                <a:latin typeface="+mn-lt"/>
                <a:ea typeface="+mn-ea"/>
                <a:cs typeface="+mn-cs"/>
              </a:rPr>
              <a:t>empreas</a:t>
            </a:r>
            <a:r>
              <a:rPr lang="es-AR" sz="1200" b="0" i="0" kern="1200" dirty="0" smtClean="0">
                <a:solidFill>
                  <a:schemeClr val="tx1"/>
                </a:solidFill>
                <a:latin typeface="+mn-lt"/>
                <a:ea typeface="+mn-ea"/>
                <a:cs typeface="+mn-cs"/>
              </a:rPr>
              <a:t> en sus niveles</a:t>
            </a:r>
            <a:r>
              <a:rPr lang="es-AR" sz="1200" b="0" i="0" kern="1200" baseline="0" dirty="0" smtClean="0">
                <a:solidFill>
                  <a:schemeClr val="tx1"/>
                </a:solidFill>
                <a:latin typeface="+mn-lt"/>
                <a:ea typeface="+mn-ea"/>
                <a:cs typeface="+mn-cs"/>
              </a:rPr>
              <a:t> de madurez</a:t>
            </a:r>
          </a:p>
          <a:p>
            <a:r>
              <a:rPr lang="es-AR" sz="1200" b="0" i="0" kern="1200" dirty="0" smtClean="0">
                <a:solidFill>
                  <a:schemeClr val="tx1"/>
                </a:solidFill>
                <a:latin typeface="+mn-lt"/>
                <a:ea typeface="+mn-ea"/>
                <a:cs typeface="+mn-cs"/>
              </a:rPr>
              <a:t>A su vez estas Áreas de Proceso se agrupan en cinco "niveles de madurez", de modo que una organización que tenga institucionalizadas todas las prácticas incluidas en un nivel y sus inferiores, se considera que ha alcanzado ese nivel de madurez.</a:t>
            </a:r>
          </a:p>
          <a:p>
            <a:r>
              <a:rPr lang="es-AR" sz="1200" b="0" i="0" kern="1200" dirty="0" smtClean="0">
                <a:solidFill>
                  <a:schemeClr val="tx1"/>
                </a:solidFill>
                <a:latin typeface="+mn-lt"/>
                <a:ea typeface="+mn-ea"/>
                <a:cs typeface="+mn-cs"/>
              </a:rPr>
              <a:t>Los niveles son:</a:t>
            </a:r>
          </a:p>
          <a:p>
            <a:r>
              <a:rPr lang="es-AR" sz="1200" b="0" i="0" kern="1200" dirty="0" smtClean="0">
                <a:solidFill>
                  <a:schemeClr val="tx1"/>
                </a:solidFill>
                <a:latin typeface="+mn-lt"/>
                <a:ea typeface="+mn-ea"/>
                <a:cs typeface="+mn-cs"/>
              </a:rPr>
              <a:t/>
            </a:r>
            <a:br>
              <a:rPr lang="es-AR" sz="1200" b="0" i="0" kern="1200" dirty="0" smtClean="0">
                <a:solidFill>
                  <a:schemeClr val="tx1"/>
                </a:solidFill>
                <a:latin typeface="+mn-lt"/>
                <a:ea typeface="+mn-ea"/>
                <a:cs typeface="+mn-cs"/>
              </a:rPr>
            </a:br>
            <a:endParaRPr lang="es-AR" sz="1200" b="0" i="0" kern="1200" dirty="0" smtClean="0">
              <a:solidFill>
                <a:schemeClr val="tx1"/>
              </a:solidFill>
              <a:latin typeface="+mn-lt"/>
              <a:ea typeface="+mn-ea"/>
              <a:cs typeface="+mn-cs"/>
            </a:endParaRPr>
          </a:p>
          <a:p>
            <a:r>
              <a:rPr lang="es-AR" b="1" dirty="0" smtClean="0"/>
              <a:t>1 - Inicial.</a:t>
            </a:r>
            <a:r>
              <a:rPr lang="es-AR" dirty="0" smtClean="0"/>
              <a:t> Las organizaciones en este nivel no disponen de un ambiente estable para el desarrollo y mantenimiento de software. Aunque se utilicen técnicas correctas de ingeniería, los esfuerzos se ven minados por falta de planificación. El éxito de los proyectos se basa la mayoría de las veces en el esfuerzo personal, aunque a menudo se producen fracasos y casi siempre retrasos y sobrecostes. El resultado de los proyectos es impredecible.</a:t>
            </a:r>
            <a:r>
              <a:rPr lang="es-AR" b="1" dirty="0" smtClean="0"/>
              <a:t>2 - Repetible.</a:t>
            </a:r>
            <a:r>
              <a:rPr lang="es-AR" dirty="0" smtClean="0"/>
              <a:t> En este nivel las organizaciones disponen de unas prácticas institucionalizadas de gestión de proyectos, existen unas métricas básicas y un razonable seguimiento de la calidad. La relación con subcontratistas y clientes está gestionada sistemáticamente.</a:t>
            </a:r>
            <a:r>
              <a:rPr lang="es-AR" b="1" dirty="0" smtClean="0"/>
              <a:t>3 - Definido.</a:t>
            </a:r>
            <a:r>
              <a:rPr lang="es-AR" dirty="0" smtClean="0"/>
              <a:t> Además de una buena gestión de proyectos, a este nivel las organizaciones disponen de correctos procedimientos de coordinación entre grupos, formación del personal, técnicas de ingeniería más detalladas y un nivel más avanzado de métricas en los procesos. Se implementan técnicas de </a:t>
            </a:r>
            <a:r>
              <a:rPr lang="es-AR" sz="1200" u="none" strike="noStrike" kern="1200" dirty="0" smtClean="0">
                <a:solidFill>
                  <a:schemeClr val="tx1"/>
                </a:solidFill>
                <a:latin typeface="+mn-lt"/>
                <a:ea typeface="+mn-ea"/>
                <a:cs typeface="+mn-cs"/>
                <a:hlinkClick r:id="rId3" tooltip="Revisión por pares"/>
              </a:rPr>
              <a:t>revisión por pares</a:t>
            </a:r>
            <a:r>
              <a:rPr lang="es-AR" dirty="0" smtClean="0"/>
              <a:t> (</a:t>
            </a:r>
            <a:r>
              <a:rPr lang="es-AR" i="1" dirty="0" smtClean="0"/>
              <a:t>peer </a:t>
            </a:r>
            <a:r>
              <a:rPr lang="es-AR" i="1" dirty="0" err="1" smtClean="0"/>
              <a:t>reviews</a:t>
            </a:r>
            <a:r>
              <a:rPr lang="es-AR" dirty="0" smtClean="0"/>
              <a:t>).</a:t>
            </a:r>
            <a:r>
              <a:rPr lang="es-AR" b="1" dirty="0" smtClean="0"/>
              <a:t>4 - Gestionado.</a:t>
            </a:r>
            <a:r>
              <a:rPr lang="es-AR" dirty="0" smtClean="0"/>
              <a:t> Se caracteriza porque las organizaciones disponen de un conjunto de métricas significativas de calidad y productividad, que se usan de modo sistemático para la toma de decisiones y la gestión de riesgos. El software resultante es de alta calidad.</a:t>
            </a:r>
            <a:r>
              <a:rPr lang="es-AR" b="1" dirty="0" smtClean="0"/>
              <a:t>5 - Optimizado.</a:t>
            </a:r>
            <a:r>
              <a:rPr lang="es-AR" dirty="0" smtClean="0"/>
              <a:t> La organización completa está volcada en la mejora continua de los procesos. Se hace uso intensivo de las métricas y se gestiona el proceso de innovación.</a:t>
            </a:r>
            <a:endParaRPr lang="es-AR" sz="1200" b="0" i="0" kern="1200" dirty="0" smtClean="0">
              <a:solidFill>
                <a:schemeClr val="tx1"/>
              </a:solidFill>
              <a:latin typeface="+mn-lt"/>
              <a:ea typeface="+mn-ea"/>
              <a:cs typeface="+mn-cs"/>
            </a:endParaRPr>
          </a:p>
          <a:p>
            <a:endParaRPr lang="es-ES_tradnl" sz="1200" b="0" i="0" kern="1200" dirty="0" smtClean="0">
              <a:solidFill>
                <a:schemeClr val="tx1"/>
              </a:solidFill>
              <a:latin typeface="+mn-lt"/>
              <a:ea typeface="+mn-ea"/>
              <a:cs typeface="+mn-cs"/>
            </a:endParaRPr>
          </a:p>
          <a:p>
            <a:r>
              <a:rPr lang="es-ES_tradnl" sz="1200" b="1" i="0" kern="1200" dirty="0" smtClean="0">
                <a:solidFill>
                  <a:schemeClr val="tx1"/>
                </a:solidFill>
                <a:latin typeface="+mn-lt"/>
                <a:ea typeface="+mn-ea"/>
                <a:cs typeface="+mn-cs"/>
              </a:rPr>
              <a:t>SPICE</a:t>
            </a:r>
            <a:r>
              <a:rPr lang="es-ES_tradnl" sz="1200" b="0" i="0" kern="1200" dirty="0" smtClean="0">
                <a:solidFill>
                  <a:schemeClr val="tx1"/>
                </a:solidFill>
                <a:latin typeface="+mn-lt"/>
                <a:ea typeface="+mn-ea"/>
                <a:cs typeface="+mn-cs"/>
              </a:rPr>
              <a:t> </a:t>
            </a:r>
            <a:r>
              <a:rPr lang="es-AR" sz="1200" b="1" i="1" kern="1200" dirty="0" smtClean="0">
                <a:solidFill>
                  <a:schemeClr val="tx1"/>
                </a:solidFill>
                <a:latin typeface="+mn-lt"/>
                <a:ea typeface="+mn-ea"/>
                <a:cs typeface="+mn-cs"/>
              </a:rPr>
              <a:t>Software </a:t>
            </a:r>
            <a:r>
              <a:rPr lang="es-AR" sz="1200" b="1" i="1" kern="1200" dirty="0" err="1" smtClean="0">
                <a:solidFill>
                  <a:schemeClr val="tx1"/>
                </a:solidFill>
                <a:latin typeface="+mn-lt"/>
                <a:ea typeface="+mn-ea"/>
                <a:cs typeface="+mn-cs"/>
              </a:rPr>
              <a:t>Process</a:t>
            </a:r>
            <a:r>
              <a:rPr lang="es-AR" sz="1200" b="1" i="1" kern="1200" dirty="0" smtClean="0">
                <a:solidFill>
                  <a:schemeClr val="tx1"/>
                </a:solidFill>
                <a:latin typeface="+mn-lt"/>
                <a:ea typeface="+mn-ea"/>
                <a:cs typeface="+mn-cs"/>
              </a:rPr>
              <a:t> </a:t>
            </a:r>
            <a:r>
              <a:rPr lang="es-AR" sz="1200" b="1" i="1" kern="1200" dirty="0" err="1" smtClean="0">
                <a:solidFill>
                  <a:schemeClr val="tx1"/>
                </a:solidFill>
                <a:latin typeface="+mn-lt"/>
                <a:ea typeface="+mn-ea"/>
                <a:cs typeface="+mn-cs"/>
              </a:rPr>
              <a:t>Improvement</a:t>
            </a:r>
            <a:r>
              <a:rPr lang="es-AR" sz="1200" b="1" i="1" kern="1200" dirty="0" smtClean="0">
                <a:solidFill>
                  <a:schemeClr val="tx1"/>
                </a:solidFill>
                <a:latin typeface="+mn-lt"/>
                <a:ea typeface="+mn-ea"/>
                <a:cs typeface="+mn-cs"/>
              </a:rPr>
              <a:t> </a:t>
            </a:r>
            <a:r>
              <a:rPr lang="es-AR" sz="1200" b="1" i="1" kern="1200" dirty="0" err="1" smtClean="0">
                <a:solidFill>
                  <a:schemeClr val="tx1"/>
                </a:solidFill>
                <a:latin typeface="+mn-lt"/>
                <a:ea typeface="+mn-ea"/>
                <a:cs typeface="+mn-cs"/>
              </a:rPr>
              <a:t>Capability</a:t>
            </a:r>
            <a:r>
              <a:rPr lang="es-AR" sz="1200" b="1" i="1" kern="1200" dirty="0" smtClean="0">
                <a:solidFill>
                  <a:schemeClr val="tx1"/>
                </a:solidFill>
                <a:latin typeface="+mn-lt"/>
                <a:ea typeface="+mn-ea"/>
                <a:cs typeface="+mn-cs"/>
              </a:rPr>
              <a:t> </a:t>
            </a:r>
            <a:r>
              <a:rPr lang="es-AR" sz="1200" b="1" i="1" kern="1200" dirty="0" err="1" smtClean="0">
                <a:solidFill>
                  <a:schemeClr val="tx1"/>
                </a:solidFill>
                <a:latin typeface="+mn-lt"/>
                <a:ea typeface="+mn-ea"/>
                <a:cs typeface="+mn-cs"/>
              </a:rPr>
              <a:t>Determination</a:t>
            </a:r>
            <a:endParaRPr lang="es-ES_tradnl" sz="1200" b="0" i="0" kern="1200" dirty="0" smtClean="0">
              <a:solidFill>
                <a:schemeClr val="tx1"/>
              </a:solidFill>
              <a:latin typeface="+mn-lt"/>
              <a:ea typeface="+mn-ea"/>
              <a:cs typeface="+mn-cs"/>
            </a:endParaRPr>
          </a:p>
          <a:p>
            <a:r>
              <a:rPr lang="es-AR" sz="1200" b="0" i="0" kern="1200" dirty="0" smtClean="0">
                <a:solidFill>
                  <a:schemeClr val="tx1"/>
                </a:solidFill>
                <a:latin typeface="+mn-lt"/>
                <a:ea typeface="+mn-ea"/>
                <a:cs typeface="+mn-cs"/>
              </a:rPr>
              <a:t>El </a:t>
            </a:r>
            <a:r>
              <a:rPr lang="es-AR" sz="1200" b="1" i="0" kern="1200" dirty="0" smtClean="0">
                <a:solidFill>
                  <a:schemeClr val="tx1"/>
                </a:solidFill>
                <a:latin typeface="+mn-lt"/>
                <a:ea typeface="+mn-ea"/>
                <a:cs typeface="+mn-cs"/>
              </a:rPr>
              <a:t>ISO/IEC 15504</a:t>
            </a:r>
            <a:r>
              <a:rPr lang="es-AR" sz="1200" b="0" i="0" kern="1200" dirty="0" smtClean="0">
                <a:solidFill>
                  <a:schemeClr val="tx1"/>
                </a:solidFill>
                <a:latin typeface="+mn-lt"/>
                <a:ea typeface="+mn-ea"/>
                <a:cs typeface="+mn-cs"/>
              </a:rPr>
              <a:t>, también conocido como </a:t>
            </a:r>
            <a:r>
              <a:rPr lang="es-AR" sz="1200" b="1" i="1" kern="1200" dirty="0" smtClean="0">
                <a:solidFill>
                  <a:schemeClr val="tx1"/>
                </a:solidFill>
                <a:latin typeface="+mn-lt"/>
                <a:ea typeface="+mn-ea"/>
                <a:cs typeface="+mn-cs"/>
              </a:rPr>
              <a:t>Software </a:t>
            </a:r>
            <a:r>
              <a:rPr lang="es-AR" sz="1200" b="1" i="1" kern="1200" dirty="0" err="1" smtClean="0">
                <a:solidFill>
                  <a:schemeClr val="tx1"/>
                </a:solidFill>
                <a:latin typeface="+mn-lt"/>
                <a:ea typeface="+mn-ea"/>
                <a:cs typeface="+mn-cs"/>
              </a:rPr>
              <a:t>Process</a:t>
            </a:r>
            <a:r>
              <a:rPr lang="es-AR" sz="1200" b="1" i="1" kern="1200" dirty="0" smtClean="0">
                <a:solidFill>
                  <a:schemeClr val="tx1"/>
                </a:solidFill>
                <a:latin typeface="+mn-lt"/>
                <a:ea typeface="+mn-ea"/>
                <a:cs typeface="+mn-cs"/>
              </a:rPr>
              <a:t> </a:t>
            </a:r>
            <a:r>
              <a:rPr lang="es-AR" sz="1200" b="1" i="1" kern="1200" dirty="0" err="1" smtClean="0">
                <a:solidFill>
                  <a:schemeClr val="tx1"/>
                </a:solidFill>
                <a:latin typeface="+mn-lt"/>
                <a:ea typeface="+mn-ea"/>
                <a:cs typeface="+mn-cs"/>
              </a:rPr>
              <a:t>Improvement</a:t>
            </a:r>
            <a:r>
              <a:rPr lang="es-AR" sz="1200" b="1" i="1" kern="1200" dirty="0" smtClean="0">
                <a:solidFill>
                  <a:schemeClr val="tx1"/>
                </a:solidFill>
                <a:latin typeface="+mn-lt"/>
                <a:ea typeface="+mn-ea"/>
                <a:cs typeface="+mn-cs"/>
              </a:rPr>
              <a:t> </a:t>
            </a:r>
            <a:r>
              <a:rPr lang="es-AR" sz="1200" b="1" i="1" kern="1200" dirty="0" err="1" smtClean="0">
                <a:solidFill>
                  <a:schemeClr val="tx1"/>
                </a:solidFill>
                <a:latin typeface="+mn-lt"/>
                <a:ea typeface="+mn-ea"/>
                <a:cs typeface="+mn-cs"/>
              </a:rPr>
              <a:t>Capability</a:t>
            </a:r>
            <a:r>
              <a:rPr lang="es-AR" sz="1200" b="1" i="1" kern="1200" dirty="0" smtClean="0">
                <a:solidFill>
                  <a:schemeClr val="tx1"/>
                </a:solidFill>
                <a:latin typeface="+mn-lt"/>
                <a:ea typeface="+mn-ea"/>
                <a:cs typeface="+mn-cs"/>
              </a:rPr>
              <a:t> </a:t>
            </a:r>
            <a:r>
              <a:rPr lang="es-AR" sz="1200" b="1" i="1" kern="1200" dirty="0" err="1" smtClean="0">
                <a:solidFill>
                  <a:schemeClr val="tx1"/>
                </a:solidFill>
                <a:latin typeface="+mn-lt"/>
                <a:ea typeface="+mn-ea"/>
                <a:cs typeface="+mn-cs"/>
              </a:rPr>
              <a:t>Determination</a:t>
            </a:r>
            <a:r>
              <a:rPr lang="es-AR" sz="1200" b="0" i="0" kern="1200" dirty="0" smtClean="0">
                <a:solidFill>
                  <a:schemeClr val="tx1"/>
                </a:solidFill>
                <a:latin typeface="+mn-lt"/>
                <a:ea typeface="+mn-ea"/>
                <a:cs typeface="+mn-cs"/>
              </a:rPr>
              <a:t>, abreviado </a:t>
            </a:r>
            <a:r>
              <a:rPr lang="es-AR" sz="1200" b="1" i="0" kern="1200" dirty="0" smtClean="0">
                <a:solidFill>
                  <a:schemeClr val="tx1"/>
                </a:solidFill>
                <a:latin typeface="+mn-lt"/>
                <a:ea typeface="+mn-ea"/>
                <a:cs typeface="+mn-cs"/>
              </a:rPr>
              <a:t>SPICE</a:t>
            </a:r>
            <a:r>
              <a:rPr lang="es-AR" sz="1200" b="0" i="0" kern="1200" dirty="0" smtClean="0">
                <a:solidFill>
                  <a:schemeClr val="tx1"/>
                </a:solidFill>
                <a:latin typeface="+mn-lt"/>
                <a:ea typeface="+mn-ea"/>
                <a:cs typeface="+mn-cs"/>
              </a:rPr>
              <a:t>, en español, «Determinación de la Capacidad de Mejora del Proceso de Software» es un modelo para la mejora, evaluación de los procesos de desarrollo, mantenimiento de sistemas de información y productos de software.</a:t>
            </a:r>
          </a:p>
          <a:p>
            <a:r>
              <a:rPr lang="es-AR" sz="1200" b="0" i="0" kern="1200" dirty="0" smtClean="0">
                <a:solidFill>
                  <a:schemeClr val="tx1"/>
                </a:solidFill>
                <a:latin typeface="+mn-lt"/>
                <a:ea typeface="+mn-ea"/>
                <a:cs typeface="+mn-cs"/>
              </a:rPr>
              <a:t>Tiene una arquitectura basada en dos dimensiones: de proceso y de capacidad de proceso. Define que todo modelo de evaluación de procesos debe definir: - la dimensión de procesos: el modelo de procesos de referencia (dimensión de las abscisas) - la dimensión de la capacidad: niveles de capacidad y atributos de los procesos. Los niveles de capacidad para todo modelo de evaluación de procesos pueden tener desde el 0 y al menos hasta el nivel 1 de los siguientes niveles de capacidad estándar:</a:t>
            </a:r>
          </a:p>
          <a:p>
            <a:r>
              <a:rPr lang="es-AR" sz="1200" b="0" i="0" kern="1200" dirty="0" smtClean="0">
                <a:solidFill>
                  <a:schemeClr val="tx1"/>
                </a:solidFill>
                <a:latin typeface="+mn-lt"/>
                <a:ea typeface="+mn-ea"/>
                <a:cs typeface="+mn-cs"/>
              </a:rPr>
              <a:t>Nivel 0: Incompleto</a:t>
            </a:r>
          </a:p>
          <a:p>
            <a:r>
              <a:rPr lang="es-AR" sz="1200" b="0" i="0" kern="1200" dirty="0" smtClean="0">
                <a:solidFill>
                  <a:schemeClr val="tx1"/>
                </a:solidFill>
                <a:latin typeface="+mn-lt"/>
                <a:ea typeface="+mn-ea"/>
                <a:cs typeface="+mn-cs"/>
              </a:rPr>
              <a:t>Nivel 1: Realizado</a:t>
            </a:r>
          </a:p>
          <a:p>
            <a:r>
              <a:rPr lang="es-AR" sz="1200" b="0" i="0" kern="1200" dirty="0" smtClean="0">
                <a:solidFill>
                  <a:schemeClr val="tx1"/>
                </a:solidFill>
                <a:latin typeface="+mn-lt"/>
                <a:ea typeface="+mn-ea"/>
                <a:cs typeface="+mn-cs"/>
              </a:rPr>
              <a:t>Nivel 2: Gestionado</a:t>
            </a:r>
          </a:p>
          <a:p>
            <a:r>
              <a:rPr lang="es-AR" sz="1200" b="0" i="0" kern="1200" dirty="0" smtClean="0">
                <a:solidFill>
                  <a:schemeClr val="tx1"/>
                </a:solidFill>
                <a:latin typeface="+mn-lt"/>
                <a:ea typeface="+mn-ea"/>
                <a:cs typeface="+mn-cs"/>
              </a:rPr>
              <a:t>Nivel 3: Establecido</a:t>
            </a:r>
          </a:p>
          <a:p>
            <a:r>
              <a:rPr lang="es-AR" sz="1200" b="0" i="0" kern="1200" dirty="0" smtClean="0">
                <a:solidFill>
                  <a:schemeClr val="tx1"/>
                </a:solidFill>
                <a:latin typeface="+mn-lt"/>
                <a:ea typeface="+mn-ea"/>
                <a:cs typeface="+mn-cs"/>
              </a:rPr>
              <a:t>Nivel 4: Predecible</a:t>
            </a:r>
          </a:p>
          <a:p>
            <a:r>
              <a:rPr lang="es-AR" sz="1200" b="0" i="0" kern="1200" dirty="0" smtClean="0">
                <a:solidFill>
                  <a:schemeClr val="tx1"/>
                </a:solidFill>
                <a:latin typeface="+mn-lt"/>
                <a:ea typeface="+mn-ea"/>
                <a:cs typeface="+mn-cs"/>
              </a:rPr>
              <a:t>Nivel 5: En optimización</a:t>
            </a:r>
          </a:p>
          <a:p>
            <a:endParaRPr lang="es-ES_trad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_tradnl" dirty="0" smtClean="0"/>
              <a:t>Del</a:t>
            </a:r>
            <a:r>
              <a:rPr lang="es-ES_tradnl" baseline="0" dirty="0" smtClean="0"/>
              <a:t> análisis e implementación de los modelos internacionales ya establecidos como:</a:t>
            </a:r>
            <a:r>
              <a:rPr lang="es-AR" sz="1200" b="0" i="0" kern="1200" dirty="0" smtClean="0">
                <a:solidFill>
                  <a:schemeClr val="tx1"/>
                </a:solidFill>
                <a:latin typeface="+mn-lt"/>
                <a:ea typeface="+mn-ea"/>
                <a:cs typeface="+mn-cs"/>
              </a:rPr>
              <a:t> ISO 9000, ISO 15504(SPICE), SW-CMM.</a:t>
            </a:r>
            <a:endParaRPr lang="es-ES" sz="1200" b="0" i="0" kern="1200" dirty="0" smtClean="0">
              <a:solidFill>
                <a:schemeClr val="tx1"/>
              </a:solidFill>
              <a:latin typeface="+mn-lt"/>
              <a:ea typeface="+mn-ea"/>
              <a:cs typeface="+mn-cs"/>
            </a:endParaRPr>
          </a:p>
          <a:p>
            <a:r>
              <a:rPr lang="es-ES_tradnl" dirty="0" smtClean="0"/>
              <a:t>Nacen otros</a:t>
            </a:r>
            <a:r>
              <a:rPr lang="es-ES_tradnl" baseline="0" dirty="0" smtClean="0"/>
              <a:t> modelos como: </a:t>
            </a:r>
            <a:endParaRPr lang="es-ES_trad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sz="1200" b="0" i="0" kern="1200" dirty="0" smtClean="0">
                <a:solidFill>
                  <a:schemeClr val="tx1"/>
                </a:solidFill>
                <a:latin typeface="+mn-lt"/>
                <a:ea typeface="+mn-ea"/>
                <a:cs typeface="+mn-cs"/>
              </a:rPr>
              <a:t>- </a:t>
            </a:r>
            <a:r>
              <a:rPr lang="es-ES" sz="1200" b="0" i="0" kern="1200" dirty="0" err="1" smtClean="0">
                <a:solidFill>
                  <a:schemeClr val="tx1"/>
                </a:solidFill>
                <a:latin typeface="+mn-lt"/>
                <a:ea typeface="+mn-ea"/>
                <a:cs typeface="+mn-cs"/>
              </a:rPr>
              <a:t>Moprosoft</a:t>
            </a:r>
            <a:r>
              <a:rPr lang="es-ES" sz="1200" b="0" i="0" kern="1200" baseline="0" dirty="0" smtClean="0">
                <a:solidFill>
                  <a:schemeClr val="tx1"/>
                </a:solidFill>
                <a:latin typeface="+mn-lt"/>
                <a:ea typeface="+mn-ea"/>
                <a:cs typeface="+mn-cs"/>
              </a:rPr>
              <a:t> </a:t>
            </a:r>
            <a:r>
              <a:rPr lang="es-ES" sz="1200" b="0" i="0" kern="1200" dirty="0" smtClean="0">
                <a:solidFill>
                  <a:schemeClr val="tx1"/>
                </a:solidFill>
                <a:latin typeface="+mn-lt"/>
                <a:ea typeface="+mn-ea"/>
                <a:cs typeface="+mn-cs"/>
              </a:rPr>
              <a:t> </a:t>
            </a:r>
            <a:r>
              <a:rPr lang="es-AR" sz="1200" b="1" i="0" kern="1200" dirty="0" smtClean="0">
                <a:solidFill>
                  <a:schemeClr val="tx1"/>
                </a:solidFill>
                <a:latin typeface="+mn-lt"/>
                <a:ea typeface="+mn-ea"/>
                <a:cs typeface="+mn-cs"/>
              </a:rPr>
              <a:t>Modelo de Procesos para la Industria del Software</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b="1" i="0" kern="1200" dirty="0" smtClean="0">
                <a:solidFill>
                  <a:schemeClr val="tx1"/>
                </a:solidFill>
                <a:latin typeface="+mn-lt"/>
                <a:ea typeface="+mn-ea"/>
                <a:cs typeface="+mn-cs"/>
              </a:rPr>
              <a:t>Modelo mexicano</a:t>
            </a:r>
          </a:p>
          <a:p>
            <a:pPr marL="0" marR="0" indent="0" algn="l" defTabSz="914400" rtl="0" eaLnBrk="1" fontAlgn="auto" latinLnBrk="0" hangingPunct="1">
              <a:lnSpc>
                <a:spcPct val="100000"/>
              </a:lnSpc>
              <a:spcBef>
                <a:spcPts val="0"/>
              </a:spcBef>
              <a:spcAft>
                <a:spcPts val="0"/>
              </a:spcAft>
              <a:buClrTx/>
              <a:buSzTx/>
              <a:buFontTx/>
              <a:buChar char="-"/>
              <a:tabLst/>
              <a:defRPr/>
            </a:pPr>
            <a:r>
              <a:rPr lang="es-ES_tradnl" sz="1200" b="1" i="0" kern="1200" dirty="0" err="1" smtClean="0">
                <a:solidFill>
                  <a:schemeClr val="tx1"/>
                </a:solidFill>
                <a:latin typeface="+mn-lt"/>
                <a:ea typeface="+mn-ea"/>
                <a:cs typeface="+mn-cs"/>
              </a:rPr>
              <a:t>Bootstrap</a:t>
            </a:r>
            <a:r>
              <a:rPr lang="es-ES_tradnl" sz="1200" b="1" i="0" kern="1200" dirty="0" smtClean="0">
                <a:solidFill>
                  <a:schemeClr val="tx1"/>
                </a:solidFill>
                <a:latin typeface="+mn-lt"/>
                <a:ea typeface="+mn-ea"/>
                <a:cs typeface="+mn-cs"/>
              </a:rPr>
              <a:t> modelo europeo</a:t>
            </a:r>
          </a:p>
          <a:p>
            <a:pPr marL="0" marR="0" indent="0" algn="l" defTabSz="914400" rtl="0" eaLnBrk="1" fontAlgn="auto" latinLnBrk="0" hangingPunct="1">
              <a:lnSpc>
                <a:spcPct val="100000"/>
              </a:lnSpc>
              <a:spcBef>
                <a:spcPts val="0"/>
              </a:spcBef>
              <a:spcAft>
                <a:spcPts val="0"/>
              </a:spcAft>
              <a:buClrTx/>
              <a:buSzTx/>
              <a:buFontTx/>
              <a:buChar char="-"/>
              <a:tabLst/>
              <a:defRPr/>
            </a:pPr>
            <a:endParaRPr lang="es-ES_tradnl" sz="1200" b="1"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_tradnl" sz="1200" b="1"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b="1" i="0" kern="1200" dirty="0" smtClean="0">
                <a:solidFill>
                  <a:schemeClr val="tx1"/>
                </a:solidFill>
                <a:latin typeface="+mn-lt"/>
                <a:ea typeface="+mn-ea"/>
                <a:cs typeface="+mn-cs"/>
              </a:rPr>
              <a:t>IEEE </a:t>
            </a:r>
            <a:r>
              <a:rPr lang="en-US" sz="1200" b="0" i="1" kern="1200" dirty="0" smtClean="0">
                <a:solidFill>
                  <a:schemeClr val="tx1"/>
                </a:solidFill>
                <a:latin typeface="+mn-lt"/>
                <a:ea typeface="+mn-ea"/>
                <a:cs typeface="+mn-cs"/>
              </a:rPr>
              <a:t>Institute of Electrical and Electronics Engineers</a:t>
            </a:r>
            <a:endParaRPr lang="es-AR" sz="1200" b="1" i="0" kern="1200" dirty="0" smtClean="0">
              <a:solidFill>
                <a:schemeClr val="tx1"/>
              </a:solidFill>
              <a:latin typeface="+mn-lt"/>
              <a:ea typeface="+mn-ea"/>
              <a:cs typeface="+mn-cs"/>
            </a:endParaRPr>
          </a:p>
          <a:p>
            <a:r>
              <a:rPr lang="es-ES_tradnl" dirty="0" smtClean="0"/>
              <a:t>Internacional</a:t>
            </a:r>
          </a:p>
          <a:p>
            <a:r>
              <a:rPr lang="es-ES_tradnl" dirty="0" smtClean="0"/>
              <a:t>Nace año</a:t>
            </a:r>
            <a:r>
              <a:rPr lang="es-ES_tradnl" baseline="0" dirty="0" smtClean="0"/>
              <a:t> 1963</a:t>
            </a:r>
            <a:endParaRPr lang="es-ES_tradnl" dirty="0" smtClean="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7</a:t>
            </a:fld>
            <a:endParaRPr lang="es-CL"/>
          </a:p>
        </p:txBody>
      </p:sp>
    </p:spTree>
    <p:extLst>
      <p:ext uri="{BB962C8B-B14F-4D97-AF65-F5344CB8AC3E}">
        <p14:creationId xmlns:p14="http://schemas.microsoft.com/office/powerpoint/2010/main" val="227053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b="0" i="0" kern="1200" dirty="0" smtClean="0">
                <a:solidFill>
                  <a:schemeClr val="tx1"/>
                </a:solidFill>
                <a:latin typeface="+mn-lt"/>
                <a:ea typeface="+mn-ea"/>
                <a:cs typeface="+mn-cs"/>
              </a:rPr>
              <a:t>Modelo: Pauta para ser imitada, reproducida o copiada.</a:t>
            </a:r>
          </a:p>
          <a:p>
            <a:endParaRPr lang="es-AR" sz="1200" b="0" i="0" kern="1200" dirty="0" smtClean="0">
              <a:solidFill>
                <a:schemeClr val="tx1"/>
              </a:solidFill>
              <a:latin typeface="+mn-lt"/>
              <a:ea typeface="+mn-ea"/>
              <a:cs typeface="+mn-cs"/>
            </a:endParaRPr>
          </a:p>
          <a:p>
            <a:r>
              <a:rPr lang="es-ES_tradnl" sz="1200" b="0" i="0" kern="1200" dirty="0" smtClean="0">
                <a:solidFill>
                  <a:schemeClr val="tx1"/>
                </a:solidFill>
                <a:latin typeface="+mn-lt"/>
                <a:ea typeface="+mn-ea"/>
                <a:cs typeface="+mn-cs"/>
              </a:rPr>
              <a:t>Modelo de calidad,</a:t>
            </a:r>
            <a:r>
              <a:rPr lang="es-ES_tradnl" sz="1200" b="0" i="0" kern="1200" baseline="0" dirty="0" smtClean="0">
                <a:solidFill>
                  <a:schemeClr val="tx1"/>
                </a:solidFill>
                <a:latin typeface="+mn-lt"/>
                <a:ea typeface="+mn-ea"/>
                <a:cs typeface="+mn-cs"/>
              </a:rPr>
              <a:t> a veces llamados</a:t>
            </a:r>
            <a:r>
              <a:rPr lang="es-ES_tradnl" sz="1200" b="0" i="0" kern="1200" dirty="0" smtClean="0">
                <a:solidFill>
                  <a:schemeClr val="tx1"/>
                </a:solidFill>
                <a:latin typeface="+mn-lt"/>
                <a:ea typeface="+mn-ea"/>
                <a:cs typeface="+mn-cs"/>
              </a:rPr>
              <a:t> estándar de calidad</a:t>
            </a:r>
          </a:p>
          <a:p>
            <a:r>
              <a:rPr lang="es-ES_tradnl" sz="1200" b="0" i="0" kern="1200" dirty="0" smtClean="0">
                <a:solidFill>
                  <a:schemeClr val="tx1"/>
                </a:solidFill>
                <a:latin typeface="+mn-lt"/>
                <a:ea typeface="+mn-ea"/>
                <a:cs typeface="+mn-cs"/>
              </a:rPr>
              <a:t>Un modelo de calidad busca ser una pauta que</a:t>
            </a:r>
            <a:r>
              <a:rPr lang="es-ES_tradnl" sz="1200" b="0" i="0" kern="1200" baseline="0" dirty="0" smtClean="0">
                <a:solidFill>
                  <a:schemeClr val="tx1"/>
                </a:solidFill>
                <a:latin typeface="+mn-lt"/>
                <a:ea typeface="+mn-ea"/>
                <a:cs typeface="+mn-cs"/>
              </a:rPr>
              <a:t> al seguirla se logre una satisfacción por parte del usuario tanto en procesos como en productos.</a:t>
            </a:r>
          </a:p>
          <a:p>
            <a:r>
              <a:rPr lang="es-ES_tradnl" sz="1200" b="0" i="0" kern="1200" baseline="0" dirty="0" smtClean="0">
                <a:solidFill>
                  <a:schemeClr val="tx1"/>
                </a:solidFill>
                <a:latin typeface="+mn-lt"/>
                <a:ea typeface="+mn-ea"/>
                <a:cs typeface="+mn-cs"/>
              </a:rPr>
              <a:t>Existen diferentes modelos aplicados a los procesos empresas/organizaciones de distintos rubros como ISO 9000. Estos se adaptan, a pesar de la diversidad de productos y servicios.</a:t>
            </a:r>
          </a:p>
          <a:p>
            <a:r>
              <a:rPr lang="es-ES_tradnl" sz="1200" b="0" i="0" kern="1200" baseline="0" dirty="0" smtClean="0">
                <a:solidFill>
                  <a:schemeClr val="tx1"/>
                </a:solidFill>
                <a:latin typeface="+mn-lt"/>
                <a:ea typeface="+mn-ea"/>
                <a:cs typeface="+mn-cs"/>
              </a:rPr>
              <a:t>En informática, existen varios modelos que se aplican tanto a los procesos, como CMMI, ISO, IEEE y a los productos, como el modelo V de testing de S.W. </a:t>
            </a:r>
          </a:p>
          <a:p>
            <a:endParaRPr lang="es-ES_trad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_tradnl" dirty="0" smtClean="0"/>
              <a:t>Del</a:t>
            </a:r>
            <a:r>
              <a:rPr lang="es-ES_tradnl" baseline="0" dirty="0" smtClean="0"/>
              <a:t> análisis e implementación de los modelos internacionales ya establecidos como:</a:t>
            </a:r>
            <a:r>
              <a:rPr lang="es-AR" sz="1200" b="0" i="0" kern="1200" dirty="0" smtClean="0">
                <a:solidFill>
                  <a:schemeClr val="tx1"/>
                </a:solidFill>
                <a:latin typeface="+mn-lt"/>
                <a:ea typeface="+mn-ea"/>
                <a:cs typeface="+mn-cs"/>
              </a:rPr>
              <a:t> ISO 9000, ISO 15504(SPICE), SW-CMM.</a:t>
            </a:r>
            <a:endParaRPr lang="es-ES" sz="1200" b="0" i="0" kern="1200" dirty="0" smtClean="0">
              <a:solidFill>
                <a:schemeClr val="tx1"/>
              </a:solidFill>
              <a:latin typeface="+mn-lt"/>
              <a:ea typeface="+mn-ea"/>
              <a:cs typeface="+mn-cs"/>
            </a:endParaRPr>
          </a:p>
          <a:p>
            <a:r>
              <a:rPr lang="es-ES_tradnl" dirty="0" smtClean="0"/>
              <a:t>Nacen otros</a:t>
            </a:r>
            <a:r>
              <a:rPr lang="es-ES_tradnl" baseline="0" dirty="0" smtClean="0"/>
              <a:t> modelos como: </a:t>
            </a:r>
            <a:endParaRPr lang="es-ES_tradnl"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sz="1200" b="0" i="0" kern="1200" dirty="0" smtClean="0">
                <a:solidFill>
                  <a:schemeClr val="tx1"/>
                </a:solidFill>
                <a:latin typeface="+mn-lt"/>
                <a:ea typeface="+mn-ea"/>
                <a:cs typeface="+mn-cs"/>
              </a:rPr>
              <a:t>- </a:t>
            </a:r>
            <a:r>
              <a:rPr lang="es-ES" sz="1200" b="1" i="0" kern="1200" dirty="0" err="1" smtClean="0">
                <a:solidFill>
                  <a:schemeClr val="tx1"/>
                </a:solidFill>
                <a:latin typeface="+mn-lt"/>
                <a:ea typeface="+mn-ea"/>
                <a:cs typeface="+mn-cs"/>
              </a:rPr>
              <a:t>Moprosoft</a:t>
            </a:r>
            <a:r>
              <a:rPr lang="es-ES" sz="1200" b="0" i="0" kern="1200" baseline="0" dirty="0" smtClean="0">
                <a:solidFill>
                  <a:schemeClr val="tx1"/>
                </a:solidFill>
                <a:latin typeface="+mn-lt"/>
                <a:ea typeface="+mn-ea"/>
                <a:cs typeface="+mn-cs"/>
              </a:rPr>
              <a:t> </a:t>
            </a:r>
            <a:r>
              <a:rPr lang="es-ES" sz="1200" b="0" i="0" kern="1200" dirty="0" smtClean="0">
                <a:solidFill>
                  <a:schemeClr val="tx1"/>
                </a:solidFill>
                <a:latin typeface="+mn-lt"/>
                <a:ea typeface="+mn-ea"/>
                <a:cs typeface="+mn-cs"/>
              </a:rPr>
              <a:t> </a:t>
            </a:r>
            <a:r>
              <a:rPr lang="es-AR" sz="1200" b="0" i="0" kern="1200" dirty="0" smtClean="0">
                <a:solidFill>
                  <a:schemeClr val="tx1"/>
                </a:solidFill>
                <a:latin typeface="+mn-lt"/>
                <a:ea typeface="+mn-ea"/>
                <a:cs typeface="+mn-cs"/>
              </a:rPr>
              <a:t>Modelo de Procesos para la Industria del Software,</a:t>
            </a:r>
            <a:r>
              <a:rPr lang="es-AR" sz="1200" b="0" i="0" kern="1200" baseline="0" dirty="0" smtClean="0">
                <a:solidFill>
                  <a:schemeClr val="tx1"/>
                </a:solidFill>
                <a:latin typeface="+mn-lt"/>
                <a:ea typeface="+mn-ea"/>
                <a:cs typeface="+mn-cs"/>
              </a:rPr>
              <a:t> </a:t>
            </a:r>
            <a:r>
              <a:rPr lang="es-ES_tradnl" sz="1200" b="0" i="0" kern="1200" dirty="0" smtClean="0">
                <a:solidFill>
                  <a:schemeClr val="tx1"/>
                </a:solidFill>
                <a:latin typeface="+mn-lt"/>
                <a:ea typeface="+mn-ea"/>
                <a:cs typeface="+mn-cs"/>
              </a:rPr>
              <a:t>Modelo mexicano</a:t>
            </a:r>
          </a:p>
          <a:p>
            <a:pPr marL="0" marR="0" indent="0" algn="l" defTabSz="914400" rtl="0" eaLnBrk="1" fontAlgn="auto" latinLnBrk="0" hangingPunct="1">
              <a:lnSpc>
                <a:spcPct val="100000"/>
              </a:lnSpc>
              <a:spcBef>
                <a:spcPts val="0"/>
              </a:spcBef>
              <a:spcAft>
                <a:spcPts val="0"/>
              </a:spcAft>
              <a:buClrTx/>
              <a:buSzTx/>
              <a:buFontTx/>
              <a:buChar char="-"/>
              <a:tabLst/>
              <a:defRPr/>
            </a:pPr>
            <a:r>
              <a:rPr lang="es-ES_tradnl" sz="1200" b="0" i="0" kern="1200" dirty="0" smtClean="0">
                <a:solidFill>
                  <a:schemeClr val="tx1"/>
                </a:solidFill>
                <a:latin typeface="+mn-lt"/>
                <a:ea typeface="+mn-ea"/>
                <a:cs typeface="+mn-cs"/>
              </a:rPr>
              <a:t> </a:t>
            </a:r>
            <a:r>
              <a:rPr lang="es-ES_tradnl" sz="1200" b="1" i="0" kern="1200" dirty="0" err="1" smtClean="0">
                <a:solidFill>
                  <a:schemeClr val="tx1"/>
                </a:solidFill>
                <a:latin typeface="+mn-lt"/>
                <a:ea typeface="+mn-ea"/>
                <a:cs typeface="+mn-cs"/>
              </a:rPr>
              <a:t>Bootstrap</a:t>
            </a:r>
            <a:r>
              <a:rPr lang="es-ES_tradnl" sz="1200" b="0" i="0" kern="1200" dirty="0" smtClean="0">
                <a:solidFill>
                  <a:schemeClr val="tx1"/>
                </a:solidFill>
                <a:latin typeface="+mn-lt"/>
                <a:ea typeface="+mn-ea"/>
                <a:cs typeface="+mn-cs"/>
              </a:rPr>
              <a:t> modelo europeo</a:t>
            </a:r>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8</a:t>
            </a:fld>
            <a:endParaRPr lang="es-CL"/>
          </a:p>
        </p:txBody>
      </p:sp>
    </p:spTree>
    <p:extLst>
      <p:ext uri="{BB962C8B-B14F-4D97-AF65-F5344CB8AC3E}">
        <p14:creationId xmlns:p14="http://schemas.microsoft.com/office/powerpoint/2010/main" val="1546217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dirty="0" smtClean="0"/>
              <a:t>ISO 9000 consiste en una serie de normas inherentes a la calidad y a la administración continua de la calidad, que se aplica en las organizaciones, cualquiera sea su naturaleza, que están dedicadas a la producción de bienes y de servicios.</a:t>
            </a:r>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9</a:t>
            </a:fld>
            <a:endParaRPr lang="es-CL"/>
          </a:p>
        </p:txBody>
      </p:sp>
    </p:spTree>
    <p:extLst>
      <p:ext uri="{BB962C8B-B14F-4D97-AF65-F5344CB8AC3E}">
        <p14:creationId xmlns:p14="http://schemas.microsoft.com/office/powerpoint/2010/main" val="3042616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a:bodyPr>
          <a:lstStyle/>
          <a:p>
            <a:r>
              <a:rPr lang="es-AR" sz="1200" b="0" i="0" kern="1200" dirty="0" smtClean="0">
                <a:solidFill>
                  <a:schemeClr val="tx1"/>
                </a:solidFill>
                <a:latin typeface="+mn-lt"/>
                <a:ea typeface="+mn-ea"/>
                <a:cs typeface="+mn-cs"/>
              </a:rPr>
              <a:t>A su vez estas Áreas de Proceso se agrupan en cinco "niveles de madurez", de modo que una organización que tenga institucionalizadas todas las prácticas incluidas en un nivel y sus inferiores, se considera que ha alcanzado ese nivel de madurez.</a:t>
            </a:r>
          </a:p>
          <a:p>
            <a:r>
              <a:rPr lang="es-AR" sz="1200" b="0" i="0" kern="1200" dirty="0" smtClean="0">
                <a:solidFill>
                  <a:schemeClr val="tx1"/>
                </a:solidFill>
                <a:latin typeface="+mn-lt"/>
                <a:ea typeface="+mn-ea"/>
                <a:cs typeface="+mn-cs"/>
              </a:rPr>
              <a:t>Los niveles son:</a:t>
            </a:r>
          </a:p>
          <a:p>
            <a:r>
              <a:rPr lang="es-AR" b="1" dirty="0" smtClean="0"/>
              <a:t>1 - Inicial.</a:t>
            </a:r>
            <a:r>
              <a:rPr lang="es-AR" dirty="0" smtClean="0"/>
              <a:t> Las organizaciones en este nivel no disponen de un ambiente estable para el desarrollo y mantenimiento de software. Aunque se utilicen técnicas correctas de ingeniería, los esfuerzos se ven minados por falta de planificación. El éxito de los proyectos se basa la mayoría de las veces en el esfuerzo personal, aunque a menudo se producen fracasos y casi siempre retrasos y sobrecostes. El resultado de los proyectos es impredecible.</a:t>
            </a:r>
          </a:p>
          <a:p>
            <a:r>
              <a:rPr lang="es-AR" b="1" dirty="0" smtClean="0"/>
              <a:t>2 - Repetible.</a:t>
            </a:r>
            <a:r>
              <a:rPr lang="es-AR" dirty="0" smtClean="0"/>
              <a:t> En este nivel las organizaciones disponen de unas prácticas institucionalizadas de gestión de proyectos, existen unas métricas básicas y un razonable seguimiento de la calidad. La relación con subcontratistas y clientes está gestionada sistemáticamente.</a:t>
            </a:r>
          </a:p>
          <a:p>
            <a:r>
              <a:rPr lang="es-AR" b="1" dirty="0" smtClean="0"/>
              <a:t>3 - Definido.</a:t>
            </a:r>
            <a:r>
              <a:rPr lang="es-AR" dirty="0" smtClean="0"/>
              <a:t> Además de una buena gestión de proyectos, a este nivel las organizaciones disponen de correctos procedimientos de coordinación entre grupos, formación del personal, técnicas de ingeniería más detalladas y un nivel más avanzado de métricas en los procesos. Se implementan técnicas de revisión por pares (peer </a:t>
            </a:r>
            <a:r>
              <a:rPr lang="es-AR" dirty="0" err="1" smtClean="0"/>
              <a:t>reviews</a:t>
            </a:r>
            <a:r>
              <a:rPr lang="es-AR" dirty="0" smtClean="0"/>
              <a:t>).</a:t>
            </a:r>
          </a:p>
          <a:p>
            <a:r>
              <a:rPr lang="es-AR" b="1" dirty="0" smtClean="0"/>
              <a:t>4 - Gestionado.</a:t>
            </a:r>
            <a:r>
              <a:rPr lang="es-AR" dirty="0" smtClean="0"/>
              <a:t> Se caracteriza porque las organizaciones disponen de un conjunto de métricas significativas de calidad y productividad, que se usan de modo sistemático para la toma de decisiones y la gestión de riesgos. El software resultante es de alta calidad.</a:t>
            </a:r>
          </a:p>
          <a:p>
            <a:r>
              <a:rPr lang="es-AR" b="1" dirty="0" smtClean="0"/>
              <a:t>5 - Optimizado.</a:t>
            </a:r>
            <a:r>
              <a:rPr lang="es-AR" dirty="0" smtClean="0"/>
              <a:t> La organización completa está volcada en la mejora continua de los procesos. Se hace uso intensivo de las métricas y se gestiona el proceso de innovación.</a:t>
            </a:r>
            <a:endParaRPr lang="es-AR" sz="1200" b="0" i="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10</a:t>
            </a:fld>
            <a:endParaRPr lang="es-CL"/>
          </a:p>
        </p:txBody>
      </p:sp>
    </p:spTree>
    <p:extLst>
      <p:ext uri="{BB962C8B-B14F-4D97-AF65-F5344CB8AC3E}">
        <p14:creationId xmlns:p14="http://schemas.microsoft.com/office/powerpoint/2010/main" val="3427447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dirty="0" smtClean="0"/>
              <a:t>En esta asignatura nos centraremos a aprender el Modelo-V de Testing</a:t>
            </a:r>
            <a:r>
              <a:rPr lang="es-ES_tradnl" baseline="0" dirty="0" smtClean="0"/>
              <a:t> de S.W. </a:t>
            </a:r>
            <a:r>
              <a:rPr lang="es-ES_tradnl" baseline="0" smtClean="0"/>
              <a:t>planteado por ISTQB.</a:t>
            </a:r>
            <a:endParaRPr lang="es-ES_tradnl" dirty="0" smtClean="0"/>
          </a:p>
        </p:txBody>
      </p:sp>
      <p:sp>
        <p:nvSpPr>
          <p:cNvPr id="4" name="3 Marcador de número de diapositiva"/>
          <p:cNvSpPr>
            <a:spLocks noGrp="1"/>
          </p:cNvSpPr>
          <p:nvPr>
            <p:ph type="sldNum" sz="quarter" idx="10"/>
          </p:nvPr>
        </p:nvSpPr>
        <p:spPr/>
        <p:txBody>
          <a:bodyPr/>
          <a:lstStyle/>
          <a:p>
            <a:fld id="{8359BAC6-CDD1-495F-B578-B1B655A186A6}" type="slidenum">
              <a:rPr lang="es-CL" smtClean="0"/>
              <a:pPr/>
              <a:t>11</a:t>
            </a:fld>
            <a:endParaRPr lang="es-CL"/>
          </a:p>
        </p:txBody>
      </p:sp>
    </p:spTree>
    <p:extLst>
      <p:ext uri="{BB962C8B-B14F-4D97-AF65-F5344CB8AC3E}">
        <p14:creationId xmlns:p14="http://schemas.microsoft.com/office/powerpoint/2010/main" val="41028798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6" descr="fondo-tapa1.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ctrTitle"/>
          </p:nvPr>
        </p:nvSpPr>
        <p:spPr>
          <a:xfrm>
            <a:off x="642910" y="928670"/>
            <a:ext cx="7772400" cy="1470025"/>
          </a:xfrm>
        </p:spPr>
        <p:txBody>
          <a:bodyPr/>
          <a:lstStyle>
            <a:lvl1pPr>
              <a:defRPr>
                <a:solidFill>
                  <a:srgbClr val="FFFFFF"/>
                </a:solidFill>
              </a:defRPr>
            </a:lvl1pPr>
          </a:lstStyle>
          <a:p>
            <a:r>
              <a:rPr lang="es-ES" smtClean="0"/>
              <a:t>Haga clic para modificar el estilo de título del patrón</a:t>
            </a:r>
            <a:endParaRPr lang="es-ES_tradnl"/>
          </a:p>
        </p:txBody>
      </p:sp>
      <p:sp>
        <p:nvSpPr>
          <p:cNvPr id="3" name="Subtítulo 2"/>
          <p:cNvSpPr>
            <a:spLocks noGrp="1"/>
          </p:cNvSpPr>
          <p:nvPr>
            <p:ph type="subTitle" idx="1"/>
          </p:nvPr>
        </p:nvSpPr>
        <p:spPr>
          <a:xfrm>
            <a:off x="1371600" y="4929198"/>
            <a:ext cx="6400800" cy="709602"/>
          </a:xfrm>
        </p:spPr>
        <p:txBody>
          <a:bodyPr>
            <a:normAutofit/>
          </a:bodyPr>
          <a:lstStyle>
            <a:lvl1pPr marL="0" indent="0" algn="ctr">
              <a:buNone/>
              <a:defRPr sz="24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_tradnl"/>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30-07-2015</a:t>
            </a:fld>
            <a:endParaRPr lang="es-CL"/>
          </a:p>
        </p:txBody>
      </p:sp>
      <p:sp>
        <p:nvSpPr>
          <p:cNvPr id="6" name="Marcador de pie de página 4"/>
          <p:cNvSpPr>
            <a:spLocks noGrp="1"/>
          </p:cNvSpPr>
          <p:nvPr>
            <p:ph type="ftr" sz="quarter" idx="11"/>
          </p:nvPr>
        </p:nvSpPr>
        <p:spPr/>
        <p:txBody>
          <a:bodyPr/>
          <a:lstStyle>
            <a:lvl1pPr>
              <a:defRPr/>
            </a:lvl1pPr>
          </a:lstStyle>
          <a:p>
            <a:endParaRPr lang="es-CL"/>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lvl1pPr>
              <a:defRPr/>
            </a:lvl1pPr>
          </a:lstStyle>
          <a:p>
            <a:fld id="{41BF2EB3-0EDA-4ED9-9536-B32CA2814CB2}" type="datetimeFigureOut">
              <a:rPr lang="es-CL" smtClean="0"/>
              <a:pPr/>
              <a:t>30-07-2015</a:t>
            </a:fld>
            <a:endParaRPr lang="es-CL"/>
          </a:p>
        </p:txBody>
      </p:sp>
      <p:sp>
        <p:nvSpPr>
          <p:cNvPr id="5" name="Marcador de pie de página 4"/>
          <p:cNvSpPr>
            <a:spLocks noGrp="1"/>
          </p:cNvSpPr>
          <p:nvPr>
            <p:ph type="ftr" sz="quarter" idx="11"/>
          </p:nvPr>
        </p:nvSpPr>
        <p:spPr/>
        <p:txBody>
          <a:bodyPr/>
          <a:lstStyle>
            <a:lvl1pPr>
              <a:defRPr/>
            </a:lvl1pPr>
          </a:lstStyle>
          <a:p>
            <a:endParaRPr lang="es-CL"/>
          </a:p>
        </p:txBody>
      </p:sp>
      <p:sp>
        <p:nvSpPr>
          <p:cNvPr id="6"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lvl1pPr>
              <a:defRPr/>
            </a:lvl1pPr>
          </a:lstStyle>
          <a:p>
            <a:fld id="{41BF2EB3-0EDA-4ED9-9536-B32CA2814CB2}" type="datetimeFigureOut">
              <a:rPr lang="es-CL" smtClean="0"/>
              <a:pPr/>
              <a:t>30-07-2015</a:t>
            </a:fld>
            <a:endParaRPr lang="es-CL"/>
          </a:p>
        </p:txBody>
      </p:sp>
      <p:sp>
        <p:nvSpPr>
          <p:cNvPr id="5" name="Marcador de pie de página 4"/>
          <p:cNvSpPr>
            <a:spLocks noGrp="1"/>
          </p:cNvSpPr>
          <p:nvPr>
            <p:ph type="ftr" sz="quarter" idx="11"/>
          </p:nvPr>
        </p:nvSpPr>
        <p:spPr/>
        <p:txBody>
          <a:bodyPr/>
          <a:lstStyle>
            <a:lvl1pPr>
              <a:defRPr/>
            </a:lvl1pPr>
          </a:lstStyle>
          <a:p>
            <a:endParaRPr lang="es-CL"/>
          </a:p>
        </p:txBody>
      </p:sp>
      <p:sp>
        <p:nvSpPr>
          <p:cNvPr id="6"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ítulo y contenido">
    <p:spTree>
      <p:nvGrpSpPr>
        <p:cNvPr id="1" name=""/>
        <p:cNvGrpSpPr/>
        <p:nvPr/>
      </p:nvGrpSpPr>
      <p:grpSpPr>
        <a:xfrm>
          <a:off x="0" y="0"/>
          <a:ext cx="0" cy="0"/>
          <a:chOff x="0" y="0"/>
          <a:chExt cx="0" cy="0"/>
        </a:xfrm>
      </p:grpSpPr>
      <p:sp>
        <p:nvSpPr>
          <p:cNvPr id="3" name="Shape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Shape 3"/>
          <p:cNvSpPr>
            <a:spLocks noGrp="1"/>
          </p:cNvSpPr>
          <p:nvPr>
            <p:ph type="dt" sz="half" idx="10"/>
          </p:nvPr>
        </p:nvSpPr>
        <p:spPr/>
        <p:txBody>
          <a:bodyPr/>
          <a:lstStyle/>
          <a:p>
            <a:fld id="{41BF2EB3-0EDA-4ED9-9536-B32CA2814CB2}" type="datetimeFigureOut">
              <a:rPr lang="es-CL" smtClean="0"/>
              <a:pPr/>
              <a:t>30-07-2015</a:t>
            </a:fld>
            <a:endParaRPr lang="es-CL"/>
          </a:p>
        </p:txBody>
      </p:sp>
      <p:sp>
        <p:nvSpPr>
          <p:cNvPr id="5" name="Shape 4"/>
          <p:cNvSpPr>
            <a:spLocks noGrp="1"/>
          </p:cNvSpPr>
          <p:nvPr>
            <p:ph type="ftr" sz="quarter" idx="11"/>
          </p:nvPr>
        </p:nvSpPr>
        <p:spPr/>
        <p:txBody>
          <a:bodyPr/>
          <a:lstStyle/>
          <a:p>
            <a:endParaRPr lang="es-CL"/>
          </a:p>
        </p:txBody>
      </p:sp>
      <p:sp>
        <p:nvSpPr>
          <p:cNvPr id="6" name="Shape 5"/>
          <p:cNvSpPr>
            <a:spLocks noGrp="1"/>
          </p:cNvSpPr>
          <p:nvPr>
            <p:ph type="sldNum" sz="quarter" idx="12"/>
          </p:nvPr>
        </p:nvSpPr>
        <p:spPr/>
        <p:txBody>
          <a:bodyPr/>
          <a:lstStyle/>
          <a:p>
            <a:fld id="{04CB81E1-065B-41FA-A93E-2D40791BFEEB}" type="slidenum">
              <a:rPr lang="es-CL" smtClean="0"/>
              <a:pPr/>
              <a:t>‹Nº›</a:t>
            </a:fld>
            <a:endParaRPr lang="es-CL"/>
          </a:p>
        </p:txBody>
      </p:sp>
      <p:sp>
        <p:nvSpPr>
          <p:cNvPr id="7" name="Rectangle 6"/>
          <p:cNvSpPr>
            <a:spLocks noGrp="1"/>
          </p:cNvSpPr>
          <p:nvPr>
            <p:ph type="title"/>
          </p:nvPr>
        </p:nvSpPr>
        <p:spPr/>
        <p:txBody>
          <a:bodyPr/>
          <a:lstStyle/>
          <a:p>
            <a:r>
              <a:rPr lang="es-ES" smtClean="0"/>
              <a:t>Haga clic para modificar el estilo de título del patrón</a:t>
            </a:r>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pic>
        <p:nvPicPr>
          <p:cNvPr id="4" name="Imagen 6" descr="hoja-interior.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8"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
        <p:nvSpPr>
          <p:cNvPr id="10" name="9 Marcador de fecha"/>
          <p:cNvSpPr>
            <a:spLocks noGrp="1"/>
          </p:cNvSpPr>
          <p:nvPr>
            <p:ph type="dt" sz="half" idx="10"/>
          </p:nvPr>
        </p:nvSpPr>
        <p:spPr/>
        <p:txBody>
          <a:bodyPr/>
          <a:lstStyle/>
          <a:p>
            <a:fld id="{6C70D0AA-A564-40E6-BDF9-FE3371FD07B4}" type="datetimeFigureOut">
              <a:rPr lang="es-CL" smtClean="0"/>
              <a:pPr/>
              <a:t>30-07-2015</a:t>
            </a:fld>
            <a:endParaRPr lang="es-CL"/>
          </a:p>
        </p:txBody>
      </p:sp>
      <p:sp>
        <p:nvSpPr>
          <p:cNvPr id="11" name="10 Marcador de número de diapositiva"/>
          <p:cNvSpPr>
            <a:spLocks noGrp="1"/>
          </p:cNvSpPr>
          <p:nvPr>
            <p:ph type="sldNum" sz="quarter" idx="11"/>
          </p:nvPr>
        </p:nvSpPr>
        <p:spPr/>
        <p:txBody>
          <a:bodyPr/>
          <a:lstStyle/>
          <a:p>
            <a:fld id="{04CB81E1-065B-41FA-A93E-2D40791BFEEB}" type="slidenum">
              <a:rPr lang="es-CL" smtClean="0"/>
              <a:pPr/>
              <a:t>‹Nº›</a:t>
            </a:fld>
            <a:endParaRPr lang="es-CL"/>
          </a:p>
        </p:txBody>
      </p:sp>
      <p:sp>
        <p:nvSpPr>
          <p:cNvPr id="12" name="11 Marcador de pie de página"/>
          <p:cNvSpPr>
            <a:spLocks noGrp="1"/>
          </p:cNvSpPr>
          <p:nvPr>
            <p:ph type="ftr" sz="quarter" idx="12"/>
          </p:nvPr>
        </p:nvSpPr>
        <p:spPr/>
        <p:txBody>
          <a:bodyPr/>
          <a:lstStyle/>
          <a:p>
            <a:endParaRPr lang="es-CL"/>
          </a:p>
        </p:txBody>
      </p:sp>
      <p:sp>
        <p:nvSpPr>
          <p:cNvPr id="13" name="12 Título"/>
          <p:cNvSpPr>
            <a:spLocks noGrp="1"/>
          </p:cNvSpPr>
          <p:nvPr>
            <p:ph type="title"/>
          </p:nvPr>
        </p:nvSpPr>
        <p:spPr/>
        <p:txBody>
          <a:bodyPr/>
          <a:lstStyle>
            <a:lvl1pPr algn="r">
              <a:defRPr sz="3600">
                <a:solidFill>
                  <a:schemeClr val="tx2">
                    <a:lumMod val="50000"/>
                  </a:schemeClr>
                </a:solidFill>
              </a:defRPr>
            </a:lvl1pPr>
          </a:lstStyle>
          <a:p>
            <a:r>
              <a:rPr lang="es-ES" smtClean="0"/>
              <a:t>Haga clic para modificar el estilo de título del patrón</a:t>
            </a:r>
            <a:endParaRPr lang="es-CL"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4" name="Imagen 6" descr="portadilla.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a:xfrm>
            <a:off x="722313" y="4406900"/>
            <a:ext cx="7772400" cy="1362075"/>
          </a:xfrm>
        </p:spPr>
        <p:txBody>
          <a:bodyPr anchor="t"/>
          <a:lstStyle>
            <a:lvl1pPr algn="l">
              <a:defRPr sz="4000" b="1" cap="all">
                <a:solidFill>
                  <a:srgbClr val="FFFFFF"/>
                </a:solidFill>
              </a:defRPr>
            </a:lvl1p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5" name="Marcador de pie de página 4"/>
          <p:cNvSpPr>
            <a:spLocks noGrp="1"/>
          </p:cNvSpPr>
          <p:nvPr>
            <p:ph type="ftr" sz="quarter" idx="10"/>
          </p:nvPr>
        </p:nvSpPr>
        <p:spPr/>
        <p:txBody>
          <a:bodyPr/>
          <a:lstStyle>
            <a:lvl1pPr>
              <a:defRPr/>
            </a:lvl1pPr>
          </a:lstStyle>
          <a:p>
            <a:endParaRPr lang="es-CL"/>
          </a:p>
        </p:txBody>
      </p:sp>
      <p:sp>
        <p:nvSpPr>
          <p:cNvPr id="6" name="Marcador de número de diapositiva 5"/>
          <p:cNvSpPr>
            <a:spLocks noGrp="1"/>
          </p:cNvSpPr>
          <p:nvPr>
            <p:ph type="sldNum" sz="quarter" idx="11"/>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30-07-2015</a:t>
            </a:fld>
            <a:endParaRPr lang="es-CL"/>
          </a:p>
        </p:txBody>
      </p:sp>
      <p:sp>
        <p:nvSpPr>
          <p:cNvPr id="6" name="Marcador de pie de página 4"/>
          <p:cNvSpPr>
            <a:spLocks noGrp="1"/>
          </p:cNvSpPr>
          <p:nvPr>
            <p:ph type="ftr" sz="quarter" idx="11"/>
          </p:nvPr>
        </p:nvSpPr>
        <p:spPr/>
        <p:txBody>
          <a:bodyPr/>
          <a:lstStyle>
            <a:lvl1pPr>
              <a:defRPr/>
            </a:lvl1pPr>
          </a:lstStyle>
          <a:p>
            <a:endParaRPr lang="es-CL"/>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Marcador de fecha 3"/>
          <p:cNvSpPr>
            <a:spLocks noGrp="1"/>
          </p:cNvSpPr>
          <p:nvPr>
            <p:ph type="dt" sz="half" idx="10"/>
          </p:nvPr>
        </p:nvSpPr>
        <p:spPr/>
        <p:txBody>
          <a:bodyPr/>
          <a:lstStyle>
            <a:lvl1pPr>
              <a:defRPr/>
            </a:lvl1pPr>
          </a:lstStyle>
          <a:p>
            <a:fld id="{41BF2EB3-0EDA-4ED9-9536-B32CA2814CB2}" type="datetimeFigureOut">
              <a:rPr lang="es-CL" smtClean="0"/>
              <a:pPr/>
              <a:t>30-07-2015</a:t>
            </a:fld>
            <a:endParaRPr lang="es-CL"/>
          </a:p>
        </p:txBody>
      </p:sp>
      <p:sp>
        <p:nvSpPr>
          <p:cNvPr id="8" name="Marcador de pie de página 4"/>
          <p:cNvSpPr>
            <a:spLocks noGrp="1"/>
          </p:cNvSpPr>
          <p:nvPr>
            <p:ph type="ftr" sz="quarter" idx="11"/>
          </p:nvPr>
        </p:nvSpPr>
        <p:spPr/>
        <p:txBody>
          <a:bodyPr/>
          <a:lstStyle>
            <a:lvl1pPr>
              <a:defRPr/>
            </a:lvl1pPr>
          </a:lstStyle>
          <a:p>
            <a:endParaRPr lang="es-CL"/>
          </a:p>
        </p:txBody>
      </p:sp>
      <p:sp>
        <p:nvSpPr>
          <p:cNvPr id="9"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pic>
        <p:nvPicPr>
          <p:cNvPr id="6" name="Imagen 6" descr="hoja-interior.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p:txBody>
          <a:bodyPr/>
          <a:lstStyle>
            <a:lvl1pPr algn="r">
              <a:defRPr sz="3600">
                <a:solidFill>
                  <a:schemeClr val="tx2">
                    <a:lumMod val="50000"/>
                  </a:schemeClr>
                </a:solidFill>
              </a:defRPr>
            </a:lvl1pPr>
          </a:lstStyle>
          <a:p>
            <a:r>
              <a:rPr lang="es-ES" smtClean="0"/>
              <a:t>Haga clic para modificar el estilo de título del patrón</a:t>
            </a:r>
            <a:endParaRPr lang="es-ES_tradnl" dirty="0"/>
          </a:p>
        </p:txBody>
      </p:sp>
      <p:sp>
        <p:nvSpPr>
          <p:cNvPr id="3" name="Marcador de fecha 3"/>
          <p:cNvSpPr>
            <a:spLocks noGrp="1"/>
          </p:cNvSpPr>
          <p:nvPr>
            <p:ph type="dt" sz="half" idx="10"/>
          </p:nvPr>
        </p:nvSpPr>
        <p:spPr/>
        <p:txBody>
          <a:bodyPr/>
          <a:lstStyle>
            <a:lvl1pPr>
              <a:defRPr/>
            </a:lvl1pPr>
          </a:lstStyle>
          <a:p>
            <a:fld id="{41BF2EB3-0EDA-4ED9-9536-B32CA2814CB2}" type="datetimeFigureOut">
              <a:rPr lang="es-CL" smtClean="0"/>
              <a:pPr/>
              <a:t>30-07-2015</a:t>
            </a:fld>
            <a:endParaRPr lang="es-CL"/>
          </a:p>
        </p:txBody>
      </p:sp>
      <p:sp>
        <p:nvSpPr>
          <p:cNvPr id="4" name="Marcador de pie de página 4"/>
          <p:cNvSpPr>
            <a:spLocks noGrp="1"/>
          </p:cNvSpPr>
          <p:nvPr>
            <p:ph type="ftr" sz="quarter" idx="11"/>
          </p:nvPr>
        </p:nvSpPr>
        <p:spPr/>
        <p:txBody>
          <a:bodyPr/>
          <a:lstStyle>
            <a:lvl1pPr>
              <a:defRPr/>
            </a:lvl1pPr>
          </a:lstStyle>
          <a:p>
            <a:endParaRPr lang="es-CL"/>
          </a:p>
        </p:txBody>
      </p:sp>
      <p:sp>
        <p:nvSpPr>
          <p:cNvPr id="5"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
        <p:nvSpPr>
          <p:cNvPr id="7" name="Rectangle 10"/>
          <p:cNvSpPr>
            <a:spLocks noChangeArrowheads="1"/>
          </p:cNvSpPr>
          <p:nvPr/>
        </p:nvSpPr>
        <p:spPr bwMode="auto">
          <a:xfrm>
            <a:off x="8715404" y="428604"/>
            <a:ext cx="142876" cy="714380"/>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endParaRPr lang="es-CL" dirty="0">
              <a:solidFill>
                <a:schemeClr val="accent1">
                  <a:lumMod val="50000"/>
                </a:schemeClr>
              </a:solidFill>
            </a:endParaRPr>
          </a:p>
        </p:txBody>
      </p:sp>
      <p:sp>
        <p:nvSpPr>
          <p:cNvPr id="8" name="Rectangle 11"/>
          <p:cNvSpPr>
            <a:spLocks noChangeArrowheads="1"/>
          </p:cNvSpPr>
          <p:nvPr/>
        </p:nvSpPr>
        <p:spPr bwMode="auto">
          <a:xfrm>
            <a:off x="3428992" y="142852"/>
            <a:ext cx="5572164" cy="142876"/>
          </a:xfrm>
          <a:prstGeom prst="rect">
            <a:avLst/>
          </a:prstGeom>
          <a:solidFill>
            <a:srgbClr val="FFC000"/>
          </a:solidFill>
          <a:ln w="9525">
            <a:solidFill>
              <a:srgbClr val="FFC000"/>
            </a:solidFill>
            <a:miter lim="800000"/>
            <a:headEnd/>
            <a:tailEnd/>
          </a:ln>
          <a:effectLst/>
        </p:spPr>
        <p:txBody>
          <a:bodyPr wrap="none" anchor="ctr"/>
          <a:lstStyle/>
          <a:p>
            <a:endParaRPr lang="es-CL"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fld id="{41BF2EB3-0EDA-4ED9-9536-B32CA2814CB2}" type="datetimeFigureOut">
              <a:rPr lang="es-CL" smtClean="0"/>
              <a:pPr/>
              <a:t>30-07-2015</a:t>
            </a:fld>
            <a:endParaRPr lang="es-CL"/>
          </a:p>
        </p:txBody>
      </p:sp>
      <p:sp>
        <p:nvSpPr>
          <p:cNvPr id="3" name="Marcador de pie de página 4"/>
          <p:cNvSpPr>
            <a:spLocks noGrp="1"/>
          </p:cNvSpPr>
          <p:nvPr>
            <p:ph type="ftr" sz="quarter" idx="11"/>
          </p:nvPr>
        </p:nvSpPr>
        <p:spPr/>
        <p:txBody>
          <a:bodyPr/>
          <a:lstStyle>
            <a:lvl1pPr>
              <a:defRPr/>
            </a:lvl1pPr>
          </a:lstStyle>
          <a:p>
            <a:endParaRPr lang="es-CL"/>
          </a:p>
        </p:txBody>
      </p:sp>
      <p:sp>
        <p:nvSpPr>
          <p:cNvPr id="4"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_tradnl"/>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30-07-2015</a:t>
            </a:fld>
            <a:endParaRPr lang="es-CL"/>
          </a:p>
        </p:txBody>
      </p:sp>
      <p:sp>
        <p:nvSpPr>
          <p:cNvPr id="6" name="Marcador de pie de página 4"/>
          <p:cNvSpPr>
            <a:spLocks noGrp="1"/>
          </p:cNvSpPr>
          <p:nvPr>
            <p:ph type="ftr" sz="quarter" idx="11"/>
          </p:nvPr>
        </p:nvSpPr>
        <p:spPr/>
        <p:txBody>
          <a:bodyPr/>
          <a:lstStyle>
            <a:lvl1pPr>
              <a:defRPr/>
            </a:lvl1pPr>
          </a:lstStyle>
          <a:p>
            <a:endParaRPr lang="es-CL"/>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_tradnl"/>
          </a:p>
        </p:txBody>
      </p:sp>
      <p:sp>
        <p:nvSpPr>
          <p:cNvPr id="3" name="Marcador de posición de imagen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_tradnl" noProof="0" smtClean="0"/>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fld id="{41BF2EB3-0EDA-4ED9-9536-B32CA2814CB2}" type="datetimeFigureOut">
              <a:rPr lang="es-CL" smtClean="0"/>
              <a:pPr/>
              <a:t>30-07-2015</a:t>
            </a:fld>
            <a:endParaRPr lang="es-CL"/>
          </a:p>
        </p:txBody>
      </p:sp>
      <p:sp>
        <p:nvSpPr>
          <p:cNvPr id="6" name="Marcador de pie de página 4"/>
          <p:cNvSpPr>
            <a:spLocks noGrp="1"/>
          </p:cNvSpPr>
          <p:nvPr>
            <p:ph type="ftr" sz="quarter" idx="11"/>
          </p:nvPr>
        </p:nvSpPr>
        <p:spPr/>
        <p:txBody>
          <a:bodyPr/>
          <a:lstStyle>
            <a:lvl1pPr>
              <a:defRPr/>
            </a:lvl1pPr>
          </a:lstStyle>
          <a:p>
            <a:endParaRPr lang="es-CL"/>
          </a:p>
        </p:txBody>
      </p:sp>
      <p:sp>
        <p:nvSpPr>
          <p:cNvPr id="7" name="Marcador de número de diapositiva 5"/>
          <p:cNvSpPr>
            <a:spLocks noGrp="1"/>
          </p:cNvSpPr>
          <p:nvPr>
            <p:ph type="sldNum" sz="quarter" idx="12"/>
          </p:nvPr>
        </p:nvSpPr>
        <p:spPr/>
        <p:txBody>
          <a:bodyPr/>
          <a:lstStyle>
            <a:lvl1pPr>
              <a:defRPr/>
            </a:lvl1pPr>
          </a:lstStyle>
          <a:p>
            <a:fld id="{04CB81E1-065B-41FA-A93E-2D40791BFEEB}" type="slidenum">
              <a:rPr lang="es-CL" smtClean="0"/>
              <a:pPr/>
              <a:t>‹Nº›</a:t>
            </a:fld>
            <a:endParaRPr lang="es-C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Marcador de título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_tradnl" smtClean="0"/>
              <a:t>Clic para editar título</a:t>
            </a:r>
          </a:p>
        </p:txBody>
      </p:sp>
      <p:sp>
        <p:nvSpPr>
          <p:cNvPr id="1027" name="Marcador de texto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p>
        </p:txBody>
      </p:sp>
      <p:sp>
        <p:nvSpPr>
          <p:cNvPr id="4" name="Marcador de fecha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fld id="{41BF2EB3-0EDA-4ED9-9536-B32CA2814CB2}" type="datetimeFigureOut">
              <a:rPr lang="es-CL" smtClean="0"/>
              <a:pPr/>
              <a:t>30-07-2015</a:t>
            </a:fld>
            <a:endParaRPr lang="es-CL"/>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endParaRPr lang="es-CL"/>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fld id="{04CB81E1-065B-41FA-A93E-2D40791BFEEB}" type="slidenum">
              <a:rPr lang="es-CL" smtClean="0"/>
              <a:pPr/>
              <a:t>‹Nº›</a:t>
            </a:fld>
            <a:endParaRPr lang="es-CL"/>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Lst>
  <p:txStyles>
    <p:titleStyle>
      <a:lvl1pPr algn="ctr" defTabSz="457200" rtl="0" eaLnBrk="1" fontAlgn="base" hangingPunct="1">
        <a:spcBef>
          <a:spcPct val="0"/>
        </a:spcBef>
        <a:spcAft>
          <a:spcPct val="0"/>
        </a:spcAft>
        <a:defRPr sz="4400" kern="1200">
          <a:solidFill>
            <a:schemeClr val="tx1"/>
          </a:solidFill>
          <a:latin typeface="+mj-lt"/>
          <a:ea typeface="ＭＳ Ｐゴシック" charset="-128"/>
          <a:cs typeface="+mj-cs"/>
        </a:defRPr>
      </a:lvl1pPr>
      <a:lvl2pPr algn="ctr" defTabSz="457200" rtl="0" eaLnBrk="1" fontAlgn="base" hangingPunct="1">
        <a:spcBef>
          <a:spcPct val="0"/>
        </a:spcBef>
        <a:spcAft>
          <a:spcPct val="0"/>
        </a:spcAft>
        <a:defRPr sz="4400">
          <a:solidFill>
            <a:schemeClr val="tx1"/>
          </a:solidFill>
          <a:latin typeface="Calibri" charset="0"/>
          <a:ea typeface="ＭＳ Ｐゴシック" charset="-128"/>
        </a:defRPr>
      </a:lvl2pPr>
      <a:lvl3pPr algn="ctr" defTabSz="457200" rtl="0" eaLnBrk="1" fontAlgn="base" hangingPunct="1">
        <a:spcBef>
          <a:spcPct val="0"/>
        </a:spcBef>
        <a:spcAft>
          <a:spcPct val="0"/>
        </a:spcAft>
        <a:defRPr sz="4400">
          <a:solidFill>
            <a:schemeClr val="tx1"/>
          </a:solidFill>
          <a:latin typeface="Calibri" charset="0"/>
          <a:ea typeface="ＭＳ Ｐゴシック" charset="-128"/>
        </a:defRPr>
      </a:lvl3pPr>
      <a:lvl4pPr algn="ctr" defTabSz="457200" rtl="0" eaLnBrk="1" fontAlgn="base" hangingPunct="1">
        <a:spcBef>
          <a:spcPct val="0"/>
        </a:spcBef>
        <a:spcAft>
          <a:spcPct val="0"/>
        </a:spcAft>
        <a:defRPr sz="4400">
          <a:solidFill>
            <a:schemeClr val="tx1"/>
          </a:solidFill>
          <a:latin typeface="Calibri" charset="0"/>
          <a:ea typeface="ＭＳ Ｐゴシック" charset="-128"/>
        </a:defRPr>
      </a:lvl4pPr>
      <a:lvl5pPr algn="ctr" defTabSz="457200" rtl="0" eaLnBrk="1" fontAlgn="base" hangingPunct="1">
        <a:spcBef>
          <a:spcPct val="0"/>
        </a:spcBef>
        <a:spcAft>
          <a:spcPct val="0"/>
        </a:spcAft>
        <a:defRPr sz="4400">
          <a:solidFill>
            <a:schemeClr val="tx1"/>
          </a:solidFill>
          <a:latin typeface="Calibri" charset="0"/>
          <a:ea typeface="ＭＳ Ｐゴシック" charset="-128"/>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mn-c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gif"/><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 Id="rId9"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CuadroTexto"/>
          <p:cNvSpPr txBox="1"/>
          <p:nvPr/>
        </p:nvSpPr>
        <p:spPr>
          <a:xfrm>
            <a:off x="4860032" y="6093296"/>
            <a:ext cx="5400599" cy="646331"/>
          </a:xfrm>
          <a:prstGeom prst="rect">
            <a:avLst/>
          </a:prstGeom>
          <a:noFill/>
        </p:spPr>
        <p:txBody>
          <a:bodyPr wrap="square" rtlCol="0">
            <a:spAutoFit/>
          </a:bodyPr>
          <a:lstStyle/>
          <a:p>
            <a:pPr algn="ctr"/>
            <a:r>
              <a:rPr lang="es-CL" b="1" dirty="0" smtClean="0"/>
              <a:t>Experiencia de aprendizaje 2</a:t>
            </a:r>
          </a:p>
          <a:p>
            <a:pPr algn="ctr"/>
            <a:r>
              <a:rPr lang="es-CL" dirty="0">
                <a:latin typeface="Calibri" pitchFamily="34" charset="0"/>
              </a:rPr>
              <a:t>Calidad y </a:t>
            </a:r>
            <a:r>
              <a:rPr lang="es-CL" dirty="0" err="1">
                <a:latin typeface="Calibri" pitchFamily="34" charset="0"/>
              </a:rPr>
              <a:t>Testing</a:t>
            </a:r>
            <a:r>
              <a:rPr lang="es-CL" dirty="0">
                <a:latin typeface="Calibri" pitchFamily="34" charset="0"/>
              </a:rPr>
              <a:t> </a:t>
            </a:r>
          </a:p>
        </p:txBody>
      </p:sp>
      <p:sp>
        <p:nvSpPr>
          <p:cNvPr id="8" name="Rectángulo 7"/>
          <p:cNvSpPr/>
          <p:nvPr/>
        </p:nvSpPr>
        <p:spPr>
          <a:xfrm>
            <a:off x="2941036" y="332656"/>
            <a:ext cx="3371179" cy="954107"/>
          </a:xfrm>
          <a:prstGeom prst="rect">
            <a:avLst/>
          </a:prstGeom>
        </p:spPr>
        <p:txBody>
          <a:bodyPr wrap="none">
            <a:spAutoFit/>
          </a:bodyPr>
          <a:lstStyle/>
          <a:p>
            <a:pPr algn="ctr"/>
            <a:r>
              <a:rPr lang="es-CL" sz="2800" b="1" dirty="0">
                <a:solidFill>
                  <a:schemeClr val="bg1"/>
                </a:solidFill>
              </a:rPr>
              <a:t>AIN6501 </a:t>
            </a:r>
            <a:endParaRPr lang="es-CL" sz="2800" b="1" dirty="0" smtClean="0">
              <a:solidFill>
                <a:schemeClr val="bg1"/>
              </a:solidFill>
            </a:endParaRPr>
          </a:p>
          <a:p>
            <a:pPr algn="ctr"/>
            <a:r>
              <a:rPr lang="es-CL" sz="2800" dirty="0" smtClean="0">
                <a:solidFill>
                  <a:schemeClr val="bg1"/>
                </a:solidFill>
                <a:latin typeface="Calibri" pitchFamily="34" charset="0"/>
              </a:rPr>
              <a:t>Auditoría Informática</a:t>
            </a:r>
            <a:endParaRPr lang="es-CL" sz="2800" dirty="0">
              <a:solidFill>
                <a:schemeClr val="bg1"/>
              </a:solidFill>
              <a:latin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142984"/>
            <a:ext cx="8229600" cy="4525963"/>
          </a:xfrm>
        </p:spPr>
        <p:txBody>
          <a:bodyPr/>
          <a:lstStyle/>
          <a:p>
            <a:pPr algn="just">
              <a:buNone/>
            </a:pPr>
            <a:r>
              <a:rPr lang="es-ES_tradnl" sz="2800" b="1" dirty="0" smtClean="0">
                <a:solidFill>
                  <a:srgbClr val="002060"/>
                </a:solidFill>
              </a:rPr>
              <a:t>CMMI</a:t>
            </a:r>
            <a:r>
              <a:rPr lang="es-ES_tradnl" sz="2800" dirty="0" smtClean="0">
                <a:solidFill>
                  <a:srgbClr val="002060"/>
                </a:solidFill>
              </a:rPr>
              <a:t> </a:t>
            </a:r>
            <a:r>
              <a:rPr lang="en-US" sz="2800" b="1" i="1" dirty="0" smtClean="0">
                <a:solidFill>
                  <a:srgbClr val="002060"/>
                </a:solidFill>
              </a:rPr>
              <a:t>Capability Maturity Model for Integration</a:t>
            </a:r>
          </a:p>
          <a:p>
            <a:pPr algn="just"/>
            <a:r>
              <a:rPr lang="es-AR" sz="2800" dirty="0" smtClean="0"/>
              <a:t>Es un modelo de procesos que contiene las mejores prácticas de la industria para el desarrollo, mantenimiento, adquisición y operación de productos y servicios.</a:t>
            </a:r>
          </a:p>
          <a:p>
            <a:pPr algn="just"/>
            <a:r>
              <a:rPr lang="es-AR" sz="2800" dirty="0" smtClean="0"/>
              <a:t>Clasifica a las empresas en sus niveles de madurez:</a:t>
            </a:r>
          </a:p>
          <a:p>
            <a:pPr marL="914400" lvl="1" indent="-514350" algn="just">
              <a:buFont typeface="+mj-lt"/>
              <a:buAutoNum type="arabicPeriod"/>
            </a:pPr>
            <a:r>
              <a:rPr lang="es-AR" sz="2400" dirty="0" smtClean="0"/>
              <a:t>Inicial</a:t>
            </a:r>
          </a:p>
          <a:p>
            <a:pPr marL="914400" lvl="1" indent="-514350" algn="just">
              <a:buFont typeface="+mj-lt"/>
              <a:buAutoNum type="arabicPeriod"/>
            </a:pPr>
            <a:r>
              <a:rPr lang="es-AR" sz="2400" dirty="0" smtClean="0"/>
              <a:t>Repetible</a:t>
            </a:r>
          </a:p>
          <a:p>
            <a:pPr marL="914400" lvl="1" indent="-514350" algn="just">
              <a:buFont typeface="+mj-lt"/>
              <a:buAutoNum type="arabicPeriod"/>
            </a:pPr>
            <a:r>
              <a:rPr lang="es-AR" sz="2400" dirty="0" smtClean="0"/>
              <a:t>Definido</a:t>
            </a:r>
          </a:p>
          <a:p>
            <a:pPr marL="914400" lvl="1" indent="-514350" algn="just">
              <a:buFont typeface="+mj-lt"/>
              <a:buAutoNum type="arabicPeriod"/>
            </a:pPr>
            <a:r>
              <a:rPr lang="es-AR" sz="2400" dirty="0" smtClean="0"/>
              <a:t>Gestionado</a:t>
            </a:r>
          </a:p>
          <a:p>
            <a:pPr marL="914400" lvl="1" indent="-514350" algn="just">
              <a:buFont typeface="+mj-lt"/>
              <a:buAutoNum type="arabicPeriod"/>
            </a:pPr>
            <a:r>
              <a:rPr lang="es-AR" sz="2400" dirty="0" smtClean="0"/>
              <a:t>Optimizado </a:t>
            </a:r>
          </a:p>
          <a:p>
            <a:pPr>
              <a:buNone/>
            </a:pPr>
            <a:endParaRPr lang="es-AR" sz="2800" dirty="0" smtClean="0"/>
          </a:p>
        </p:txBody>
      </p:sp>
      <p:sp>
        <p:nvSpPr>
          <p:cNvPr id="3" name="2 Título"/>
          <p:cNvSpPr>
            <a:spLocks noGrp="1"/>
          </p:cNvSpPr>
          <p:nvPr>
            <p:ph type="title"/>
          </p:nvPr>
        </p:nvSpPr>
        <p:spPr/>
        <p:txBody>
          <a:bodyPr/>
          <a:lstStyle/>
          <a:p>
            <a:r>
              <a:rPr lang="es-ES_tradnl" dirty="0" smtClean="0"/>
              <a:t>Modelos de Calidad</a:t>
            </a:r>
            <a:endParaRPr lang="es-AR" dirty="0"/>
          </a:p>
        </p:txBody>
      </p:sp>
      <p:pic>
        <p:nvPicPr>
          <p:cNvPr id="4" name="Picture 4" descr="http://www.totaltech.com.mx/images/right-panel/articulos/logo-cmmi.png"/>
          <p:cNvPicPr>
            <a:picLocks noChangeAspect="1" noChangeArrowheads="1"/>
          </p:cNvPicPr>
          <p:nvPr/>
        </p:nvPicPr>
        <p:blipFill>
          <a:blip r:embed="rId3"/>
          <a:srcRect l="19332" r="15261"/>
          <a:stretch>
            <a:fillRect/>
          </a:stretch>
        </p:blipFill>
        <p:spPr bwMode="auto">
          <a:xfrm>
            <a:off x="6572264" y="4572008"/>
            <a:ext cx="2143140" cy="1905000"/>
          </a:xfrm>
          <a:prstGeom prst="ellipse">
            <a:avLst/>
          </a:prstGeom>
          <a:ln>
            <a:noFill/>
          </a:ln>
          <a:effectLst>
            <a:softEdge rad="112500"/>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214282" y="1428736"/>
            <a:ext cx="8686800" cy="4525963"/>
          </a:xfrm>
        </p:spPr>
        <p:txBody>
          <a:bodyPr/>
          <a:lstStyle/>
          <a:p>
            <a:pPr algn="just">
              <a:buNone/>
            </a:pPr>
            <a:r>
              <a:rPr lang="es-ES_tradnl" sz="2800" b="1" dirty="0" smtClean="0">
                <a:solidFill>
                  <a:srgbClr val="002060"/>
                </a:solidFill>
              </a:rPr>
              <a:t>ISTQB </a:t>
            </a:r>
            <a:r>
              <a:rPr lang="en-US" sz="2800" b="1" i="1" dirty="0" smtClean="0">
                <a:solidFill>
                  <a:srgbClr val="002060"/>
                </a:solidFill>
              </a:rPr>
              <a:t>International Software Testing Qualification Board</a:t>
            </a:r>
          </a:p>
          <a:p>
            <a:pPr algn="just"/>
            <a:r>
              <a:rPr lang="es-AR" sz="2800" dirty="0" smtClean="0"/>
              <a:t>Es una organización de certificación de la calidad del software que opera internacionalmente. </a:t>
            </a:r>
            <a:endParaRPr lang="es-ES_tradnl" sz="2800" dirty="0" smtClean="0"/>
          </a:p>
          <a:p>
            <a:pPr algn="just"/>
            <a:r>
              <a:rPr lang="es-ES_tradnl" sz="2800" dirty="0" smtClean="0"/>
              <a:t>Utiliza Modelo-V de testing de S.W. orientado a verificar y validad productos.</a:t>
            </a:r>
          </a:p>
          <a:p>
            <a:pPr algn="just"/>
            <a:r>
              <a:rPr lang="es-ES_tradnl" sz="2800" dirty="0" smtClean="0"/>
              <a:t>Esta organización otorga certificaciones a personas dedicadas al testing de S.W. en 3 niveles:</a:t>
            </a:r>
          </a:p>
          <a:p>
            <a:pPr lvl="1" algn="just"/>
            <a:r>
              <a:rPr lang="es-ES_tradnl" dirty="0" smtClean="0"/>
              <a:t>Básico</a:t>
            </a:r>
          </a:p>
          <a:p>
            <a:pPr lvl="1" algn="just"/>
            <a:r>
              <a:rPr lang="es-ES_tradnl" dirty="0" err="1" smtClean="0"/>
              <a:t>Avancado</a:t>
            </a:r>
            <a:endParaRPr lang="es-ES_tradnl" dirty="0" smtClean="0"/>
          </a:p>
          <a:p>
            <a:pPr lvl="1" algn="just"/>
            <a:r>
              <a:rPr lang="es-ES_tradnl" dirty="0" smtClean="0"/>
              <a:t>Experto</a:t>
            </a:r>
          </a:p>
          <a:p>
            <a:endParaRPr lang="es-ES_tradnl" dirty="0" smtClean="0"/>
          </a:p>
          <a:p>
            <a:endParaRPr lang="es-AR" dirty="0"/>
          </a:p>
        </p:txBody>
      </p:sp>
      <p:sp>
        <p:nvSpPr>
          <p:cNvPr id="3" name="2 Título"/>
          <p:cNvSpPr>
            <a:spLocks noGrp="1"/>
          </p:cNvSpPr>
          <p:nvPr>
            <p:ph type="title"/>
          </p:nvPr>
        </p:nvSpPr>
        <p:spPr/>
        <p:txBody>
          <a:bodyPr/>
          <a:lstStyle/>
          <a:p>
            <a:r>
              <a:rPr lang="es-ES_tradnl" dirty="0" smtClean="0"/>
              <a:t>Modelos de Calidad</a:t>
            </a:r>
            <a:endParaRPr lang="es-AR" dirty="0"/>
          </a:p>
        </p:txBody>
      </p:sp>
      <p:pic>
        <p:nvPicPr>
          <p:cNvPr id="4098" name="Picture 2" descr="http://www.istqb.guru/cdn/uploads/ISTQB_Logo.jpg"/>
          <p:cNvPicPr>
            <a:picLocks noChangeAspect="1" noChangeArrowheads="1"/>
          </p:cNvPicPr>
          <p:nvPr/>
        </p:nvPicPr>
        <p:blipFill>
          <a:blip r:embed="rId3" cstate="print"/>
          <a:srcRect l="3509" t="6604" b="30136"/>
          <a:stretch>
            <a:fillRect/>
          </a:stretch>
        </p:blipFill>
        <p:spPr bwMode="auto">
          <a:xfrm>
            <a:off x="5214942" y="4857760"/>
            <a:ext cx="3929090" cy="2000264"/>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http://4.bp.blogspot.com/_Psf11Y54aww/TRtLCtZwCVI/AAAAAAAAABg/noyuEwZfAj8/s200/calidad-1.png"/>
          <p:cNvPicPr>
            <a:picLocks noChangeAspect="1" noChangeArrowheads="1"/>
          </p:cNvPicPr>
          <p:nvPr/>
        </p:nvPicPr>
        <p:blipFill>
          <a:blip r:embed="rId3">
            <a:lum bright="40000"/>
          </a:blip>
          <a:srcRect/>
          <a:stretch>
            <a:fillRect/>
          </a:stretch>
        </p:blipFill>
        <p:spPr bwMode="auto">
          <a:xfrm>
            <a:off x="6000760" y="3714752"/>
            <a:ext cx="2431764" cy="2419606"/>
          </a:xfrm>
          <a:prstGeom prst="rect">
            <a:avLst/>
          </a:prstGeom>
          <a:noFill/>
        </p:spPr>
      </p:pic>
      <p:sp>
        <p:nvSpPr>
          <p:cNvPr id="2" name="1 Marcador de contenido"/>
          <p:cNvSpPr>
            <a:spLocks noGrp="1"/>
          </p:cNvSpPr>
          <p:nvPr>
            <p:ph idx="1"/>
          </p:nvPr>
        </p:nvSpPr>
        <p:spPr>
          <a:xfrm>
            <a:off x="457200" y="1600200"/>
            <a:ext cx="8229600" cy="4534158"/>
          </a:xfrm>
        </p:spPr>
        <p:txBody>
          <a:bodyPr/>
          <a:lstStyle/>
          <a:p>
            <a:pPr marL="514350" indent="-514350" algn="just">
              <a:buNone/>
            </a:pPr>
            <a:r>
              <a:rPr lang="es-AR" dirty="0" smtClean="0"/>
              <a:t>¿Qué es el Testing de Software?</a:t>
            </a:r>
          </a:p>
          <a:p>
            <a:pPr marL="514350" indent="-514350" algn="just">
              <a:buNone/>
            </a:pPr>
            <a:r>
              <a:rPr lang="es-AR" dirty="0" smtClean="0"/>
              <a:t>	Es un </a:t>
            </a:r>
            <a:r>
              <a:rPr lang="es-AR" u="sng" dirty="0" smtClean="0"/>
              <a:t>proceso</a:t>
            </a:r>
            <a:r>
              <a:rPr lang="es-AR" dirty="0" smtClean="0"/>
              <a:t> que permite determinar si un software es de calidad; Es decir, realiza un control al SW y determina si este cumple con los requerimientos funcionales y no funcionales y, por ende, esta apto o no para su uso. </a:t>
            </a:r>
          </a:p>
          <a:p>
            <a:pPr>
              <a:buNone/>
            </a:pPr>
            <a:endParaRPr lang="es-AR" dirty="0" smtClean="0"/>
          </a:p>
          <a:p>
            <a:endParaRPr lang="es-AR" dirty="0"/>
          </a:p>
        </p:txBody>
      </p:sp>
      <p:sp>
        <p:nvSpPr>
          <p:cNvPr id="3" name="2 Título"/>
          <p:cNvSpPr>
            <a:spLocks noGrp="1"/>
          </p:cNvSpPr>
          <p:nvPr>
            <p:ph type="title"/>
          </p:nvPr>
        </p:nvSpPr>
        <p:spPr/>
        <p:txBody>
          <a:bodyPr/>
          <a:lstStyle/>
          <a:p>
            <a:r>
              <a:rPr lang="es-ES_tradnl" dirty="0" smtClean="0"/>
              <a:t>Fundamentos del Testing</a:t>
            </a:r>
            <a:endParaRPr lang="es-A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marL="0" indent="0" algn="just">
              <a:buNone/>
            </a:pPr>
            <a:r>
              <a:rPr lang="es-ES_tradnl" dirty="0" smtClean="0"/>
              <a:t>Para lograr medir la calidad el software es necesario determinar estándares de calidad. Es decir, se debe tener claridad en qué es lo que se espera del software para poder medirlo.</a:t>
            </a:r>
            <a:endParaRPr lang="es-AR" dirty="0"/>
          </a:p>
        </p:txBody>
      </p:sp>
      <p:sp>
        <p:nvSpPr>
          <p:cNvPr id="3" name="2 Título"/>
          <p:cNvSpPr>
            <a:spLocks noGrp="1"/>
          </p:cNvSpPr>
          <p:nvPr>
            <p:ph type="title"/>
          </p:nvPr>
        </p:nvSpPr>
        <p:spPr/>
        <p:txBody>
          <a:bodyPr/>
          <a:lstStyle/>
          <a:p>
            <a:r>
              <a:rPr lang="es-ES_tradnl" dirty="0" smtClean="0"/>
              <a:t>Fundamentos del Testing</a:t>
            </a:r>
            <a:br>
              <a:rPr lang="es-ES_tradnl" dirty="0" smtClean="0"/>
            </a:br>
            <a:r>
              <a:rPr lang="es-ES_tradnl" sz="2800" dirty="0" smtClean="0"/>
              <a:t>Estándares de calidad</a:t>
            </a:r>
            <a:endParaRPr lang="es-AR" sz="2800" dirty="0"/>
          </a:p>
        </p:txBody>
      </p:sp>
      <p:pic>
        <p:nvPicPr>
          <p:cNvPr id="47106" name="Picture 2" descr="http://3.bp.blogspot.com/_LqEAfm5YNak/TLxrxs6csdI/AAAAAAAAAAQ/sqbVaZmM1Ww/s400/prevenir+cero+defectos.png"/>
          <p:cNvPicPr>
            <a:picLocks noChangeAspect="1" noChangeArrowheads="1"/>
          </p:cNvPicPr>
          <p:nvPr/>
        </p:nvPicPr>
        <p:blipFill>
          <a:blip r:embed="rId2"/>
          <a:srcRect/>
          <a:stretch>
            <a:fillRect/>
          </a:stretch>
        </p:blipFill>
        <p:spPr bwMode="auto">
          <a:xfrm>
            <a:off x="1643042" y="4143380"/>
            <a:ext cx="6786610" cy="2239583"/>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23528" y="1344284"/>
            <a:ext cx="3889572" cy="4214842"/>
          </a:xfrm>
        </p:spPr>
        <p:txBody>
          <a:bodyPr/>
          <a:lstStyle/>
          <a:p>
            <a:pPr algn="ctr">
              <a:buNone/>
            </a:pPr>
            <a:r>
              <a:rPr lang="es-AR" sz="2800" dirty="0" smtClean="0"/>
              <a:t>Los estándares de calidad son niveles mínimo y máximo deseados, o aceptables de calidad, que debe tener el resultado de una acción, actividad, programa o servicio. </a:t>
            </a:r>
            <a:endParaRPr lang="es-AR" sz="2800" dirty="0"/>
          </a:p>
        </p:txBody>
      </p:sp>
      <p:sp>
        <p:nvSpPr>
          <p:cNvPr id="3" name="2 Título"/>
          <p:cNvSpPr>
            <a:spLocks noGrp="1"/>
          </p:cNvSpPr>
          <p:nvPr>
            <p:ph type="title"/>
          </p:nvPr>
        </p:nvSpPr>
        <p:spPr/>
        <p:txBody>
          <a:bodyPr/>
          <a:lstStyle/>
          <a:p>
            <a:r>
              <a:rPr lang="es-ES_tradnl" dirty="0" smtClean="0"/>
              <a:t>Fundamentos del Testing</a:t>
            </a:r>
            <a:br>
              <a:rPr lang="es-ES_tradnl" dirty="0" smtClean="0"/>
            </a:br>
            <a:r>
              <a:rPr lang="es-ES_tradnl" sz="2800" dirty="0" smtClean="0"/>
              <a:t>Estándares de calidad</a:t>
            </a:r>
            <a:endParaRPr lang="es-AR" dirty="0"/>
          </a:p>
        </p:txBody>
      </p:sp>
      <p:pic>
        <p:nvPicPr>
          <p:cNvPr id="18434" name="Picture 2" descr="http://aula.mass.pe/sites/default/files/user/1/taller-6b.jpg"/>
          <p:cNvPicPr>
            <a:picLocks noChangeAspect="1" noChangeArrowheads="1"/>
          </p:cNvPicPr>
          <p:nvPr/>
        </p:nvPicPr>
        <p:blipFill>
          <a:blip r:embed="rId3"/>
          <a:srcRect r="11539"/>
          <a:stretch>
            <a:fillRect/>
          </a:stretch>
        </p:blipFill>
        <p:spPr bwMode="auto">
          <a:xfrm>
            <a:off x="4572000" y="1785926"/>
            <a:ext cx="4381496" cy="4429126"/>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2" name="Picture 4" descr="http://nocoast.pro/wp-content/uploads/2014/05/eCommerce-checklist.jpg"/>
          <p:cNvPicPr>
            <a:picLocks noChangeAspect="1" noChangeArrowheads="1"/>
          </p:cNvPicPr>
          <p:nvPr/>
        </p:nvPicPr>
        <p:blipFill>
          <a:blip r:embed="rId2" cstate="print"/>
          <a:srcRect/>
          <a:stretch>
            <a:fillRect/>
          </a:stretch>
        </p:blipFill>
        <p:spPr bwMode="auto">
          <a:xfrm>
            <a:off x="6157983" y="2714620"/>
            <a:ext cx="2986017" cy="2559017"/>
          </a:xfrm>
          <a:prstGeom prst="rect">
            <a:avLst/>
          </a:prstGeom>
          <a:noFill/>
        </p:spPr>
      </p:pic>
      <p:sp>
        <p:nvSpPr>
          <p:cNvPr id="2" name="1 Marcador de contenido"/>
          <p:cNvSpPr>
            <a:spLocks noGrp="1"/>
          </p:cNvSpPr>
          <p:nvPr>
            <p:ph idx="1"/>
          </p:nvPr>
        </p:nvSpPr>
        <p:spPr>
          <a:xfrm>
            <a:off x="500034" y="1600200"/>
            <a:ext cx="8186766" cy="4525963"/>
          </a:xfrm>
        </p:spPr>
        <p:txBody>
          <a:bodyPr/>
          <a:lstStyle/>
          <a:p>
            <a:pPr>
              <a:buFont typeface="Wingdings" pitchFamily="2" charset="2"/>
              <a:buChar char="ü"/>
            </a:pPr>
            <a:r>
              <a:rPr lang="es-AR" sz="2800" dirty="0" smtClean="0"/>
              <a:t>El S.W. debe ser seguro</a:t>
            </a:r>
          </a:p>
          <a:p>
            <a:pPr>
              <a:buFont typeface="Wingdings" pitchFamily="2" charset="2"/>
              <a:buChar char="ü"/>
            </a:pPr>
            <a:r>
              <a:rPr lang="es-AR" sz="2800" dirty="0" smtClean="0"/>
              <a:t>El S.W. debe tener conexión a internet</a:t>
            </a:r>
          </a:p>
          <a:p>
            <a:pPr>
              <a:buFont typeface="Wingdings" pitchFamily="2" charset="2"/>
              <a:buChar char="ü"/>
            </a:pPr>
            <a:r>
              <a:rPr lang="es-AR" sz="2800" dirty="0" smtClean="0"/>
              <a:t>El S.W. debe ser estable</a:t>
            </a:r>
          </a:p>
          <a:p>
            <a:pPr>
              <a:buFont typeface="Wingdings" pitchFamily="2" charset="2"/>
              <a:buChar char="ü"/>
            </a:pPr>
            <a:r>
              <a:rPr lang="es-AR" sz="2800" dirty="0" smtClean="0"/>
              <a:t>El S.W. debe ser portable</a:t>
            </a:r>
          </a:p>
          <a:p>
            <a:pPr>
              <a:buFont typeface="Wingdings" pitchFamily="2" charset="2"/>
              <a:buChar char="ü"/>
            </a:pPr>
            <a:r>
              <a:rPr lang="es-AR" sz="2800" dirty="0" smtClean="0"/>
              <a:t>El S.W. debe tener un costo bajo</a:t>
            </a:r>
          </a:p>
          <a:p>
            <a:pPr>
              <a:buFont typeface="Wingdings" pitchFamily="2" charset="2"/>
              <a:buChar char="ü"/>
            </a:pPr>
            <a:r>
              <a:rPr lang="es-AR" sz="2800" dirty="0" smtClean="0"/>
              <a:t>La interfaz del S.W. debe ser amigable</a:t>
            </a:r>
          </a:p>
          <a:p>
            <a:endParaRPr lang="es-AR" sz="2800" dirty="0"/>
          </a:p>
        </p:txBody>
      </p:sp>
      <p:sp>
        <p:nvSpPr>
          <p:cNvPr id="3" name="2 Título"/>
          <p:cNvSpPr>
            <a:spLocks noGrp="1"/>
          </p:cNvSpPr>
          <p:nvPr>
            <p:ph type="title"/>
          </p:nvPr>
        </p:nvSpPr>
        <p:spPr/>
        <p:txBody>
          <a:bodyPr/>
          <a:lstStyle/>
          <a:p>
            <a:r>
              <a:rPr lang="es-ES_tradnl" dirty="0" smtClean="0"/>
              <a:t>Fundamentos del Testing</a:t>
            </a:r>
            <a:br>
              <a:rPr lang="es-ES_tradnl" dirty="0" smtClean="0"/>
            </a:br>
            <a:r>
              <a:rPr lang="es-ES_tradnl" sz="2800" dirty="0" smtClean="0"/>
              <a:t>Ejemplos</a:t>
            </a:r>
            <a:r>
              <a:rPr lang="es-ES_tradnl" dirty="0" smtClean="0"/>
              <a:t> </a:t>
            </a:r>
            <a:r>
              <a:rPr lang="es-ES_tradnl" sz="2800" dirty="0" smtClean="0"/>
              <a:t>Estándares de calidad</a:t>
            </a:r>
            <a:endParaRPr lang="es-A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57200" y="357174"/>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fontScale="97500"/>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US" sz="3600" b="0" i="0" u="none" strike="noStrike" kern="1200" cap="none" spc="0" normalizeH="0" baseline="0" noProof="0" dirty="0" err="1" smtClean="0">
                <a:ln>
                  <a:noFill/>
                </a:ln>
                <a:solidFill>
                  <a:schemeClr val="tx2">
                    <a:lumMod val="50000"/>
                  </a:schemeClr>
                </a:solidFill>
                <a:effectLst/>
                <a:uLnTx/>
                <a:uFillTx/>
                <a:latin typeface="+mj-lt"/>
                <a:ea typeface="ＭＳ Ｐゴシック" charset="-128"/>
                <a:cs typeface="+mj-cs"/>
              </a:rPr>
              <a:t>Resultados</a:t>
            </a:r>
            <a:r>
              <a:rPr kumimoji="0" lang="en-US" sz="3600" b="0" i="0" u="none" strike="noStrike" kern="1200" cap="none" spc="0" normalizeH="0" baseline="0" noProof="0" dirty="0" smtClean="0">
                <a:ln>
                  <a:noFill/>
                </a:ln>
                <a:solidFill>
                  <a:schemeClr val="tx2">
                    <a:lumMod val="50000"/>
                  </a:schemeClr>
                </a:solidFill>
                <a:effectLst/>
                <a:uLnTx/>
                <a:uFillTx/>
                <a:latin typeface="+mj-lt"/>
                <a:ea typeface="ＭＳ Ｐゴシック" charset="-128"/>
                <a:cs typeface="+mj-cs"/>
              </a:rPr>
              <a:t> del Testing de SW</a:t>
            </a:r>
            <a:br>
              <a:rPr kumimoji="0" lang="en-US" sz="3600" b="0" i="0" u="none" strike="noStrike" kern="1200" cap="none" spc="0" normalizeH="0" baseline="0" noProof="0" dirty="0" smtClean="0">
                <a:ln>
                  <a:noFill/>
                </a:ln>
                <a:solidFill>
                  <a:schemeClr val="tx2">
                    <a:lumMod val="50000"/>
                  </a:schemeClr>
                </a:solidFill>
                <a:effectLst/>
                <a:uLnTx/>
                <a:uFillTx/>
                <a:latin typeface="+mj-lt"/>
                <a:ea typeface="ＭＳ Ｐゴシック" charset="-128"/>
                <a:cs typeface="+mj-cs"/>
              </a:rPr>
            </a:br>
            <a:r>
              <a:rPr kumimoji="0" lang="es-CL" sz="2700" b="0" i="0" u="none" strike="noStrike" kern="1200" cap="none" spc="0" normalizeH="0" baseline="0" noProof="0" dirty="0" smtClean="0">
                <a:ln>
                  <a:noFill/>
                </a:ln>
                <a:solidFill>
                  <a:schemeClr val="tx2">
                    <a:lumMod val="50000"/>
                  </a:schemeClr>
                </a:solidFill>
                <a:effectLst/>
                <a:uLnTx/>
                <a:uFillTx/>
                <a:latin typeface="+mj-lt"/>
                <a:ea typeface="ＭＳ Ｐゴシック" charset="-128"/>
                <a:cs typeface="+mj-cs"/>
              </a:rPr>
              <a:t>Un producto puede ser:</a:t>
            </a:r>
            <a:endParaRPr kumimoji="0" lang="en-US" sz="3600" b="0" i="0" u="none" strike="noStrike" kern="1200" cap="none" spc="0" normalizeH="0" baseline="0" noProof="0" dirty="0">
              <a:ln>
                <a:noFill/>
              </a:ln>
              <a:solidFill>
                <a:schemeClr val="tx2">
                  <a:lumMod val="50000"/>
                </a:schemeClr>
              </a:solidFill>
              <a:effectLst/>
              <a:uLnTx/>
              <a:uFillTx/>
              <a:latin typeface="+mj-lt"/>
              <a:ea typeface="ＭＳ Ｐゴシック" charset="-128"/>
              <a:cs typeface="+mj-cs"/>
            </a:endParaRPr>
          </a:p>
        </p:txBody>
      </p:sp>
      <p:grpSp>
        <p:nvGrpSpPr>
          <p:cNvPr id="18" name="17 Grupo"/>
          <p:cNvGrpSpPr/>
          <p:nvPr/>
        </p:nvGrpSpPr>
        <p:grpSpPr>
          <a:xfrm>
            <a:off x="571472" y="1571612"/>
            <a:ext cx="8043890" cy="4714908"/>
            <a:chOff x="571472" y="1571612"/>
            <a:chExt cx="8043890" cy="4714908"/>
          </a:xfrm>
        </p:grpSpPr>
        <p:sp>
          <p:nvSpPr>
            <p:cNvPr id="5" name="Content Placeholder 2"/>
            <p:cNvSpPr txBox="1">
              <a:spLocks/>
            </p:cNvSpPr>
            <p:nvPr/>
          </p:nvSpPr>
          <p:spPr bwMode="auto">
            <a:xfrm>
              <a:off x="7072330" y="4857760"/>
              <a:ext cx="1543032" cy="1428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342900" marR="0" lvl="0" indent="-342900" algn="ctr" defTabSz="457200" rtl="0" eaLnBrk="1" fontAlgn="base" latinLnBrk="0" hangingPunct="1">
                <a:lnSpc>
                  <a:spcPct val="100000"/>
                </a:lnSpc>
                <a:spcBef>
                  <a:spcPct val="20000"/>
                </a:spcBef>
                <a:spcAft>
                  <a:spcPct val="0"/>
                </a:spcAft>
                <a:buClrTx/>
                <a:buSzTx/>
                <a:buFont typeface="Arial" charset="0"/>
                <a:buNone/>
                <a:tabLst/>
                <a:defRPr/>
              </a:pPr>
              <a:r>
                <a:rPr kumimoji="0" lang="es-CL" sz="11500" b="0" i="0" u="none" strike="noStrike" kern="1200" cap="none" spc="0" normalizeH="0" baseline="0" noProof="0" smtClean="0">
                  <a:ln>
                    <a:noFill/>
                  </a:ln>
                  <a:solidFill>
                    <a:srgbClr val="FFC000"/>
                  </a:solidFill>
                  <a:effectLst/>
                  <a:uLnTx/>
                  <a:uFillTx/>
                  <a:latin typeface="+mn-lt"/>
                  <a:ea typeface="ＭＳ Ｐゴシック" charset="-128"/>
                  <a:cs typeface="+mn-cs"/>
                  <a:sym typeface="Wingdings"/>
                </a:rPr>
                <a:t></a:t>
              </a:r>
              <a:endParaRPr kumimoji="0" lang="es-CL" sz="13800" b="0" i="0" u="none" strike="noStrike" kern="1200" cap="none" spc="0" normalizeH="0" baseline="0" noProof="0" smtClean="0">
                <a:ln>
                  <a:noFill/>
                </a:ln>
                <a:solidFill>
                  <a:srgbClr val="FFC000"/>
                </a:solidFill>
                <a:effectLst/>
                <a:uLnTx/>
                <a:uFillTx/>
                <a:latin typeface="+mn-lt"/>
                <a:ea typeface="ＭＳ Ｐゴシック" charset="-128"/>
                <a:cs typeface="+mn-cs"/>
              </a:endParaRPr>
            </a:p>
            <a:p>
              <a:pPr marL="342900" marR="0" lvl="0" indent="-342900" algn="l" defTabSz="457200" rtl="0" eaLnBrk="1" fontAlgn="base" latinLnBrk="0" hangingPunct="1">
                <a:lnSpc>
                  <a:spcPct val="100000"/>
                </a:lnSpc>
                <a:spcBef>
                  <a:spcPct val="20000"/>
                </a:spcBef>
                <a:spcAft>
                  <a:spcPct val="0"/>
                </a:spcAft>
                <a:buClrTx/>
                <a:buSzTx/>
                <a:buFont typeface="Arial" charset="0"/>
                <a:buChar char="•"/>
                <a:tabLst/>
                <a:defRPr/>
              </a:pPr>
              <a:endParaRPr kumimoji="0" lang="en-US" sz="13800" b="0" i="0" u="none" strike="noStrike" kern="1200" cap="none" spc="0" normalizeH="0" baseline="0" noProof="0" dirty="0">
                <a:ln>
                  <a:noFill/>
                </a:ln>
                <a:solidFill>
                  <a:srgbClr val="FFC000"/>
                </a:solidFill>
                <a:effectLst/>
                <a:uLnTx/>
                <a:uFillTx/>
                <a:latin typeface="+mn-lt"/>
                <a:ea typeface="ＭＳ Ｐゴシック" charset="-128"/>
                <a:cs typeface="+mn-cs"/>
              </a:endParaRPr>
            </a:p>
          </p:txBody>
        </p:sp>
        <p:sp>
          <p:nvSpPr>
            <p:cNvPr id="6" name="5 Flecha derecha"/>
            <p:cNvSpPr/>
            <p:nvPr/>
          </p:nvSpPr>
          <p:spPr>
            <a:xfrm>
              <a:off x="2643174" y="2151005"/>
              <a:ext cx="657192" cy="2064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7" name="6 Rectángulo redondeado"/>
            <p:cNvSpPr/>
            <p:nvPr/>
          </p:nvSpPr>
          <p:spPr>
            <a:xfrm>
              <a:off x="571472" y="3547580"/>
              <a:ext cx="2071702" cy="7103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2800" b="1" dirty="0"/>
                <a:t>Rechazado</a:t>
              </a:r>
              <a:endParaRPr lang="es-CL" b="1" dirty="0"/>
            </a:p>
          </p:txBody>
        </p:sp>
        <p:sp>
          <p:nvSpPr>
            <p:cNvPr id="8" name="7 Rectángulo redondeado"/>
            <p:cNvSpPr/>
            <p:nvPr/>
          </p:nvSpPr>
          <p:spPr>
            <a:xfrm>
              <a:off x="571472" y="1954216"/>
              <a:ext cx="2056312" cy="6889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2800" b="1" dirty="0"/>
                <a:t>Aprobado</a:t>
              </a:r>
            </a:p>
          </p:txBody>
        </p:sp>
        <p:sp>
          <p:nvSpPr>
            <p:cNvPr id="9" name="8 Rectángulo redondeado"/>
            <p:cNvSpPr/>
            <p:nvPr/>
          </p:nvSpPr>
          <p:spPr>
            <a:xfrm>
              <a:off x="3214678" y="3221026"/>
              <a:ext cx="3857652" cy="12470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FF0000"/>
                </a:buClr>
                <a:buSzPct val="200000"/>
              </a:pPr>
              <a:r>
                <a:rPr lang="es-ES_tradnl" sz="2800" b="1" dirty="0" smtClean="0"/>
                <a:t>Tiene fallas y defectos</a:t>
              </a:r>
              <a:endParaRPr lang="es-CL" sz="2800" b="1" dirty="0"/>
            </a:p>
          </p:txBody>
        </p:sp>
        <p:sp>
          <p:nvSpPr>
            <p:cNvPr id="10" name="9 Rectángulo redondeado"/>
            <p:cNvSpPr/>
            <p:nvPr/>
          </p:nvSpPr>
          <p:spPr>
            <a:xfrm>
              <a:off x="3300366" y="1571612"/>
              <a:ext cx="3843402" cy="13530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buClr>
                  <a:schemeClr val="accent1">
                    <a:lumMod val="50000"/>
                  </a:schemeClr>
                </a:buClr>
                <a:buSzPct val="200000"/>
              </a:pPr>
              <a:r>
                <a:rPr lang="es-ES_tradnl" sz="2800" b="1" dirty="0" smtClean="0"/>
                <a:t>Cumple con los requisitos</a:t>
              </a:r>
              <a:endParaRPr lang="es-CL" sz="2800" b="1" dirty="0"/>
            </a:p>
          </p:txBody>
        </p:sp>
        <p:sp>
          <p:nvSpPr>
            <p:cNvPr id="11" name="10 Flecha derecha"/>
            <p:cNvSpPr/>
            <p:nvPr/>
          </p:nvSpPr>
          <p:spPr>
            <a:xfrm>
              <a:off x="2643174" y="3757904"/>
              <a:ext cx="574924"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12 Rectángulo redondeado"/>
            <p:cNvSpPr/>
            <p:nvPr/>
          </p:nvSpPr>
          <p:spPr>
            <a:xfrm>
              <a:off x="3286116" y="4857760"/>
              <a:ext cx="3929090" cy="1357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FF0000"/>
                </a:buClr>
                <a:buSzPct val="200000"/>
              </a:pPr>
              <a:r>
                <a:rPr lang="es-ES_tradnl" sz="2400" b="1" dirty="0" smtClean="0"/>
                <a:t>Cumple con los requisitos, pero se sugieren cambios y mejoras al SW</a:t>
              </a:r>
              <a:endParaRPr lang="es-AR" sz="2400" b="1" dirty="0" smtClean="0"/>
            </a:p>
          </p:txBody>
        </p:sp>
        <p:sp>
          <p:nvSpPr>
            <p:cNvPr id="14" name="13 Flecha derecha"/>
            <p:cNvSpPr/>
            <p:nvPr/>
          </p:nvSpPr>
          <p:spPr>
            <a:xfrm>
              <a:off x="2643174" y="5429264"/>
              <a:ext cx="574924"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5" name="14 Rectángulo"/>
            <p:cNvSpPr/>
            <p:nvPr/>
          </p:nvSpPr>
          <p:spPr>
            <a:xfrm>
              <a:off x="7286644" y="3071810"/>
              <a:ext cx="1015021" cy="1569660"/>
            </a:xfrm>
            <a:prstGeom prst="rect">
              <a:avLst/>
            </a:prstGeom>
          </p:spPr>
          <p:txBody>
            <a:bodyPr wrap="none">
              <a:spAutoFit/>
            </a:bodyPr>
            <a:lstStyle/>
            <a:p>
              <a:pPr algn="ctr">
                <a:buNone/>
              </a:pPr>
              <a:r>
                <a:rPr lang="es-CL" sz="9600" dirty="0" smtClean="0">
                  <a:solidFill>
                    <a:srgbClr val="FF0000"/>
                  </a:solidFill>
                  <a:sym typeface="Wingdings"/>
                </a:rPr>
                <a:t></a:t>
              </a:r>
              <a:endParaRPr lang="es-CL" sz="9600" dirty="0" smtClean="0">
                <a:solidFill>
                  <a:srgbClr val="FF0000"/>
                </a:solidFill>
              </a:endParaRPr>
            </a:p>
          </p:txBody>
        </p:sp>
        <p:sp>
          <p:nvSpPr>
            <p:cNvPr id="16" name="Content Placeholder 2"/>
            <p:cNvSpPr txBox="1">
              <a:spLocks/>
            </p:cNvSpPr>
            <p:nvPr/>
          </p:nvSpPr>
          <p:spPr bwMode="auto">
            <a:xfrm>
              <a:off x="7072330" y="1643050"/>
              <a:ext cx="1543032" cy="1428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342900" marR="0" lvl="0" indent="-342900" algn="ctr" defTabSz="457200" rtl="0" eaLnBrk="1" fontAlgn="base" latinLnBrk="0" hangingPunct="1">
                <a:lnSpc>
                  <a:spcPct val="100000"/>
                </a:lnSpc>
                <a:spcBef>
                  <a:spcPct val="20000"/>
                </a:spcBef>
                <a:spcAft>
                  <a:spcPct val="0"/>
                </a:spcAft>
                <a:buClrTx/>
                <a:buSzTx/>
                <a:buFont typeface="Arial" charset="0"/>
                <a:buNone/>
                <a:tabLst/>
                <a:defRPr/>
              </a:pPr>
              <a:r>
                <a:rPr kumimoji="0" lang="es-CL" sz="11500" b="0" i="0" u="none" strike="noStrike" kern="1200" cap="none" spc="0" normalizeH="0" baseline="0" noProof="0" dirty="0" smtClean="0">
                  <a:ln>
                    <a:noFill/>
                  </a:ln>
                  <a:solidFill>
                    <a:srgbClr val="00B050"/>
                  </a:solidFill>
                  <a:effectLst/>
                  <a:uLnTx/>
                  <a:uFillTx/>
                  <a:latin typeface="+mn-lt"/>
                  <a:ea typeface="ＭＳ Ｐゴシック" charset="-128"/>
                  <a:cs typeface="+mn-cs"/>
                  <a:sym typeface="Wingdings"/>
                </a:rPr>
                <a:t></a:t>
              </a:r>
              <a:endParaRPr kumimoji="0" lang="es-CL" sz="13800" b="0" i="0" u="none" strike="noStrike" kern="1200" cap="none" spc="0" normalizeH="0" baseline="0" noProof="0" dirty="0" smtClean="0">
                <a:ln>
                  <a:noFill/>
                </a:ln>
                <a:solidFill>
                  <a:srgbClr val="00B050"/>
                </a:solidFill>
                <a:effectLst/>
                <a:uLnTx/>
                <a:uFillTx/>
                <a:latin typeface="+mn-lt"/>
                <a:ea typeface="ＭＳ Ｐゴシック" charset="-128"/>
                <a:cs typeface="+mn-cs"/>
              </a:endParaRPr>
            </a:p>
            <a:p>
              <a:pPr marL="342900" marR="0" lvl="0" indent="-342900" algn="l" defTabSz="457200" rtl="0" eaLnBrk="1" fontAlgn="base" latinLnBrk="0" hangingPunct="1">
                <a:lnSpc>
                  <a:spcPct val="100000"/>
                </a:lnSpc>
                <a:spcBef>
                  <a:spcPct val="20000"/>
                </a:spcBef>
                <a:spcAft>
                  <a:spcPct val="0"/>
                </a:spcAft>
                <a:buClrTx/>
                <a:buSzTx/>
                <a:buFont typeface="Arial" charset="0"/>
                <a:buChar char="•"/>
                <a:tabLst/>
                <a:defRPr/>
              </a:pPr>
              <a:endParaRPr kumimoji="0" lang="en-US" sz="13800" b="0" i="0" u="none" strike="noStrike" kern="1200" cap="none" spc="0" normalizeH="0" baseline="0" noProof="0" dirty="0">
                <a:ln>
                  <a:noFill/>
                </a:ln>
                <a:solidFill>
                  <a:srgbClr val="00B050"/>
                </a:solidFill>
                <a:effectLst/>
                <a:uLnTx/>
                <a:uFillTx/>
                <a:latin typeface="+mn-lt"/>
                <a:ea typeface="ＭＳ Ｐゴシック" charset="-128"/>
                <a:cs typeface="+mn-cs"/>
              </a:endParaRPr>
            </a:p>
          </p:txBody>
        </p:sp>
        <p:sp>
          <p:nvSpPr>
            <p:cNvPr id="17" name="16 Rectángulo redondeado"/>
            <p:cNvSpPr/>
            <p:nvPr/>
          </p:nvSpPr>
          <p:spPr>
            <a:xfrm>
              <a:off x="571472" y="5175044"/>
              <a:ext cx="2071702" cy="7103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2400" b="1" dirty="0" smtClean="0"/>
                <a:t>Puede mejorar</a:t>
              </a:r>
              <a:endParaRPr lang="es-CL" sz="1600" b="1" dirty="0"/>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marL="514350" indent="-514350" algn="just">
              <a:buNone/>
            </a:pPr>
            <a:r>
              <a:rPr lang="es-AR" dirty="0" smtClean="0"/>
              <a:t>¿Por qué el Testing de Software es necesario?	</a:t>
            </a:r>
          </a:p>
          <a:p>
            <a:pPr marL="171450" indent="-171450" algn="just">
              <a:buFontTx/>
              <a:buChar char="-"/>
            </a:pPr>
            <a:r>
              <a:rPr lang="es-AR" sz="2400" dirty="0" smtClean="0"/>
              <a:t>Para determinar si el producto(SW) satisface los requerimientos. Revisar la calidad del SW y decidir si esta listo para ser usado.</a:t>
            </a:r>
          </a:p>
          <a:p>
            <a:pPr marL="171450" indent="-171450" algn="just">
              <a:buFontTx/>
              <a:buChar char="-"/>
            </a:pPr>
            <a:r>
              <a:rPr lang="es-AR" sz="2400" dirty="0" smtClean="0"/>
              <a:t>Demostrar que el SW cumple el propósito, Revisar si el SW hace lo que se espera que haga, si las expectativas están correctas, si la calidad se ajusta al propósito.</a:t>
            </a:r>
          </a:p>
          <a:p>
            <a:pPr marL="171450" indent="-171450" algn="just">
              <a:buFontTx/>
              <a:buChar char="-"/>
            </a:pPr>
            <a:r>
              <a:rPr lang="es-AR" sz="2400" dirty="0" smtClean="0"/>
              <a:t>Detectar defectos y permitir que sean corregidos.</a:t>
            </a:r>
          </a:p>
        </p:txBody>
      </p:sp>
      <p:sp>
        <p:nvSpPr>
          <p:cNvPr id="3" name="2 Título"/>
          <p:cNvSpPr>
            <a:spLocks noGrp="1"/>
          </p:cNvSpPr>
          <p:nvPr>
            <p:ph type="title"/>
          </p:nvPr>
        </p:nvSpPr>
        <p:spPr/>
        <p:txBody>
          <a:bodyPr/>
          <a:lstStyle/>
          <a:p>
            <a:r>
              <a:rPr lang="es-ES_tradnl" dirty="0" smtClean="0"/>
              <a:t>Fundamentos del Testing</a:t>
            </a:r>
            <a:endParaRPr lang="es-A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marL="171450" indent="-171450" algn="just">
              <a:buNone/>
            </a:pPr>
            <a:r>
              <a:rPr lang="es-ES_tradnl" sz="2800" dirty="0" smtClean="0"/>
              <a:t>El testing de SW:</a:t>
            </a:r>
            <a:endParaRPr lang="es-AR" sz="2400" dirty="0" smtClean="0"/>
          </a:p>
          <a:p>
            <a:pPr marL="171450" indent="-171450" algn="just">
              <a:buFontTx/>
              <a:buChar char="-"/>
            </a:pPr>
            <a:r>
              <a:rPr lang="es-AR" sz="2400" dirty="0" smtClean="0"/>
              <a:t>Esta directamente relacionado al ciclo de vida del software</a:t>
            </a:r>
          </a:p>
          <a:p>
            <a:pPr marL="171450" indent="-171450" algn="just">
              <a:buFontTx/>
              <a:buChar char="-"/>
            </a:pPr>
            <a:r>
              <a:rPr lang="es-AR" sz="2400" dirty="0" smtClean="0"/>
              <a:t>Es estático y dinámico. </a:t>
            </a:r>
          </a:p>
          <a:p>
            <a:pPr marL="171450" indent="-171450" algn="just">
              <a:buFontTx/>
              <a:buChar char="-"/>
            </a:pPr>
            <a:r>
              <a:rPr lang="es-AR" sz="2400" dirty="0" smtClean="0"/>
              <a:t>Se planifica. </a:t>
            </a:r>
          </a:p>
          <a:p>
            <a:pPr marL="171450" indent="-171450" algn="just">
              <a:buFontTx/>
              <a:buChar char="-"/>
            </a:pPr>
            <a:r>
              <a:rPr lang="es-AR" sz="2400" dirty="0" smtClean="0"/>
              <a:t>Se prepara. </a:t>
            </a:r>
          </a:p>
          <a:p>
            <a:pPr marL="171450" indent="-171450" algn="just">
              <a:buFontTx/>
              <a:buChar char="-"/>
            </a:pPr>
            <a:r>
              <a:rPr lang="es-AR" sz="2400" dirty="0" smtClean="0"/>
              <a:t>Se evalúa. </a:t>
            </a:r>
          </a:p>
          <a:p>
            <a:pPr marL="171450" indent="-171450" algn="just">
              <a:buFontTx/>
              <a:buChar char="-"/>
            </a:pPr>
            <a:r>
              <a:rPr lang="es-AR" sz="2400" dirty="0" smtClean="0"/>
              <a:t>No solo se realizan pruebas al producto, sino también a los requerimientos, especificaciones de diseño, documentos de operación, material de capacitación. </a:t>
            </a:r>
          </a:p>
          <a:p>
            <a:endParaRPr lang="es-AR" sz="2400" dirty="0"/>
          </a:p>
        </p:txBody>
      </p:sp>
      <p:sp>
        <p:nvSpPr>
          <p:cNvPr id="3" name="2 Título"/>
          <p:cNvSpPr>
            <a:spLocks noGrp="1"/>
          </p:cNvSpPr>
          <p:nvPr>
            <p:ph type="title"/>
          </p:nvPr>
        </p:nvSpPr>
        <p:spPr/>
        <p:txBody>
          <a:bodyPr/>
          <a:lstStyle/>
          <a:p>
            <a:r>
              <a:rPr lang="es-ES_tradnl" dirty="0" smtClean="0"/>
              <a:t>Fundamentos del Testing</a:t>
            </a:r>
            <a:endParaRPr lang="es-A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marL="0" indent="0" algn="just">
              <a:buNone/>
            </a:pPr>
            <a:r>
              <a:rPr lang="es-AR" dirty="0" smtClean="0"/>
              <a:t>Pruebas de un componente o sistema a nivel de especificación o implementación sin ejecutar el software.</a:t>
            </a:r>
          </a:p>
          <a:p>
            <a:pPr marL="0" indent="0" algn="just">
              <a:buNone/>
            </a:pPr>
            <a:r>
              <a:rPr lang="es-AR" dirty="0" smtClean="0"/>
              <a:t>Por ejemplo revisiones o análisis estático de código.</a:t>
            </a:r>
            <a:endParaRPr lang="es-AR" dirty="0"/>
          </a:p>
        </p:txBody>
      </p:sp>
      <p:sp>
        <p:nvSpPr>
          <p:cNvPr id="3" name="2 Título"/>
          <p:cNvSpPr>
            <a:spLocks noGrp="1"/>
          </p:cNvSpPr>
          <p:nvPr>
            <p:ph type="title"/>
          </p:nvPr>
        </p:nvSpPr>
        <p:spPr/>
        <p:txBody>
          <a:bodyPr/>
          <a:lstStyle/>
          <a:p>
            <a:r>
              <a:rPr lang="es-AR" dirty="0" smtClean="0"/>
              <a:t>Pruebas estáticas</a:t>
            </a:r>
            <a:endParaRPr lang="es-AR" dirty="0"/>
          </a:p>
        </p:txBody>
      </p:sp>
      <p:pic>
        <p:nvPicPr>
          <p:cNvPr id="58370" name="Picture 2" descr="https://encrypted-tbn2.gstatic.com/images?q=tbn:ANd9GcR-7lxH8AAhtjASU6TDMX_qrnHP3YESJtnsvxG42X4iZYi2IKnl"/>
          <p:cNvPicPr>
            <a:picLocks noChangeAspect="1" noChangeArrowheads="1"/>
          </p:cNvPicPr>
          <p:nvPr/>
        </p:nvPicPr>
        <p:blipFill>
          <a:blip r:embed="rId3"/>
          <a:srcRect/>
          <a:stretch>
            <a:fillRect/>
          </a:stretch>
        </p:blipFill>
        <p:spPr bwMode="auto">
          <a:xfrm>
            <a:off x="5286380" y="3857628"/>
            <a:ext cx="1657350" cy="2752725"/>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texto"/>
          <p:cNvSpPr>
            <a:spLocks noGrp="1"/>
          </p:cNvSpPr>
          <p:nvPr>
            <p:ph type="body" idx="1"/>
          </p:nvPr>
        </p:nvSpPr>
        <p:spPr>
          <a:xfrm>
            <a:off x="133145" y="548680"/>
            <a:ext cx="9010855" cy="4290405"/>
          </a:xfrm>
          <a:prstGeom prst="rect">
            <a:avLst/>
          </a:prstGeom>
        </p:spPr>
        <p:txBody>
          <a:bodyPr wrap="square">
            <a:spAutoFit/>
          </a:bodyPr>
          <a:lstStyle/>
          <a:p>
            <a:pPr algn="ctr"/>
            <a:endParaRPr lang="es-CL" sz="2800" b="1" dirty="0" smtClean="0">
              <a:latin typeface="Calibri" pitchFamily="34" charset="0"/>
            </a:endParaRPr>
          </a:p>
          <a:p>
            <a:pPr algn="ctr"/>
            <a:r>
              <a:rPr lang="es-CL" sz="2800" b="1" dirty="0" smtClean="0">
                <a:latin typeface="Calibri" pitchFamily="34" charset="0"/>
              </a:rPr>
              <a:t>Unidad </a:t>
            </a:r>
            <a:r>
              <a:rPr lang="es-CL" sz="2800" b="1" dirty="0">
                <a:latin typeface="Calibri" pitchFamily="34" charset="0"/>
              </a:rPr>
              <a:t>de Aprendizaje </a:t>
            </a:r>
            <a:r>
              <a:rPr lang="es-CL" sz="2800" b="1" dirty="0" smtClean="0">
                <a:latin typeface="Calibri" pitchFamily="34" charset="0"/>
              </a:rPr>
              <a:t>N°1</a:t>
            </a:r>
          </a:p>
          <a:p>
            <a:pPr algn="ctr"/>
            <a:r>
              <a:rPr lang="es-CL" sz="2800" dirty="0" smtClean="0">
                <a:solidFill>
                  <a:schemeClr val="bg1"/>
                </a:solidFill>
                <a:latin typeface="Calibri" pitchFamily="34" charset="0"/>
              </a:rPr>
              <a:t>Introducción </a:t>
            </a:r>
            <a:r>
              <a:rPr lang="es-CL" sz="2800" dirty="0">
                <a:solidFill>
                  <a:schemeClr val="bg1"/>
                </a:solidFill>
                <a:latin typeface="Calibri" pitchFamily="34" charset="0"/>
              </a:rPr>
              <a:t>al </a:t>
            </a:r>
            <a:r>
              <a:rPr lang="es-CL" sz="2800" dirty="0" err="1">
                <a:solidFill>
                  <a:schemeClr val="bg1"/>
                </a:solidFill>
                <a:latin typeface="Calibri" pitchFamily="34" charset="0"/>
              </a:rPr>
              <a:t>Testing</a:t>
            </a:r>
            <a:r>
              <a:rPr lang="es-CL" sz="2800" dirty="0">
                <a:solidFill>
                  <a:schemeClr val="bg1"/>
                </a:solidFill>
                <a:latin typeface="Calibri" pitchFamily="34" charset="0"/>
              </a:rPr>
              <a:t> de Software</a:t>
            </a:r>
          </a:p>
          <a:p>
            <a:pPr algn="ctr"/>
            <a:endParaRPr lang="es-CL" sz="2800" dirty="0">
              <a:latin typeface="Calibri" pitchFamily="34" charset="0"/>
            </a:endParaRPr>
          </a:p>
          <a:p>
            <a:pPr algn="ctr"/>
            <a:r>
              <a:rPr lang="es-CL" sz="2800" b="1" dirty="0">
                <a:latin typeface="Calibri" pitchFamily="34" charset="0"/>
              </a:rPr>
              <a:t>Aprendizaje </a:t>
            </a:r>
            <a:r>
              <a:rPr lang="es-CL" sz="2800" b="1" dirty="0" smtClean="0">
                <a:latin typeface="Calibri" pitchFamily="34" charset="0"/>
              </a:rPr>
              <a:t>Esperado:</a:t>
            </a:r>
          </a:p>
          <a:p>
            <a:pPr algn="ctr"/>
            <a:r>
              <a:rPr lang="es-CL" sz="2400" dirty="0"/>
              <a:t>Asociar soluciones metodológicas según las malas prácticas </a:t>
            </a:r>
            <a:r>
              <a:rPr lang="es-CL" sz="2400" dirty="0" smtClean="0"/>
              <a:t>planteadas</a:t>
            </a:r>
            <a:endParaRPr lang="es-CL" sz="2400" b="1" dirty="0">
              <a:latin typeface="Calibri" pitchFamily="34" charset="0"/>
            </a:endParaRPr>
          </a:p>
          <a:p>
            <a:pPr algn="ctr"/>
            <a:r>
              <a:rPr lang="es-CL" sz="2400" dirty="0"/>
              <a:t>Realizar el trabajo bajo presión de acuerdo al tiempo del encargo</a:t>
            </a:r>
          </a:p>
          <a:p>
            <a:pPr algn="ctr"/>
            <a:r>
              <a:rPr lang="es-CL" sz="2400" dirty="0"/>
              <a:t>Reconocer las características de los modelos de calidad para su futura implementación en el ciclo de vida de desarrollo de un software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marL="0" indent="0" algn="just">
              <a:buNone/>
            </a:pPr>
            <a:r>
              <a:rPr lang="es-AR" dirty="0" smtClean="0"/>
              <a:t>Pruebas que implican la ejecución del software de un componente o sistema.</a:t>
            </a:r>
          </a:p>
        </p:txBody>
      </p:sp>
      <p:sp>
        <p:nvSpPr>
          <p:cNvPr id="3" name="2 Título"/>
          <p:cNvSpPr>
            <a:spLocks noGrp="1"/>
          </p:cNvSpPr>
          <p:nvPr>
            <p:ph type="title"/>
          </p:nvPr>
        </p:nvSpPr>
        <p:spPr/>
        <p:txBody>
          <a:bodyPr/>
          <a:lstStyle/>
          <a:p>
            <a:r>
              <a:rPr lang="es-AR" dirty="0" smtClean="0"/>
              <a:t>Pruebas dinámicas </a:t>
            </a:r>
            <a:endParaRPr lang="es-AR" dirty="0"/>
          </a:p>
        </p:txBody>
      </p:sp>
      <p:pic>
        <p:nvPicPr>
          <p:cNvPr id="57345" name="Picture 1"/>
          <p:cNvPicPr>
            <a:picLocks noChangeAspect="1" noChangeArrowheads="1"/>
          </p:cNvPicPr>
          <p:nvPr/>
        </p:nvPicPr>
        <p:blipFill>
          <a:blip r:embed="rId3"/>
          <a:srcRect/>
          <a:stretch>
            <a:fillRect/>
          </a:stretch>
        </p:blipFill>
        <p:spPr bwMode="auto">
          <a:xfrm>
            <a:off x="3500430" y="3000372"/>
            <a:ext cx="4143404" cy="29209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3581084673"/>
              </p:ext>
            </p:extLst>
          </p:nvPr>
        </p:nvGraphicFramePr>
        <p:xfrm>
          <a:off x="457200" y="1428750"/>
          <a:ext cx="8075240" cy="4145280"/>
        </p:xfrm>
        <a:graphic>
          <a:graphicData uri="http://schemas.openxmlformats.org/drawingml/2006/table">
            <a:tbl>
              <a:tblPr firstRow="1" bandRow="1">
                <a:tableStyleId>{5C22544A-7EE6-4342-B048-85BDC9FD1C3A}</a:tableStyleId>
              </a:tblPr>
              <a:tblGrid>
                <a:gridCol w="586408"/>
                <a:gridCol w="7488832"/>
              </a:tblGrid>
              <a:tr h="370840">
                <a:tc>
                  <a:txBody>
                    <a:bodyPr/>
                    <a:lstStyle/>
                    <a:p>
                      <a:r>
                        <a:rPr lang="es-CL" sz="2800" dirty="0" smtClean="0"/>
                        <a:t>N°</a:t>
                      </a:r>
                      <a:endParaRPr lang="es-CL" sz="2800" dirty="0"/>
                    </a:p>
                  </a:txBody>
                  <a:tcPr/>
                </a:tc>
                <a:tc>
                  <a:txBody>
                    <a:bodyPr/>
                    <a:lstStyle/>
                    <a:p>
                      <a:r>
                        <a:rPr lang="es-CL" sz="2800" dirty="0" smtClean="0"/>
                        <a:t>Principio </a:t>
                      </a:r>
                      <a:endParaRPr lang="es-CL" sz="28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CL" sz="2800" dirty="0" smtClean="0"/>
                        <a:t>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CL" sz="2800" dirty="0" smtClean="0"/>
                        <a:t>El Testing solo demuestra que hay defectos</a:t>
                      </a:r>
                    </a:p>
                  </a:txBody>
                  <a:tcPr/>
                </a:tc>
              </a:tr>
              <a:tr h="370840">
                <a:tc>
                  <a:txBody>
                    <a:bodyPr/>
                    <a:lstStyle/>
                    <a:p>
                      <a:r>
                        <a:rPr lang="es-CL" sz="2800" dirty="0" smtClean="0"/>
                        <a:t>2</a:t>
                      </a:r>
                      <a:endParaRPr lang="es-CL" sz="28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CL" sz="2800" dirty="0" smtClean="0"/>
                        <a:t>Las pruebas exhaustivas son imposibles</a:t>
                      </a:r>
                    </a:p>
                  </a:txBody>
                  <a:tcPr/>
                </a:tc>
              </a:tr>
              <a:tr h="370840">
                <a:tc>
                  <a:txBody>
                    <a:bodyPr/>
                    <a:lstStyle/>
                    <a:p>
                      <a:r>
                        <a:rPr lang="es-CL" sz="2800" dirty="0" smtClean="0"/>
                        <a:t>3</a:t>
                      </a:r>
                      <a:endParaRPr lang="es-CL" sz="2800" dirty="0"/>
                    </a:p>
                  </a:txBody>
                  <a:tcPr/>
                </a:tc>
                <a:tc>
                  <a:txBody>
                    <a:bodyPr/>
                    <a:lstStyle/>
                    <a:p>
                      <a:r>
                        <a:rPr lang="es-CL" sz="2800" dirty="0" smtClean="0"/>
                        <a:t>Testing temprano</a:t>
                      </a:r>
                      <a:endParaRPr lang="es-CL" sz="2800" dirty="0"/>
                    </a:p>
                  </a:txBody>
                  <a:tcPr/>
                </a:tc>
              </a:tr>
              <a:tr h="370840">
                <a:tc>
                  <a:txBody>
                    <a:bodyPr/>
                    <a:lstStyle/>
                    <a:p>
                      <a:r>
                        <a:rPr lang="es-CL" sz="2800" dirty="0" smtClean="0"/>
                        <a:t>4</a:t>
                      </a:r>
                      <a:endParaRPr lang="es-CL" sz="2800" dirty="0"/>
                    </a:p>
                  </a:txBody>
                  <a:tcPr/>
                </a:tc>
                <a:tc>
                  <a:txBody>
                    <a:bodyPr/>
                    <a:lstStyle/>
                    <a:p>
                      <a:r>
                        <a:rPr lang="es-CL" sz="2800" dirty="0" smtClean="0"/>
                        <a:t>Defectos agrupados</a:t>
                      </a:r>
                      <a:endParaRPr lang="es-CL" sz="2800" dirty="0"/>
                    </a:p>
                  </a:txBody>
                  <a:tcPr/>
                </a:tc>
              </a:tr>
              <a:tr h="370840">
                <a:tc>
                  <a:txBody>
                    <a:bodyPr/>
                    <a:lstStyle/>
                    <a:p>
                      <a:r>
                        <a:rPr lang="es-CL" sz="2800" dirty="0" smtClean="0"/>
                        <a:t>5</a:t>
                      </a:r>
                      <a:endParaRPr lang="es-CL" sz="2800" dirty="0"/>
                    </a:p>
                  </a:txBody>
                  <a:tcPr/>
                </a:tc>
                <a:tc>
                  <a:txBody>
                    <a:bodyPr/>
                    <a:lstStyle/>
                    <a:p>
                      <a:r>
                        <a:rPr lang="es-CL" sz="2800" dirty="0" smtClean="0"/>
                        <a:t>Paradoja pesticida</a:t>
                      </a:r>
                      <a:endParaRPr lang="es-CL" sz="2800" dirty="0"/>
                    </a:p>
                  </a:txBody>
                  <a:tcPr/>
                </a:tc>
              </a:tr>
              <a:tr h="370840">
                <a:tc>
                  <a:txBody>
                    <a:bodyPr/>
                    <a:lstStyle/>
                    <a:p>
                      <a:r>
                        <a:rPr lang="es-CL" sz="2800" dirty="0" smtClean="0"/>
                        <a:t>6</a:t>
                      </a:r>
                      <a:endParaRPr lang="es-CL" sz="2800" dirty="0"/>
                    </a:p>
                  </a:txBody>
                  <a:tcPr/>
                </a:tc>
                <a:tc>
                  <a:txBody>
                    <a:bodyPr/>
                    <a:lstStyle/>
                    <a:p>
                      <a:r>
                        <a:rPr lang="es-CL" sz="2800" dirty="0" smtClean="0"/>
                        <a:t>El Testing depende del contexto</a:t>
                      </a:r>
                      <a:endParaRPr lang="es-CL" sz="2800" dirty="0"/>
                    </a:p>
                  </a:txBody>
                  <a:tcPr/>
                </a:tc>
              </a:tr>
              <a:tr h="370840">
                <a:tc>
                  <a:txBody>
                    <a:bodyPr/>
                    <a:lstStyle/>
                    <a:p>
                      <a:r>
                        <a:rPr lang="es-CL" sz="2800" dirty="0" smtClean="0"/>
                        <a:t>7</a:t>
                      </a:r>
                      <a:endParaRPr lang="es-CL" sz="2800" dirty="0"/>
                    </a:p>
                  </a:txBody>
                  <a:tcPr/>
                </a:tc>
                <a:tc>
                  <a:txBody>
                    <a:bodyPr/>
                    <a:lstStyle/>
                    <a:p>
                      <a:r>
                        <a:rPr lang="es-CL" sz="2800" dirty="0" smtClean="0"/>
                        <a:t>Falacia de la ausencia</a:t>
                      </a:r>
                      <a:r>
                        <a:rPr lang="es-CL" sz="2800" baseline="0" dirty="0" smtClean="0"/>
                        <a:t> de errores</a:t>
                      </a:r>
                      <a:endParaRPr lang="es-CL" sz="2800" dirty="0"/>
                    </a:p>
                  </a:txBody>
                  <a:tcPr/>
                </a:tc>
              </a:tr>
            </a:tbl>
          </a:graphicData>
        </a:graphic>
      </p:graphicFrame>
      <p:sp>
        <p:nvSpPr>
          <p:cNvPr id="3" name="2 Título"/>
          <p:cNvSpPr>
            <a:spLocks noGrp="1"/>
          </p:cNvSpPr>
          <p:nvPr>
            <p:ph type="title"/>
          </p:nvPr>
        </p:nvSpPr>
        <p:spPr/>
        <p:txBody>
          <a:bodyPr/>
          <a:lstStyle/>
          <a:p>
            <a:r>
              <a:rPr lang="es-ES_tradnl" dirty="0" smtClean="0"/>
              <a:t>Principios del Testing de Software</a:t>
            </a:r>
            <a:endParaRPr lang="es-A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buFont typeface="Wingdings" pitchFamily="2" charset="2"/>
              <a:buChar char="ü"/>
            </a:pPr>
            <a:r>
              <a:rPr lang="es-ES_tradnl" sz="2800" dirty="0" smtClean="0"/>
              <a:t>Testing independiente del desarrollo de Software.</a:t>
            </a:r>
          </a:p>
          <a:p>
            <a:pPr>
              <a:buFont typeface="Wingdings" pitchFamily="2" charset="2"/>
              <a:buChar char="ü"/>
            </a:pPr>
            <a:r>
              <a:rPr lang="es-ES_tradnl" sz="2800" dirty="0" smtClean="0"/>
              <a:t>No siempre el trabajo de testing concuerda con el del resto del equipo. </a:t>
            </a:r>
          </a:p>
          <a:p>
            <a:pPr>
              <a:buFont typeface="Wingdings" pitchFamily="2" charset="2"/>
              <a:buChar char="ü"/>
            </a:pPr>
            <a:r>
              <a:rPr lang="es-ES_tradnl" sz="2800" dirty="0" smtClean="0"/>
              <a:t>Cuidar de ser neutro y enfocarse en el producto.</a:t>
            </a:r>
          </a:p>
          <a:p>
            <a:pPr>
              <a:buFont typeface="Wingdings" pitchFamily="2" charset="2"/>
              <a:buChar char="ü"/>
            </a:pPr>
            <a:r>
              <a:rPr lang="es-AR" sz="2800" dirty="0" smtClean="0"/>
              <a:t>Corregir defectos pretende entregar un producto mejor para el cliente.</a:t>
            </a:r>
          </a:p>
          <a:p>
            <a:pPr>
              <a:buFont typeface="Wingdings" pitchFamily="2" charset="2"/>
              <a:buChar char="ü"/>
            </a:pPr>
            <a:r>
              <a:rPr lang="es-AR" sz="2800" dirty="0" smtClean="0"/>
              <a:t>Colaborar con desarrollo, enfocarse en la meta.</a:t>
            </a:r>
          </a:p>
          <a:p>
            <a:pPr>
              <a:buFont typeface="Wingdings" pitchFamily="2" charset="2"/>
              <a:buChar char="ü"/>
            </a:pPr>
            <a:endParaRPr lang="es-ES_tradnl" sz="2800" dirty="0" smtClean="0"/>
          </a:p>
          <a:p>
            <a:pPr>
              <a:buNone/>
            </a:pPr>
            <a:endParaRPr lang="es-AR" sz="2800" dirty="0"/>
          </a:p>
        </p:txBody>
      </p:sp>
      <p:sp>
        <p:nvSpPr>
          <p:cNvPr id="3" name="2 Título"/>
          <p:cNvSpPr>
            <a:spLocks noGrp="1"/>
          </p:cNvSpPr>
          <p:nvPr>
            <p:ph type="title"/>
          </p:nvPr>
        </p:nvSpPr>
        <p:spPr/>
        <p:txBody>
          <a:bodyPr/>
          <a:lstStyle/>
          <a:p>
            <a:r>
              <a:rPr lang="es-ES_tradnl" dirty="0" smtClean="0"/>
              <a:t>Sicología de Testing</a:t>
            </a:r>
            <a:endParaRPr lang="es-AR"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vizconsult.files.wordpress.com/2011/05/capture.jpg"/>
          <p:cNvPicPr>
            <a:picLocks noChangeAspect="1" noChangeArrowheads="1"/>
          </p:cNvPicPr>
          <p:nvPr/>
        </p:nvPicPr>
        <p:blipFill>
          <a:blip r:embed="rId3"/>
          <a:srcRect/>
          <a:stretch>
            <a:fillRect/>
          </a:stretch>
        </p:blipFill>
        <p:spPr bwMode="auto">
          <a:xfrm>
            <a:off x="3500430" y="4429132"/>
            <a:ext cx="4714875" cy="2195510"/>
          </a:xfrm>
          <a:prstGeom prst="rect">
            <a:avLst/>
          </a:prstGeom>
          <a:noFill/>
        </p:spPr>
      </p:pic>
      <p:sp>
        <p:nvSpPr>
          <p:cNvPr id="2" name="1 Marcador de contenido"/>
          <p:cNvSpPr>
            <a:spLocks noGrp="1"/>
          </p:cNvSpPr>
          <p:nvPr>
            <p:ph idx="1"/>
          </p:nvPr>
        </p:nvSpPr>
        <p:spPr/>
        <p:txBody>
          <a:bodyPr/>
          <a:lstStyle/>
          <a:p>
            <a:pPr algn="just">
              <a:buFont typeface="Wingdings" pitchFamily="2" charset="2"/>
              <a:buChar char="ü"/>
            </a:pPr>
            <a:r>
              <a:rPr lang="es-AR" sz="2800" dirty="0" smtClean="0"/>
              <a:t>Habilidades del Ingeniero de Testing:</a:t>
            </a:r>
          </a:p>
          <a:p>
            <a:pPr lvl="1" algn="just">
              <a:buFont typeface="Wingdings" pitchFamily="2" charset="2"/>
              <a:buChar char="ü"/>
            </a:pPr>
            <a:r>
              <a:rPr lang="es-AR" sz="2400" dirty="0" smtClean="0"/>
              <a:t>Ingeniería de requisitos</a:t>
            </a:r>
          </a:p>
          <a:p>
            <a:pPr lvl="1" algn="just">
              <a:buFont typeface="Wingdings" pitchFamily="2" charset="2"/>
              <a:buChar char="ü"/>
            </a:pPr>
            <a:r>
              <a:rPr lang="es-AR" sz="2400" dirty="0" smtClean="0"/>
              <a:t>Administración de pruebas</a:t>
            </a:r>
          </a:p>
          <a:p>
            <a:pPr lvl="1" algn="just">
              <a:buFont typeface="Wingdings" pitchFamily="2" charset="2"/>
              <a:buChar char="ü"/>
            </a:pPr>
            <a:r>
              <a:rPr lang="es-AR" sz="2400" dirty="0" smtClean="0"/>
              <a:t>Técnicas de pruebas</a:t>
            </a:r>
          </a:p>
          <a:p>
            <a:pPr lvl="1" algn="just">
              <a:buFont typeface="Wingdings" pitchFamily="2" charset="2"/>
              <a:buChar char="ü"/>
            </a:pPr>
            <a:r>
              <a:rPr lang="es-AR" sz="2400" dirty="0" smtClean="0"/>
              <a:t>Habilidades sociales</a:t>
            </a:r>
          </a:p>
          <a:p>
            <a:endParaRPr lang="es-AR" dirty="0"/>
          </a:p>
        </p:txBody>
      </p:sp>
      <p:sp>
        <p:nvSpPr>
          <p:cNvPr id="3" name="2 Título"/>
          <p:cNvSpPr>
            <a:spLocks noGrp="1"/>
          </p:cNvSpPr>
          <p:nvPr>
            <p:ph type="title"/>
          </p:nvPr>
        </p:nvSpPr>
        <p:spPr/>
        <p:txBody>
          <a:bodyPr/>
          <a:lstStyle/>
          <a:p>
            <a:r>
              <a:rPr lang="es-ES_tradnl" dirty="0" smtClean="0"/>
              <a:t>Sicología de Testing</a:t>
            </a:r>
            <a:endParaRPr lang="es-A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_tradnl" dirty="0" smtClean="0"/>
              <a:t>Resumen - Conceptos aprendidos</a:t>
            </a:r>
            <a:endParaRPr lang="es-AR" dirty="0"/>
          </a:p>
        </p:txBody>
      </p:sp>
      <p:sp>
        <p:nvSpPr>
          <p:cNvPr id="4" name="Rectangle 3"/>
          <p:cNvSpPr txBox="1">
            <a:spLocks noGrp="1" noChangeArrowheads="1"/>
          </p:cNvSpPr>
          <p:nvPr>
            <p:ph idx="1"/>
          </p:nvPr>
        </p:nvSpPr>
        <p:spPr bwMode="auto">
          <a:xfrm>
            <a:off x="457200" y="1600201"/>
            <a:ext cx="6186502" cy="340043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mn-c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609600" indent="-609600"/>
            <a:r>
              <a:rPr lang="es-ES_tradnl" sz="2800" dirty="0" smtClean="0">
                <a:solidFill>
                  <a:schemeClr val="bg1"/>
                </a:solidFill>
              </a:rPr>
              <a:t>Calidad</a:t>
            </a:r>
          </a:p>
          <a:p>
            <a:pPr marL="609600" indent="-609600"/>
            <a:r>
              <a:rPr lang="es-ES_tradnl" sz="2800" dirty="0" smtClean="0">
                <a:solidFill>
                  <a:schemeClr val="bg1"/>
                </a:solidFill>
              </a:rPr>
              <a:t>Testing de Software</a:t>
            </a:r>
          </a:p>
          <a:p>
            <a:pPr marL="609600" indent="-609600"/>
            <a:r>
              <a:rPr lang="es-AR" sz="2800" dirty="0" smtClean="0">
                <a:solidFill>
                  <a:schemeClr val="bg1"/>
                </a:solidFill>
              </a:rPr>
              <a:t>Fundamentos del Testing de S.W.</a:t>
            </a:r>
          </a:p>
          <a:p>
            <a:pPr marL="609600" indent="-609600"/>
            <a:r>
              <a:rPr lang="es-AR" sz="2800" dirty="0" smtClean="0">
                <a:solidFill>
                  <a:schemeClr val="bg1"/>
                </a:solidFill>
              </a:rPr>
              <a:t>Pruebas estáticas y dinámicas</a:t>
            </a:r>
          </a:p>
          <a:p>
            <a:pPr marL="609600" indent="-609600"/>
            <a:r>
              <a:rPr lang="es-AR" sz="2800" dirty="0" smtClean="0">
                <a:solidFill>
                  <a:schemeClr val="bg1"/>
                </a:solidFill>
              </a:rPr>
              <a:t>Principios del Testing </a:t>
            </a:r>
          </a:p>
          <a:p>
            <a:pPr marL="609600" indent="-609600"/>
            <a:r>
              <a:rPr lang="es-AR" sz="2800" dirty="0" smtClean="0">
                <a:solidFill>
                  <a:schemeClr val="bg1"/>
                </a:solidFill>
              </a:rPr>
              <a:t>Sicología del Testing.</a:t>
            </a:r>
            <a:endParaRPr lang="es-ES_tradnl" sz="2800" dirty="0" smtClean="0">
              <a:solidFill>
                <a:schemeClr val="bg1"/>
              </a:solidFill>
            </a:endParaRPr>
          </a:p>
          <a:p>
            <a:pPr marL="609600" indent="-609600" algn="just">
              <a:buNone/>
            </a:pPr>
            <a:endParaRPr lang="es-ES" sz="2800" dirty="0" smtClean="0">
              <a:solidFill>
                <a:schemeClr val="bg1"/>
              </a:solidFill>
            </a:endParaRPr>
          </a:p>
        </p:txBody>
      </p:sp>
      <p:pic>
        <p:nvPicPr>
          <p:cNvPr id="50180" name="Picture 4" descr="https://cristinabarcelona.files.wordpress.com/2014/05/facebook-me-gusta.jpg"/>
          <p:cNvPicPr>
            <a:picLocks noChangeAspect="1" noChangeArrowheads="1"/>
          </p:cNvPicPr>
          <p:nvPr/>
        </p:nvPicPr>
        <p:blipFill>
          <a:blip r:embed="rId2"/>
          <a:srcRect/>
          <a:stretch>
            <a:fillRect/>
          </a:stretch>
        </p:blipFill>
        <p:spPr bwMode="auto">
          <a:xfrm>
            <a:off x="6858016" y="2643182"/>
            <a:ext cx="1714512" cy="1714512"/>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AR" dirty="0" smtClean="0"/>
              <a:t>Evolución del videojuego</a:t>
            </a:r>
            <a:endParaRPr lang="es-AR" dirty="0"/>
          </a:p>
        </p:txBody>
      </p:sp>
      <p:pic>
        <p:nvPicPr>
          <p:cNvPr id="1026" name="Picture 2" descr="http://www.danielparente.net/info/uploads/sites/2/2015/03/evoMARIO.jpg"/>
          <p:cNvPicPr>
            <a:picLocks noChangeAspect="1" noChangeArrowheads="1"/>
          </p:cNvPicPr>
          <p:nvPr/>
        </p:nvPicPr>
        <p:blipFill>
          <a:blip r:embed="rId3"/>
          <a:srcRect/>
          <a:stretch>
            <a:fillRect/>
          </a:stretch>
        </p:blipFill>
        <p:spPr bwMode="auto">
          <a:xfrm>
            <a:off x="428596" y="1785926"/>
            <a:ext cx="8410575" cy="421005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lgn="just">
              <a:buFont typeface="Wingdings" pitchFamily="2" charset="2"/>
              <a:buChar char="Ø"/>
            </a:pPr>
            <a:r>
              <a:rPr lang="es-CL" sz="2400" dirty="0"/>
              <a:t>“La calidad es la suma de todos aquellos aspectos </a:t>
            </a:r>
            <a:r>
              <a:rPr lang="es-CL" sz="2400" dirty="0" smtClean="0"/>
              <a:t>o características </a:t>
            </a:r>
            <a:r>
              <a:rPr lang="es-CL" sz="2400" dirty="0"/>
              <a:t>de un producto o servicio que influyen en </a:t>
            </a:r>
            <a:r>
              <a:rPr lang="es-CL" sz="2400" dirty="0" smtClean="0"/>
              <a:t> su </a:t>
            </a:r>
            <a:r>
              <a:rPr lang="es-CL" sz="2400" dirty="0"/>
              <a:t>capacidad para satisfacer las necesidades, expresadas </a:t>
            </a:r>
            <a:r>
              <a:rPr lang="es-CL" sz="2400" dirty="0" smtClean="0"/>
              <a:t> o </a:t>
            </a:r>
            <a:r>
              <a:rPr lang="es-CL" sz="2400" dirty="0"/>
              <a:t>implícitas” (ISO 8402</a:t>
            </a:r>
            <a:r>
              <a:rPr lang="es-CL" sz="2400" dirty="0" smtClean="0"/>
              <a:t>).</a:t>
            </a:r>
            <a:endParaRPr lang="es-CL" sz="2400" dirty="0"/>
          </a:p>
          <a:p>
            <a:pPr algn="just">
              <a:buFont typeface="Wingdings" pitchFamily="2" charset="2"/>
              <a:buChar char="Ø"/>
            </a:pPr>
            <a:endParaRPr lang="es-CL" sz="2400" dirty="0" smtClean="0"/>
          </a:p>
          <a:p>
            <a:pPr algn="just">
              <a:buFont typeface="Wingdings" pitchFamily="2" charset="2"/>
              <a:buChar char="Ø"/>
            </a:pPr>
            <a:r>
              <a:rPr lang="es-CL" sz="2400" dirty="0" smtClean="0"/>
              <a:t>“</a:t>
            </a:r>
            <a:r>
              <a:rPr lang="es-CL" sz="2400" dirty="0"/>
              <a:t>Grado con el cual el cliente o usuario percibe que el </a:t>
            </a:r>
            <a:r>
              <a:rPr lang="es-CL" sz="2400" dirty="0" smtClean="0"/>
              <a:t> software </a:t>
            </a:r>
            <a:r>
              <a:rPr lang="es-CL" sz="2400" dirty="0"/>
              <a:t>satisface sus expectativas” (IEEE 729-83</a:t>
            </a:r>
            <a:r>
              <a:rPr lang="es-CL" sz="2400" dirty="0" smtClean="0"/>
              <a:t>).</a:t>
            </a:r>
            <a:endParaRPr lang="es-CL" sz="2400" dirty="0"/>
          </a:p>
          <a:p>
            <a:pPr>
              <a:buFont typeface="Wingdings" pitchFamily="2" charset="2"/>
              <a:buChar char="ü"/>
            </a:pPr>
            <a:endParaRPr lang="es-CL" sz="2400" dirty="0"/>
          </a:p>
          <a:p>
            <a:pPr>
              <a:buFont typeface="Wingdings" pitchFamily="2" charset="2"/>
              <a:buChar char="ü"/>
            </a:pPr>
            <a:endParaRPr lang="es-CL" sz="2400" dirty="0"/>
          </a:p>
          <a:p>
            <a:pPr>
              <a:buFont typeface="Wingdings" pitchFamily="2" charset="2"/>
              <a:buChar char="ü"/>
            </a:pPr>
            <a:endParaRPr lang="es-CL" sz="2400" dirty="0" smtClean="0"/>
          </a:p>
          <a:p>
            <a:pPr>
              <a:buFont typeface="Wingdings" pitchFamily="2" charset="2"/>
              <a:buChar char="ü"/>
            </a:pPr>
            <a:endParaRPr lang="es-CL" sz="2400" dirty="0"/>
          </a:p>
        </p:txBody>
      </p:sp>
      <p:sp>
        <p:nvSpPr>
          <p:cNvPr id="3" name="2 Título"/>
          <p:cNvSpPr>
            <a:spLocks noGrp="1"/>
          </p:cNvSpPr>
          <p:nvPr>
            <p:ph type="title"/>
          </p:nvPr>
        </p:nvSpPr>
        <p:spPr/>
        <p:txBody>
          <a:bodyPr/>
          <a:lstStyle/>
          <a:p>
            <a:r>
              <a:rPr lang="es-CL" dirty="0" smtClean="0"/>
              <a:t>Calidad</a:t>
            </a:r>
            <a:endParaRPr lang="es-AR" dirty="0" smtClean="0"/>
          </a:p>
        </p:txBody>
      </p:sp>
    </p:spTree>
    <p:extLst>
      <p:ext uri="{BB962C8B-B14F-4D97-AF65-F5344CB8AC3E}">
        <p14:creationId xmlns:p14="http://schemas.microsoft.com/office/powerpoint/2010/main" val="38680185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L" dirty="0" smtClean="0"/>
              <a:t>Calidad</a:t>
            </a:r>
            <a:endParaRPr lang="es-AR" dirty="0" smtClean="0"/>
          </a:p>
        </p:txBody>
      </p:sp>
      <p:sp>
        <p:nvSpPr>
          <p:cNvPr id="5" name="4 Flecha derecha"/>
          <p:cNvSpPr/>
          <p:nvPr/>
        </p:nvSpPr>
        <p:spPr>
          <a:xfrm rot="19979705">
            <a:off x="543067" y="1789130"/>
            <a:ext cx="5879677" cy="374089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L" sz="3200" dirty="0" smtClean="0">
                <a:solidFill>
                  <a:schemeClr val="tx2">
                    <a:lumMod val="50000"/>
                  </a:schemeClr>
                </a:solidFill>
              </a:rPr>
              <a:t>Para obtener un producto de calidad, es imprescindible  un buen proceso de desarrollo.</a:t>
            </a:r>
            <a:endParaRPr lang="es-AR" sz="3200" dirty="0">
              <a:solidFill>
                <a:schemeClr val="tx2">
                  <a:lumMod val="50000"/>
                </a:schemeClr>
              </a:solidFill>
            </a:endParaRPr>
          </a:p>
        </p:txBody>
      </p:sp>
      <p:sp>
        <p:nvSpPr>
          <p:cNvPr id="6" name="5 Rectángulo"/>
          <p:cNvSpPr/>
          <p:nvPr/>
        </p:nvSpPr>
        <p:spPr>
          <a:xfrm>
            <a:off x="5857884" y="4143380"/>
            <a:ext cx="3000396" cy="64294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ES_tradnl" dirty="0" smtClean="0">
                <a:solidFill>
                  <a:schemeClr val="tx2">
                    <a:lumMod val="50000"/>
                  </a:schemeClr>
                </a:solidFill>
              </a:rPr>
              <a:t>Desarrollo</a:t>
            </a:r>
            <a:endParaRPr lang="es-AR" dirty="0">
              <a:solidFill>
                <a:schemeClr val="tx2">
                  <a:lumMod val="50000"/>
                </a:schemeClr>
              </a:solidFill>
            </a:endParaRPr>
          </a:p>
        </p:txBody>
      </p:sp>
      <p:sp>
        <p:nvSpPr>
          <p:cNvPr id="7" name="6 Rectángulo"/>
          <p:cNvSpPr/>
          <p:nvPr/>
        </p:nvSpPr>
        <p:spPr>
          <a:xfrm>
            <a:off x="5429256" y="5572140"/>
            <a:ext cx="3714776" cy="64294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ES_tradnl" dirty="0" smtClean="0">
                <a:solidFill>
                  <a:schemeClr val="tx2">
                    <a:lumMod val="50000"/>
                  </a:schemeClr>
                </a:solidFill>
              </a:rPr>
              <a:t>Requerimiento</a:t>
            </a:r>
            <a:endParaRPr lang="es-AR" dirty="0">
              <a:solidFill>
                <a:schemeClr val="tx2">
                  <a:lumMod val="50000"/>
                </a:schemeClr>
              </a:solidFill>
            </a:endParaRPr>
          </a:p>
        </p:txBody>
      </p:sp>
      <p:sp>
        <p:nvSpPr>
          <p:cNvPr id="8" name="7 Rectángulo"/>
          <p:cNvSpPr/>
          <p:nvPr/>
        </p:nvSpPr>
        <p:spPr>
          <a:xfrm>
            <a:off x="5643570" y="4857760"/>
            <a:ext cx="3357618" cy="64294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ES_tradnl" dirty="0" smtClean="0">
                <a:solidFill>
                  <a:schemeClr val="tx2">
                    <a:lumMod val="50000"/>
                  </a:schemeClr>
                </a:solidFill>
              </a:rPr>
              <a:t>Análisis y diseño</a:t>
            </a:r>
            <a:endParaRPr lang="es-AR" dirty="0">
              <a:solidFill>
                <a:schemeClr val="tx2">
                  <a:lumMod val="50000"/>
                </a:schemeClr>
              </a:solidFill>
            </a:endParaRPr>
          </a:p>
        </p:txBody>
      </p:sp>
      <p:sp>
        <p:nvSpPr>
          <p:cNvPr id="9" name="8 Rectángulo"/>
          <p:cNvSpPr/>
          <p:nvPr/>
        </p:nvSpPr>
        <p:spPr>
          <a:xfrm>
            <a:off x="6000760" y="3429000"/>
            <a:ext cx="2714676" cy="64294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ES_tradnl" dirty="0" smtClean="0">
                <a:solidFill>
                  <a:schemeClr val="tx2">
                    <a:lumMod val="50000"/>
                  </a:schemeClr>
                </a:solidFill>
              </a:rPr>
              <a:t>Control de Calidad</a:t>
            </a:r>
            <a:endParaRPr lang="es-AR" dirty="0">
              <a:solidFill>
                <a:schemeClr val="tx2">
                  <a:lumMod val="50000"/>
                </a:schemeClr>
              </a:solidFill>
            </a:endParaRPr>
          </a:p>
        </p:txBody>
      </p:sp>
      <p:sp>
        <p:nvSpPr>
          <p:cNvPr id="10" name="9 Rectángulo"/>
          <p:cNvSpPr/>
          <p:nvPr/>
        </p:nvSpPr>
        <p:spPr>
          <a:xfrm>
            <a:off x="6429388" y="2714620"/>
            <a:ext cx="1928858" cy="64294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ES_tradnl" dirty="0" smtClean="0">
                <a:solidFill>
                  <a:schemeClr val="tx2">
                    <a:lumMod val="50000"/>
                  </a:schemeClr>
                </a:solidFill>
              </a:rPr>
              <a:t>Paso a Producción</a:t>
            </a:r>
            <a:endParaRPr lang="es-AR" dirty="0">
              <a:solidFill>
                <a:schemeClr val="tx2">
                  <a:lumMod val="50000"/>
                </a:schemeClr>
              </a:solidFill>
            </a:endParaRPr>
          </a:p>
        </p:txBody>
      </p:sp>
      <p:sp>
        <p:nvSpPr>
          <p:cNvPr id="11" name="10 Rectángulo"/>
          <p:cNvSpPr/>
          <p:nvPr/>
        </p:nvSpPr>
        <p:spPr>
          <a:xfrm>
            <a:off x="6143604" y="1857364"/>
            <a:ext cx="2500362" cy="64294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ES_tradnl" sz="2000" dirty="0" smtClean="0">
                <a:solidFill>
                  <a:schemeClr val="tx2">
                    <a:lumMod val="50000"/>
                  </a:schemeClr>
                </a:solidFill>
              </a:rPr>
              <a:t>Software</a:t>
            </a:r>
            <a:endParaRPr lang="es-AR" sz="2000" dirty="0">
              <a:solidFill>
                <a:schemeClr val="tx2">
                  <a:lumMod val="50000"/>
                </a:schemeClr>
              </a:solidFill>
            </a:endParaRPr>
          </a:p>
        </p:txBody>
      </p:sp>
    </p:spTree>
    <p:extLst>
      <p:ext uri="{BB962C8B-B14F-4D97-AF65-F5344CB8AC3E}">
        <p14:creationId xmlns:p14="http://schemas.microsoft.com/office/powerpoint/2010/main" val="27644798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lgn="just">
              <a:buFont typeface="Wingdings" pitchFamily="2" charset="2"/>
              <a:buChar char="Ø"/>
            </a:pPr>
            <a:r>
              <a:rPr lang="es-CL" sz="2400" dirty="0" smtClean="0"/>
              <a:t>Control </a:t>
            </a:r>
            <a:r>
              <a:rPr lang="es-CL" sz="2400" dirty="0"/>
              <a:t>de Calidad: </a:t>
            </a:r>
            <a:r>
              <a:rPr lang="es-CL" sz="2400" dirty="0" smtClean="0"/>
              <a:t>es un proceso que incluye diferentes actividades que permiten </a:t>
            </a:r>
            <a:r>
              <a:rPr lang="es-CL" sz="2400" u="sng" dirty="0"/>
              <a:t>evaluar la </a:t>
            </a:r>
            <a:r>
              <a:rPr lang="es-CL" sz="2400" u="sng" dirty="0" smtClean="0"/>
              <a:t>calidad</a:t>
            </a:r>
            <a:r>
              <a:rPr lang="es-CL" sz="2400" dirty="0" smtClean="0"/>
              <a:t> tanto de </a:t>
            </a:r>
            <a:r>
              <a:rPr lang="es-CL" sz="2400" dirty="0"/>
              <a:t>los productos </a:t>
            </a:r>
            <a:r>
              <a:rPr lang="es-CL" sz="2400" dirty="0" smtClean="0"/>
              <a:t>desarrollados como los procesos de desarrollo.</a:t>
            </a:r>
            <a:endParaRPr lang="es-CL" sz="2400" dirty="0"/>
          </a:p>
          <a:p>
            <a:pPr algn="just">
              <a:buFont typeface="Wingdings" pitchFamily="2" charset="2"/>
              <a:buChar char="Ø"/>
            </a:pPr>
            <a:r>
              <a:rPr lang="es-CL" sz="2400" dirty="0" smtClean="0"/>
              <a:t>Mejora </a:t>
            </a:r>
            <a:r>
              <a:rPr lang="es-CL" sz="2400" dirty="0"/>
              <a:t>de la calidad del software</a:t>
            </a:r>
            <a:r>
              <a:rPr lang="es-CL" sz="2400" dirty="0" smtClean="0"/>
              <a:t>:</a:t>
            </a:r>
            <a:endParaRPr lang="es-CL" sz="2400" dirty="0"/>
          </a:p>
          <a:p>
            <a:pPr lvl="1" algn="just">
              <a:buFont typeface="Wingdings" pitchFamily="2" charset="2"/>
              <a:buChar char="Ø"/>
            </a:pPr>
            <a:r>
              <a:rPr lang="es-CL" sz="2000" dirty="0" smtClean="0"/>
              <a:t>Gestión </a:t>
            </a:r>
            <a:r>
              <a:rPr lang="es-CL" sz="2000" dirty="0"/>
              <a:t>de Calidad: Determinación y aplicación de </a:t>
            </a:r>
            <a:r>
              <a:rPr lang="es-CL" sz="2000" dirty="0" smtClean="0"/>
              <a:t>las políticas </a:t>
            </a:r>
            <a:r>
              <a:rPr lang="es-CL" sz="2000" dirty="0"/>
              <a:t>de calidad </a:t>
            </a:r>
            <a:r>
              <a:rPr lang="es-CL" sz="2000" dirty="0" smtClean="0"/>
              <a:t>en </a:t>
            </a:r>
            <a:r>
              <a:rPr lang="es-CL" sz="2000" dirty="0"/>
              <a:t>la empresa (objetivos </a:t>
            </a:r>
            <a:r>
              <a:rPr lang="es-CL" sz="2000" dirty="0" smtClean="0"/>
              <a:t>y directrices </a:t>
            </a:r>
            <a:r>
              <a:rPr lang="es-CL" sz="2000" dirty="0"/>
              <a:t>generales)</a:t>
            </a:r>
          </a:p>
          <a:p>
            <a:pPr lvl="1" algn="just">
              <a:buFont typeface="Wingdings" pitchFamily="2" charset="2"/>
              <a:buChar char="Ø"/>
            </a:pPr>
            <a:r>
              <a:rPr lang="es-CL" sz="2000" dirty="0" smtClean="0"/>
              <a:t>Aseguramiento </a:t>
            </a:r>
            <a:r>
              <a:rPr lang="es-CL" sz="2000" dirty="0"/>
              <a:t>de Calidad: Conjunto </a:t>
            </a:r>
            <a:r>
              <a:rPr lang="es-CL" sz="2000" dirty="0" smtClean="0"/>
              <a:t>de actividades </a:t>
            </a:r>
            <a:r>
              <a:rPr lang="es-CL" sz="2000" dirty="0"/>
              <a:t>planificadas y sistemáticas necesarias </a:t>
            </a:r>
            <a:r>
              <a:rPr lang="es-CL" sz="2000" dirty="0" smtClean="0"/>
              <a:t>para proporcionar </a:t>
            </a:r>
            <a:r>
              <a:rPr lang="es-CL" sz="2000" dirty="0"/>
              <a:t>confianza en que el producto </a:t>
            </a:r>
            <a:r>
              <a:rPr lang="es-CL" sz="2000" dirty="0" smtClean="0"/>
              <a:t>software </a:t>
            </a:r>
            <a:r>
              <a:rPr lang="es-CL" sz="2000" dirty="0" err="1" smtClean="0"/>
              <a:t>satisfacerá</a:t>
            </a:r>
            <a:r>
              <a:rPr lang="es-CL" sz="2000" dirty="0" smtClean="0"/>
              <a:t> </a:t>
            </a:r>
            <a:r>
              <a:rPr lang="es-CL" sz="2000" dirty="0"/>
              <a:t>los requisitos dados de calidad</a:t>
            </a:r>
            <a:r>
              <a:rPr lang="es-CL" sz="2000" dirty="0" smtClean="0"/>
              <a:t>.</a:t>
            </a:r>
            <a:endParaRPr lang="es-CL" sz="2400" dirty="0"/>
          </a:p>
        </p:txBody>
      </p:sp>
      <p:sp>
        <p:nvSpPr>
          <p:cNvPr id="3" name="2 Título"/>
          <p:cNvSpPr>
            <a:spLocks noGrp="1"/>
          </p:cNvSpPr>
          <p:nvPr>
            <p:ph type="title"/>
          </p:nvPr>
        </p:nvSpPr>
        <p:spPr/>
        <p:txBody>
          <a:bodyPr/>
          <a:lstStyle/>
          <a:p>
            <a:r>
              <a:rPr lang="es-CL" dirty="0" smtClean="0"/>
              <a:t>Calidad</a:t>
            </a:r>
            <a:endParaRPr lang="es-AR" dirty="0" smtClean="0"/>
          </a:p>
        </p:txBody>
      </p:sp>
    </p:spTree>
    <p:extLst>
      <p:ext uri="{BB962C8B-B14F-4D97-AF65-F5344CB8AC3E}">
        <p14:creationId xmlns:p14="http://schemas.microsoft.com/office/powerpoint/2010/main" val="37419628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lvl="1"/>
            <a:r>
              <a:rPr lang="es-ES_tradnl" dirty="0" smtClean="0"/>
              <a:t>CMMI</a:t>
            </a:r>
          </a:p>
          <a:p>
            <a:pPr lvl="1"/>
            <a:r>
              <a:rPr lang="es-ES_tradnl" dirty="0" smtClean="0"/>
              <a:t>ISO</a:t>
            </a:r>
          </a:p>
          <a:p>
            <a:pPr lvl="1"/>
            <a:r>
              <a:rPr lang="es-ES_tradnl" dirty="0" smtClean="0"/>
              <a:t>SPICE</a:t>
            </a:r>
          </a:p>
          <a:p>
            <a:pPr lvl="1"/>
            <a:r>
              <a:rPr lang="es-ES_tradnl" dirty="0" smtClean="0"/>
              <a:t>IEEE</a:t>
            </a:r>
          </a:p>
          <a:p>
            <a:pPr lvl="1"/>
            <a:r>
              <a:rPr lang="es-ES" dirty="0" err="1" smtClean="0"/>
              <a:t>Moprosoft</a:t>
            </a:r>
            <a:endParaRPr lang="es-ES" dirty="0" smtClean="0"/>
          </a:p>
          <a:p>
            <a:pPr lvl="1"/>
            <a:r>
              <a:rPr lang="es-ES" dirty="0" err="1" smtClean="0"/>
              <a:t>Bootstrap</a:t>
            </a:r>
            <a:endParaRPr lang="es-ES" dirty="0" smtClean="0"/>
          </a:p>
          <a:p>
            <a:pPr lvl="1"/>
            <a:r>
              <a:rPr lang="es-ES_tradnl" dirty="0" smtClean="0"/>
              <a:t>Modelo V, Testing de S.W.</a:t>
            </a:r>
            <a:endParaRPr lang="es-AR" dirty="0"/>
          </a:p>
        </p:txBody>
      </p:sp>
      <p:sp>
        <p:nvSpPr>
          <p:cNvPr id="3" name="2 Título"/>
          <p:cNvSpPr>
            <a:spLocks noGrp="1"/>
          </p:cNvSpPr>
          <p:nvPr>
            <p:ph type="title"/>
          </p:nvPr>
        </p:nvSpPr>
        <p:spPr/>
        <p:txBody>
          <a:bodyPr/>
          <a:lstStyle/>
          <a:p>
            <a:r>
              <a:rPr lang="es-ES_tradnl" dirty="0" smtClean="0"/>
              <a:t>Modelos de Calidad</a:t>
            </a:r>
            <a:endParaRPr lang="es-A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_tradnl" dirty="0" smtClean="0"/>
              <a:t>Modelos de Calidad</a:t>
            </a:r>
            <a:endParaRPr lang="es-AR" dirty="0"/>
          </a:p>
        </p:txBody>
      </p:sp>
      <p:pic>
        <p:nvPicPr>
          <p:cNvPr id="10242" name="Picture 2" descr="http://www.definicionabc.com/wp-content/uploads/ISO-9000.gif"/>
          <p:cNvPicPr>
            <a:picLocks noChangeAspect="1" noChangeArrowheads="1"/>
          </p:cNvPicPr>
          <p:nvPr/>
        </p:nvPicPr>
        <p:blipFill>
          <a:blip r:embed="rId3"/>
          <a:srcRect/>
          <a:stretch>
            <a:fillRect/>
          </a:stretch>
        </p:blipFill>
        <p:spPr bwMode="auto">
          <a:xfrm>
            <a:off x="3857620" y="1643050"/>
            <a:ext cx="1785950" cy="1785950"/>
          </a:xfrm>
          <a:prstGeom prst="rect">
            <a:avLst/>
          </a:prstGeom>
          <a:noFill/>
        </p:spPr>
      </p:pic>
      <p:pic>
        <p:nvPicPr>
          <p:cNvPr id="10244" name="Picture 4" descr="http://www.totaltech.com.mx/images/right-panel/articulos/logo-cmmi.png"/>
          <p:cNvPicPr>
            <a:picLocks noChangeAspect="1" noChangeArrowheads="1"/>
          </p:cNvPicPr>
          <p:nvPr/>
        </p:nvPicPr>
        <p:blipFill>
          <a:blip r:embed="rId4"/>
          <a:srcRect l="19332" r="15261"/>
          <a:stretch>
            <a:fillRect/>
          </a:stretch>
        </p:blipFill>
        <p:spPr bwMode="auto">
          <a:xfrm>
            <a:off x="6500826" y="2786058"/>
            <a:ext cx="2143140" cy="1905000"/>
          </a:xfrm>
          <a:prstGeom prst="ellipse">
            <a:avLst/>
          </a:prstGeom>
          <a:ln>
            <a:noFill/>
          </a:ln>
          <a:effectLst>
            <a:softEdge rad="112500"/>
          </a:effectLst>
        </p:spPr>
      </p:pic>
      <p:pic>
        <p:nvPicPr>
          <p:cNvPr id="10246" name="Picture 6" descr="http://upload.wikimedia.org/wikipedia/commons/thumb/5/56/Ieee_blue.jpg/200px-Ieee_blue.jpg"/>
          <p:cNvPicPr>
            <a:picLocks noChangeAspect="1" noChangeArrowheads="1"/>
          </p:cNvPicPr>
          <p:nvPr/>
        </p:nvPicPr>
        <p:blipFill>
          <a:blip r:embed="rId5"/>
          <a:srcRect/>
          <a:stretch>
            <a:fillRect/>
          </a:stretch>
        </p:blipFill>
        <p:spPr bwMode="auto">
          <a:xfrm>
            <a:off x="6215074" y="1928802"/>
            <a:ext cx="1905000" cy="676276"/>
          </a:xfrm>
          <a:prstGeom prst="rect">
            <a:avLst/>
          </a:prstGeom>
          <a:noFill/>
        </p:spPr>
      </p:pic>
      <p:pic>
        <p:nvPicPr>
          <p:cNvPr id="10250" name="Picture 10" descr="http://ollomedia.com/wp-content/uploads/Bootstrap-2-1-Is-the-Latest-Update-to-Twitter-s-Popular-Open-Source-Project.png"/>
          <p:cNvPicPr>
            <a:picLocks noChangeAspect="1" noChangeArrowheads="1"/>
          </p:cNvPicPr>
          <p:nvPr/>
        </p:nvPicPr>
        <p:blipFill>
          <a:blip r:embed="rId6"/>
          <a:srcRect/>
          <a:stretch>
            <a:fillRect/>
          </a:stretch>
        </p:blipFill>
        <p:spPr bwMode="auto">
          <a:xfrm>
            <a:off x="928661" y="857232"/>
            <a:ext cx="2214579" cy="1216802"/>
          </a:xfrm>
          <a:prstGeom prst="rect">
            <a:avLst/>
          </a:prstGeom>
          <a:noFill/>
        </p:spPr>
      </p:pic>
      <p:pic>
        <p:nvPicPr>
          <p:cNvPr id="10252" name="Picture 12" descr="http://www.siac.com.mx/portal/images/moprosoft.bmp"/>
          <p:cNvPicPr>
            <a:picLocks noChangeAspect="1" noChangeArrowheads="1"/>
          </p:cNvPicPr>
          <p:nvPr/>
        </p:nvPicPr>
        <p:blipFill>
          <a:blip r:embed="rId7"/>
          <a:srcRect/>
          <a:stretch>
            <a:fillRect/>
          </a:stretch>
        </p:blipFill>
        <p:spPr bwMode="auto">
          <a:xfrm>
            <a:off x="857224" y="5000636"/>
            <a:ext cx="3705225" cy="942976"/>
          </a:xfrm>
          <a:prstGeom prst="rect">
            <a:avLst/>
          </a:prstGeom>
          <a:noFill/>
        </p:spPr>
      </p:pic>
      <p:pic>
        <p:nvPicPr>
          <p:cNvPr id="10254" name="Picture 14" descr="http://www.securityartwork.es/wp-content/uploads/2011/07/y.jpg"/>
          <p:cNvPicPr>
            <a:picLocks noChangeAspect="1" noChangeArrowheads="1"/>
          </p:cNvPicPr>
          <p:nvPr/>
        </p:nvPicPr>
        <p:blipFill>
          <a:blip r:embed="rId8"/>
          <a:srcRect/>
          <a:stretch>
            <a:fillRect/>
          </a:stretch>
        </p:blipFill>
        <p:spPr bwMode="auto">
          <a:xfrm>
            <a:off x="5429256" y="4786322"/>
            <a:ext cx="1643074" cy="1511628"/>
          </a:xfrm>
          <a:prstGeom prst="rect">
            <a:avLst/>
          </a:prstGeom>
          <a:noFill/>
        </p:spPr>
      </p:pic>
      <p:pic>
        <p:nvPicPr>
          <p:cNvPr id="15" name="Picture 2" descr="http://www.istqb.guru/cdn/uploads/ISTQB_Logo.jpg"/>
          <p:cNvPicPr>
            <a:picLocks noChangeAspect="1" noChangeArrowheads="1"/>
          </p:cNvPicPr>
          <p:nvPr/>
        </p:nvPicPr>
        <p:blipFill>
          <a:blip r:embed="rId9" cstate="print"/>
          <a:srcRect l="2941" t="3788" b="30136"/>
          <a:stretch>
            <a:fillRect/>
          </a:stretch>
        </p:blipFill>
        <p:spPr bwMode="auto">
          <a:xfrm>
            <a:off x="1285852" y="3214686"/>
            <a:ext cx="2357454" cy="1246259"/>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546243"/>
            <a:ext cx="8229600" cy="4525963"/>
          </a:xfrm>
        </p:spPr>
        <p:txBody>
          <a:bodyPr/>
          <a:lstStyle/>
          <a:p>
            <a:pPr algn="just">
              <a:buNone/>
            </a:pPr>
            <a:r>
              <a:rPr lang="es-AR" sz="2800" b="1" dirty="0" smtClean="0">
                <a:solidFill>
                  <a:srgbClr val="002060"/>
                </a:solidFill>
              </a:rPr>
              <a:t>ISO </a:t>
            </a:r>
            <a:r>
              <a:rPr lang="es-AR" sz="2800" b="1" i="1" dirty="0" smtClean="0">
                <a:solidFill>
                  <a:srgbClr val="002060"/>
                </a:solidFill>
              </a:rPr>
              <a:t>International </a:t>
            </a:r>
            <a:r>
              <a:rPr lang="es-AR" sz="2800" b="1" i="1" dirty="0" err="1" smtClean="0">
                <a:solidFill>
                  <a:srgbClr val="002060"/>
                </a:solidFill>
              </a:rPr>
              <a:t>Organization</a:t>
            </a:r>
            <a:r>
              <a:rPr lang="es-AR" sz="2800" b="1" i="1" dirty="0" smtClean="0">
                <a:solidFill>
                  <a:srgbClr val="002060"/>
                </a:solidFill>
              </a:rPr>
              <a:t> </a:t>
            </a:r>
            <a:r>
              <a:rPr lang="es-AR" sz="2800" b="1" i="1" dirty="0" err="1" smtClean="0">
                <a:solidFill>
                  <a:srgbClr val="002060"/>
                </a:solidFill>
              </a:rPr>
              <a:t>for</a:t>
            </a:r>
            <a:r>
              <a:rPr lang="es-AR" sz="2800" b="1" i="1" dirty="0" smtClean="0">
                <a:solidFill>
                  <a:srgbClr val="002060"/>
                </a:solidFill>
              </a:rPr>
              <a:t> </a:t>
            </a:r>
            <a:r>
              <a:rPr lang="es-AR" sz="2800" b="1" i="1" dirty="0" err="1" smtClean="0">
                <a:solidFill>
                  <a:srgbClr val="002060"/>
                </a:solidFill>
              </a:rPr>
              <a:t>Standardization</a:t>
            </a:r>
            <a:endParaRPr lang="es-AR" sz="2800" b="1" i="1" dirty="0" smtClean="0">
              <a:solidFill>
                <a:srgbClr val="002060"/>
              </a:solidFill>
            </a:endParaRPr>
          </a:p>
          <a:p>
            <a:pPr algn="just">
              <a:buFont typeface="Arial" pitchFamily="34" charset="0"/>
              <a:buChar char="•"/>
            </a:pPr>
            <a:r>
              <a:rPr lang="es-AR" sz="2800" dirty="0" smtClean="0"/>
              <a:t>La Organización Internacional de Normalización, se ocupa de establecer las normas de fabricación, de comunicación y de comercialización, tanto de productos como de servicios.</a:t>
            </a:r>
          </a:p>
          <a:p>
            <a:pPr algn="just">
              <a:buFont typeface="Arial" pitchFamily="34" charset="0"/>
              <a:buChar char="•"/>
            </a:pPr>
            <a:r>
              <a:rPr lang="es-AR" sz="2800" dirty="0" smtClean="0"/>
              <a:t>Las normas ISO se clasifican en :</a:t>
            </a:r>
          </a:p>
          <a:p>
            <a:pPr lvl="1" algn="just">
              <a:buFont typeface="Arial" pitchFamily="34" charset="0"/>
              <a:buChar char="•"/>
            </a:pPr>
            <a:r>
              <a:rPr lang="es-AR" sz="2400" dirty="0" smtClean="0"/>
              <a:t>ISO 9000: Conceptos y definiciones de la calidad</a:t>
            </a:r>
          </a:p>
          <a:p>
            <a:pPr lvl="1" algn="just">
              <a:buFont typeface="Arial" pitchFamily="34" charset="0"/>
              <a:buChar char="•"/>
            </a:pPr>
            <a:r>
              <a:rPr lang="es-AR" sz="2400" dirty="0" smtClean="0"/>
              <a:t>9001: Gestión de requisitos</a:t>
            </a:r>
          </a:p>
          <a:p>
            <a:pPr lvl="1" algn="just">
              <a:buFont typeface="Arial" pitchFamily="34" charset="0"/>
              <a:buChar char="•"/>
            </a:pPr>
            <a:r>
              <a:rPr lang="es-AR" sz="2400" dirty="0" smtClean="0"/>
              <a:t>9004: Gestión de directrices</a:t>
            </a:r>
            <a:endParaRPr lang="es-AR" sz="2400" dirty="0"/>
          </a:p>
        </p:txBody>
      </p:sp>
      <p:sp>
        <p:nvSpPr>
          <p:cNvPr id="3" name="2 Título"/>
          <p:cNvSpPr>
            <a:spLocks noGrp="1"/>
          </p:cNvSpPr>
          <p:nvPr>
            <p:ph type="title"/>
          </p:nvPr>
        </p:nvSpPr>
        <p:spPr/>
        <p:txBody>
          <a:bodyPr/>
          <a:lstStyle/>
          <a:p>
            <a:r>
              <a:rPr lang="es-ES_tradnl" dirty="0" smtClean="0"/>
              <a:t>Modelos de Calidad</a:t>
            </a:r>
            <a:endParaRPr lang="es-AR" dirty="0"/>
          </a:p>
        </p:txBody>
      </p:sp>
      <p:pic>
        <p:nvPicPr>
          <p:cNvPr id="4" name="Picture 2" descr="http://www.definicionabc.com/wp-content/uploads/ISO-9000.gif"/>
          <p:cNvPicPr>
            <a:picLocks noChangeAspect="1" noChangeArrowheads="1"/>
          </p:cNvPicPr>
          <p:nvPr/>
        </p:nvPicPr>
        <p:blipFill>
          <a:blip r:embed="rId3"/>
          <a:srcRect/>
          <a:stretch>
            <a:fillRect/>
          </a:stretch>
        </p:blipFill>
        <p:spPr bwMode="auto">
          <a:xfrm>
            <a:off x="6858016" y="4714884"/>
            <a:ext cx="1785950" cy="1785950"/>
          </a:xfrm>
          <a:prstGeom prst="rect">
            <a:avLst/>
          </a:prstGeom>
          <a:noFill/>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Tema DuocUC 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 DuocUC 2012</Template>
  <TotalTime>1055</TotalTime>
  <Words>2102</Words>
  <Application>Microsoft Office PowerPoint</Application>
  <PresentationFormat>Presentación en pantalla (4:3)</PresentationFormat>
  <Paragraphs>263</Paragraphs>
  <Slides>24</Slides>
  <Notes>18</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24</vt:i4>
      </vt:variant>
    </vt:vector>
  </HeadingPairs>
  <TitlesOfParts>
    <vt:vector size="29" baseType="lpstr">
      <vt:lpstr>ＭＳ Ｐゴシック</vt:lpstr>
      <vt:lpstr>Arial</vt:lpstr>
      <vt:lpstr>Calibri</vt:lpstr>
      <vt:lpstr>Wingdings</vt:lpstr>
      <vt:lpstr>Tema DuocUC 2012</vt:lpstr>
      <vt:lpstr>Presentación de PowerPoint</vt:lpstr>
      <vt:lpstr>Presentación de PowerPoint</vt:lpstr>
      <vt:lpstr>Evolución del videojuego</vt:lpstr>
      <vt:lpstr>Calidad</vt:lpstr>
      <vt:lpstr>Calidad</vt:lpstr>
      <vt:lpstr>Calidad</vt:lpstr>
      <vt:lpstr>Modelos de Calidad</vt:lpstr>
      <vt:lpstr>Modelos de Calidad</vt:lpstr>
      <vt:lpstr>Modelos de Calidad</vt:lpstr>
      <vt:lpstr>Modelos de Calidad</vt:lpstr>
      <vt:lpstr>Modelos de Calidad</vt:lpstr>
      <vt:lpstr>Fundamentos del Testing</vt:lpstr>
      <vt:lpstr>Fundamentos del Testing Estándares de calidad</vt:lpstr>
      <vt:lpstr>Fundamentos del Testing Estándares de calidad</vt:lpstr>
      <vt:lpstr>Fundamentos del Testing Ejemplos Estándares de calidad</vt:lpstr>
      <vt:lpstr>Presentación de PowerPoint</vt:lpstr>
      <vt:lpstr>Fundamentos del Testing</vt:lpstr>
      <vt:lpstr>Fundamentos del Testing</vt:lpstr>
      <vt:lpstr>Pruebas estáticas</vt:lpstr>
      <vt:lpstr>Pruebas dinámicas </vt:lpstr>
      <vt:lpstr>Principios del Testing de Software</vt:lpstr>
      <vt:lpstr>Sicología de Testing</vt:lpstr>
      <vt:lpstr>Sicología de Testing</vt:lpstr>
      <vt:lpstr>Resumen - Conceptos aprendidos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Andres Alberto U.</dc:creator>
  <cp:lastModifiedBy>Maria Ignacia Araos C.</cp:lastModifiedBy>
  <cp:revision>116</cp:revision>
  <dcterms:created xsi:type="dcterms:W3CDTF">2013-06-28T16:52:03Z</dcterms:created>
  <dcterms:modified xsi:type="dcterms:W3CDTF">2015-07-30T13:48:12Z</dcterms:modified>
</cp:coreProperties>
</file>