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35"/>
  </p:notesMasterIdLst>
  <p:sldIdLst>
    <p:sldId id="260" r:id="rId2"/>
    <p:sldId id="259" r:id="rId3"/>
    <p:sldId id="297" r:id="rId4"/>
    <p:sldId id="310" r:id="rId5"/>
    <p:sldId id="327" r:id="rId6"/>
    <p:sldId id="309" r:id="rId7"/>
    <p:sldId id="330" r:id="rId8"/>
    <p:sldId id="326" r:id="rId9"/>
    <p:sldId id="311" r:id="rId10"/>
    <p:sldId id="328" r:id="rId11"/>
    <p:sldId id="312" r:id="rId12"/>
    <p:sldId id="314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9" r:id="rId23"/>
    <p:sldId id="331" r:id="rId24"/>
    <p:sldId id="332" r:id="rId25"/>
    <p:sldId id="334" r:id="rId26"/>
    <p:sldId id="336" r:id="rId27"/>
    <p:sldId id="338" r:id="rId28"/>
    <p:sldId id="335" r:id="rId29"/>
    <p:sldId id="342" r:id="rId30"/>
    <p:sldId id="343" r:id="rId31"/>
    <p:sldId id="344" r:id="rId32"/>
    <p:sldId id="346" r:id="rId33"/>
    <p:sldId id="348" r:id="rId34"/>
  </p:sldIdLst>
  <p:sldSz cx="9144000" cy="6858000" type="screen4x3"/>
  <p:notesSz cx="6858000" cy="9144000"/>
  <p:custDataLst>
    <p:tags r:id="rId36"/>
  </p:custDataLst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993300"/>
    <a:srgbClr val="CC3300"/>
    <a:srgbClr val="800000"/>
    <a:srgbClr val="006666"/>
    <a:srgbClr val="800080"/>
    <a:srgbClr val="00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9606" autoAdjust="0"/>
  </p:normalViewPr>
  <p:slideViewPr>
    <p:cSldViewPr>
      <p:cViewPr varScale="1">
        <p:scale>
          <a:sx n="71" d="100"/>
          <a:sy n="71" d="100"/>
        </p:scale>
        <p:origin x="4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1F746-0070-4FC6-A14B-1246EAB313E3}" type="datetimeFigureOut">
              <a:rPr lang="es-CL" smtClean="0"/>
              <a:pPr/>
              <a:t>23-09-2015</a:t>
            </a:fld>
            <a:endParaRPr lang="es-C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9BAC6-CDD1-495F-B578-B1B655A186A6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9972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Recordar</a:t>
            </a:r>
            <a:r>
              <a:rPr lang="es-ES_tradnl" baseline="0" dirty="0" smtClean="0"/>
              <a:t> las distintas etapas del proceso de testing, e</a:t>
            </a:r>
            <a:r>
              <a:rPr lang="es-ES_tradnl" dirty="0" smtClean="0"/>
              <a:t>n esta</a:t>
            </a:r>
            <a:r>
              <a:rPr lang="es-ES_tradnl" baseline="0" dirty="0" smtClean="0"/>
              <a:t> unidad nos centraremos en las dos primeras etapas del proceso. </a:t>
            </a:r>
            <a:r>
              <a:rPr lang="es-AR" baseline="0" dirty="0" smtClean="0"/>
              <a:t>Planificar y controlar; Analizar y diseñar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7571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33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01258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Se necesita de toda la documentación y prototipos posibles:</a:t>
            </a:r>
          </a:p>
          <a:p>
            <a:pPr lvl="1"/>
            <a:r>
              <a:rPr lang="es-ES_tradnl" dirty="0" smtClean="0"/>
              <a:t>Diseños</a:t>
            </a:r>
          </a:p>
          <a:p>
            <a:pPr lvl="1"/>
            <a:r>
              <a:rPr lang="es-ES_tradnl" dirty="0" smtClean="0"/>
              <a:t>Modelos ER</a:t>
            </a:r>
          </a:p>
          <a:p>
            <a:pPr lvl="1"/>
            <a:r>
              <a:rPr lang="es-ES_tradnl" dirty="0" smtClean="0"/>
              <a:t>Diagramas de flujo</a:t>
            </a:r>
          </a:p>
          <a:p>
            <a:pPr lvl="1"/>
            <a:r>
              <a:rPr lang="es-ES_tradnl" dirty="0" smtClean="0"/>
              <a:t>Casos de uso</a:t>
            </a:r>
            <a:endParaRPr lang="es-AR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6477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943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 smtClean="0"/>
              <a:t>Lote de Datos</a:t>
            </a:r>
            <a:r>
              <a:rPr lang="es-ES" dirty="0" smtClean="0"/>
              <a:t>:</a:t>
            </a:r>
            <a:r>
              <a:rPr lang="es-ES" baseline="0" dirty="0" smtClean="0"/>
              <a:t> </a:t>
            </a:r>
            <a:r>
              <a:rPr lang="es-AR" dirty="0" smtClean="0"/>
              <a:t>Información</a:t>
            </a:r>
            <a:r>
              <a:rPr lang="es-AR" baseline="0" dirty="0" smtClean="0"/>
              <a:t> </a:t>
            </a:r>
            <a:r>
              <a:rPr lang="es-AR" dirty="0" smtClean="0"/>
              <a:t>necesaria para ejecutar un caso de prueba.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03084-12CC-48BC-AD0B-5B1FA8979BBA}" type="slidenum">
              <a:rPr lang="es-AR" smtClean="0"/>
              <a:pPr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714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03084-12CC-48BC-AD0B-5B1FA8979BBA}" type="slidenum">
              <a:rPr lang="es-AR" smtClean="0"/>
              <a:pPr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7487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1" noProof="0" dirty="0" smtClean="0"/>
              <a:t>Des</a:t>
            </a:r>
            <a:r>
              <a:rPr lang="es-AR" noProof="0" dirty="0" smtClean="0"/>
              <a:t>.: Descripción</a:t>
            </a:r>
          </a:p>
          <a:p>
            <a:r>
              <a:rPr lang="es-AR" b="1" noProof="0" dirty="0" smtClean="0"/>
              <a:t>Resul</a:t>
            </a:r>
            <a:r>
              <a:rPr lang="es-AR" noProof="0" dirty="0" smtClean="0"/>
              <a:t>.</a:t>
            </a:r>
            <a:r>
              <a:rPr lang="es-AR" baseline="0" noProof="0" dirty="0" smtClean="0"/>
              <a:t> </a:t>
            </a:r>
            <a:r>
              <a:rPr lang="es-AR" b="1" baseline="0" noProof="0" dirty="0" smtClean="0"/>
              <a:t>Esper</a:t>
            </a:r>
            <a:r>
              <a:rPr lang="es-AR" baseline="0" noProof="0" dirty="0" smtClean="0"/>
              <a:t>.: Resultado esperado</a:t>
            </a:r>
            <a:endParaRPr lang="es-AR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03084-12CC-48BC-AD0B-5B1FA8979BBA}" type="slidenum">
              <a:rPr lang="es-AR" smtClean="0"/>
              <a:pPr/>
              <a:t>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5666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30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00565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31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80892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32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0322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fondo-tapa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929198"/>
            <a:ext cx="6400800" cy="70960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23-09-2015</a:t>
            </a:fld>
            <a:endParaRPr lang="es-CL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23-09-2015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23-09-2015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2EB3-0EDA-4ED9-9536-B32CA2814CB2}" type="datetimeFigureOut">
              <a:rPr lang="es-CL" smtClean="0"/>
              <a:pPr/>
              <a:t>23-09-2015</a:t>
            </a:fld>
            <a:endParaRPr lang="es-CL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s-CL" smtClean="0"/>
              <a:pPr/>
              <a:t>23-09-2015</a:t>
            </a:fld>
            <a:endParaRPr lang="es-CL" dirty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portadilla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23-09-2015</a:t>
            </a:fld>
            <a:endParaRPr lang="es-CL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23-09-2015</a:t>
            </a:fld>
            <a:endParaRPr lang="es-CL" dirty="0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 descr="hoja-interio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23-09-2015</a:t>
            </a:fld>
            <a:endParaRPr lang="es-CL" dirty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23-09-2015</a:t>
            </a:fld>
            <a:endParaRPr lang="es-CL" dirty="0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23-09-2015</a:t>
            </a:fld>
            <a:endParaRPr lang="es-CL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dirty="0" smtClean="0"/>
              <a:t>Haga clic en el icono para agregar una imagen</a:t>
            </a:r>
            <a:endParaRPr lang="es-ES_tradnl" noProof="0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23-09-2015</a:t>
            </a:fld>
            <a:endParaRPr lang="es-CL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41BF2EB3-0EDA-4ED9-9536-B32CA2814CB2}" type="datetimeFigureOut">
              <a:rPr lang="es-CL" smtClean="0"/>
              <a:pPr/>
              <a:t>23-09-2015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2941036" y="332656"/>
            <a:ext cx="33711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AIN6501 </a:t>
            </a:r>
            <a:endParaRPr lang="es-CL" sz="2800" b="1" dirty="0" smtClean="0">
              <a:solidFill>
                <a:schemeClr val="bg1"/>
              </a:solidFill>
            </a:endParaRPr>
          </a:p>
          <a:p>
            <a:pPr algn="ctr"/>
            <a:r>
              <a:rPr lang="es-CL" sz="2800" dirty="0" smtClean="0">
                <a:solidFill>
                  <a:schemeClr val="bg1"/>
                </a:solidFill>
                <a:latin typeface="Calibri" pitchFamily="34" charset="0"/>
              </a:rPr>
              <a:t>Auditoría Informática</a:t>
            </a:r>
            <a:endParaRPr lang="es-CL" sz="2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4 CuadroTexto"/>
          <p:cNvSpPr txBox="1"/>
          <p:nvPr/>
        </p:nvSpPr>
        <p:spPr>
          <a:xfrm>
            <a:off x="4139952" y="6021288"/>
            <a:ext cx="5400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 smtClean="0"/>
              <a:t>Experiencia de aprendizaje 2</a:t>
            </a:r>
          </a:p>
          <a:p>
            <a:pPr algn="ctr"/>
            <a:r>
              <a:rPr lang="es-CL" dirty="0" smtClean="0"/>
              <a:t>Implementación 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800" dirty="0" smtClean="0"/>
              <a:t>Identificador único para cada prueba, por tanto, no pueden repetirse.</a:t>
            </a:r>
          </a:p>
          <a:p>
            <a:endParaRPr lang="es-AR" sz="2800" dirty="0"/>
          </a:p>
          <a:p>
            <a:pPr marL="0" indent="0">
              <a:buNone/>
            </a:pPr>
            <a:endParaRPr lang="es-AR" sz="2800" dirty="0" smtClean="0"/>
          </a:p>
          <a:p>
            <a:r>
              <a:rPr lang="es-ES_tradnl" sz="2800" dirty="0" smtClean="0"/>
              <a:t>Pueden ser números correlativos o compuestos:</a:t>
            </a:r>
          </a:p>
          <a:p>
            <a:pPr lvl="1"/>
            <a:r>
              <a:rPr lang="es-ES_tradnl" sz="2400" dirty="0" err="1" smtClean="0"/>
              <a:t>Ej</a:t>
            </a:r>
            <a:r>
              <a:rPr lang="es-ES_tradnl" sz="2400" dirty="0" smtClean="0"/>
              <a:t>: 01, 02, 03, 04, 05, 06, 07, 08, 09, 10, 11, 12, etc.</a:t>
            </a:r>
          </a:p>
          <a:p>
            <a:pPr lvl="1"/>
            <a:r>
              <a:rPr lang="es-ES_tradnl" sz="2400" dirty="0" err="1" smtClean="0"/>
              <a:t>Ej</a:t>
            </a:r>
            <a:r>
              <a:rPr lang="es-ES_tradnl" sz="2400" dirty="0" smtClean="0"/>
              <a:t>: CP01, PC02, PC03, PC04, CP05, PC06, CP07, etc.</a:t>
            </a:r>
            <a:endParaRPr lang="es-AR" sz="48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ID del caso</a:t>
            </a:r>
            <a:endParaRPr lang="es-A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Descripción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AR" dirty="0" smtClean="0"/>
              <a:t>Debe ser </a:t>
            </a:r>
            <a:r>
              <a:rPr lang="es-AR" b="1" dirty="0" smtClean="0"/>
              <a:t>clara</a:t>
            </a:r>
            <a:r>
              <a:rPr lang="es-AR" dirty="0" smtClean="0"/>
              <a:t>, </a:t>
            </a:r>
            <a:r>
              <a:rPr lang="es-AR" b="1" dirty="0" smtClean="0"/>
              <a:t>breve</a:t>
            </a:r>
            <a:r>
              <a:rPr lang="es-AR" dirty="0" smtClean="0"/>
              <a:t>, </a:t>
            </a:r>
            <a:r>
              <a:rPr lang="es-AR" b="1" dirty="0" smtClean="0"/>
              <a:t>simple</a:t>
            </a:r>
            <a:r>
              <a:rPr lang="es-AR" dirty="0" smtClean="0"/>
              <a:t>.</a:t>
            </a:r>
          </a:p>
          <a:p>
            <a:pPr algn="just"/>
            <a:r>
              <a:rPr lang="es-AR" dirty="0" smtClean="0"/>
              <a:t>Se debe </a:t>
            </a:r>
            <a:r>
              <a:rPr lang="es-AR" b="1" dirty="0" smtClean="0"/>
              <a:t>estructurar</a:t>
            </a:r>
            <a:r>
              <a:rPr lang="es-AR" dirty="0" smtClean="0"/>
              <a:t> la descripción de manera que resulte claro </a:t>
            </a:r>
            <a:r>
              <a:rPr lang="es-AR" b="1" dirty="0" smtClean="0"/>
              <a:t>qué</a:t>
            </a:r>
            <a:r>
              <a:rPr lang="es-AR" dirty="0" smtClean="0"/>
              <a:t> se desea probar (y en lo posible en qué </a:t>
            </a:r>
            <a:r>
              <a:rPr lang="es-AR" b="1" dirty="0" smtClean="0"/>
              <a:t>contexto</a:t>
            </a:r>
            <a:r>
              <a:rPr lang="es-AR" dirty="0" smtClean="0"/>
              <a:t> se debe producir).</a:t>
            </a:r>
          </a:p>
          <a:p>
            <a:pPr algn="just">
              <a:lnSpc>
                <a:spcPct val="100000"/>
              </a:lnSpc>
            </a:pPr>
            <a:r>
              <a:rPr lang="es-AR" dirty="0" smtClean="0"/>
              <a:t>Debe ser un buen </a:t>
            </a:r>
            <a:r>
              <a:rPr lang="es-AR" b="1" dirty="0" smtClean="0"/>
              <a:t>resumen</a:t>
            </a:r>
            <a:r>
              <a:rPr lang="es-AR" dirty="0" smtClean="0"/>
              <a:t> de la prueba a realizar. </a:t>
            </a:r>
          </a:p>
          <a:p>
            <a:pPr algn="just">
              <a:lnSpc>
                <a:spcPct val="100000"/>
              </a:lnSpc>
            </a:pPr>
            <a:r>
              <a:rPr lang="es-AR" dirty="0" smtClean="0"/>
              <a:t>No debería ser necesario más detalle para entenderlo a alto nivel.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Descripción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sz="2800" dirty="0" smtClean="0"/>
              <a:t>Identificación </a:t>
            </a:r>
            <a:r>
              <a:rPr lang="es-AR" sz="2800" b="1" dirty="0" smtClean="0"/>
              <a:t>rápida</a:t>
            </a:r>
            <a:r>
              <a:rPr lang="es-AR" sz="2800" dirty="0" smtClean="0"/>
              <a:t> y </a:t>
            </a:r>
            <a:r>
              <a:rPr lang="es-AR" sz="2800" b="1" dirty="0" smtClean="0"/>
              <a:t>unívoca</a:t>
            </a:r>
          </a:p>
          <a:p>
            <a:pPr lvl="1" algn="just">
              <a:buFont typeface="Wingdings" pitchFamily="2" charset="2"/>
              <a:buChar char="Ø"/>
            </a:pPr>
            <a:r>
              <a:rPr lang="es-AR" sz="2400" dirty="0" smtClean="0"/>
              <a:t>Debe contener las palabras clave que faciliten su búsqueda.</a:t>
            </a:r>
          </a:p>
          <a:p>
            <a:pPr lvl="1" algn="just">
              <a:buFont typeface="Wingdings" pitchFamily="2" charset="2"/>
              <a:buChar char="Ø"/>
            </a:pPr>
            <a:r>
              <a:rPr lang="es-AR" sz="2400" dirty="0" smtClean="0"/>
              <a:t>No deben existir dos casos de prueba con la misma descripción.</a:t>
            </a:r>
          </a:p>
          <a:p>
            <a:pPr algn="just"/>
            <a:r>
              <a:rPr lang="es-AR" sz="2800" dirty="0" smtClean="0"/>
              <a:t>Usar </a:t>
            </a:r>
            <a:r>
              <a:rPr lang="es-AR" sz="2800" b="1" dirty="0" smtClean="0"/>
              <a:t>operadores lógicos </a:t>
            </a:r>
            <a:r>
              <a:rPr lang="es-AR" sz="2800" dirty="0" smtClean="0"/>
              <a:t>siempre que se pueda</a:t>
            </a:r>
          </a:p>
          <a:p>
            <a:pPr lvl="1" algn="just"/>
            <a:r>
              <a:rPr lang="es-AR" sz="2000" b="1" dirty="0" smtClean="0"/>
              <a:t>Incorrecto</a:t>
            </a:r>
          </a:p>
          <a:p>
            <a:pPr lvl="2" algn="just">
              <a:buFont typeface="Wingdings" pitchFamily="2" charset="2"/>
              <a:buChar char="Ø"/>
            </a:pPr>
            <a:r>
              <a:rPr lang="es-AR" sz="1800" dirty="0" smtClean="0"/>
              <a:t>“Eliminar un cliente con facturas asociadas.”</a:t>
            </a:r>
          </a:p>
          <a:p>
            <a:pPr lvl="1" algn="just"/>
            <a:r>
              <a:rPr lang="es-AR" sz="2000" b="1" dirty="0" smtClean="0"/>
              <a:t>Correcto</a:t>
            </a:r>
          </a:p>
          <a:p>
            <a:pPr lvl="2" algn="just">
              <a:buFont typeface="Wingdings" pitchFamily="2" charset="2"/>
              <a:buChar char="Ø"/>
            </a:pPr>
            <a:r>
              <a:rPr lang="es-AR" sz="1800" dirty="0" smtClean="0"/>
              <a:t>“Cliente. Facturas &gt; 1. Eliminar.”</a:t>
            </a:r>
          </a:p>
          <a:p>
            <a:endParaRPr lang="es-AR" sz="2800" dirty="0" smtClean="0"/>
          </a:p>
          <a:p>
            <a:pPr lvl="1">
              <a:buFont typeface="Wingdings" pitchFamily="2" charset="2"/>
              <a:buChar char="Ø"/>
            </a:pPr>
            <a:endParaRPr lang="es-AR" sz="2400" dirty="0" smtClean="0"/>
          </a:p>
        </p:txBody>
      </p:sp>
      <p:sp>
        <p:nvSpPr>
          <p:cNvPr id="6" name="5 Llamada con línea 1"/>
          <p:cNvSpPr/>
          <p:nvPr/>
        </p:nvSpPr>
        <p:spPr>
          <a:xfrm>
            <a:off x="5143504" y="5429264"/>
            <a:ext cx="3672408" cy="1121296"/>
          </a:xfrm>
          <a:prstGeom prst="borderCallout1">
            <a:avLst>
              <a:gd name="adj1" fmla="val 27270"/>
              <a:gd name="adj2" fmla="val 2073"/>
              <a:gd name="adj3" fmla="val 14197"/>
              <a:gd name="adj4" fmla="val -362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Esto ayuda a identificar más rápido otros casos:</a:t>
            </a:r>
          </a:p>
          <a:p>
            <a:pPr algn="ctr"/>
            <a:r>
              <a:rPr lang="es-AR" b="1" dirty="0" smtClean="0"/>
              <a:t>Cliente. Facturas = 0. Eliminar.</a:t>
            </a:r>
            <a:br>
              <a:rPr lang="es-AR" b="1" dirty="0" smtClean="0"/>
            </a:br>
            <a:r>
              <a:rPr lang="es-AR" b="1" dirty="0" smtClean="0"/>
              <a:t>Cliente. Facturas = 1. Eliminar.</a:t>
            </a:r>
            <a:endParaRPr lang="es-A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Procedimiento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5770984" cy="4525963"/>
          </a:xfrm>
        </p:spPr>
        <p:txBody>
          <a:bodyPr>
            <a:normAutofit/>
          </a:bodyPr>
          <a:lstStyle/>
          <a:p>
            <a:pPr algn="just"/>
            <a:r>
              <a:rPr lang="es-AR" dirty="0" smtClean="0"/>
              <a:t>Acciones que se deben realizar para realizar la prueba:</a:t>
            </a:r>
          </a:p>
          <a:p>
            <a:pPr lvl="1" algn="just"/>
            <a:r>
              <a:rPr lang="es-AR" dirty="0" smtClean="0"/>
              <a:t>Especificar con quién se ingresa al sistema (usuario/rol/perfil).</a:t>
            </a:r>
          </a:p>
          <a:p>
            <a:pPr lvl="1" algn="just"/>
            <a:r>
              <a:rPr lang="es-AR" dirty="0" smtClean="0"/>
              <a:t>Detallar que acciones se debe realizar.</a:t>
            </a:r>
          </a:p>
          <a:p>
            <a:pPr lvl="1" algn="just"/>
            <a:r>
              <a:rPr lang="es-AR" dirty="0" smtClean="0"/>
              <a:t>Ultima acción necesaria para ejecutar poder verificar el resultado de la prueba.</a:t>
            </a:r>
          </a:p>
          <a:p>
            <a:pPr lvl="1"/>
            <a:endParaRPr lang="es-AR" dirty="0" smtClean="0"/>
          </a:p>
        </p:txBody>
      </p:sp>
      <p:pic>
        <p:nvPicPr>
          <p:cNvPr id="2050" name="Picture 2" descr="http://www.gestionnova.com/images/pasos_como_funciona_gestion-innovac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703115"/>
            <a:ext cx="3543300" cy="44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Procedimiento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Ejemplo	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AR" dirty="0" smtClean="0"/>
              <a:t>Ingresar al sistema con un usuario con rol Vendedor.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AR" dirty="0" smtClean="0"/>
              <a:t>Ingresar al módulo Cobranzas.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AR" dirty="0" smtClean="0"/>
              <a:t>Ingresar a la opción “Generar cobranza”.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AR" dirty="0" smtClean="0"/>
              <a:t>Completar los campos de la cobranza con datos válidos.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AR" dirty="0" smtClean="0"/>
              <a:t>Presionar el botón “Generar”.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971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Datos de prueba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AR" dirty="0" smtClean="0"/>
              <a:t>Datos que nos permiten ejecutar la prueba.</a:t>
            </a:r>
          </a:p>
          <a:p>
            <a:pPr algn="just"/>
            <a:r>
              <a:rPr lang="es-AR" dirty="0" smtClean="0"/>
              <a:t>Permiten a </a:t>
            </a:r>
            <a:r>
              <a:rPr lang="es-AR" dirty="0"/>
              <a:t>realizar la prueba con mayor </a:t>
            </a:r>
            <a:r>
              <a:rPr lang="es-AR" dirty="0" smtClean="0"/>
              <a:t>rapidez y fluidez.</a:t>
            </a:r>
            <a:endParaRPr lang="es-AR" dirty="0"/>
          </a:p>
          <a:p>
            <a:pPr algn="just"/>
            <a:r>
              <a:rPr lang="es-AR" dirty="0" smtClean="0"/>
              <a:t>No todos los casos tienen datos asociados.</a:t>
            </a:r>
          </a:p>
          <a:p>
            <a:pPr algn="just"/>
            <a:r>
              <a:rPr lang="es-AR" dirty="0" smtClean="0"/>
              <a:t>Se especifica un dominio de datos con los que se realizara la prueba.</a:t>
            </a:r>
          </a:p>
        </p:txBody>
      </p:sp>
    </p:spTree>
    <p:extLst>
      <p:ext uri="{BB962C8B-B14F-4D97-AF65-F5344CB8AC3E}">
        <p14:creationId xmlns:p14="http://schemas.microsoft.com/office/powerpoint/2010/main" val="108324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Datos - Ejemplo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25144"/>
          </a:xfrm>
        </p:spPr>
        <p:txBody>
          <a:bodyPr>
            <a:normAutofit fontScale="85000" lnSpcReduction="10000"/>
          </a:bodyPr>
          <a:lstStyle/>
          <a:p>
            <a:r>
              <a:rPr lang="es-AR" dirty="0" smtClean="0"/>
              <a:t>Pasos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 smtClean="0"/>
              <a:t>Ingresar al sistema con un usuario con rol (ver datos).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 smtClean="0"/>
              <a:t>Ingresar al módulo Cobranzas.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 smtClean="0"/>
              <a:t>Ingresar a la opción “Generar cobranza”.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 smtClean="0"/>
              <a:t>Completar los campos de la cobranza con datos inválidos (ver datos).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 smtClean="0"/>
              <a:t>Presionar el botón “Generar”.</a:t>
            </a:r>
          </a:p>
          <a:p>
            <a:r>
              <a:rPr lang="es-AR" dirty="0" smtClean="0"/>
              <a:t>Datos</a:t>
            </a:r>
          </a:p>
          <a:p>
            <a:pPr lvl="1">
              <a:buFont typeface="Wingdings" pitchFamily="2" charset="2"/>
              <a:buChar char="§"/>
            </a:pPr>
            <a:r>
              <a:rPr lang="es-AR" dirty="0" smtClean="0"/>
              <a:t>Roles: Vendedor, Jefe de ventas, administrador</a:t>
            </a:r>
          </a:p>
          <a:p>
            <a:pPr lvl="1">
              <a:buFont typeface="Wingdings" pitchFamily="2" charset="2"/>
              <a:buChar char="§"/>
            </a:pPr>
            <a:r>
              <a:rPr lang="es-AR" dirty="0" smtClean="0"/>
              <a:t>Datos inválidos: </a:t>
            </a:r>
          </a:p>
          <a:p>
            <a:pPr lvl="2">
              <a:buFont typeface="Courier New" pitchFamily="49" charset="0"/>
              <a:buChar char="o"/>
            </a:pPr>
            <a:r>
              <a:rPr lang="es-AR" dirty="0" smtClean="0"/>
              <a:t>Importe: -500, 1321321312, etc.</a:t>
            </a:r>
          </a:p>
          <a:p>
            <a:pPr lvl="2">
              <a:buFont typeface="Courier New" pitchFamily="49" charset="0"/>
              <a:buChar char="o"/>
            </a:pPr>
            <a:r>
              <a:rPr lang="es-AR" dirty="0" smtClean="0"/>
              <a:t>Fecha: 001/002/2022, 1/1/1, etc.</a:t>
            </a:r>
          </a:p>
          <a:p>
            <a:pPr lvl="3">
              <a:buFont typeface="Wingdings" pitchFamily="2" charset="2"/>
              <a:buChar char="§"/>
            </a:pPr>
            <a:endParaRPr lang="es-AR" dirty="0" smtClean="0"/>
          </a:p>
          <a:p>
            <a:pPr marL="457200" lvl="1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0202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Resultado esperado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L" dirty="0"/>
              <a:t>Es </a:t>
            </a:r>
            <a:r>
              <a:rPr lang="es-CL" dirty="0" smtClean="0"/>
              <a:t>el efecto esperado </a:t>
            </a:r>
            <a:r>
              <a:rPr lang="es-CL" dirty="0"/>
              <a:t>de la ejecución del caso.</a:t>
            </a:r>
          </a:p>
          <a:p>
            <a:pPr algn="just"/>
            <a:r>
              <a:rPr lang="es-AR" dirty="0" smtClean="0"/>
              <a:t>Cualquier discrepancia entre el resultado obtenido y el esperado debe ser reportado como un </a:t>
            </a:r>
            <a:r>
              <a:rPr lang="es-AR" b="1" dirty="0" smtClean="0">
                <a:solidFill>
                  <a:srgbClr val="002060"/>
                </a:solidFill>
              </a:rPr>
              <a:t>defecto</a:t>
            </a:r>
            <a:r>
              <a:rPr lang="es-AR" dirty="0" smtClean="0"/>
              <a:t>.</a:t>
            </a:r>
          </a:p>
          <a:p>
            <a:pPr algn="just"/>
            <a:r>
              <a:rPr lang="es-AR" dirty="0" smtClean="0"/>
              <a:t>El defecto se debe especificar con el mayor detalle posible.</a:t>
            </a:r>
          </a:p>
          <a:p>
            <a:pPr algn="just"/>
            <a:r>
              <a:rPr lang="es-CL" dirty="0" smtClean="0"/>
              <a:t>Seguir probando ya que estas</a:t>
            </a:r>
            <a:r>
              <a:rPr lang="en-US" dirty="0" smtClean="0"/>
              <a:t> </a:t>
            </a:r>
            <a:r>
              <a:rPr lang="es-AR" dirty="0" smtClean="0"/>
              <a:t>diferencias pueden generar uno </a:t>
            </a:r>
            <a:r>
              <a:rPr lang="en-US" dirty="0" smtClean="0"/>
              <a:t>o </a:t>
            </a:r>
            <a:r>
              <a:rPr lang="es-AR" dirty="0" smtClean="0"/>
              <a:t>más errores.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4241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Resultado esperado - Ejemplo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AR" dirty="0" smtClean="0"/>
              <a:t>Definición</a:t>
            </a:r>
          </a:p>
          <a:p>
            <a:pPr lvl="1" algn="just"/>
            <a:r>
              <a:rPr lang="es-AR" dirty="0" smtClean="0"/>
              <a:t>Ventas. Cobranzas. Datos</a:t>
            </a:r>
            <a:r>
              <a:rPr lang="en-US" dirty="0" smtClean="0"/>
              <a:t> </a:t>
            </a:r>
            <a:r>
              <a:rPr lang="es-AR" dirty="0" smtClean="0"/>
              <a:t>válidos. Grabar.</a:t>
            </a:r>
          </a:p>
          <a:p>
            <a:pPr algn="just"/>
            <a:r>
              <a:rPr lang="es-AR" dirty="0" smtClean="0"/>
              <a:t>Resultado esperado	</a:t>
            </a:r>
          </a:p>
          <a:p>
            <a:pPr lvl="1" algn="just"/>
            <a:r>
              <a:rPr lang="es-AR" dirty="0" smtClean="0"/>
              <a:t>Se da de alta la cobranza ingresada. Se envía un mail a los usuarios del departamento de ventas (ver datos). Se redirige a la pantalla de Listado de Cobranzas y se ve reflejada como primer cobranza la recientemente generada.</a:t>
            </a:r>
            <a:br>
              <a:rPr lang="es-AR" dirty="0" smtClean="0"/>
            </a:br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6611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Prioridades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25144"/>
          </a:xfrm>
        </p:spPr>
        <p:txBody>
          <a:bodyPr>
            <a:normAutofit fontScale="85000" lnSpcReduction="10000"/>
          </a:bodyPr>
          <a:lstStyle/>
          <a:p>
            <a:r>
              <a:rPr lang="es-AR" dirty="0" smtClean="0"/>
              <a:t>Alta</a:t>
            </a:r>
          </a:p>
          <a:p>
            <a:pPr lvl="1" algn="just"/>
            <a:r>
              <a:rPr lang="es-AR" dirty="0" smtClean="0"/>
              <a:t>Relacionadas con la funcionalidad del SW, con las pruebas de regresión</a:t>
            </a:r>
          </a:p>
          <a:p>
            <a:pPr lvl="1" algn="just"/>
            <a:r>
              <a:rPr lang="es-AR" dirty="0" smtClean="0"/>
              <a:t>Si fallan bloquean la ejecución de las pruebas</a:t>
            </a:r>
          </a:p>
          <a:p>
            <a:pPr algn="just"/>
            <a:r>
              <a:rPr lang="es-AR" dirty="0" smtClean="0"/>
              <a:t>Media</a:t>
            </a:r>
          </a:p>
          <a:p>
            <a:pPr lvl="1" algn="just"/>
            <a:r>
              <a:rPr lang="es-AR" dirty="0" smtClean="0"/>
              <a:t>Pueden estar relacionados a la funcionalidad y a la forma del SW.</a:t>
            </a:r>
          </a:p>
          <a:p>
            <a:pPr lvl="1" algn="just"/>
            <a:r>
              <a:rPr lang="es-AR" dirty="0" smtClean="0"/>
              <a:t>Son los casos que, generalmente, presentan más errores</a:t>
            </a:r>
          </a:p>
          <a:p>
            <a:pPr algn="just"/>
            <a:r>
              <a:rPr lang="es-AR" dirty="0" smtClean="0"/>
              <a:t>Baja</a:t>
            </a:r>
          </a:p>
          <a:p>
            <a:pPr lvl="1" algn="just"/>
            <a:r>
              <a:rPr lang="es-AR" dirty="0" smtClean="0"/>
              <a:t>Relacionadas a la forma</a:t>
            </a:r>
          </a:p>
          <a:p>
            <a:pPr lvl="1" algn="just"/>
            <a:r>
              <a:rPr lang="es-AR" dirty="0" smtClean="0"/>
              <a:t>Agregan calidad al producto</a:t>
            </a:r>
          </a:p>
          <a:p>
            <a:pPr lvl="1" algn="just"/>
            <a:r>
              <a:rPr lang="es-AR" dirty="0" smtClean="0"/>
              <a:t>No son bloqueantes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0919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112557" y="764704"/>
            <a:ext cx="9010855" cy="5053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CL" sz="2800" b="1" dirty="0" smtClean="0">
              <a:latin typeface="Calibri" pitchFamily="34" charset="0"/>
            </a:endParaRPr>
          </a:p>
          <a:p>
            <a:pPr algn="ctr"/>
            <a:r>
              <a:rPr lang="es-CL" sz="2800" b="1" dirty="0" smtClean="0">
                <a:latin typeface="Calibri" pitchFamily="34" charset="0"/>
              </a:rPr>
              <a:t>Unidad </a:t>
            </a:r>
            <a:r>
              <a:rPr lang="es-CL" sz="2800" b="1" dirty="0">
                <a:latin typeface="Calibri" pitchFamily="34" charset="0"/>
              </a:rPr>
              <a:t>de Aprendizaje </a:t>
            </a:r>
            <a:r>
              <a:rPr lang="es-CL" sz="2800" b="1" dirty="0" smtClean="0">
                <a:latin typeface="Calibri" pitchFamily="34" charset="0"/>
              </a:rPr>
              <a:t>N°3</a:t>
            </a:r>
          </a:p>
          <a:p>
            <a:pPr algn="ctr"/>
            <a:r>
              <a:rPr lang="es-AR" sz="2800" dirty="0" smtClean="0">
                <a:solidFill>
                  <a:schemeClr val="bg1"/>
                </a:solidFill>
                <a:latin typeface="Calibri" pitchFamily="34" charset="0"/>
              </a:rPr>
              <a:t>Planificación y Diseño de Pruebas de Software 	</a:t>
            </a:r>
          </a:p>
          <a:p>
            <a:pPr algn="ctr"/>
            <a:endParaRPr lang="es-CL" sz="2800" dirty="0">
              <a:latin typeface="Calibri" pitchFamily="34" charset="0"/>
            </a:endParaRPr>
          </a:p>
          <a:p>
            <a:pPr algn="ctr"/>
            <a:r>
              <a:rPr lang="es-CL" sz="2800" dirty="0">
                <a:latin typeface="Calibri" pitchFamily="34" charset="0"/>
              </a:rPr>
              <a:t>Aprendizaje </a:t>
            </a:r>
            <a:r>
              <a:rPr lang="es-CL" sz="2800" dirty="0" smtClean="0">
                <a:latin typeface="Calibri" pitchFamily="34" charset="0"/>
              </a:rPr>
              <a:t>Esperado:</a:t>
            </a:r>
          </a:p>
          <a:p>
            <a:pPr algn="just"/>
            <a:r>
              <a:rPr lang="es-AR" dirty="0"/>
              <a:t>Diseñar casos de prueba que den cobertura a la totalidad de un requerimiento informático. </a:t>
            </a:r>
            <a:endParaRPr lang="es-CL" dirty="0"/>
          </a:p>
          <a:p>
            <a:pPr algn="just"/>
            <a:r>
              <a:rPr lang="es-CL" dirty="0"/>
              <a:t>Realizar el trabajo bajo presión de acuerdo al tiempo del encargo</a:t>
            </a:r>
            <a:r>
              <a:rPr lang="es-CL" dirty="0" smtClean="0"/>
              <a:t>.</a:t>
            </a:r>
            <a:endParaRPr lang="es-CL" dirty="0"/>
          </a:p>
          <a:p>
            <a:pPr algn="just"/>
            <a:r>
              <a:rPr lang="es-CL" dirty="0"/>
              <a:t>Trabajar en equipo para alcanzar los objetivos y soluciones a los problemas</a:t>
            </a:r>
            <a:r>
              <a:rPr lang="es-CL" dirty="0" smtClean="0"/>
              <a:t>.</a:t>
            </a:r>
            <a:endParaRPr lang="es-CL" dirty="0"/>
          </a:p>
          <a:p>
            <a:pPr algn="just"/>
            <a:r>
              <a:rPr lang="es-CL" dirty="0"/>
              <a:t>Demostrar tolerancia a la frustración durante el desarrollo del problema planteado</a:t>
            </a:r>
            <a:r>
              <a:rPr lang="es-CL" dirty="0" smtClean="0"/>
              <a:t>.</a:t>
            </a:r>
            <a:endParaRPr lang="es-CL" dirty="0"/>
          </a:p>
          <a:p>
            <a:pPr algn="just"/>
            <a:r>
              <a:rPr lang="es-AR" dirty="0"/>
              <a:t>Reconocer las características del correcto diseño de casos de prueba de un requerimiento informático. 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Prioridades	 - Ejemplo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650" y="1402805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Alta</a:t>
            </a:r>
          </a:p>
          <a:p>
            <a:pPr lvl="1" algn="just"/>
            <a:r>
              <a:rPr lang="es-AR" dirty="0" smtClean="0"/>
              <a:t>Desc.: Login. Usuario correcto. Clave correcta.</a:t>
            </a:r>
          </a:p>
          <a:p>
            <a:pPr lvl="1" algn="just"/>
            <a:r>
              <a:rPr lang="es-AR" dirty="0" smtClean="0"/>
              <a:t>Resul. Esper.: Se ingresa al sistema y cargar la pantalla de Listado de usuarios.</a:t>
            </a:r>
          </a:p>
          <a:p>
            <a:pPr algn="just"/>
            <a:r>
              <a:rPr lang="es-AR" dirty="0" smtClean="0"/>
              <a:t>Media</a:t>
            </a:r>
          </a:p>
          <a:p>
            <a:pPr lvl="1" algn="just"/>
            <a:r>
              <a:rPr lang="es-AR" dirty="0" smtClean="0"/>
              <a:t>Desc.: Login. Usuario correcto. Clave incorrecta.</a:t>
            </a:r>
          </a:p>
          <a:p>
            <a:pPr lvl="1" algn="just"/>
            <a:r>
              <a:rPr lang="es-AR" dirty="0" smtClean="0"/>
              <a:t>Resul. Esper.: No se puede ingresar. El sistema muestra un mensaje indicando que la clave o el usuario son incorrectos.</a:t>
            </a:r>
          </a:p>
          <a:p>
            <a:pPr algn="just"/>
            <a:r>
              <a:rPr lang="es-AR" dirty="0" smtClean="0"/>
              <a:t>Baja</a:t>
            </a:r>
          </a:p>
          <a:p>
            <a:pPr lvl="1" algn="just"/>
            <a:r>
              <a:rPr lang="es-AR" dirty="0" smtClean="0"/>
              <a:t>Desc.: Login. Ortografía y gramática.</a:t>
            </a:r>
          </a:p>
          <a:p>
            <a:pPr lvl="1" algn="just"/>
            <a:r>
              <a:rPr lang="es-AR" dirty="0" smtClean="0"/>
              <a:t>Resul. Esper.: La ortografía y gramática de la pantalla de ingreso es correcta.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1646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Generales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472608"/>
          </a:xfrm>
        </p:spPr>
        <p:txBody>
          <a:bodyPr>
            <a:noAutofit/>
          </a:bodyPr>
          <a:lstStyle/>
          <a:p>
            <a:pPr algn="just"/>
            <a:r>
              <a:rPr lang="es-AR" sz="2200" dirty="0" smtClean="0"/>
              <a:t>La definición de casos es un proceso creativo. ¡Se debe pensar y analizar para definir!</a:t>
            </a:r>
          </a:p>
          <a:p>
            <a:pPr algn="just"/>
            <a:r>
              <a:rPr lang="es-ES_tradnl" sz="2200" dirty="0" smtClean="0"/>
              <a:t>Se debe identificar que estrategias y técnicas de pruebas se van a aplicar a cada caso.</a:t>
            </a:r>
            <a:endParaRPr lang="es-AR" sz="2200" dirty="0" smtClean="0"/>
          </a:p>
          <a:p>
            <a:pPr algn="just"/>
            <a:r>
              <a:rPr lang="es-AR" sz="2200" dirty="0" smtClean="0"/>
              <a:t>Un caso de prueba debe tener toda la información necesaria para poder ejecutar una prueba.</a:t>
            </a:r>
          </a:p>
          <a:p>
            <a:pPr algn="just"/>
            <a:r>
              <a:rPr lang="es-AR" sz="2200" dirty="0" smtClean="0"/>
              <a:t>En un módulo/pantalla, nunca debe faltar un caso de prueba para la revisión de gramática y ortografía.</a:t>
            </a:r>
          </a:p>
          <a:p>
            <a:pPr algn="just"/>
            <a:r>
              <a:rPr lang="es-AR" sz="2200" dirty="0" smtClean="0"/>
              <a:t>Si es necesario, indicar un lote de datos con los que se deba realizar la prueba.</a:t>
            </a:r>
          </a:p>
          <a:p>
            <a:pPr algn="just"/>
            <a:r>
              <a:rPr lang="es-AR" sz="2200" dirty="0" smtClean="0"/>
              <a:t>¡Los casos de prueba deben mantener actualizados!</a:t>
            </a:r>
          </a:p>
          <a:p>
            <a:pPr algn="just"/>
            <a:r>
              <a:rPr lang="es-AR" sz="2200" dirty="0" smtClean="0"/>
              <a:t>Los casos de prueba deben tener una correcta gramática y ortografía.</a:t>
            </a:r>
          </a:p>
          <a:p>
            <a:pPr algn="just"/>
            <a:endParaRPr lang="es-AR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 smtClean="0"/>
              <a:t>Se debe preparar un ambiente de pruebas similar al de producción. </a:t>
            </a:r>
          </a:p>
          <a:p>
            <a:pPr algn="just"/>
            <a:r>
              <a:rPr lang="es-ES_tradnl" dirty="0" smtClean="0"/>
              <a:t>Este debe tener todos los requisitos necesarios para ejecutar el SW a probar.</a:t>
            </a:r>
          </a:p>
          <a:p>
            <a:pPr algn="just"/>
            <a:r>
              <a:rPr lang="es-AR" dirty="0" smtClean="0"/>
              <a:t>Se debe verificar que este se ha configurado correctamente antes de comenzar la ejecución del testing de SW.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Ambiente de prueba</a:t>
            </a:r>
            <a:endParaRPr lang="es-AR" dirty="0"/>
          </a:p>
        </p:txBody>
      </p:sp>
      <p:pic>
        <p:nvPicPr>
          <p:cNvPr id="1026" name="Picture 2" descr="http://4.bp.blogspot.com/-AWKWQnQ0iog/U7PeF9Ft3oI/AAAAAAAADec/BxYO6bpgtdg/s1600/produccion-desarroll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5143512"/>
            <a:ext cx="4408979" cy="15001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57158" y="2374911"/>
            <a:ext cx="8229600" cy="3340105"/>
          </a:xfrm>
        </p:spPr>
        <p:txBody>
          <a:bodyPr/>
          <a:lstStyle/>
          <a:p>
            <a:pPr algn="ctr">
              <a:buNone/>
            </a:pPr>
            <a:r>
              <a:rPr lang="es-ES_tradnl" sz="4400" dirty="0" smtClean="0">
                <a:solidFill>
                  <a:schemeClr val="tx2">
                    <a:lumMod val="50000"/>
                  </a:schemeClr>
                </a:solidFill>
              </a:rPr>
              <a:t>Ejemplos </a:t>
            </a:r>
          </a:p>
          <a:p>
            <a:pPr algn="ctr">
              <a:buNone/>
            </a:pPr>
            <a:r>
              <a:rPr lang="es-ES_tradnl" sz="4400" dirty="0" smtClean="0">
                <a:solidFill>
                  <a:schemeClr val="tx2">
                    <a:lumMod val="50000"/>
                  </a:schemeClr>
                </a:solidFill>
              </a:rPr>
              <a:t>casos de prueba v/s caso de uso</a:t>
            </a:r>
          </a:p>
          <a:p>
            <a:pPr algn="ctr">
              <a:buNone/>
            </a:pPr>
            <a:endParaRPr lang="es-AR" sz="4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500034" y="4000504"/>
            <a:ext cx="8215370" cy="2143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Rectángulo"/>
          <p:cNvSpPr/>
          <p:nvPr/>
        </p:nvSpPr>
        <p:spPr>
          <a:xfrm>
            <a:off x="500034" y="2071678"/>
            <a:ext cx="8215370" cy="2143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3200" b="1" dirty="0" smtClean="0"/>
              <a:t/>
            </a:r>
            <a:br>
              <a:rPr lang="es-AR" sz="3200" b="1" dirty="0" smtClean="0"/>
            </a:br>
            <a:r>
              <a:rPr lang="es-AR" sz="3200" b="1" dirty="0" smtClean="0"/>
              <a:t>CASO de USO “Entrada Sistema”</a:t>
            </a:r>
            <a:endParaRPr lang="es-AR" sz="3200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074" name="Picture 2" descr="https://d13yacurqjgara.cloudfront.net/users/48747/screenshots/679098/log-in-scree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643182"/>
            <a:ext cx="3810000" cy="285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400" dirty="0" smtClean="0"/>
              <a:t>ID: CP1</a:t>
            </a:r>
          </a:p>
          <a:p>
            <a:r>
              <a:rPr lang="es-AR" sz="2400" dirty="0" smtClean="0"/>
              <a:t>Descripción: </a:t>
            </a:r>
            <a:r>
              <a:rPr lang="es-AR" sz="2400" dirty="0" err="1" smtClean="0"/>
              <a:t>Password</a:t>
            </a:r>
            <a:r>
              <a:rPr lang="es-AR" sz="2400" dirty="0" smtClean="0"/>
              <a:t> incorrecta</a:t>
            </a:r>
          </a:p>
          <a:p>
            <a:r>
              <a:rPr lang="es-AR" sz="2400" dirty="0" smtClean="0"/>
              <a:t>Procedimiento: </a:t>
            </a:r>
          </a:p>
          <a:p>
            <a:pPr lvl="1"/>
            <a:r>
              <a:rPr lang="es-AR" sz="2000" dirty="0" smtClean="0"/>
              <a:t>Comprobar que en la BD existe usuario hacker</a:t>
            </a:r>
          </a:p>
          <a:p>
            <a:pPr lvl="1"/>
            <a:r>
              <a:rPr lang="es-AR" sz="2000" dirty="0" smtClean="0"/>
              <a:t>Escribir “hacker” en el campo de texto “</a:t>
            </a:r>
            <a:r>
              <a:rPr lang="es-AR" sz="2000" dirty="0" err="1" smtClean="0"/>
              <a:t>username</a:t>
            </a:r>
            <a:r>
              <a:rPr lang="es-AR" sz="2000" dirty="0" smtClean="0"/>
              <a:t>”</a:t>
            </a:r>
          </a:p>
          <a:p>
            <a:pPr lvl="1"/>
            <a:r>
              <a:rPr lang="es-AR" sz="2000" dirty="0" smtClean="0"/>
              <a:t>Escribir “hacker” en el campo de texto “</a:t>
            </a:r>
            <a:r>
              <a:rPr lang="es-AR" sz="2000" dirty="0" err="1" smtClean="0"/>
              <a:t>password</a:t>
            </a:r>
            <a:r>
              <a:rPr lang="es-AR" sz="2000" dirty="0" smtClean="0"/>
              <a:t>”</a:t>
            </a:r>
          </a:p>
          <a:p>
            <a:pPr lvl="1"/>
            <a:r>
              <a:rPr lang="es-AR" sz="2000" dirty="0" smtClean="0"/>
              <a:t>Pulsar botón “</a:t>
            </a:r>
            <a:r>
              <a:rPr lang="es-AR" sz="2000" dirty="0" err="1" smtClean="0"/>
              <a:t>Login</a:t>
            </a:r>
            <a:r>
              <a:rPr lang="es-AR" sz="2000" dirty="0" smtClean="0"/>
              <a:t>”</a:t>
            </a:r>
          </a:p>
          <a:p>
            <a:r>
              <a:rPr lang="es-AR" sz="2400" dirty="0" smtClean="0"/>
              <a:t>Datos de prueba usuario “hacker” </a:t>
            </a:r>
            <a:r>
              <a:rPr lang="es-AR" sz="2400" dirty="0" err="1" smtClean="0"/>
              <a:t>password</a:t>
            </a:r>
            <a:r>
              <a:rPr lang="es-AR" sz="2400" dirty="0" smtClean="0"/>
              <a:t> “hacker”</a:t>
            </a:r>
          </a:p>
          <a:p>
            <a:r>
              <a:rPr lang="es-AR" sz="2400" dirty="0" smtClean="0"/>
              <a:t>Resultado esperado no deja entrar a un usuario existente con un </a:t>
            </a:r>
            <a:r>
              <a:rPr lang="es-AR" sz="2400" dirty="0" err="1" smtClean="0"/>
              <a:t>password</a:t>
            </a:r>
            <a:r>
              <a:rPr lang="es-AR" sz="2400" dirty="0" smtClean="0"/>
              <a:t> equivocado. Debe desplegar un mensaje de error.</a:t>
            </a:r>
            <a:endParaRPr lang="es-AR" sz="2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3200" b="1" dirty="0" smtClean="0"/>
              <a:t>CASO de PRUEBA CP1 </a:t>
            </a:r>
            <a:br>
              <a:rPr lang="es-AR" sz="3200" b="1" dirty="0" smtClean="0"/>
            </a:br>
            <a:r>
              <a:rPr lang="es-AR" sz="3200" b="1" dirty="0" smtClean="0"/>
              <a:t>CASO de USO “Entrada Sistema”</a:t>
            </a:r>
            <a:endParaRPr lang="es-AR" sz="3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400" dirty="0" smtClean="0"/>
              <a:t>ID: CP2</a:t>
            </a:r>
          </a:p>
          <a:p>
            <a:r>
              <a:rPr lang="es-AR" sz="2400" dirty="0" smtClean="0"/>
              <a:t>Descripción: </a:t>
            </a:r>
            <a:r>
              <a:rPr lang="es-AR" sz="2400" dirty="0" err="1" smtClean="0"/>
              <a:t>Password</a:t>
            </a:r>
            <a:r>
              <a:rPr lang="es-AR" sz="2400" dirty="0" smtClean="0"/>
              <a:t> correcta</a:t>
            </a:r>
          </a:p>
          <a:p>
            <a:r>
              <a:rPr lang="es-AR" sz="2400" dirty="0" smtClean="0"/>
              <a:t>Procedimiento: </a:t>
            </a:r>
          </a:p>
          <a:p>
            <a:pPr lvl="1"/>
            <a:r>
              <a:rPr lang="es-AR" sz="2000" dirty="0" smtClean="0"/>
              <a:t>Comprobar que en la BD existe usuario hacker</a:t>
            </a:r>
          </a:p>
          <a:p>
            <a:pPr lvl="1"/>
            <a:r>
              <a:rPr lang="es-AR" sz="2000" dirty="0" smtClean="0"/>
              <a:t>Escribir “</a:t>
            </a:r>
            <a:r>
              <a:rPr lang="es-AR" sz="2000" dirty="0" err="1" smtClean="0"/>
              <a:t>hacker”en</a:t>
            </a:r>
            <a:r>
              <a:rPr lang="es-AR" sz="2000" dirty="0" smtClean="0"/>
              <a:t> el campo de texto “</a:t>
            </a:r>
            <a:r>
              <a:rPr lang="es-AR" sz="2000" dirty="0" err="1" smtClean="0"/>
              <a:t>username</a:t>
            </a:r>
            <a:r>
              <a:rPr lang="es-AR" sz="2000" dirty="0" smtClean="0"/>
              <a:t>”</a:t>
            </a:r>
          </a:p>
          <a:p>
            <a:pPr lvl="1"/>
            <a:r>
              <a:rPr lang="es-AR" sz="2000" dirty="0" smtClean="0"/>
              <a:t>Escribir “</a:t>
            </a:r>
            <a:r>
              <a:rPr lang="es-AR" sz="2000" dirty="0" err="1" smtClean="0"/>
              <a:t>kaixo</a:t>
            </a:r>
            <a:r>
              <a:rPr lang="es-AR" sz="2000" dirty="0" smtClean="0"/>
              <a:t>” en el campo de texto “</a:t>
            </a:r>
            <a:r>
              <a:rPr lang="es-AR" sz="2000" dirty="0" err="1" smtClean="0"/>
              <a:t>password</a:t>
            </a:r>
            <a:r>
              <a:rPr lang="es-AR" sz="2000" dirty="0" smtClean="0"/>
              <a:t>”</a:t>
            </a:r>
          </a:p>
          <a:p>
            <a:pPr lvl="1"/>
            <a:r>
              <a:rPr lang="es-AR" sz="2000" dirty="0" smtClean="0"/>
              <a:t>Pulsar botón “</a:t>
            </a:r>
            <a:r>
              <a:rPr lang="es-AR" sz="2000" dirty="0" err="1" smtClean="0"/>
              <a:t>Login</a:t>
            </a:r>
            <a:r>
              <a:rPr lang="es-AR" sz="2000" dirty="0" smtClean="0"/>
              <a:t>”</a:t>
            </a:r>
          </a:p>
          <a:p>
            <a:r>
              <a:rPr lang="es-AR" sz="2400" dirty="0" smtClean="0"/>
              <a:t>Datos de prueba usuario “hacker” </a:t>
            </a:r>
            <a:r>
              <a:rPr lang="es-AR" sz="2400" dirty="0" err="1" smtClean="0"/>
              <a:t>password</a:t>
            </a:r>
            <a:r>
              <a:rPr lang="es-AR" sz="2400" dirty="0" smtClean="0"/>
              <a:t> “</a:t>
            </a:r>
            <a:r>
              <a:rPr lang="es-AR" sz="2400" dirty="0" err="1" smtClean="0"/>
              <a:t>kaixo</a:t>
            </a:r>
            <a:r>
              <a:rPr lang="es-AR" sz="2400" dirty="0" smtClean="0"/>
              <a:t>”</a:t>
            </a:r>
          </a:p>
          <a:p>
            <a:r>
              <a:rPr lang="es-AR" sz="2400" dirty="0" smtClean="0"/>
              <a:t>Resultado esperado: deja entrar a un usuario existente al sistema.</a:t>
            </a:r>
            <a:endParaRPr lang="es-AR" sz="2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3200" b="1" dirty="0" smtClean="0"/>
              <a:t>CASO de PRUEBA CP2 </a:t>
            </a:r>
            <a:br>
              <a:rPr lang="es-AR" sz="3200" b="1" dirty="0" smtClean="0"/>
            </a:br>
            <a:r>
              <a:rPr lang="es-AR" sz="3200" b="1" dirty="0" smtClean="0"/>
              <a:t>CASO de USO “Entrada Sistema”</a:t>
            </a:r>
            <a:endParaRPr lang="es-AR" sz="3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CASO de USO “Identificar números primos”</a:t>
            </a:r>
            <a:endParaRPr lang="es-AR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2238" y="1801922"/>
            <a:ext cx="4481530" cy="3341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Título"/>
          <p:cNvSpPr txBox="1">
            <a:spLocks/>
          </p:cNvSpPr>
          <p:nvPr/>
        </p:nvSpPr>
        <p:spPr bwMode="auto">
          <a:xfrm>
            <a:off x="500034" y="427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ＭＳ Ｐゴシック" charset="-128"/>
                <a:cs typeface="+mj-cs"/>
              </a:rPr>
              <a:t>CASO de PRUEBA CP3 </a:t>
            </a:r>
            <a:br>
              <a:rPr kumimoji="0" lang="es-AR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ＭＳ Ｐゴシック" charset="-128"/>
                <a:cs typeface="+mj-cs"/>
              </a:rPr>
            </a:br>
            <a:r>
              <a:rPr kumimoji="0" lang="es-AR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ＭＳ Ｐゴシック" charset="-128"/>
                <a:cs typeface="+mj-cs"/>
              </a:rPr>
              <a:t>CASO de USO “Identificar números primos”</a:t>
            </a:r>
            <a:endParaRPr kumimoji="0" lang="es-AR" sz="3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j-lt"/>
              <a:ea typeface="ＭＳ Ｐゴシック" charset="-128"/>
              <a:cs typeface="+mj-cs"/>
            </a:endParaRPr>
          </a:p>
        </p:txBody>
      </p:sp>
      <p:sp>
        <p:nvSpPr>
          <p:cNvPr id="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400" dirty="0" smtClean="0"/>
              <a:t>ID: CP3</a:t>
            </a:r>
          </a:p>
          <a:p>
            <a:r>
              <a:rPr lang="es-AR" sz="2400" dirty="0" smtClean="0"/>
              <a:t>Descripción:  detecta número primo</a:t>
            </a:r>
          </a:p>
          <a:p>
            <a:r>
              <a:rPr lang="es-AR" sz="2400" dirty="0" smtClean="0"/>
              <a:t>Procedimiento: </a:t>
            </a:r>
          </a:p>
          <a:p>
            <a:pPr lvl="1"/>
            <a:r>
              <a:rPr lang="es-AR" sz="2000" dirty="0" smtClean="0"/>
              <a:t>Escribir “7” en el campo de texto “Introduce número”</a:t>
            </a:r>
          </a:p>
          <a:p>
            <a:pPr lvl="1"/>
            <a:r>
              <a:rPr lang="es-AR" sz="2000" dirty="0" smtClean="0"/>
              <a:t>Pulsar botón “Calcular si es primo”</a:t>
            </a:r>
          </a:p>
          <a:p>
            <a:r>
              <a:rPr lang="es-AR" sz="2400" dirty="0" smtClean="0"/>
              <a:t>Datos de prueba: 7</a:t>
            </a:r>
          </a:p>
          <a:p>
            <a:r>
              <a:rPr lang="es-AR" sz="2400" dirty="0" smtClean="0"/>
              <a:t>Resultado esperado: despliega mensaje “7 es primo”</a:t>
            </a:r>
            <a:endParaRPr lang="es-AR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Título"/>
          <p:cNvSpPr txBox="1">
            <a:spLocks/>
          </p:cNvSpPr>
          <p:nvPr/>
        </p:nvSpPr>
        <p:spPr bwMode="auto">
          <a:xfrm>
            <a:off x="500034" y="427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ＭＳ Ｐゴシック" charset="-128"/>
                <a:cs typeface="+mj-cs"/>
              </a:rPr>
              <a:t>CASO de PRUEBA CP4 </a:t>
            </a:r>
            <a:br>
              <a:rPr kumimoji="0" lang="es-A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ＭＳ Ｐゴシック" charset="-128"/>
                <a:cs typeface="+mj-cs"/>
              </a:rPr>
            </a:br>
            <a:r>
              <a:rPr kumimoji="0" lang="es-A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ＭＳ Ｐゴシック" charset="-128"/>
                <a:cs typeface="+mj-cs"/>
              </a:rPr>
              <a:t>CASO de USO “Identificar números primos”</a:t>
            </a:r>
            <a:endParaRPr kumimoji="0" lang="es-AR" sz="3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j-lt"/>
              <a:ea typeface="ＭＳ Ｐゴシック" charset="-128"/>
              <a:cs typeface="+mj-cs"/>
            </a:endParaRPr>
          </a:p>
        </p:txBody>
      </p:sp>
      <p:sp>
        <p:nvSpPr>
          <p:cNvPr id="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400" dirty="0" smtClean="0"/>
              <a:t>ID: CP4</a:t>
            </a:r>
          </a:p>
          <a:p>
            <a:r>
              <a:rPr lang="es-AR" sz="2400" dirty="0" smtClean="0"/>
              <a:t>Descripción:  detecta valor límite 0</a:t>
            </a:r>
          </a:p>
          <a:p>
            <a:r>
              <a:rPr lang="es-AR" sz="2400" dirty="0" smtClean="0"/>
              <a:t>Procedimiento: </a:t>
            </a:r>
          </a:p>
          <a:p>
            <a:pPr lvl="1"/>
            <a:r>
              <a:rPr lang="es-AR" sz="2000" dirty="0" smtClean="0"/>
              <a:t>Escribir valores límites “0” en el campo de texto “Introduce número”</a:t>
            </a:r>
          </a:p>
          <a:p>
            <a:pPr lvl="1"/>
            <a:r>
              <a:rPr lang="es-AR" sz="2000" dirty="0" smtClean="0"/>
              <a:t>Pulsar botón “Calcular si es primo”</a:t>
            </a:r>
          </a:p>
          <a:p>
            <a:r>
              <a:rPr lang="es-AR" sz="2400" dirty="0" smtClean="0"/>
              <a:t>Datos de prueba:  0</a:t>
            </a:r>
          </a:p>
          <a:p>
            <a:r>
              <a:rPr lang="es-AR" sz="2400" dirty="0" smtClean="0"/>
              <a:t>Resultado esperado: despliega mensaje número no positivo.</a:t>
            </a:r>
            <a:endParaRPr lang="es-AR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285720" y="2643182"/>
            <a:ext cx="2857552" cy="494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4" name="Picture 6" descr="http://jblanguagemanagement.files.wordpress.com/2013/01/sganm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3786190"/>
            <a:ext cx="2452678" cy="2446547"/>
          </a:xfrm>
          <a:prstGeom prst="rect">
            <a:avLst/>
          </a:prstGeom>
          <a:noFill/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85720" y="1428736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AR" dirty="0" smtClean="0"/>
              <a:t>Planificar y controlar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dirty="0" smtClean="0"/>
              <a:t>Analizar y diseñar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dirty="0" smtClean="0"/>
              <a:t>Implementar y ejecutar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dirty="0" smtClean="0"/>
              <a:t>Evaluar los criterios existentes y reportar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dirty="0" smtClean="0"/>
              <a:t>Cerrar las pruebas</a:t>
            </a:r>
            <a:endParaRPr lang="es-AR" dirty="0" smtClean="0"/>
          </a:p>
          <a:p>
            <a:pPr marL="514350" indent="-514350">
              <a:buFont typeface="+mj-lt"/>
              <a:buAutoNum type="arabicPeriod"/>
            </a:pP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Proceso de Testing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Título"/>
          <p:cNvSpPr txBox="1">
            <a:spLocks/>
          </p:cNvSpPr>
          <p:nvPr/>
        </p:nvSpPr>
        <p:spPr bwMode="auto">
          <a:xfrm>
            <a:off x="500034" y="427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ＭＳ Ｐゴシック" charset="-128"/>
                <a:cs typeface="+mj-cs"/>
              </a:rPr>
              <a:t>CASO de PRUEBA CP5 </a:t>
            </a:r>
            <a:br>
              <a:rPr kumimoji="0" lang="es-A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ＭＳ Ｐゴシック" charset="-128"/>
                <a:cs typeface="+mj-cs"/>
              </a:rPr>
            </a:br>
            <a:r>
              <a:rPr kumimoji="0" lang="es-A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ＭＳ Ｐゴシック" charset="-128"/>
                <a:cs typeface="+mj-cs"/>
              </a:rPr>
              <a:t>CASO de USO “Identificar números primos”</a:t>
            </a:r>
            <a:endParaRPr kumimoji="0" lang="es-AR" sz="3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j-lt"/>
              <a:ea typeface="ＭＳ Ｐゴシック" charset="-128"/>
              <a:cs typeface="+mj-cs"/>
            </a:endParaRPr>
          </a:p>
        </p:txBody>
      </p:sp>
      <p:sp>
        <p:nvSpPr>
          <p:cNvPr id="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400" dirty="0" smtClean="0"/>
              <a:t>ID: CP5</a:t>
            </a:r>
          </a:p>
          <a:p>
            <a:r>
              <a:rPr lang="es-AR" sz="2400" dirty="0" smtClean="0"/>
              <a:t>Descripción:  detecta valor límite -1</a:t>
            </a:r>
          </a:p>
          <a:p>
            <a:r>
              <a:rPr lang="es-AR" sz="2400" dirty="0" smtClean="0"/>
              <a:t>Procedimiento: </a:t>
            </a:r>
          </a:p>
          <a:p>
            <a:pPr lvl="1"/>
            <a:r>
              <a:rPr lang="es-AR" sz="2000" dirty="0" smtClean="0"/>
              <a:t>Escribir valores límites “-1” en el campo de texto “Introduce número”</a:t>
            </a:r>
          </a:p>
          <a:p>
            <a:pPr lvl="1"/>
            <a:r>
              <a:rPr lang="es-AR" sz="2000" dirty="0" smtClean="0"/>
              <a:t>Pulsar botón “Calcular si es primo”</a:t>
            </a:r>
          </a:p>
          <a:p>
            <a:r>
              <a:rPr lang="es-AR" sz="2400" dirty="0" smtClean="0"/>
              <a:t>Datos de prueba:  -1</a:t>
            </a:r>
          </a:p>
          <a:p>
            <a:r>
              <a:rPr lang="es-AR" sz="2400" dirty="0" smtClean="0"/>
              <a:t>Resultado esperado: despliega mensaje número no positivo.</a:t>
            </a:r>
            <a:endParaRPr lang="es-AR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Título"/>
          <p:cNvSpPr txBox="1">
            <a:spLocks/>
          </p:cNvSpPr>
          <p:nvPr/>
        </p:nvSpPr>
        <p:spPr bwMode="auto">
          <a:xfrm>
            <a:off x="500034" y="427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ＭＳ Ｐゴシック" charset="-128"/>
                <a:cs typeface="+mj-cs"/>
              </a:rPr>
              <a:t>CASO de PRUEBA CP6 </a:t>
            </a:r>
            <a:br>
              <a:rPr kumimoji="0" lang="es-A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ＭＳ Ｐゴシック" charset="-128"/>
                <a:cs typeface="+mj-cs"/>
              </a:rPr>
            </a:br>
            <a:r>
              <a:rPr kumimoji="0" lang="es-A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ＭＳ Ｐゴシック" charset="-128"/>
                <a:cs typeface="+mj-cs"/>
              </a:rPr>
              <a:t>CASO de USO “Identificar números primos”</a:t>
            </a:r>
            <a:endParaRPr kumimoji="0" lang="es-AR" sz="3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j-lt"/>
              <a:ea typeface="ＭＳ Ｐゴシック" charset="-128"/>
              <a:cs typeface="+mj-cs"/>
            </a:endParaRPr>
          </a:p>
        </p:txBody>
      </p:sp>
      <p:sp>
        <p:nvSpPr>
          <p:cNvPr id="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400" dirty="0" smtClean="0"/>
              <a:t>ID: CP6</a:t>
            </a:r>
          </a:p>
          <a:p>
            <a:r>
              <a:rPr lang="es-AR" sz="2400" dirty="0" smtClean="0"/>
              <a:t>Descripción:  detecta valor límite 1</a:t>
            </a:r>
          </a:p>
          <a:p>
            <a:r>
              <a:rPr lang="es-AR" sz="2400" dirty="0" smtClean="0"/>
              <a:t>Procedimiento: </a:t>
            </a:r>
          </a:p>
          <a:p>
            <a:pPr lvl="1"/>
            <a:r>
              <a:rPr lang="es-AR" sz="2000" dirty="0" smtClean="0"/>
              <a:t>Escribir valores límites “1” en el campo de texto “Introduce número”</a:t>
            </a:r>
          </a:p>
          <a:p>
            <a:pPr lvl="1"/>
            <a:r>
              <a:rPr lang="es-AR" sz="2000" dirty="0" smtClean="0"/>
              <a:t>Pulsar botón “Calcular si es primo”</a:t>
            </a:r>
          </a:p>
          <a:p>
            <a:r>
              <a:rPr lang="es-AR" sz="2400" dirty="0" smtClean="0"/>
              <a:t>Datos de prueba:  1</a:t>
            </a:r>
          </a:p>
          <a:p>
            <a:r>
              <a:rPr lang="es-AR" sz="2400" dirty="0" smtClean="0"/>
              <a:t>Resultado esperado: despliega mensaje número “1 es primo”.</a:t>
            </a:r>
            <a:endParaRPr lang="es-AR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Título"/>
          <p:cNvSpPr txBox="1">
            <a:spLocks/>
          </p:cNvSpPr>
          <p:nvPr/>
        </p:nvSpPr>
        <p:spPr bwMode="auto">
          <a:xfrm>
            <a:off x="500034" y="427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ＭＳ Ｐゴシック" charset="-128"/>
                <a:cs typeface="+mj-cs"/>
              </a:rPr>
              <a:t>CASO de PRUEBA CP7 </a:t>
            </a:r>
            <a:br>
              <a:rPr kumimoji="0" lang="es-A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ＭＳ Ｐゴシック" charset="-128"/>
                <a:cs typeface="+mj-cs"/>
              </a:rPr>
            </a:br>
            <a:r>
              <a:rPr kumimoji="0" lang="es-A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ＭＳ Ｐゴシック" charset="-128"/>
                <a:cs typeface="+mj-cs"/>
              </a:rPr>
              <a:t>CASO de USO “Identificar números primos”</a:t>
            </a:r>
            <a:endParaRPr kumimoji="0" lang="es-AR" sz="3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j-lt"/>
              <a:ea typeface="ＭＳ Ｐゴシック" charset="-128"/>
              <a:cs typeface="+mj-cs"/>
            </a:endParaRPr>
          </a:p>
        </p:txBody>
      </p:sp>
      <p:sp>
        <p:nvSpPr>
          <p:cNvPr id="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400" dirty="0" smtClean="0"/>
              <a:t>ID: CP7</a:t>
            </a:r>
          </a:p>
          <a:p>
            <a:r>
              <a:rPr lang="es-AR" sz="2400" dirty="0" smtClean="0"/>
              <a:t>Descripción:  detecta datos basura</a:t>
            </a:r>
          </a:p>
          <a:p>
            <a:r>
              <a:rPr lang="es-AR" sz="2400" dirty="0" smtClean="0"/>
              <a:t>Procedimiento: </a:t>
            </a:r>
          </a:p>
          <a:p>
            <a:pPr lvl="1"/>
            <a:r>
              <a:rPr lang="es-AR" sz="2000" dirty="0" smtClean="0"/>
              <a:t>Escribir caracteres “</a:t>
            </a:r>
            <a:r>
              <a:rPr lang="es-AR" sz="2000" dirty="0" err="1" smtClean="0"/>
              <a:t>abc</a:t>
            </a:r>
            <a:r>
              <a:rPr lang="es-AR" sz="2000" dirty="0" smtClean="0"/>
              <a:t>” en el campo de texto “Introduce número”</a:t>
            </a:r>
          </a:p>
          <a:p>
            <a:pPr lvl="1"/>
            <a:r>
              <a:rPr lang="es-AR" sz="2000" dirty="0" smtClean="0"/>
              <a:t>Pulsar botón “Calcular si es primo”</a:t>
            </a:r>
          </a:p>
          <a:p>
            <a:r>
              <a:rPr lang="es-AR" sz="2400" dirty="0" smtClean="0"/>
              <a:t>Datos de prueba:  </a:t>
            </a:r>
            <a:r>
              <a:rPr lang="es-AR" sz="2400" dirty="0" err="1" smtClean="0"/>
              <a:t>abc</a:t>
            </a:r>
            <a:endParaRPr lang="es-AR" sz="2400" dirty="0" smtClean="0"/>
          </a:p>
          <a:p>
            <a:r>
              <a:rPr lang="es-AR" sz="2400" dirty="0" smtClean="0"/>
              <a:t>Resultado esperado: despliega mensaje datos incorrectos.</a:t>
            </a:r>
            <a:endParaRPr lang="es-AR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Título"/>
          <p:cNvSpPr txBox="1">
            <a:spLocks/>
          </p:cNvSpPr>
          <p:nvPr/>
        </p:nvSpPr>
        <p:spPr bwMode="auto">
          <a:xfrm>
            <a:off x="500034" y="427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ＭＳ Ｐゴシック" charset="-128"/>
                <a:cs typeface="+mj-cs"/>
              </a:rPr>
              <a:t>CASO de PRUEBA CP8 </a:t>
            </a:r>
            <a:br>
              <a:rPr kumimoji="0" lang="es-A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ＭＳ Ｐゴシック" charset="-128"/>
                <a:cs typeface="+mj-cs"/>
              </a:rPr>
            </a:br>
            <a:r>
              <a:rPr kumimoji="0" lang="es-A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ＭＳ Ｐゴシック" charset="-128"/>
                <a:cs typeface="+mj-cs"/>
              </a:rPr>
              <a:t>CASO de USO “Identificar números primos”</a:t>
            </a:r>
            <a:endParaRPr kumimoji="0" lang="es-AR" sz="3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j-lt"/>
              <a:ea typeface="ＭＳ Ｐゴシック" charset="-128"/>
              <a:cs typeface="+mj-cs"/>
            </a:endParaRPr>
          </a:p>
        </p:txBody>
      </p:sp>
      <p:sp>
        <p:nvSpPr>
          <p:cNvPr id="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400" dirty="0" smtClean="0"/>
              <a:t>ID: CP8</a:t>
            </a:r>
          </a:p>
          <a:p>
            <a:r>
              <a:rPr lang="es-AR" sz="2400" dirty="0" smtClean="0"/>
              <a:t>Descripción:  Cerrar ventana</a:t>
            </a:r>
          </a:p>
          <a:p>
            <a:r>
              <a:rPr lang="es-AR" sz="2400" dirty="0" smtClean="0"/>
              <a:t>Procedimiento: </a:t>
            </a:r>
          </a:p>
          <a:p>
            <a:pPr lvl="1"/>
            <a:r>
              <a:rPr lang="es-AR" sz="2000" dirty="0" smtClean="0"/>
              <a:t>Pulsar botón  X</a:t>
            </a:r>
          </a:p>
          <a:p>
            <a:r>
              <a:rPr lang="es-AR" sz="2400" dirty="0" smtClean="0"/>
              <a:t>Datos de prueba:  sin datos</a:t>
            </a:r>
          </a:p>
          <a:p>
            <a:r>
              <a:rPr lang="es-AR" sz="2400" dirty="0" smtClean="0"/>
              <a:t>Resultado esperado: Se debe cerrar el programa.</a:t>
            </a:r>
            <a:endParaRPr lang="es-AR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525963"/>
          </a:xfrm>
        </p:spPr>
        <p:txBody>
          <a:bodyPr/>
          <a:lstStyle/>
          <a:p>
            <a:pPr algn="just"/>
            <a:r>
              <a:rPr lang="es-AR" dirty="0" smtClean="0"/>
              <a:t>En base a las condiciones de prueba realizadas anteriormente(tipos y estrategias de prueba diseñados para este test) se crean casos de prueba y se establecer el ambiente de prueba.</a:t>
            </a:r>
          </a:p>
          <a:p>
            <a:pPr algn="just"/>
            <a:r>
              <a:rPr lang="es-AR" dirty="0" smtClean="0"/>
              <a:t>En etapa del proceso  se debe:</a:t>
            </a:r>
          </a:p>
          <a:p>
            <a:pPr lvl="1" algn="just"/>
            <a:r>
              <a:rPr lang="es-AR" dirty="0" smtClean="0"/>
              <a:t>Desarrollar y priorizar los casos de prueba.</a:t>
            </a:r>
          </a:p>
          <a:p>
            <a:pPr lvl="1" algn="just"/>
            <a:r>
              <a:rPr lang="es-AR" dirty="0" smtClean="0"/>
              <a:t>Crear conjuntos de pruebas(test </a:t>
            </a:r>
            <a:r>
              <a:rPr lang="es-AR" dirty="0" err="1" smtClean="0"/>
              <a:t>suits</a:t>
            </a:r>
            <a:r>
              <a:rPr lang="es-AR" dirty="0" smtClean="0"/>
              <a:t>), a partir de los casos de prueba, para una ejecución de prueba eficiente.</a:t>
            </a:r>
          </a:p>
          <a:p>
            <a:pPr lvl="1" algn="just"/>
            <a:r>
              <a:rPr lang="es-AR" dirty="0" smtClean="0"/>
              <a:t>Implementar y verificar el ambiente de pruebas.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Implementación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AR" dirty="0" smtClean="0"/>
              <a:t>Es un conjunto de condiciones que se utilizan para determinar si una aplicación, un sistema software o una característica de éstos es parcial o completamente satisfactoria.</a:t>
            </a:r>
          </a:p>
          <a:p>
            <a:pPr>
              <a:buNone/>
            </a:pP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Caso de prueba</a:t>
            </a:r>
            <a:endParaRPr lang="es-A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_tradnl" b="1" dirty="0" smtClean="0"/>
              <a:t>Caso de prueba:</a:t>
            </a:r>
            <a:endParaRPr lang="es-AR" b="1" dirty="0" smtClean="0"/>
          </a:p>
          <a:p>
            <a:pPr algn="just"/>
            <a:r>
              <a:rPr lang="es-AR" dirty="0" smtClean="0"/>
              <a:t>Descripción de lo que se va a probar.</a:t>
            </a:r>
          </a:p>
          <a:p>
            <a:pPr algn="just"/>
            <a:r>
              <a:rPr lang="es-AR" dirty="0" smtClean="0"/>
              <a:t>Es un proceso creativo.</a:t>
            </a:r>
          </a:p>
          <a:p>
            <a:pPr algn="just">
              <a:buNone/>
            </a:pPr>
            <a:r>
              <a:rPr lang="es-AR" b="1" dirty="0" smtClean="0"/>
              <a:t>Datos de prueba:</a:t>
            </a:r>
          </a:p>
          <a:p>
            <a:pPr algn="just"/>
            <a:r>
              <a:rPr lang="es-AR" dirty="0" smtClean="0"/>
              <a:t>Conjunto de datos necesario para ejecutar un caso de prueba.</a:t>
            </a:r>
          </a:p>
          <a:p>
            <a:pPr algn="just"/>
            <a:r>
              <a:rPr lang="es-ES_tradnl" dirty="0" smtClean="0"/>
              <a:t>Se detectan, no se crean.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Casos de Prueba y Datos de Prueba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 smtClean="0"/>
              <a:t>Son casos generales que abarcan características que deben cumplir todos los SW como por ejemplo:</a:t>
            </a:r>
          </a:p>
          <a:p>
            <a:pPr lvl="1" algn="just"/>
            <a:r>
              <a:rPr lang="es-ES_tradnl" sz="2400" dirty="0" smtClean="0"/>
              <a:t>Despliegue correcto de imágenes</a:t>
            </a:r>
          </a:p>
          <a:p>
            <a:pPr lvl="1" algn="just"/>
            <a:r>
              <a:rPr lang="es-ES_tradnl" sz="2400" dirty="0" smtClean="0"/>
              <a:t>Botones acorde con su funcionalidad</a:t>
            </a:r>
          </a:p>
          <a:p>
            <a:pPr lvl="1" algn="just"/>
            <a:r>
              <a:rPr lang="es-ES_tradnl" sz="2400" dirty="0" smtClean="0"/>
              <a:t>Revisión de ortografía</a:t>
            </a:r>
          </a:p>
          <a:p>
            <a:pPr lvl="1" algn="just"/>
            <a:r>
              <a:rPr lang="es-ES_tradnl" sz="2400" dirty="0" smtClean="0"/>
              <a:t>Formato de datos</a:t>
            </a:r>
          </a:p>
          <a:p>
            <a:pPr lvl="1" algn="just"/>
            <a:r>
              <a:rPr lang="es-ES_tradnl" sz="2400" dirty="0" smtClean="0"/>
              <a:t>Revisión de cantidad de caracteres que acepta un campo</a:t>
            </a:r>
          </a:p>
          <a:p>
            <a:pPr lvl="1" algn="just"/>
            <a:r>
              <a:rPr lang="es-ES_tradnl" sz="2400" dirty="0" smtClean="0"/>
              <a:t>Redacción</a:t>
            </a:r>
          </a:p>
          <a:p>
            <a:pPr lvl="1"/>
            <a:r>
              <a:rPr lang="es-ES_tradnl" sz="2400" dirty="0" smtClean="0"/>
              <a:t>Campos en blanco, etc.</a:t>
            </a:r>
            <a:endParaRPr lang="es-AR" sz="2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Casos de Pruebas Estándar</a:t>
            </a:r>
            <a:endParaRPr lang="es-A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 smtClean="0"/>
              <a:t>Para realizar las pruebas se debe generar un listado de casos de pruebas que van a ser una guía durante todo el proceso de </a:t>
            </a:r>
            <a:r>
              <a:rPr lang="es-CL" dirty="0" err="1" smtClean="0"/>
              <a:t>Testing</a:t>
            </a:r>
            <a:r>
              <a:rPr lang="es-CL" dirty="0" smtClean="0"/>
              <a:t> de SW.</a:t>
            </a:r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Planilla de casos de prueba</a:t>
            </a:r>
            <a:endParaRPr lang="es-C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645024"/>
            <a:ext cx="7954374" cy="19952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67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Casos de prueba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AR" dirty="0" smtClean="0"/>
              <a:t>ID del caso</a:t>
            </a:r>
          </a:p>
          <a:p>
            <a:pPr lvl="1" algn="just"/>
            <a:r>
              <a:rPr lang="es-AR" sz="1600" i="1" dirty="0" smtClean="0"/>
              <a:t>Se debe establecer un identificador para cada prueba.</a:t>
            </a:r>
          </a:p>
          <a:p>
            <a:pPr algn="just"/>
            <a:r>
              <a:rPr lang="es-AR" dirty="0" smtClean="0"/>
              <a:t>Descripción </a:t>
            </a:r>
          </a:p>
          <a:p>
            <a:pPr lvl="1" algn="just"/>
            <a:r>
              <a:rPr lang="es-AR" sz="1600" i="1" dirty="0" smtClean="0"/>
              <a:t>De la prueba a realizar</a:t>
            </a:r>
          </a:p>
          <a:p>
            <a:pPr algn="just"/>
            <a:r>
              <a:rPr lang="es-AR" dirty="0" smtClean="0"/>
              <a:t>Pasos/procedimiento</a:t>
            </a:r>
          </a:p>
          <a:p>
            <a:pPr lvl="1" algn="just"/>
            <a:r>
              <a:rPr lang="es-AR" sz="1600" i="1" dirty="0" smtClean="0"/>
              <a:t>Se deben escribir los pasos necesarios para poder realizar el caso.</a:t>
            </a:r>
          </a:p>
          <a:p>
            <a:pPr algn="just"/>
            <a:r>
              <a:rPr lang="es-AR" dirty="0" smtClean="0"/>
              <a:t>Datos</a:t>
            </a:r>
          </a:p>
          <a:p>
            <a:pPr lvl="1" algn="just"/>
            <a:r>
              <a:rPr lang="es-AR" sz="1600" i="1" dirty="0" smtClean="0"/>
              <a:t>Se debe especificar el lote de prueba.</a:t>
            </a:r>
          </a:p>
          <a:p>
            <a:pPr algn="just"/>
            <a:r>
              <a:rPr lang="es-AR" dirty="0" smtClean="0"/>
              <a:t>Resultado esperado</a:t>
            </a:r>
          </a:p>
          <a:p>
            <a:pPr lvl="1" algn="just"/>
            <a:r>
              <a:rPr lang="es-AR" sz="1600" i="1" dirty="0" smtClean="0"/>
              <a:t>Es la consecuencia esperada de la ejecución del caso.</a:t>
            </a:r>
          </a:p>
          <a:p>
            <a:pPr algn="just"/>
            <a:r>
              <a:rPr lang="es-AR" dirty="0" smtClean="0"/>
              <a:t>Prioridad</a:t>
            </a:r>
          </a:p>
          <a:p>
            <a:pPr lvl="1" algn="just"/>
            <a:r>
              <a:rPr lang="es-AR" sz="1600" i="1" dirty="0" smtClean="0"/>
              <a:t>Alta, media y baja. Generalmente los de alta son los de regresión.</a:t>
            </a:r>
          </a:p>
          <a:p>
            <a:pPr lvl="1"/>
            <a:endParaRPr lang="es-AR" sz="1600" i="1" dirty="0"/>
          </a:p>
        </p:txBody>
      </p:sp>
    </p:spTree>
    <p:extLst>
      <p:ext uri="{BB962C8B-B14F-4D97-AF65-F5344CB8AC3E}">
        <p14:creationId xmlns:p14="http://schemas.microsoft.com/office/powerpoint/2010/main" val="58351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a DuocUC 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DuocUC 2012</Template>
  <TotalTime>1672</TotalTime>
  <Words>1599</Words>
  <Application>Microsoft Office PowerPoint</Application>
  <PresentationFormat>Presentación en pantalla (4:3)</PresentationFormat>
  <Paragraphs>244</Paragraphs>
  <Slides>33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9" baseType="lpstr">
      <vt:lpstr>ＭＳ Ｐゴシック</vt:lpstr>
      <vt:lpstr>Arial</vt:lpstr>
      <vt:lpstr>Calibri</vt:lpstr>
      <vt:lpstr>Courier New</vt:lpstr>
      <vt:lpstr>Wingdings</vt:lpstr>
      <vt:lpstr>Tema DuocUC 2012</vt:lpstr>
      <vt:lpstr>Presentación de PowerPoint</vt:lpstr>
      <vt:lpstr>Presentación de PowerPoint</vt:lpstr>
      <vt:lpstr>Proceso de Testing</vt:lpstr>
      <vt:lpstr>Implementación</vt:lpstr>
      <vt:lpstr>Caso de prueba</vt:lpstr>
      <vt:lpstr>Casos de Prueba y Datos de Prueba</vt:lpstr>
      <vt:lpstr>Casos de Pruebas Estándar</vt:lpstr>
      <vt:lpstr>Planilla de casos de prueba</vt:lpstr>
      <vt:lpstr>Casos de prueba</vt:lpstr>
      <vt:lpstr>ID del caso</vt:lpstr>
      <vt:lpstr>Descripción</vt:lpstr>
      <vt:lpstr>Descripción</vt:lpstr>
      <vt:lpstr>Procedimiento</vt:lpstr>
      <vt:lpstr>Procedimiento</vt:lpstr>
      <vt:lpstr>Datos de prueba</vt:lpstr>
      <vt:lpstr>Datos - Ejemplo</vt:lpstr>
      <vt:lpstr>Resultado esperado</vt:lpstr>
      <vt:lpstr>Resultado esperado - Ejemplo</vt:lpstr>
      <vt:lpstr>Prioridades</vt:lpstr>
      <vt:lpstr>Prioridades  - Ejemplo</vt:lpstr>
      <vt:lpstr>Generales</vt:lpstr>
      <vt:lpstr>Ambiente de prueba</vt:lpstr>
      <vt:lpstr>Presentación de PowerPoint</vt:lpstr>
      <vt:lpstr> CASO de USO “Entrada Sistema”</vt:lpstr>
      <vt:lpstr>CASO de PRUEBA CP1  CASO de USO “Entrada Sistema”</vt:lpstr>
      <vt:lpstr>CASO de PRUEBA CP2  CASO de USO “Entrada Sistema”</vt:lpstr>
      <vt:lpstr> CASO de USO “Identificar números primos”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Alberto U.</dc:creator>
  <cp:lastModifiedBy>Maria Ignacia Araos C.</cp:lastModifiedBy>
  <cp:revision>133</cp:revision>
  <dcterms:created xsi:type="dcterms:W3CDTF">2013-06-28T16:52:03Z</dcterms:created>
  <dcterms:modified xsi:type="dcterms:W3CDTF">2015-09-23T12:29:34Z</dcterms:modified>
</cp:coreProperties>
</file>