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23"/>
  </p:notesMasterIdLst>
  <p:sldIdLst>
    <p:sldId id="260" r:id="rId2"/>
    <p:sldId id="259" r:id="rId3"/>
    <p:sldId id="297" r:id="rId4"/>
    <p:sldId id="296" r:id="rId5"/>
    <p:sldId id="303" r:id="rId6"/>
    <p:sldId id="300" r:id="rId7"/>
    <p:sldId id="311" r:id="rId8"/>
    <p:sldId id="312" r:id="rId9"/>
    <p:sldId id="313" r:id="rId10"/>
    <p:sldId id="309" r:id="rId11"/>
    <p:sldId id="308" r:id="rId12"/>
    <p:sldId id="301" r:id="rId13"/>
    <p:sldId id="304" r:id="rId14"/>
    <p:sldId id="305" r:id="rId15"/>
    <p:sldId id="314" r:id="rId16"/>
    <p:sldId id="315" r:id="rId17"/>
    <p:sldId id="316" r:id="rId18"/>
    <p:sldId id="317" r:id="rId19"/>
    <p:sldId id="318" r:id="rId20"/>
    <p:sldId id="310" r:id="rId21"/>
    <p:sldId id="307" r:id="rId22"/>
  </p:sldIdLst>
  <p:sldSz cx="9144000" cy="6858000" type="screen4x3"/>
  <p:notesSz cx="6858000" cy="9144000"/>
  <p:custDataLst>
    <p:tags r:id="rId24"/>
  </p:custDataLst>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993300"/>
    <a:srgbClr val="CC3300"/>
    <a:srgbClr val="800000"/>
    <a:srgbClr val="006666"/>
    <a:srgbClr val="800080"/>
    <a:srgbClr val="0033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67089" autoAdjust="0"/>
  </p:normalViewPr>
  <p:slideViewPr>
    <p:cSldViewPr>
      <p:cViewPr varScale="1">
        <p:scale>
          <a:sx n="53" d="100"/>
          <a:sy n="53" d="100"/>
        </p:scale>
        <p:origin x="1026"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31F746-0070-4FC6-A14B-1246EAB313E3}" type="datetimeFigureOut">
              <a:rPr lang="es-CL" smtClean="0"/>
              <a:pPr/>
              <a:t>17-09-2015</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59BAC6-CDD1-495F-B578-B1B655A186A6}" type="slidenum">
              <a:rPr lang="es-CL" smtClean="0"/>
              <a:pPr/>
              <a:t>‹Nº›</a:t>
            </a:fld>
            <a:endParaRPr lang="es-CL"/>
          </a:p>
        </p:txBody>
      </p:sp>
    </p:spTree>
    <p:extLst>
      <p:ext uri="{BB962C8B-B14F-4D97-AF65-F5344CB8AC3E}">
        <p14:creationId xmlns:p14="http://schemas.microsoft.com/office/powerpoint/2010/main" val="2999726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8359BAC6-CDD1-495F-B578-B1B655A186A6}" type="slidenum">
              <a:rPr lang="es-CL" smtClean="0"/>
              <a:pPr/>
              <a:t>2</a:t>
            </a:fld>
            <a:endParaRPr lang="es-CL"/>
          </a:p>
        </p:txBody>
      </p:sp>
    </p:spTree>
    <p:extLst>
      <p:ext uri="{BB962C8B-B14F-4D97-AF65-F5344CB8AC3E}">
        <p14:creationId xmlns:p14="http://schemas.microsoft.com/office/powerpoint/2010/main" val="2046731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smtClean="0"/>
              <a:t>No</a:t>
            </a:r>
            <a:r>
              <a:rPr lang="es-CL" baseline="0" dirty="0" smtClean="0"/>
              <a:t> es lo mismo que el cierre del ciclo de pruebas.</a:t>
            </a:r>
            <a:endParaRPr lang="es-CL" dirty="0" smtClean="0"/>
          </a:p>
          <a:p>
            <a:r>
              <a:rPr lang="es-CL" dirty="0" smtClean="0"/>
              <a:t>Ejemplo</a:t>
            </a:r>
            <a:r>
              <a:rPr lang="es-CL" baseline="0" dirty="0" smtClean="0"/>
              <a:t> de condiciones de cierre del proceso de pruebas</a:t>
            </a:r>
          </a:p>
          <a:p>
            <a:pPr marL="171450" indent="-171450">
              <a:buFont typeface="Arial" panose="020B0604020202020204" pitchFamily="34" charset="0"/>
              <a:buChar char="•"/>
            </a:pPr>
            <a:r>
              <a:rPr lang="es-CL" dirty="0" smtClean="0"/>
              <a:t>La aplicación no contiene defectos y esta validada por el usuario.</a:t>
            </a:r>
          </a:p>
          <a:p>
            <a:pPr marL="171450" indent="-171450">
              <a:buFont typeface="Arial" panose="020B0604020202020204" pitchFamily="34" charset="0"/>
              <a:buChar char="•"/>
            </a:pPr>
            <a:r>
              <a:rPr lang="es-CL" dirty="0" smtClean="0"/>
              <a:t>La aplicación contiene defectos leves que son aceptados por el usuario.</a:t>
            </a:r>
          </a:p>
          <a:p>
            <a:pPr marL="171450" indent="-171450">
              <a:buFont typeface="Arial" panose="020B0604020202020204" pitchFamily="34" charset="0"/>
              <a:buChar char="•"/>
            </a:pPr>
            <a:r>
              <a:rPr lang="es-CL" dirty="0" smtClean="0"/>
              <a:t>La aplicación contiene defectos que van a ser corregidos en una segunda etapa o versión y esta validado por el usuario.</a:t>
            </a:r>
          </a:p>
          <a:p>
            <a:endParaRPr lang="es-CL" dirty="0"/>
          </a:p>
        </p:txBody>
      </p:sp>
      <p:sp>
        <p:nvSpPr>
          <p:cNvPr id="4" name="Marcador de número de diapositiva 3"/>
          <p:cNvSpPr>
            <a:spLocks noGrp="1"/>
          </p:cNvSpPr>
          <p:nvPr>
            <p:ph type="sldNum" sz="quarter" idx="10"/>
          </p:nvPr>
        </p:nvSpPr>
        <p:spPr/>
        <p:txBody>
          <a:bodyPr/>
          <a:lstStyle/>
          <a:p>
            <a:fld id="{8359BAC6-CDD1-495F-B578-B1B655A186A6}" type="slidenum">
              <a:rPr lang="es-CL" smtClean="0"/>
              <a:pPr/>
              <a:t>19</a:t>
            </a:fld>
            <a:endParaRPr lang="es-CL"/>
          </a:p>
        </p:txBody>
      </p:sp>
    </p:spTree>
    <p:extLst>
      <p:ext uri="{BB962C8B-B14F-4D97-AF65-F5344CB8AC3E}">
        <p14:creationId xmlns:p14="http://schemas.microsoft.com/office/powerpoint/2010/main" val="599197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smtClean="0"/>
              <a:t>Las actividades de control</a:t>
            </a:r>
            <a:r>
              <a:rPr lang="es-CL" baseline="0" dirty="0" smtClean="0"/>
              <a:t> se realizan en base al cumplimiento del plan de pruebas y de </a:t>
            </a:r>
            <a:r>
              <a:rPr lang="es-CL" baseline="0" smtClean="0"/>
              <a:t>los requerimientos.</a:t>
            </a:r>
            <a:endParaRPr lang="es-CL" baseline="0" dirty="0" smtClean="0"/>
          </a:p>
          <a:p>
            <a:endParaRPr lang="es-CL" dirty="0"/>
          </a:p>
        </p:txBody>
      </p:sp>
      <p:sp>
        <p:nvSpPr>
          <p:cNvPr id="4" name="Marcador de número de diapositiva 3"/>
          <p:cNvSpPr>
            <a:spLocks noGrp="1"/>
          </p:cNvSpPr>
          <p:nvPr>
            <p:ph type="sldNum" sz="quarter" idx="10"/>
          </p:nvPr>
        </p:nvSpPr>
        <p:spPr/>
        <p:txBody>
          <a:bodyPr/>
          <a:lstStyle/>
          <a:p>
            <a:fld id="{8359BAC6-CDD1-495F-B578-B1B655A186A6}" type="slidenum">
              <a:rPr lang="es-CL" smtClean="0"/>
              <a:pPr/>
              <a:t>21</a:t>
            </a:fld>
            <a:endParaRPr lang="es-CL"/>
          </a:p>
        </p:txBody>
      </p:sp>
    </p:spTree>
    <p:extLst>
      <p:ext uri="{BB962C8B-B14F-4D97-AF65-F5344CB8AC3E}">
        <p14:creationId xmlns:p14="http://schemas.microsoft.com/office/powerpoint/2010/main" val="3629989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dirty="0" smtClean="0"/>
              <a:t>Recordar</a:t>
            </a:r>
            <a:r>
              <a:rPr lang="es-ES_tradnl" baseline="0" dirty="0" smtClean="0"/>
              <a:t> las distintas etapas del proceso de </a:t>
            </a:r>
            <a:r>
              <a:rPr lang="es-ES_tradnl" baseline="0" dirty="0" err="1" smtClean="0"/>
              <a:t>testing</a:t>
            </a:r>
            <a:r>
              <a:rPr lang="es-ES_tradnl" baseline="0" dirty="0" smtClean="0"/>
              <a: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baseline="0" dirty="0" smtClean="0"/>
              <a:t>E</a:t>
            </a:r>
            <a:r>
              <a:rPr lang="es-ES_tradnl" dirty="0" smtClean="0"/>
              <a:t>n </a:t>
            </a:r>
            <a:r>
              <a:rPr lang="es-ES_tradnl" dirty="0" smtClean="0"/>
              <a:t>esta</a:t>
            </a:r>
            <a:r>
              <a:rPr lang="es-ES_tradnl" baseline="0" dirty="0" smtClean="0"/>
              <a:t> </a:t>
            </a:r>
            <a:r>
              <a:rPr lang="es-ES_tradnl" baseline="0" dirty="0" smtClean="0"/>
              <a:t>experiencia, nos </a:t>
            </a:r>
            <a:r>
              <a:rPr lang="es-ES_tradnl" baseline="0" dirty="0" smtClean="0"/>
              <a:t>centraremos en las dos primeras etapas del proceso. </a:t>
            </a:r>
            <a:r>
              <a:rPr lang="es-AR" baseline="0" dirty="0" smtClean="0"/>
              <a:t>Planificar y controlar; Analizar y diseñar</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3</a:t>
            </a:fld>
            <a:endParaRPr lang="es-CL"/>
          </a:p>
        </p:txBody>
      </p:sp>
    </p:spTree>
    <p:extLst>
      <p:ext uri="{BB962C8B-B14F-4D97-AF65-F5344CB8AC3E}">
        <p14:creationId xmlns:p14="http://schemas.microsoft.com/office/powerpoint/2010/main" val="1636070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dirty="0" smtClean="0"/>
              <a:t>Planificar y controlar:</a:t>
            </a:r>
          </a:p>
          <a:p>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4</a:t>
            </a:fld>
            <a:endParaRPr lang="es-CL"/>
          </a:p>
        </p:txBody>
      </p:sp>
    </p:spTree>
    <p:extLst>
      <p:ext uri="{BB962C8B-B14F-4D97-AF65-F5344CB8AC3E}">
        <p14:creationId xmlns:p14="http://schemas.microsoft.com/office/powerpoint/2010/main" val="3171187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b="1" dirty="0" smtClean="0"/>
              <a:t>Jefe de proyecto: </a:t>
            </a:r>
            <a:r>
              <a:rPr lang="es-CL" dirty="0" smtClean="0"/>
              <a:t>encargado de preparar planificación</a:t>
            </a:r>
            <a:r>
              <a:rPr lang="es-CL" baseline="0" dirty="0" smtClean="0"/>
              <a:t> de las pruebas, facilitar requerimientos, puente de comunicación entre el equipo de pruebas, desarrollo y usuario. También debe definir el ambiente de pruebas, esperando que este sea lo más parecido al amiente de producción..</a:t>
            </a:r>
            <a:endParaRPr lang="es-CL" dirty="0" smtClean="0"/>
          </a:p>
          <a:p>
            <a:r>
              <a:rPr lang="es-CL" b="1" dirty="0" smtClean="0"/>
              <a:t>Analista QA: </a:t>
            </a:r>
            <a:r>
              <a:rPr lang="es-CL" dirty="0" smtClean="0"/>
              <a:t>junto</a:t>
            </a:r>
            <a:r>
              <a:rPr lang="es-CL" baseline="0" dirty="0" smtClean="0"/>
              <a:t> con el jefe de proyecto planifica el proceso de pruebas determinando tipo de prueba a realizar, estrategias y técnicas de pruebas a usar. Además debe diseñar casos de prueba.</a:t>
            </a:r>
            <a:endParaRPr lang="es-CL" dirty="0" smtClean="0"/>
          </a:p>
          <a:p>
            <a:r>
              <a:rPr lang="es-CL" b="1" dirty="0" err="1" smtClean="0"/>
              <a:t>Tester</a:t>
            </a:r>
            <a:r>
              <a:rPr lang="es-CL" dirty="0" smtClean="0"/>
              <a:t>: Encargado</a:t>
            </a:r>
            <a:r>
              <a:rPr lang="es-CL" baseline="0" dirty="0" smtClean="0"/>
              <a:t> de ejecutar los casos de prueba, recolectar y reportar los defectos. A veces ocurre que en proyectos pequeños, esta función la realiza el mismo analista de QA y no existe el rol de </a:t>
            </a:r>
            <a:r>
              <a:rPr lang="es-CL" baseline="0" dirty="0" err="1" smtClean="0"/>
              <a:t>tester</a:t>
            </a:r>
            <a:r>
              <a:rPr lang="es-CL" baseline="0" dirty="0" smtClean="0"/>
              <a:t>.</a:t>
            </a:r>
            <a:endParaRPr lang="es-CL" dirty="0" smtClean="0"/>
          </a:p>
          <a:p>
            <a:r>
              <a:rPr lang="es-CL" b="1" dirty="0" smtClean="0"/>
              <a:t>Desarrollo</a:t>
            </a:r>
            <a:r>
              <a:rPr lang="es-CL" dirty="0" smtClean="0"/>
              <a:t>: encargado de facilitar SW</a:t>
            </a:r>
            <a:r>
              <a:rPr lang="es-CL" baseline="0" dirty="0" smtClean="0"/>
              <a:t> a QA y de corregir todos los defectos reportados. También asesora al equipo de QA ante dudas de usabilidad.</a:t>
            </a:r>
            <a:endParaRPr lang="es-CL" dirty="0" smtClean="0"/>
          </a:p>
          <a:p>
            <a:r>
              <a:rPr lang="es-CL" b="1" dirty="0" smtClean="0"/>
              <a:t>Usuario</a:t>
            </a:r>
            <a:r>
              <a:rPr lang="es-CL" dirty="0" smtClean="0"/>
              <a:t>: Participa en las</a:t>
            </a:r>
            <a:r>
              <a:rPr lang="es-CL" baseline="0" dirty="0" smtClean="0"/>
              <a:t> pruebas de aceptación, pues es quien debe validar el SW antes del termino de las pruebas. También asesora al equipo de QA ante dudas de </a:t>
            </a:r>
            <a:r>
              <a:rPr lang="es-CL" baseline="0" dirty="0" err="1" smtClean="0"/>
              <a:t>requerimietos</a:t>
            </a:r>
            <a:r>
              <a:rPr lang="es-CL" baseline="0" dirty="0" smtClean="0"/>
              <a:t>.</a:t>
            </a:r>
            <a:endParaRPr lang="es-CL" dirty="0" smtClean="0"/>
          </a:p>
          <a:p>
            <a:endParaRPr lang="es-CL" dirty="0"/>
          </a:p>
        </p:txBody>
      </p:sp>
      <p:sp>
        <p:nvSpPr>
          <p:cNvPr id="4" name="Marcador de número de diapositiva 3"/>
          <p:cNvSpPr>
            <a:spLocks noGrp="1"/>
          </p:cNvSpPr>
          <p:nvPr>
            <p:ph type="sldNum" sz="quarter" idx="10"/>
          </p:nvPr>
        </p:nvSpPr>
        <p:spPr/>
        <p:txBody>
          <a:bodyPr/>
          <a:lstStyle/>
          <a:p>
            <a:fld id="{8359BAC6-CDD1-495F-B578-B1B655A186A6}" type="slidenum">
              <a:rPr lang="es-CL" smtClean="0"/>
              <a:pPr/>
              <a:t>8</a:t>
            </a:fld>
            <a:endParaRPr lang="es-CL"/>
          </a:p>
        </p:txBody>
      </p:sp>
    </p:spTree>
    <p:extLst>
      <p:ext uri="{BB962C8B-B14F-4D97-AF65-F5344CB8AC3E}">
        <p14:creationId xmlns:p14="http://schemas.microsoft.com/office/powerpoint/2010/main" val="3358530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200" kern="1200" dirty="0" smtClean="0">
                <a:solidFill>
                  <a:schemeClr val="tx1"/>
                </a:solidFill>
                <a:effectLst/>
                <a:latin typeface="+mn-lt"/>
                <a:ea typeface="+mn-ea"/>
                <a:cs typeface="+mn-cs"/>
              </a:rPr>
              <a:t>Requerimientos del test </a:t>
            </a:r>
          </a:p>
          <a:p>
            <a:r>
              <a:rPr lang="es-CL" sz="1200" i="1" kern="1200" dirty="0" smtClean="0">
                <a:solidFill>
                  <a:schemeClr val="tx1"/>
                </a:solidFill>
                <a:effectLst/>
                <a:latin typeface="+mn-lt"/>
                <a:ea typeface="+mn-ea"/>
                <a:cs typeface="+mn-cs"/>
              </a:rPr>
              <a:t>Describir cual es el ambiente de prueba necesario para ejecutar el </a:t>
            </a:r>
            <a:r>
              <a:rPr lang="es-CL" sz="1200" i="1" kern="1200" dirty="0" err="1" smtClean="0">
                <a:solidFill>
                  <a:schemeClr val="tx1"/>
                </a:solidFill>
                <a:effectLst/>
                <a:latin typeface="+mn-lt"/>
                <a:ea typeface="+mn-ea"/>
                <a:cs typeface="+mn-cs"/>
              </a:rPr>
              <a:t>testing</a:t>
            </a:r>
            <a:r>
              <a:rPr lang="es-CL" sz="1200" i="1" kern="1200" dirty="0" smtClean="0">
                <a:solidFill>
                  <a:schemeClr val="tx1"/>
                </a:solidFill>
                <a:effectLst/>
                <a:latin typeface="+mn-lt"/>
                <a:ea typeface="+mn-ea"/>
                <a:cs typeface="+mn-cs"/>
              </a:rPr>
              <a:t> y quien será el responsable de la preparación del ambiente, así como también de la entrega del S.W. a QA</a:t>
            </a:r>
            <a:endParaRPr lang="es-CL" dirty="0"/>
          </a:p>
        </p:txBody>
      </p:sp>
      <p:sp>
        <p:nvSpPr>
          <p:cNvPr id="4" name="Marcador de número de diapositiva 3"/>
          <p:cNvSpPr>
            <a:spLocks noGrp="1"/>
          </p:cNvSpPr>
          <p:nvPr>
            <p:ph type="sldNum" sz="quarter" idx="10"/>
          </p:nvPr>
        </p:nvSpPr>
        <p:spPr/>
        <p:txBody>
          <a:bodyPr/>
          <a:lstStyle/>
          <a:p>
            <a:fld id="{8359BAC6-CDD1-495F-B578-B1B655A186A6}" type="slidenum">
              <a:rPr lang="es-CL" smtClean="0"/>
              <a:pPr/>
              <a:t>9</a:t>
            </a:fld>
            <a:endParaRPr lang="es-CL"/>
          </a:p>
        </p:txBody>
      </p:sp>
    </p:spTree>
    <p:extLst>
      <p:ext uri="{BB962C8B-B14F-4D97-AF65-F5344CB8AC3E}">
        <p14:creationId xmlns:p14="http://schemas.microsoft.com/office/powerpoint/2010/main" val="3803048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L" sz="1200" dirty="0" smtClean="0"/>
              <a:t>En un proceso de prueba pueden haber varios ciclos, dependiendo de la cantidad y severidad de los defectos encontrados y la eficiencia del equipo de desarrollo en la corrección de estos.</a:t>
            </a:r>
          </a:p>
          <a:p>
            <a:endParaRPr lang="es-CL" dirty="0"/>
          </a:p>
        </p:txBody>
      </p:sp>
      <p:sp>
        <p:nvSpPr>
          <p:cNvPr id="4" name="Marcador de número de diapositiva 3"/>
          <p:cNvSpPr>
            <a:spLocks noGrp="1"/>
          </p:cNvSpPr>
          <p:nvPr>
            <p:ph type="sldNum" sz="quarter" idx="10"/>
          </p:nvPr>
        </p:nvSpPr>
        <p:spPr/>
        <p:txBody>
          <a:bodyPr/>
          <a:lstStyle/>
          <a:p>
            <a:fld id="{8359BAC6-CDD1-495F-B578-B1B655A186A6}" type="slidenum">
              <a:rPr lang="es-CL" smtClean="0"/>
              <a:pPr/>
              <a:t>10</a:t>
            </a:fld>
            <a:endParaRPr lang="es-CL"/>
          </a:p>
        </p:txBody>
      </p:sp>
    </p:spTree>
    <p:extLst>
      <p:ext uri="{BB962C8B-B14F-4D97-AF65-F5344CB8AC3E}">
        <p14:creationId xmlns:p14="http://schemas.microsoft.com/office/powerpoint/2010/main" val="1813206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smtClean="0"/>
              <a:t>Los ciclos de</a:t>
            </a:r>
            <a:r>
              <a:rPr lang="es-CL" baseline="0" dirty="0" smtClean="0"/>
              <a:t> prueba se deben programar dentro de la carta Gantt. Suele ocurrir que no se incluyen, creyendo que con una actividad de prueba basta, olvidando la importancia de la corrección de los defectos por parte de desarrollo luego de ser revisado el SW y esto influye en los tiempos retrasando la entrega del proyecto.</a:t>
            </a:r>
            <a:endParaRPr lang="es-CL" dirty="0"/>
          </a:p>
        </p:txBody>
      </p:sp>
      <p:sp>
        <p:nvSpPr>
          <p:cNvPr id="4" name="Marcador de número de diapositiva 3"/>
          <p:cNvSpPr>
            <a:spLocks noGrp="1"/>
          </p:cNvSpPr>
          <p:nvPr>
            <p:ph type="sldNum" sz="quarter" idx="10"/>
          </p:nvPr>
        </p:nvSpPr>
        <p:spPr/>
        <p:txBody>
          <a:bodyPr/>
          <a:lstStyle/>
          <a:p>
            <a:fld id="{8359BAC6-CDD1-495F-B578-B1B655A186A6}" type="slidenum">
              <a:rPr lang="es-CL" smtClean="0"/>
              <a:pPr/>
              <a:t>11</a:t>
            </a:fld>
            <a:endParaRPr lang="es-CL"/>
          </a:p>
        </p:txBody>
      </p:sp>
    </p:spTree>
    <p:extLst>
      <p:ext uri="{BB962C8B-B14F-4D97-AF65-F5344CB8AC3E}">
        <p14:creationId xmlns:p14="http://schemas.microsoft.com/office/powerpoint/2010/main" val="1214380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8359BAC6-CDD1-495F-B578-B1B655A186A6}" type="slidenum">
              <a:rPr lang="es-CL" smtClean="0"/>
              <a:pPr/>
              <a:t>16</a:t>
            </a:fld>
            <a:endParaRPr lang="es-CL"/>
          </a:p>
        </p:txBody>
      </p:sp>
    </p:spTree>
    <p:extLst>
      <p:ext uri="{BB962C8B-B14F-4D97-AF65-F5344CB8AC3E}">
        <p14:creationId xmlns:p14="http://schemas.microsoft.com/office/powerpoint/2010/main" val="1683106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b="1" dirty="0" smtClean="0"/>
              <a:t>Plan de pruebas</a:t>
            </a:r>
            <a:r>
              <a:rPr lang="es-CL" dirty="0" smtClean="0"/>
              <a:t>: Documento que contiene</a:t>
            </a:r>
            <a:r>
              <a:rPr lang="es-CL" baseline="0" dirty="0" smtClean="0"/>
              <a:t> toda la planificación de las actividades, requisitos, responsables del proceso de pruebas.</a:t>
            </a:r>
            <a:endParaRPr lang="es-CL" dirty="0" smtClean="0"/>
          </a:p>
          <a:p>
            <a:r>
              <a:rPr lang="es-CL" b="1" dirty="0" smtClean="0"/>
              <a:t>Casos de prueba</a:t>
            </a:r>
            <a:r>
              <a:rPr lang="es-CL" dirty="0" smtClean="0"/>
              <a:t>: Colección</a:t>
            </a:r>
            <a:r>
              <a:rPr lang="es-CL" baseline="0" dirty="0" smtClean="0"/>
              <a:t> de todos los casos de prueba que se deben diseñar para poder verificar y validar el SW.  Pueden incluir pruebas estándar, funcionales y no funcionales. Estos se pueden realizar en un documento Word, planilla Excel o utilizar alguna herramienta de gestión de pruebas.</a:t>
            </a:r>
            <a:endParaRPr lang="es-C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CL" b="1" dirty="0" smtClean="0"/>
              <a:t>Reporte de defectos: </a:t>
            </a:r>
            <a:r>
              <a:rPr lang="es-CL" dirty="0" smtClean="0"/>
              <a:t>Colección</a:t>
            </a:r>
            <a:r>
              <a:rPr lang="es-CL" baseline="0" dirty="0" smtClean="0"/>
              <a:t> de todos los defectos, errores, fallas y mejoras detectadas en la ejecución de pruebas. Estos se pueden recolectar en un documento Word, planilla Excel o utilizar alguna herramienta de gestión de pruebas.</a:t>
            </a:r>
            <a:endParaRPr lang="es-CL" dirty="0" smtClean="0"/>
          </a:p>
          <a:p>
            <a:r>
              <a:rPr lang="es-CL" b="1" dirty="0" smtClean="0"/>
              <a:t>Informe de cierre: </a:t>
            </a:r>
            <a:r>
              <a:rPr lang="es-CL" dirty="0" smtClean="0"/>
              <a:t>documento de cierre que</a:t>
            </a:r>
            <a:r>
              <a:rPr lang="es-CL" baseline="0" dirty="0" smtClean="0"/>
              <a:t> contiene las métricas de pruebas, conclusiones finales y decisiones tomadas para dar el cierre al proceso de pruebas y el paso a </a:t>
            </a:r>
            <a:r>
              <a:rPr lang="es-CL" baseline="0" dirty="0" err="1" smtClean="0"/>
              <a:t>producci</a:t>
            </a:r>
            <a:r>
              <a:rPr lang="es-CL" baseline="0" dirty="0" smtClean="0"/>
              <a:t>{</a:t>
            </a:r>
            <a:r>
              <a:rPr lang="es-CL" baseline="0" dirty="0" err="1" smtClean="0"/>
              <a:t>on</a:t>
            </a:r>
            <a:r>
              <a:rPr lang="es-CL" baseline="0" dirty="0" smtClean="0"/>
              <a:t>.</a:t>
            </a:r>
            <a:endParaRPr lang="es-CL" dirty="0" smtClean="0"/>
          </a:p>
          <a:p>
            <a:endParaRPr lang="es-CL" dirty="0"/>
          </a:p>
        </p:txBody>
      </p:sp>
      <p:sp>
        <p:nvSpPr>
          <p:cNvPr id="4" name="Marcador de número de diapositiva 3"/>
          <p:cNvSpPr>
            <a:spLocks noGrp="1"/>
          </p:cNvSpPr>
          <p:nvPr>
            <p:ph type="sldNum" sz="quarter" idx="10"/>
          </p:nvPr>
        </p:nvSpPr>
        <p:spPr/>
        <p:txBody>
          <a:bodyPr/>
          <a:lstStyle/>
          <a:p>
            <a:fld id="{8359BAC6-CDD1-495F-B578-B1B655A186A6}" type="slidenum">
              <a:rPr lang="es-CL" smtClean="0"/>
              <a:pPr/>
              <a:t>18</a:t>
            </a:fld>
            <a:endParaRPr lang="es-CL"/>
          </a:p>
        </p:txBody>
      </p:sp>
    </p:spTree>
    <p:extLst>
      <p:ext uri="{BB962C8B-B14F-4D97-AF65-F5344CB8AC3E}">
        <p14:creationId xmlns:p14="http://schemas.microsoft.com/office/powerpoint/2010/main" val="27772676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6" descr="fondo-tapa1.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ctrTitle"/>
          </p:nvPr>
        </p:nvSpPr>
        <p:spPr>
          <a:xfrm>
            <a:off x="642910" y="928670"/>
            <a:ext cx="7772400" cy="1470025"/>
          </a:xfrm>
        </p:spPr>
        <p:txBody>
          <a:bodyPr/>
          <a:lstStyle>
            <a:lvl1pPr>
              <a:defRPr>
                <a:solidFill>
                  <a:srgbClr val="FFFFFF"/>
                </a:solidFill>
              </a:defRPr>
            </a:lvl1pPr>
          </a:lstStyle>
          <a:p>
            <a:r>
              <a:rPr lang="es-ES" smtClean="0"/>
              <a:t>Haga clic para modificar el estilo de título del patrón</a:t>
            </a:r>
            <a:endParaRPr lang="es-ES_tradnl"/>
          </a:p>
        </p:txBody>
      </p:sp>
      <p:sp>
        <p:nvSpPr>
          <p:cNvPr id="3" name="Subtítulo 2"/>
          <p:cNvSpPr>
            <a:spLocks noGrp="1"/>
          </p:cNvSpPr>
          <p:nvPr>
            <p:ph type="subTitle" idx="1"/>
          </p:nvPr>
        </p:nvSpPr>
        <p:spPr>
          <a:xfrm>
            <a:off x="1371600" y="4929198"/>
            <a:ext cx="6400800" cy="709602"/>
          </a:xfrm>
        </p:spPr>
        <p:txBody>
          <a:bodyPr>
            <a:normAutofit/>
          </a:bodyPr>
          <a:lstStyle>
            <a:lvl1pPr marL="0" indent="0" algn="ctr">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_tradnl"/>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17-09-2015</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fld id="{41BF2EB3-0EDA-4ED9-9536-B32CA2814CB2}" type="datetimeFigureOut">
              <a:rPr lang="es-CL" smtClean="0"/>
              <a:pPr/>
              <a:t>17-09-2015</a:t>
            </a:fld>
            <a:endParaRPr lang="es-CL"/>
          </a:p>
        </p:txBody>
      </p:sp>
      <p:sp>
        <p:nvSpPr>
          <p:cNvPr id="5" name="Marcador de pie de página 4"/>
          <p:cNvSpPr>
            <a:spLocks noGrp="1"/>
          </p:cNvSpPr>
          <p:nvPr>
            <p:ph type="ftr" sz="quarter" idx="11"/>
          </p:nvPr>
        </p:nvSpPr>
        <p:spPr/>
        <p:txBody>
          <a:bodyPr/>
          <a:lstStyle>
            <a:lvl1pPr>
              <a:defRPr/>
            </a:lvl1pPr>
          </a:lstStyle>
          <a:p>
            <a:endParaRPr lang="es-CL"/>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fld id="{41BF2EB3-0EDA-4ED9-9536-B32CA2814CB2}" type="datetimeFigureOut">
              <a:rPr lang="es-CL" smtClean="0"/>
              <a:pPr/>
              <a:t>17-09-2015</a:t>
            </a:fld>
            <a:endParaRPr lang="es-CL"/>
          </a:p>
        </p:txBody>
      </p:sp>
      <p:sp>
        <p:nvSpPr>
          <p:cNvPr id="5" name="Marcador de pie de página 4"/>
          <p:cNvSpPr>
            <a:spLocks noGrp="1"/>
          </p:cNvSpPr>
          <p:nvPr>
            <p:ph type="ftr" sz="quarter" idx="11"/>
          </p:nvPr>
        </p:nvSpPr>
        <p:spPr/>
        <p:txBody>
          <a:bodyPr/>
          <a:lstStyle>
            <a:lvl1pPr>
              <a:defRPr/>
            </a:lvl1pPr>
          </a:lstStyle>
          <a:p>
            <a:endParaRPr lang="es-CL"/>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ítulo y contenido">
    <p:spTree>
      <p:nvGrpSpPr>
        <p:cNvPr id="1" name=""/>
        <p:cNvGrpSpPr/>
        <p:nvPr/>
      </p:nvGrpSpPr>
      <p:grpSpPr>
        <a:xfrm>
          <a:off x="0" y="0"/>
          <a:ext cx="0" cy="0"/>
          <a:chOff x="0" y="0"/>
          <a:chExt cx="0" cy="0"/>
        </a:xfrm>
      </p:grpSpPr>
      <p:sp>
        <p:nvSpPr>
          <p:cNvPr id="3" name="Shape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Shape 3"/>
          <p:cNvSpPr>
            <a:spLocks noGrp="1"/>
          </p:cNvSpPr>
          <p:nvPr>
            <p:ph type="dt" sz="half" idx="10"/>
          </p:nvPr>
        </p:nvSpPr>
        <p:spPr/>
        <p:txBody>
          <a:bodyPr/>
          <a:lstStyle/>
          <a:p>
            <a:fld id="{41BF2EB3-0EDA-4ED9-9536-B32CA2814CB2}" type="datetimeFigureOut">
              <a:rPr lang="es-CL" smtClean="0"/>
              <a:pPr/>
              <a:t>17-09-2015</a:t>
            </a:fld>
            <a:endParaRPr lang="es-CL"/>
          </a:p>
        </p:txBody>
      </p:sp>
      <p:sp>
        <p:nvSpPr>
          <p:cNvPr id="5" name="Shape 4"/>
          <p:cNvSpPr>
            <a:spLocks noGrp="1"/>
          </p:cNvSpPr>
          <p:nvPr>
            <p:ph type="ftr" sz="quarter" idx="11"/>
          </p:nvPr>
        </p:nvSpPr>
        <p:spPr/>
        <p:txBody>
          <a:bodyPr/>
          <a:lstStyle/>
          <a:p>
            <a:endParaRPr lang="es-CL"/>
          </a:p>
        </p:txBody>
      </p:sp>
      <p:sp>
        <p:nvSpPr>
          <p:cNvPr id="6" name="Shape 5"/>
          <p:cNvSpPr>
            <a:spLocks noGrp="1"/>
          </p:cNvSpPr>
          <p:nvPr>
            <p:ph type="sldNum" sz="quarter" idx="12"/>
          </p:nvPr>
        </p:nvSpPr>
        <p:spPr/>
        <p:txBody>
          <a:bodyPr/>
          <a:lstStyle/>
          <a:p>
            <a:fld id="{04CB81E1-065B-41FA-A93E-2D40791BFEEB}" type="slidenum">
              <a:rPr lang="es-CL" smtClean="0"/>
              <a:pPr/>
              <a:t>‹Nº›</a:t>
            </a:fld>
            <a:endParaRPr lang="es-CL"/>
          </a:p>
        </p:txBody>
      </p:sp>
      <p:sp>
        <p:nvSpPr>
          <p:cNvPr id="7" name="Rectangle 6"/>
          <p:cNvSpPr>
            <a:spLocks noGrp="1"/>
          </p:cNvSpPr>
          <p:nvPr>
            <p:ph type="title"/>
          </p:nvPr>
        </p:nvSpPr>
        <p:spPr/>
        <p:txBody>
          <a:bodyPr/>
          <a:lstStyle/>
          <a:p>
            <a:r>
              <a:rPr lang="es-ES" smtClean="0"/>
              <a:t>Haga clic para modificar el estilo de título del patrón</a:t>
            </a:r>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pic>
        <p:nvPicPr>
          <p:cNvPr id="4" name="Imagen 6" descr="hoja-interior.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8"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0" name="9 Marcador de fecha"/>
          <p:cNvSpPr>
            <a:spLocks noGrp="1"/>
          </p:cNvSpPr>
          <p:nvPr>
            <p:ph type="dt" sz="half" idx="10"/>
          </p:nvPr>
        </p:nvSpPr>
        <p:spPr/>
        <p:txBody>
          <a:bodyPr/>
          <a:lstStyle/>
          <a:p>
            <a:fld id="{6C70D0AA-A564-40E6-BDF9-FE3371FD07B4}" type="datetimeFigureOut">
              <a:rPr lang="es-CL" smtClean="0"/>
              <a:pPr/>
              <a:t>17-09-2015</a:t>
            </a:fld>
            <a:endParaRPr lang="es-CL"/>
          </a:p>
        </p:txBody>
      </p:sp>
      <p:sp>
        <p:nvSpPr>
          <p:cNvPr id="11" name="10 Marcador de número de diapositiva"/>
          <p:cNvSpPr>
            <a:spLocks noGrp="1"/>
          </p:cNvSpPr>
          <p:nvPr>
            <p:ph type="sldNum" sz="quarter" idx="11"/>
          </p:nvPr>
        </p:nvSpPr>
        <p:spPr/>
        <p:txBody>
          <a:bodyPr/>
          <a:lstStyle/>
          <a:p>
            <a:fld id="{04CB81E1-065B-41FA-A93E-2D40791BFEEB}" type="slidenum">
              <a:rPr lang="es-CL" smtClean="0"/>
              <a:pPr/>
              <a:t>‹Nº›</a:t>
            </a:fld>
            <a:endParaRPr lang="es-CL"/>
          </a:p>
        </p:txBody>
      </p:sp>
      <p:sp>
        <p:nvSpPr>
          <p:cNvPr id="12" name="11 Marcador de pie de página"/>
          <p:cNvSpPr>
            <a:spLocks noGrp="1"/>
          </p:cNvSpPr>
          <p:nvPr>
            <p:ph type="ftr" sz="quarter" idx="12"/>
          </p:nvPr>
        </p:nvSpPr>
        <p:spPr/>
        <p:txBody>
          <a:bodyPr/>
          <a:lstStyle/>
          <a:p>
            <a:endParaRPr lang="es-CL"/>
          </a:p>
        </p:txBody>
      </p:sp>
      <p:sp>
        <p:nvSpPr>
          <p:cNvPr id="13" name="12 Título"/>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CL"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4" name="Imagen 6" descr="portadilla.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a:xfrm>
            <a:off x="722313" y="4406900"/>
            <a:ext cx="7772400" cy="1362075"/>
          </a:xfrm>
        </p:spPr>
        <p:txBody>
          <a:bodyPr anchor="t"/>
          <a:lstStyle>
            <a:lvl1pPr algn="l">
              <a:defRPr sz="4000" b="1" cap="all">
                <a:solidFill>
                  <a:srgbClr val="FFFFFF"/>
                </a:solidFill>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endParaRPr lang="es-CL"/>
          </a:p>
        </p:txBody>
      </p:sp>
      <p:sp>
        <p:nvSpPr>
          <p:cNvPr id="6" name="Marcador de número de diapositiva 5"/>
          <p:cNvSpPr>
            <a:spLocks noGrp="1"/>
          </p:cNvSpPr>
          <p:nvPr>
            <p:ph type="sldNum" sz="quarter" idx="11"/>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17-09-2015</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Marcador de fecha 3"/>
          <p:cNvSpPr>
            <a:spLocks noGrp="1"/>
          </p:cNvSpPr>
          <p:nvPr>
            <p:ph type="dt" sz="half" idx="10"/>
          </p:nvPr>
        </p:nvSpPr>
        <p:spPr/>
        <p:txBody>
          <a:bodyPr/>
          <a:lstStyle>
            <a:lvl1pPr>
              <a:defRPr/>
            </a:lvl1pPr>
          </a:lstStyle>
          <a:p>
            <a:fld id="{41BF2EB3-0EDA-4ED9-9536-B32CA2814CB2}" type="datetimeFigureOut">
              <a:rPr lang="es-CL" smtClean="0"/>
              <a:pPr/>
              <a:t>17-09-2015</a:t>
            </a:fld>
            <a:endParaRPr lang="es-CL"/>
          </a:p>
        </p:txBody>
      </p:sp>
      <p:sp>
        <p:nvSpPr>
          <p:cNvPr id="8" name="Marcador de pie de página 4"/>
          <p:cNvSpPr>
            <a:spLocks noGrp="1"/>
          </p:cNvSpPr>
          <p:nvPr>
            <p:ph type="ftr" sz="quarter" idx="11"/>
          </p:nvPr>
        </p:nvSpPr>
        <p:spPr/>
        <p:txBody>
          <a:bodyPr/>
          <a:lstStyle>
            <a:lvl1pPr>
              <a:defRPr/>
            </a:lvl1pPr>
          </a:lstStyle>
          <a:p>
            <a:endParaRPr lang="es-CL"/>
          </a:p>
        </p:txBody>
      </p:sp>
      <p:sp>
        <p:nvSpPr>
          <p:cNvPr id="9"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pic>
        <p:nvPicPr>
          <p:cNvPr id="6" name="Imagen 6" descr="hoja-interior.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ES_tradnl" dirty="0"/>
          </a:p>
        </p:txBody>
      </p:sp>
      <p:sp>
        <p:nvSpPr>
          <p:cNvPr id="3" name="Marcador de fecha 3"/>
          <p:cNvSpPr>
            <a:spLocks noGrp="1"/>
          </p:cNvSpPr>
          <p:nvPr>
            <p:ph type="dt" sz="half" idx="10"/>
          </p:nvPr>
        </p:nvSpPr>
        <p:spPr/>
        <p:txBody>
          <a:bodyPr/>
          <a:lstStyle>
            <a:lvl1pPr>
              <a:defRPr/>
            </a:lvl1pPr>
          </a:lstStyle>
          <a:p>
            <a:fld id="{41BF2EB3-0EDA-4ED9-9536-B32CA2814CB2}" type="datetimeFigureOut">
              <a:rPr lang="es-CL" smtClean="0"/>
              <a:pPr/>
              <a:t>17-09-2015</a:t>
            </a:fld>
            <a:endParaRPr lang="es-CL"/>
          </a:p>
        </p:txBody>
      </p:sp>
      <p:sp>
        <p:nvSpPr>
          <p:cNvPr id="4" name="Marcador de pie de página 4"/>
          <p:cNvSpPr>
            <a:spLocks noGrp="1"/>
          </p:cNvSpPr>
          <p:nvPr>
            <p:ph type="ftr" sz="quarter" idx="11"/>
          </p:nvPr>
        </p:nvSpPr>
        <p:spPr/>
        <p:txBody>
          <a:bodyPr/>
          <a:lstStyle>
            <a:lvl1pPr>
              <a:defRPr/>
            </a:lvl1pPr>
          </a:lstStyle>
          <a:p>
            <a:endParaRPr lang="es-CL"/>
          </a:p>
        </p:txBody>
      </p:sp>
      <p:sp>
        <p:nvSpPr>
          <p:cNvPr id="5"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
        <p:nvSpPr>
          <p:cNvPr id="7"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8"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fld id="{41BF2EB3-0EDA-4ED9-9536-B32CA2814CB2}" type="datetimeFigureOut">
              <a:rPr lang="es-CL" smtClean="0"/>
              <a:pPr/>
              <a:t>17-09-2015</a:t>
            </a:fld>
            <a:endParaRPr lang="es-CL"/>
          </a:p>
        </p:txBody>
      </p:sp>
      <p:sp>
        <p:nvSpPr>
          <p:cNvPr id="3" name="Marcador de pie de página 4"/>
          <p:cNvSpPr>
            <a:spLocks noGrp="1"/>
          </p:cNvSpPr>
          <p:nvPr>
            <p:ph type="ftr" sz="quarter" idx="11"/>
          </p:nvPr>
        </p:nvSpPr>
        <p:spPr/>
        <p:txBody>
          <a:bodyPr/>
          <a:lstStyle>
            <a:lvl1pPr>
              <a:defRPr/>
            </a:lvl1pPr>
          </a:lstStyle>
          <a:p>
            <a:endParaRPr lang="es-CL"/>
          </a:p>
        </p:txBody>
      </p:sp>
      <p:sp>
        <p:nvSpPr>
          <p:cNvPr id="4"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_tradnl"/>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17-09-2015</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_tradnl"/>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_tradnl" noProof="0" smtClean="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17-09-2015</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smtClean="0"/>
              <a:t>Clic para editar título</a:t>
            </a:r>
          </a:p>
        </p:txBody>
      </p:sp>
      <p:sp>
        <p:nvSpPr>
          <p:cNvPr id="1027" name="Marcador de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4" name="Marcador de fecha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41BF2EB3-0EDA-4ED9-9536-B32CA2814CB2}" type="datetimeFigureOut">
              <a:rPr lang="es-CL" smtClean="0"/>
              <a:pPr/>
              <a:t>17-09-2015</a:t>
            </a:fld>
            <a:endParaRPr lang="es-CL"/>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endParaRPr lang="es-CL"/>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04CB81E1-065B-41FA-A93E-2D40791BFEEB}" type="slidenum">
              <a:rPr lang="es-CL" smtClean="0"/>
              <a:pPr/>
              <a:t>‹Nº›</a:t>
            </a:fld>
            <a:endParaRPr lang="es-CL"/>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128"/>
          <a:cs typeface="+mj-cs"/>
        </a:defRPr>
      </a:lvl1pPr>
      <a:lvl2pPr algn="ctr" defTabSz="457200" rtl="0" eaLnBrk="1" fontAlgn="base" hangingPunct="1">
        <a:spcBef>
          <a:spcPct val="0"/>
        </a:spcBef>
        <a:spcAft>
          <a:spcPct val="0"/>
        </a:spcAft>
        <a:defRPr sz="4400">
          <a:solidFill>
            <a:schemeClr val="tx1"/>
          </a:solidFill>
          <a:latin typeface="Calibri" charset="0"/>
          <a:ea typeface="ＭＳ Ｐゴシック" charset="-128"/>
        </a:defRPr>
      </a:lvl2pPr>
      <a:lvl3pPr algn="ctr" defTabSz="457200" rtl="0" eaLnBrk="1" fontAlgn="base" hangingPunct="1">
        <a:spcBef>
          <a:spcPct val="0"/>
        </a:spcBef>
        <a:spcAft>
          <a:spcPct val="0"/>
        </a:spcAft>
        <a:defRPr sz="4400">
          <a:solidFill>
            <a:schemeClr val="tx1"/>
          </a:solidFill>
          <a:latin typeface="Calibri" charset="0"/>
          <a:ea typeface="ＭＳ Ｐゴシック" charset="-128"/>
        </a:defRPr>
      </a:lvl3pPr>
      <a:lvl4pPr algn="ctr" defTabSz="457200" rtl="0" eaLnBrk="1" fontAlgn="base" hangingPunct="1">
        <a:spcBef>
          <a:spcPct val="0"/>
        </a:spcBef>
        <a:spcAft>
          <a:spcPct val="0"/>
        </a:spcAft>
        <a:defRPr sz="4400">
          <a:solidFill>
            <a:schemeClr val="tx1"/>
          </a:solidFill>
          <a:latin typeface="Calibri" charset="0"/>
          <a:ea typeface="ＭＳ Ｐゴシック" charset="-128"/>
        </a:defRPr>
      </a:lvl4pPr>
      <a:lvl5pPr algn="ctr" defTabSz="457200" rtl="0" eaLnBrk="1" fontAlgn="base" hangingPunct="1">
        <a:spcBef>
          <a:spcPct val="0"/>
        </a:spcBef>
        <a:spcAft>
          <a:spcPct val="0"/>
        </a:spcAft>
        <a:defRPr sz="4400">
          <a:solidFill>
            <a:schemeClr val="tx1"/>
          </a:solidFill>
          <a:latin typeface="Calibri" charset="0"/>
          <a:ea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2941036" y="332656"/>
            <a:ext cx="3371179" cy="954107"/>
          </a:xfrm>
          <a:prstGeom prst="rect">
            <a:avLst/>
          </a:prstGeom>
        </p:spPr>
        <p:txBody>
          <a:bodyPr wrap="none">
            <a:spAutoFit/>
          </a:bodyPr>
          <a:lstStyle/>
          <a:p>
            <a:pPr algn="ctr"/>
            <a:r>
              <a:rPr lang="es-CL" sz="2800" b="1" dirty="0">
                <a:solidFill>
                  <a:schemeClr val="bg1"/>
                </a:solidFill>
              </a:rPr>
              <a:t>AIN6501 </a:t>
            </a:r>
            <a:endParaRPr lang="es-CL" sz="2800" b="1" dirty="0" smtClean="0">
              <a:solidFill>
                <a:schemeClr val="bg1"/>
              </a:solidFill>
            </a:endParaRPr>
          </a:p>
          <a:p>
            <a:pPr algn="ctr"/>
            <a:r>
              <a:rPr lang="es-CL" sz="2800" dirty="0" smtClean="0">
                <a:solidFill>
                  <a:schemeClr val="bg1"/>
                </a:solidFill>
                <a:latin typeface="Calibri" pitchFamily="34" charset="0"/>
              </a:rPr>
              <a:t>Auditoría Informática</a:t>
            </a:r>
            <a:endParaRPr lang="es-CL" sz="2800" dirty="0">
              <a:solidFill>
                <a:schemeClr val="bg1"/>
              </a:solidFill>
              <a:latin typeface="Calibri" pitchFamily="34" charset="0"/>
            </a:endParaRPr>
          </a:p>
        </p:txBody>
      </p:sp>
      <p:sp>
        <p:nvSpPr>
          <p:cNvPr id="8" name="4 CuadroTexto"/>
          <p:cNvSpPr txBox="1"/>
          <p:nvPr/>
        </p:nvSpPr>
        <p:spPr>
          <a:xfrm>
            <a:off x="4626625" y="6093296"/>
            <a:ext cx="5400599" cy="646331"/>
          </a:xfrm>
          <a:prstGeom prst="rect">
            <a:avLst/>
          </a:prstGeom>
          <a:noFill/>
        </p:spPr>
        <p:txBody>
          <a:bodyPr wrap="square" rtlCol="0">
            <a:spAutoFit/>
          </a:bodyPr>
          <a:lstStyle/>
          <a:p>
            <a:pPr algn="ctr"/>
            <a:r>
              <a:rPr lang="es-CL" b="1" dirty="0" smtClean="0"/>
              <a:t>Experiencia de aprendizaje 1</a:t>
            </a:r>
          </a:p>
          <a:p>
            <a:pPr algn="ctr"/>
            <a:r>
              <a:rPr lang="es-CL" dirty="0" smtClean="0"/>
              <a:t>Plan de Prueba</a:t>
            </a:r>
            <a:endParaRPr lang="es-CL"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196752"/>
            <a:ext cx="8229600" cy="4525963"/>
          </a:xfrm>
        </p:spPr>
        <p:txBody>
          <a:bodyPr/>
          <a:lstStyle/>
          <a:p>
            <a:pPr algn="just"/>
            <a:r>
              <a:rPr lang="es-CL" sz="2400" dirty="0" smtClean="0"/>
              <a:t>Un ciclo de prueba es el proceso de:</a:t>
            </a:r>
          </a:p>
          <a:p>
            <a:pPr lvl="1" algn="just"/>
            <a:r>
              <a:rPr lang="es-CL" sz="2000" dirty="0" smtClean="0"/>
              <a:t>Ejecutar pruebas indagatorias, estándar, casos de prueba.</a:t>
            </a:r>
          </a:p>
          <a:p>
            <a:pPr lvl="1" algn="just"/>
            <a:r>
              <a:rPr lang="es-CL" sz="2000" dirty="0" smtClean="0"/>
              <a:t>Reportar defectos encontrados al jefe de proyecto y equipo de desarrollo.</a:t>
            </a:r>
          </a:p>
          <a:p>
            <a:pPr lvl="1" algn="just"/>
            <a:r>
              <a:rPr lang="es-CL" sz="2000" dirty="0" smtClean="0"/>
              <a:t>Corregir los defectos por parte de </a:t>
            </a:r>
            <a:r>
              <a:rPr lang="es-CL" sz="2000" dirty="0" smtClean="0"/>
              <a:t>desarrollo.</a:t>
            </a:r>
            <a:endParaRPr lang="es-CL" sz="2000" dirty="0" smtClean="0"/>
          </a:p>
          <a:p>
            <a:pPr lvl="1" algn="just"/>
            <a:r>
              <a:rPr lang="es-CL" sz="2000" dirty="0" smtClean="0"/>
              <a:t>Volver a probar para verificar si los defectos han sido corregidos.</a:t>
            </a:r>
          </a:p>
          <a:p>
            <a:pPr algn="just"/>
            <a:r>
              <a:rPr lang="es-CL" sz="2400" dirty="0"/>
              <a:t>En un proceso de prueba pueden haber varios </a:t>
            </a:r>
            <a:r>
              <a:rPr lang="es-CL" sz="2400" dirty="0" smtClean="0"/>
              <a:t>ciclos</a:t>
            </a:r>
          </a:p>
          <a:p>
            <a:pPr algn="just"/>
            <a:r>
              <a:rPr lang="es-CL" sz="2400" dirty="0" smtClean="0"/>
              <a:t>Lo esperable es que se efectúen:</a:t>
            </a:r>
          </a:p>
          <a:p>
            <a:pPr lvl="1" algn="just"/>
            <a:r>
              <a:rPr lang="es-CL" sz="2000" dirty="0" smtClean="0"/>
              <a:t>Al menos 2 ciclos de pruebas </a:t>
            </a:r>
            <a:r>
              <a:rPr lang="es-CL" sz="2000" dirty="0" smtClean="0"/>
              <a:t>unitarias.</a:t>
            </a:r>
            <a:endParaRPr lang="es-CL" sz="2000" dirty="0" smtClean="0"/>
          </a:p>
          <a:p>
            <a:pPr lvl="1" algn="just"/>
            <a:r>
              <a:rPr lang="es-CL" sz="2000" dirty="0" smtClean="0"/>
              <a:t>1 ciclo de pruebas de </a:t>
            </a:r>
            <a:r>
              <a:rPr lang="es-CL" sz="2000" dirty="0" smtClean="0"/>
              <a:t>integración.</a:t>
            </a:r>
            <a:endParaRPr lang="es-CL" sz="2000" dirty="0" smtClean="0"/>
          </a:p>
          <a:p>
            <a:pPr lvl="1" algn="just"/>
            <a:r>
              <a:rPr lang="es-CL" sz="2000" dirty="0" smtClean="0"/>
              <a:t>1 ciclo de pruebas de sistemas.</a:t>
            </a:r>
          </a:p>
          <a:p>
            <a:pPr lvl="1"/>
            <a:endParaRPr lang="es-CL" sz="2000" dirty="0" smtClean="0"/>
          </a:p>
          <a:p>
            <a:pPr marL="914400" lvl="2" indent="0">
              <a:buNone/>
            </a:pPr>
            <a:endParaRPr lang="es-CL" sz="1800" dirty="0"/>
          </a:p>
        </p:txBody>
      </p:sp>
      <p:sp>
        <p:nvSpPr>
          <p:cNvPr id="3" name="Título 2"/>
          <p:cNvSpPr>
            <a:spLocks noGrp="1"/>
          </p:cNvSpPr>
          <p:nvPr>
            <p:ph type="title"/>
          </p:nvPr>
        </p:nvSpPr>
        <p:spPr/>
        <p:txBody>
          <a:bodyPr/>
          <a:lstStyle/>
          <a:p>
            <a:r>
              <a:rPr lang="es-CL" dirty="0" smtClean="0"/>
              <a:t>Ciclo de prueba</a:t>
            </a:r>
            <a:endParaRPr lang="es-CL" dirty="0"/>
          </a:p>
        </p:txBody>
      </p:sp>
    </p:spTree>
    <p:extLst>
      <p:ext uri="{BB962C8B-B14F-4D97-AF65-F5344CB8AC3E}">
        <p14:creationId xmlns:p14="http://schemas.microsoft.com/office/powerpoint/2010/main" val="4583546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32088" y="273965"/>
            <a:ext cx="8229600" cy="1143000"/>
          </a:xfrm>
        </p:spPr>
        <p:txBody>
          <a:bodyPr/>
          <a:lstStyle/>
          <a:p>
            <a:r>
              <a:rPr lang="es-CL" dirty="0" smtClean="0"/>
              <a:t>Ciclo de Prueba</a:t>
            </a:r>
            <a:endParaRPr lang="es-CL" dirty="0"/>
          </a:p>
        </p:txBody>
      </p:sp>
      <p:grpSp>
        <p:nvGrpSpPr>
          <p:cNvPr id="114" name="Grupo 113"/>
          <p:cNvGrpSpPr/>
          <p:nvPr/>
        </p:nvGrpSpPr>
        <p:grpSpPr>
          <a:xfrm>
            <a:off x="744494" y="764704"/>
            <a:ext cx="8289529" cy="4042316"/>
            <a:chOff x="384162" y="273965"/>
            <a:chExt cx="8289529" cy="4042316"/>
          </a:xfrm>
        </p:grpSpPr>
        <p:grpSp>
          <p:nvGrpSpPr>
            <p:cNvPr id="99" name="Grupo 98"/>
            <p:cNvGrpSpPr/>
            <p:nvPr/>
          </p:nvGrpSpPr>
          <p:grpSpPr>
            <a:xfrm>
              <a:off x="384162" y="1349101"/>
              <a:ext cx="8289529" cy="2967180"/>
              <a:chOff x="384162" y="1349101"/>
              <a:chExt cx="8289529" cy="2967180"/>
            </a:xfrm>
          </p:grpSpPr>
          <p:sp>
            <p:nvSpPr>
              <p:cNvPr id="4" name="3 Rectángulo redondeado"/>
              <p:cNvSpPr/>
              <p:nvPr/>
            </p:nvSpPr>
            <p:spPr>
              <a:xfrm>
                <a:off x="384162" y="1349101"/>
                <a:ext cx="2016224" cy="73600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L" dirty="0" smtClean="0"/>
                  <a:t>Entrega SW a QA</a:t>
                </a:r>
                <a:endParaRPr lang="es-CL" dirty="0"/>
              </a:p>
            </p:txBody>
          </p:sp>
          <p:sp>
            <p:nvSpPr>
              <p:cNvPr id="5" name="4 Rectángulo redondeado"/>
              <p:cNvSpPr/>
              <p:nvPr/>
            </p:nvSpPr>
            <p:spPr>
              <a:xfrm>
                <a:off x="2609870" y="1930149"/>
                <a:ext cx="1961838" cy="7658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dirty="0" smtClean="0"/>
                  <a:t>Ejecución pruebas</a:t>
                </a:r>
              </a:p>
            </p:txBody>
          </p:sp>
          <p:cxnSp>
            <p:nvCxnSpPr>
              <p:cNvPr id="8" name="7 Conector angular"/>
              <p:cNvCxnSpPr>
                <a:stCxn id="10" idx="2"/>
                <a:endCxn id="9" idx="2"/>
              </p:cNvCxnSpPr>
              <p:nvPr/>
            </p:nvCxnSpPr>
            <p:spPr>
              <a:xfrm rot="5400000" flipH="1">
                <a:off x="3222302" y="1829987"/>
                <a:ext cx="656412" cy="4316176"/>
              </a:xfrm>
              <a:prstGeom prst="bentConnector3">
                <a:avLst>
                  <a:gd name="adj1" fmla="val -34826"/>
                </a:avLst>
              </a:prstGeom>
              <a:ln>
                <a:tailEnd type="arrow"/>
              </a:ln>
            </p:spPr>
            <p:style>
              <a:lnRef idx="2">
                <a:schemeClr val="accent1"/>
              </a:lnRef>
              <a:fillRef idx="0">
                <a:schemeClr val="accent1"/>
              </a:fillRef>
              <a:effectRef idx="1">
                <a:schemeClr val="accent1"/>
              </a:effectRef>
              <a:fontRef idx="minor">
                <a:schemeClr val="tx1"/>
              </a:fontRef>
            </p:style>
          </p:cxnSp>
          <p:sp>
            <p:nvSpPr>
              <p:cNvPr id="9" name="8 Rectángulo redondeado"/>
              <p:cNvSpPr/>
              <p:nvPr/>
            </p:nvSpPr>
            <p:spPr>
              <a:xfrm>
                <a:off x="384454" y="2923021"/>
                <a:ext cx="2015932" cy="7368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L" dirty="0" smtClean="0"/>
                  <a:t>Corrección de SW</a:t>
                </a:r>
                <a:endParaRPr lang="es-CL" dirty="0"/>
              </a:p>
            </p:txBody>
          </p:sp>
          <p:sp>
            <p:nvSpPr>
              <p:cNvPr id="10" name="9 Rectángulo redondeado"/>
              <p:cNvSpPr/>
              <p:nvPr/>
            </p:nvSpPr>
            <p:spPr>
              <a:xfrm>
                <a:off x="4124420" y="3512817"/>
                <a:ext cx="3168352" cy="8034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dirty="0" smtClean="0"/>
                  <a:t>Registro y reporte defectos</a:t>
                </a:r>
              </a:p>
              <a:p>
                <a:pPr algn="ctr"/>
                <a:r>
                  <a:rPr lang="es-CL" dirty="0" smtClean="0"/>
                  <a:t>Liberación SW para corrección</a:t>
                </a:r>
                <a:endParaRPr lang="es-CL" dirty="0"/>
              </a:p>
            </p:txBody>
          </p:sp>
          <p:sp>
            <p:nvSpPr>
              <p:cNvPr id="13" name="12 Rectángulo redondeado"/>
              <p:cNvSpPr/>
              <p:nvPr/>
            </p:nvSpPr>
            <p:spPr>
              <a:xfrm>
                <a:off x="6801775" y="2717194"/>
                <a:ext cx="1871916" cy="53737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dirty="0" smtClean="0"/>
                  <a:t>Cierre etapa de pruebas</a:t>
                </a:r>
                <a:endParaRPr lang="es-CL" dirty="0"/>
              </a:p>
            </p:txBody>
          </p:sp>
          <p:sp>
            <p:nvSpPr>
              <p:cNvPr id="23" name="Rombo 22"/>
              <p:cNvSpPr/>
              <p:nvPr/>
            </p:nvSpPr>
            <p:spPr>
              <a:xfrm>
                <a:off x="5003756" y="1700437"/>
                <a:ext cx="1368152" cy="1237824"/>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sz="1400" dirty="0" smtClean="0"/>
                  <a:t>Hay DEFECTOS?</a:t>
                </a:r>
                <a:endParaRPr lang="es-CL" sz="1400" dirty="0"/>
              </a:p>
            </p:txBody>
          </p:sp>
          <p:cxnSp>
            <p:nvCxnSpPr>
              <p:cNvPr id="27" name="Conector recto de flecha 26"/>
              <p:cNvCxnSpPr>
                <a:stCxn id="5" idx="3"/>
                <a:endCxn id="23" idx="1"/>
              </p:cNvCxnSpPr>
              <p:nvPr/>
            </p:nvCxnSpPr>
            <p:spPr>
              <a:xfrm>
                <a:off x="4571708" y="2313081"/>
                <a:ext cx="432048" cy="62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Conector recto de flecha 34"/>
              <p:cNvCxnSpPr>
                <a:stCxn id="9" idx="0"/>
                <a:endCxn id="4" idx="2"/>
              </p:cNvCxnSpPr>
              <p:nvPr/>
            </p:nvCxnSpPr>
            <p:spPr>
              <a:xfrm flipH="1" flipV="1">
                <a:off x="1392274" y="2085108"/>
                <a:ext cx="146" cy="8379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Conector angular 61"/>
              <p:cNvCxnSpPr>
                <a:stCxn id="23" idx="3"/>
                <a:endCxn id="13" idx="0"/>
              </p:cNvCxnSpPr>
              <p:nvPr/>
            </p:nvCxnSpPr>
            <p:spPr>
              <a:xfrm>
                <a:off x="6371908" y="2319349"/>
                <a:ext cx="1365825" cy="39784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Conector angular 65"/>
              <p:cNvCxnSpPr>
                <a:stCxn id="4" idx="3"/>
                <a:endCxn id="5" idx="0"/>
              </p:cNvCxnSpPr>
              <p:nvPr/>
            </p:nvCxnSpPr>
            <p:spPr>
              <a:xfrm>
                <a:off x="2400386" y="1717105"/>
                <a:ext cx="1190403" cy="21304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9" name="Conector recto de flecha 78"/>
              <p:cNvCxnSpPr>
                <a:stCxn id="23" idx="2"/>
                <a:endCxn id="10" idx="0"/>
              </p:cNvCxnSpPr>
              <p:nvPr/>
            </p:nvCxnSpPr>
            <p:spPr>
              <a:xfrm>
                <a:off x="5687832" y="2938261"/>
                <a:ext cx="20764" cy="5745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104" name="Elipse 103"/>
            <p:cNvSpPr/>
            <p:nvPr/>
          </p:nvSpPr>
          <p:spPr>
            <a:xfrm>
              <a:off x="1202572" y="273965"/>
              <a:ext cx="360040" cy="34672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cxnSp>
          <p:nvCxnSpPr>
            <p:cNvPr id="106" name="Conector recto de flecha 105"/>
            <p:cNvCxnSpPr>
              <a:stCxn id="104" idx="4"/>
              <a:endCxn id="4" idx="0"/>
            </p:cNvCxnSpPr>
            <p:nvPr/>
          </p:nvCxnSpPr>
          <p:spPr>
            <a:xfrm>
              <a:off x="1382592" y="620688"/>
              <a:ext cx="9682" cy="7284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9" name="CuadroTexto 108"/>
            <p:cNvSpPr txBox="1"/>
            <p:nvPr/>
          </p:nvSpPr>
          <p:spPr>
            <a:xfrm>
              <a:off x="6299900" y="2053758"/>
              <a:ext cx="418704" cy="307777"/>
            </a:xfrm>
            <a:prstGeom prst="rect">
              <a:avLst/>
            </a:prstGeom>
            <a:noFill/>
          </p:spPr>
          <p:txBody>
            <a:bodyPr wrap="none" rtlCol="0">
              <a:spAutoFit/>
            </a:bodyPr>
            <a:lstStyle/>
            <a:p>
              <a:r>
                <a:rPr lang="es-CL" sz="1400" dirty="0" smtClean="0"/>
                <a:t>NO</a:t>
              </a:r>
              <a:endParaRPr lang="es-CL" sz="1400" dirty="0"/>
            </a:p>
          </p:txBody>
        </p:sp>
        <p:sp>
          <p:nvSpPr>
            <p:cNvPr id="110" name="CuadroTexto 109"/>
            <p:cNvSpPr txBox="1"/>
            <p:nvPr/>
          </p:nvSpPr>
          <p:spPr>
            <a:xfrm>
              <a:off x="5671260" y="2938261"/>
              <a:ext cx="311304" cy="307777"/>
            </a:xfrm>
            <a:prstGeom prst="rect">
              <a:avLst/>
            </a:prstGeom>
            <a:noFill/>
          </p:spPr>
          <p:txBody>
            <a:bodyPr wrap="none" rtlCol="0">
              <a:spAutoFit/>
            </a:bodyPr>
            <a:lstStyle/>
            <a:p>
              <a:r>
                <a:rPr lang="es-CL" sz="1400" dirty="0" smtClean="0"/>
                <a:t>SI</a:t>
              </a:r>
              <a:endParaRPr lang="es-CL" sz="1400" dirty="0"/>
            </a:p>
          </p:txBody>
        </p:sp>
      </p:grpSp>
      <p:sp>
        <p:nvSpPr>
          <p:cNvPr id="134" name="Rectángulo redondeado 133"/>
          <p:cNvSpPr/>
          <p:nvPr/>
        </p:nvSpPr>
        <p:spPr>
          <a:xfrm>
            <a:off x="6068928" y="5856271"/>
            <a:ext cx="2781119" cy="3392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dirty="0" smtClean="0"/>
              <a:t>Actividades de QA</a:t>
            </a:r>
            <a:endParaRPr lang="es-CL" dirty="0"/>
          </a:p>
        </p:txBody>
      </p:sp>
      <p:sp>
        <p:nvSpPr>
          <p:cNvPr id="135" name="Rectángulo redondeado 134"/>
          <p:cNvSpPr/>
          <p:nvPr/>
        </p:nvSpPr>
        <p:spPr>
          <a:xfrm>
            <a:off x="6068928" y="6341716"/>
            <a:ext cx="2781119" cy="39004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L" dirty="0" smtClean="0"/>
              <a:t>Actividades de desarrollo</a:t>
            </a:r>
            <a:endParaRPr lang="es-CL" dirty="0"/>
          </a:p>
        </p:txBody>
      </p:sp>
    </p:spTree>
    <p:extLst>
      <p:ext uri="{BB962C8B-B14F-4D97-AF65-F5344CB8AC3E}">
        <p14:creationId xmlns:p14="http://schemas.microsoft.com/office/powerpoint/2010/main" val="13894471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42852"/>
            <a:ext cx="8229600" cy="1143000"/>
          </a:xfrm>
        </p:spPr>
        <p:txBody>
          <a:bodyPr/>
          <a:lstStyle/>
          <a:p>
            <a:pPr lvl="4" algn="r"/>
            <a:r>
              <a:rPr lang="es-AR" dirty="0" smtClean="0">
                <a:solidFill>
                  <a:srgbClr val="002060"/>
                </a:solidFill>
              </a:rPr>
              <a:t>Calendarización de las pruebas</a:t>
            </a:r>
            <a:endParaRPr lang="es-AR" dirty="0">
              <a:solidFill>
                <a:srgbClr val="002060"/>
              </a:solidFill>
            </a:endParaRPr>
          </a:p>
        </p:txBody>
      </p:sp>
      <p:sp>
        <p:nvSpPr>
          <p:cNvPr id="6" name="5 CuadroTexto"/>
          <p:cNvSpPr txBox="1"/>
          <p:nvPr/>
        </p:nvSpPr>
        <p:spPr>
          <a:xfrm>
            <a:off x="428596" y="1571612"/>
            <a:ext cx="8286808" cy="4071966"/>
          </a:xfrm>
          <a:prstGeom prst="rect">
            <a:avLst/>
          </a:prstGeom>
        </p:spPr>
        <p:txBody>
          <a:bodyPr vert="horz">
            <a:normAutofit/>
          </a:bodyPr>
          <a:lstStyle/>
          <a:p>
            <a:pPr marL="457200" indent="-457200">
              <a:buFont typeface="+mj-lt"/>
              <a:buAutoNum type="arabicPeriod"/>
            </a:pPr>
            <a:r>
              <a:rPr lang="es-AR" sz="2400" dirty="0" smtClean="0"/>
              <a:t>Se </a:t>
            </a:r>
            <a:r>
              <a:rPr lang="es-AR" sz="2400" dirty="0"/>
              <a:t>debe tener </a:t>
            </a:r>
            <a:r>
              <a:rPr lang="es-AR" sz="2400" dirty="0" smtClean="0"/>
              <a:t>claridad del </a:t>
            </a:r>
            <a:r>
              <a:rPr lang="es-AR" sz="2400" dirty="0"/>
              <a:t>proyecto a trabajar. </a:t>
            </a:r>
          </a:p>
          <a:p>
            <a:pPr marL="457200" indent="-457200">
              <a:buFont typeface="+mj-lt"/>
              <a:buAutoNum type="arabicPeriod"/>
            </a:pPr>
            <a:r>
              <a:rPr lang="es-AR" sz="2400" dirty="0" smtClean="0"/>
              <a:t>Hacer </a:t>
            </a:r>
            <a:r>
              <a:rPr lang="es-AR" sz="2400" dirty="0"/>
              <a:t>un listado de </a:t>
            </a:r>
            <a:r>
              <a:rPr lang="es-AR" sz="2400" dirty="0" smtClean="0"/>
              <a:t>actividades relacionados </a:t>
            </a:r>
            <a:r>
              <a:rPr lang="es-AR" sz="2400" dirty="0"/>
              <a:t>con el </a:t>
            </a:r>
            <a:r>
              <a:rPr lang="es-AR" sz="2400" dirty="0" smtClean="0"/>
              <a:t>proyecto. </a:t>
            </a:r>
          </a:p>
          <a:p>
            <a:pPr marL="457200" indent="-457200">
              <a:buFont typeface="+mj-lt"/>
              <a:buAutoNum type="arabicPeriod"/>
            </a:pPr>
            <a:r>
              <a:rPr lang="es-AR" sz="2400" dirty="0" smtClean="0"/>
              <a:t>Ordenarla de manera secuencial y ver si hay tareas que se puedan realizar de manera paralela.</a:t>
            </a:r>
          </a:p>
          <a:p>
            <a:pPr marL="457200" indent="-457200">
              <a:buFont typeface="+mj-lt"/>
              <a:buAutoNum type="arabicPeriod"/>
            </a:pPr>
            <a:r>
              <a:rPr lang="es-AR" sz="2400" dirty="0" smtClean="0"/>
              <a:t>Identificar </a:t>
            </a:r>
            <a:r>
              <a:rPr lang="es-AR" sz="2400" dirty="0"/>
              <a:t>cuanto tiempo tomará cada tarea. </a:t>
            </a:r>
          </a:p>
          <a:p>
            <a:pPr marL="457200" indent="-457200">
              <a:buFont typeface="+mj-lt"/>
              <a:buAutoNum type="arabicPeriod"/>
            </a:pPr>
            <a:r>
              <a:rPr lang="es-AR" sz="2400" dirty="0" smtClean="0"/>
              <a:t>Asignar </a:t>
            </a:r>
            <a:r>
              <a:rPr lang="es-AR" sz="2400" dirty="0"/>
              <a:t>a cada </a:t>
            </a:r>
            <a:r>
              <a:rPr lang="es-AR" sz="2400" dirty="0" smtClean="0"/>
              <a:t>tarea:</a:t>
            </a:r>
          </a:p>
          <a:p>
            <a:pPr marL="457200" indent="-457200"/>
            <a:r>
              <a:rPr lang="es-AR" sz="2400" dirty="0" smtClean="0"/>
              <a:t>	fecha</a:t>
            </a:r>
            <a:r>
              <a:rPr lang="es-AR" sz="2400" dirty="0"/>
              <a:t>, tiempo, recursos y responsables. </a:t>
            </a:r>
            <a:endParaRPr lang="es-AR" sz="2000" dirty="0"/>
          </a:p>
        </p:txBody>
      </p:sp>
      <p:sp>
        <p:nvSpPr>
          <p:cNvPr id="1028" name="AutoShape 4" descr="data:image/jpeg;base64,/9j/4AAQSkZJRgABAQAAAQABAAD/2wCEAAkGBhMSEBQQERQVFRUVFhYXFxUYFRgVFBQWFRUXFRUUFBcYHCYfGBojGhUUIC8gIycpLiwuGB8xODAqNSYrLCkBCQoKDgwOGg8PGiwkHiUqLC4rKSksNDA2LDAqLC00LDAsLCkvNiwpLCwpLCwpKSwpKSwsLC0sLCwsLCwpLCwsLP/AABEIAOAA4QMBIgACEQEDEQH/xAAcAAEAAgIDAQAAAAAAAAAAAAAABgcEBQEDCAL/xABPEAACAQMBBAcCCQcIBwkAAAABAgMABBESBQYhMQcTQVFhcYEikRQyUlNykqGx0ghCYoKTwdEXIzNjosLi8BUWJDVDo+FEVWRzdMPT4/H/xAAbAQEAAgMBAQAAAAAAAAAAAAAAAQUDBAYCB//EAC8RAAICAgAEAwYGAwAAAAAAAAABAgMEEQUSITEVUVITIkGRobEUYYHB0fAyYnH/2gAMAwEAAhEDEQA/ALxpSlAKUpQClKUApSlAKVxmmaA5pSlAKUpQClKUApSlAKUpQClKUApSlAKUpQCviWIMCpGQQQQeIIPAg190oDD/ANExfNp9UUrMpQClKUApSlAKUpQCo7vvvYthatcHieCqD2seQx28jw8D2A1ITVAdOe3mkvktc+xCNWOwu4HH0UY9T30Bpb/e7ad0TKZpAOYVThR4ADhW03R6Yrq2lEd2xmizg6jl1HerHj6HhX3sDbUK2pRgM49/DmKgG2JA0rFe+gPXOz79Jo0ljOpHAIPgf3+FZNVT0CbaZ7aW2c56pgy554bgR9g95q1qAUpSgFKUoBSlKAUpSgFKUoBSlKAUpSgFKUoBSlKAUpSgFKUoBSlKAGvPnTtsRo78XOPYmReP6SjSR9g94r0HWk3t3Viv7doJfNW7UbvHh3j/AKUB5NFwwGM1k7LiDuAa329XR3c2MhEi5TjpkHxWHge/w512bnbgXV5LpRSiA+1IeCr69/hzoC0ehnZgVriZfikIgPYTzP3D31aNazd7YcdpbpBHyXmTzZjzY+dbOgFKUoBSlKAUpSgFKUoBSlKAUpSgFKUoBSlKAUpSgOM18yShRliAB2ngPeahHSrc3626LYRyuHLCQw565T7PV4wCwQ+3krg8F4gZzQO8Nlcxy9Xd6lkKhysshLANyLa2PE0B6stdsQSHTHNE57lkVj7gay815N2BballEiIoSFpEkA0SKwK6SrjBOc4wew1M9xukW9tIWMga6jONCPJh0xzKuQeGCOB9KA9AUqoG6e3/AO7n/b//AF1jz/lBSKP93kd2Zz/8VAXNmvkyDOM15y2h0rbTvn6mDWNXKK2Rg3q41SHzBUVHNtbv3sDJJeQSQ9YcK75OTzwW1E58Cc0BeXTYits0REcZJ4gveCuqRiP1Ef31seii1RNkWugAakLnHazMck955e6qZ2pu7cJCssdzI4RQ2kuzhCykHTqJA4Ej1rr3V6VbzZ8a266JIlJxG4PAE5IVhxUZJ7xQHpkVzUf3N3wi2jbieLKsDpkjJ9qN8Zwe8EcQe331IKAUpSgFKUoBSlKAUpSgFKUoBSlKAUpSgFKUoBSlKA4xVddK/Ri20hHPblVuIxpw5wkkZOcEgHBUkkHHHJHdVjUoDzfd9DO04njhjRHEgOuRHxGhLcRKWweQU8Ac9nGrP2V0M2iqvwlpJ2CgadbRxKQMHQqYOOfxiasCuaAhr9EGyz/2cjymmH9+vgdDmy85MDHwM8xHqNdTWlAYWzNjQW6dXbxRxL8lFCg+eBx8zWu323bW+sZrY41MuYz8mVfajPv4HwJrfVwaA8vbv7eZIriCXOSuMHmCnDB8RxFajZWyzc3CxKMlmVfVmC/vqQdJuzRb7YuVUYWTEoH/AJqhm/taqzuheyEm0VJ4hSW+qjEf2itAbDZu0Zti7baG4OYZDjWBhXgdiY3A/qznyxIO0VfKnhVa9Oe7wlsluwPbtnGSOfVSEK4PeAdDeh762/RLvA11s5BIcyQMYHPadGDGx80K8e8GgJrSlKAUpSgFKUoBSlKAUpSgFKUoBSlKAUpSgFKUoBSlKAUpSgFKUoBSlKA8+9O8WnaiN8q2T7HkFZXQFDm7kbuR/vjH766/ygf94Qf+m/8AdkrO/J8T+cnP6H3sn8KAuPauzlngkgkGUlRkbydSp++qc6Frt7baFzs+XgzKwI/rbZyjY80Yn0FXaaprfS2+Bbfivh7KO9u7HHAly1tOmeWerAfH6LGgLmFK4U1zQClK41UBzSuM1Dd+d654Q0NmEMoUFmfiE1fFVV7WOM8eAHnQEzzWu25t6G0iM076VHDkSzHsVVHEmqf2P0t31pdJDtPS8TkAtoVHjBONY08GA7Qa3XS/t97a4tm0ho2ikCk8QHLLqI8dOmhDN7sPpisbmcW+ZImY4QyqFVyeS6gxwT44qcg15g25fQXeGiURFEzw4Et2Y8c16U2Rr+Dxdb8fq01/T0DV9uaEmZSlKAUpXXNcKilnYKo5kkADzJ4CgOylYNjt23mJWGaKQjmEkViPMA1nUApSlAKUpQClKUApSlAKUpQFDflCxYvLZ++Bh9WQn+9X1+Txc/7TcxnshUj9px/dWD07XGvaJTmY4YVUeLtI59+V91afdxZdj7dijmONEoikI+K0cwC6vLDo3p4UB6cqnena3YleBKmIt4ZjZlY+f88nCriFVF07uQIHUqQquHjOcgF43Vu7BaLTg8+ztoCbbi7dSTZ9sZJF16OrOpgGYxMY9WCcnOnPrUnBrx5HKJCqMSDp+N3ucsfeTVu9CG+szyNs+di6hS0TMcldPFo892OI7sUBaO8+2ha2zzHAxpVc8tTkKM+HHPpVHbx7Nmumlu0uXcJx1FyD+qAcAeVXF0h7vtebOmgj/pMB0HeyEMF9cEeteaG2jNDqgYsmCQyHIII5gjvoQXR0Mb7T3GuzumLtGuuOQ8WKAhWVj2kEjB8ajfTFHcWu0fhK56qZUKn83XGullPjgA+RrcdB2yZW1XjppjCGOMkY6wswZ2Heo0gZ8fCtz0zb1xQWbWvstNMpKhk1hAGA6zGCA3PTntB7qElI3E9xtK5jiALySEIoHjzJ8AOJPhV/dJMVomyyl4A+lMRDVpkaVIzp0N2HCnPhw48BXPRpBs5rYT2ESqcBJGKBZtQAJ188Zzq4HHHhUT6eYixgUqWyuY8cSGWQCQAduQ8f1aA2PR30XWQjgvi3XyFVcAOHgjk5kLge0VPD2ieI5VZ+ap/ohkubKCZbiMhXKNGpYAgjUGLLzUFer58fZ8KlG0942xmSRY1+kFHvPE1XXcRqrfLH3n5I2q8SyfV9F5sllxteJDhnGe7iceeOVcS7bgVDI0qKi8SxYADzzUGtr2OQZjdXHerBvuqLbdvoJZZYZ2OI8Ki9mojJY+8CsGHm232uDikjLkY1dNfMntll2XSPs6WTqo7uIuTgAkqCe4MwAPvqB77bQS9uZ4JZSscD9WkYOAzAe3I3fx4DuAqCb3btwQxLJE4Ytx51qBZXEsQuUDMQdLkcWyANL+OVwPMeNW7aXc0NN9jYbybHFhLHJbTHWMMGU4KnzFehtxtuteWEFy/B3T2/pKSrH1Iz61533Y3Wvby4VUhdgCNTOCsaDvZj93OvS2wdkLbW8dunJFxnlkkksceJJqQbClKUApSlAKUpQClKUApSuDQHnXpgGNsyZ/8ACH0xj+NZv5QmztF7BcKMGSEjP6ULnB88SL7q6OnaPRtIt328DDzWSUfuqTdP0Aexs5+6UjPhJEX++MUBaGw77r7WCf52KN/roG/fUA6ZdyRNbvewqxmTTrAY4eJQQTo5ahkcRxwPCt90S3nWbGsznOmMx/snaMfYoqXNigPGczcvDh9uatDoG2S8l21xpIjiBy3YXdSqoPQsT5CunbW09kSbbcTRqloilWaNWPWz54t/Nn2U4kcB+Z41eO70FstvH8DEYgKhk6v4hDcdQPbnvPGgM6eZUUuxAVQSSeQAGSTVDz9IdlLtlrq6iMttoEca9Up0EHjNKjcXbGeWcBsYOKt7fpmGzrlk5pGX8xGQ7D1CketecLPd+4uZswRnSJWPWN7MY9vPBjzx3DNeJzjBc0npHqMXJ6ij1PayIUUx40FQVK406SMqVxwxjFUp0zWEst8sccbSZWORdIzgMskbAnkBmMHjUw3dvp7axgtCylokCFwDxAJ0gau5cDPh2Vh3lwzMS7E+Zqmv4zXDpUuZ/QsqOHTn1m9I1HRhs652ckpkKHrVQBAdWgoznUSOBOHxgd3OtztXaEkr5ds4yB2Yzzx7h7hUW3j25cQrmAABuRIyT4gVG7LpFuI5ALlQ6k8SBpYeIxzrXuxc7IjzTaX+plqvxKZ6it/mWELzqkZ2+KAT7hUY2vsNbxkPW6nYZIzkL3KB2Vv54Rc2jmM5EkZ0Y7yKqSDa8sEnMhl4Edo8KzcGrjGM9r3k9HjiknKUdP3dGZeRS7NugY3IKns5MO0EdtbXfLZ0kui/iBKyorOBxKMBg5A7OFRS82k88oZvaORw55OauKKDq4YlfgdCgp3EAAhjW7m2qhxsS69v+o1cWr224N9P3KdHXTERqHY92CatjYloLW0Triq6RqbjwHgT29lRyzvBFO4aQESdY2ktxj0AYGTwUHUeHZoPfw53s32wVjtmBwgJfAOlmH5nEjIGAG8TivF8bcmSr1qPRtmSpwoTnvcuqSJp0MbwxdZNYR6tP9NGSMZ/NkTnyHsMPpPy5VbVUt0D7HkdnvHXEagohxxdzjWR3gDh5mrpqzS0tGg3tilKVJApSlAKUpQClKUAzWM18gfqyw1kZC5412XEwVSx5AZqDXkZkcuSck58u4Dyquzs5Y2lrbf2NvGx/bb29IhP5QloRcW0xHsvDJHn9JHD490lZfSFfifdiwm5km2z9JYZEb7Qa+ulaJ5tmjUdRgkVwx4sFbMbAntHtKfSodPtjrN2YoCeMN+Ux+i0Usq/a7D0rYxsmGRDniYbanVLlZcPQzHjYtr49cffPJWd0m38kOyrqWI4cIBnuDuiMfqsaxOi2ZY9iWZZgB1bHJOOcjmvvefa8N1bzWmGZZUZGccMBuGVzzI58qm7JqoW5y0K6Z2PUFs8yPjq1A+Nk+ZyBgeNXr0UbYktbOS3njdcTMYQfkONRHPgA2o+OqsLZ+7UFsM28YD/ADje1J9Y8vQAVs7GM825/wCeNUV/G9pqpfq/4Larhmutj/RG62pt2SRSvAK3AqBnIPAg558OytKRWY65FYxWuftvsue5vZaUVwrWorR3QvkYNaveeYx20si8wp9K2kSYFdd9aCWN4m5OpU+teseahZGUuyaPNybjJR+KK52bvcJJVE3xVAHpWp35v4ZJMxDFa3b2xJbWQo4OMnSw5MPOtbBbvK2lAWP2DzPZX0GM1JcyfQ5PkcXylu9Hp/2IAHtPoa1O92x4nJd4iJNJbOShfGT68RzqRbl2S21qkedTnLM3YCexR4d9YO+c2AZNSalHHU2OfLA5seXAd4rnItzzJOl939i75VDGStRGt2tnxR9XOsftAjVqJYoRzGTwHAgg47RUh3t3oihVBjrC2fZDaTgcMHtAJ7fDhUc3YvnuZLhFiaYsFKwIShYKEjONDJgBQO3HCo1t0Os8iSIY2RivVatZjwfiFtTZPHHM9tWrwua72s3vXZGh+K1V7OC15s2W6KG4vsAKi4kZjp1JDGEYu+kniFGTg8/Wuvdnd1toXyWyE4dizuQMrGOLOQOAOOAHLJAqwU3VTZmwZXnIW5vVSMnmUV2B6oDwQMWrfdCW5z28D3swAa5CdWPzlhGWBPdrJBx3AZ7hYGkWLszZscEKQRKFSNQqqOwD7z41l0pQClKUApSlAKUpQCuCa5rpuZtKlj2VEmorbJS30NRt66ziMeZ/cP3+6tKVrLlJYljzNdDLXF5djusc2XtEVXBRNbtjZ4mt5YT/AMSN19SpAPvxVAJMRbSx/wBbG5Hksif38V6Oxx9a8/Qwq1zIrAlJTJjHAkBy66T3+zj1q14K3qcX26fuaef3iywOj3aLNai2fUJIPZ0NnIjcl0YA8gckenjUvjgwp76qa9v3t5Yry1c6SqrkktlR+Y+eJwOyrS2JtP4RbxzYxqHEdgIODjPZwrS4viSrn7Rdm/qbeDkqcFX8UfeK+4hxrsaKuVTFUJaOWzmmKV8u4HOh5RzXXLMFHGul79ew1hXzs68P8+dZIwbZ70afaEpdipxpzw8R51G9kK6qY5TlvaYN8pNbR/YyH6wrc7Vv4owyvKI3C55aj6Dv7vOolYbxM9/E+Cw9mMKTnILY+0kn1rrcLFlKhqT0n2KPLyVG5OK6olDbz6FMcYUlAWdmJVAFGSgYKdTnHADt4ZzgVX+1dotNI8rkksxPPl/nl76t7ffotS2sprk3126xrkxyMHVzkBUGMYJYgZ4454qu9wN1zf38UB/o19uUjsROz1OB61Y0Y1dH+K6+ZoXZE7v8vkWF0PbrNaWs+1plwxicxKeHsKpYse7JUCod0ZbEN9tZDMCwjLXEuRwLA5AbuzIfsNWd0w7zraWS2MQAa4UrgckgXSrY88hR691bXok2KsOzIZMfzlwOvkbtbrCSgJ7gmkD1762TAVd0tX013tc2efZRoYI1HfMEZ2+kS6jyUV6BtoAiKijCqAoHcFGAPcKobfGdYd6Flfgi3Fq7HuBjiGr0Kk+lX6tAc0pSgFKUoBSlKAUpSgOCa1W1JcnSOQ++tjPJgZ91al1qr4jdyw5F8TYoj722YTJXU61mOtY7iubkizjI1O1bgKpXOCwIBHNRji/p99UlPttmmgh4aISEXvbiQXb9I5JqxekC6lgmil5QyL1LvjPVEkkN4ZDf2cVCdz92BcbQZlPWQQNkyYwrsPiqPv8AIeIrosL2dGL7Tf5v+Cvu57LuX5Ejl6P30sIJVjjlA1xvH1mg5yeqOcjy4efdMtm2AhiSIEnSMZPMnmScd5yazIxXBrmcjMuviozfQua6IVvcUfBrivo181pM2UYd5fBOB51p7m/ZjW8urRZBhh5HkR5Vqn2I+SFIIwTk8/ZGdIXmWPIAcz3VnpjGTSXc9Oaits1Ooqc+7x410X+8UiOsZilWPh1s4QERIR8Zc+yxHDge3hzqIRb1rLITdxNJDwxFHIY2U5+MHB4sO4gjnwHMWDsPo72XtC3ae2vLwIv9JGzIXjIGrS4KdwyDxBxwNdTjcMjHUrer8v73KXI4hKXu19F5lQ3t0ZGaRySTyycnuye/hgedTzoX3ONxdrdSK3VRZZTj2S6kaQT35IIHcD4VBltuunWKEHDvpjHNtJb2cntOOPnmvVu6+wEs7WK2QfEUZPe35x9/2AVcpaKruQvp3vguzkizgyzL5aY1Zzn10e+ujoM3Tkt7Z7yUAG50dWPzhEuSGbu1E5x3Ad9RnpfuJLra8FgfiAwxqB29eya2Pjggfq1dl3dxW0JkciOONeeDhVGAAABk9gAAoCm/yhoT11q3fFIo8w6n94qc743N3ZWEPwEALCqpK3V9a0caIFVtHauR7RGSBg4xmq86Z94rW+jtJLaQSYM6sMMrL/REalYAjOGxw4+lWl0f7x/Ddmwzc5FXq5Bn/ixjB8tXst+tQFD7Wu5NqXpkOnrpF0BUBCuYoGZdIJJ9rq8frVeHRZvN8M2dGzHMkX81J3kqBoc/SQqfPNV9ZRONofCorO0SeMkmLM0TQuQQ2uLrNOcE4cKFbOoc+HHRntM2+2mtF+JOsmoezgOmuZD7BK5Ual4E8/CgLypSlAKUpQClKUArgmua+X8KhgwrmTJ8uH8f4e+sZqjQ3sccGAyOHuod6/D7q5G/LjZNtlxDCtS7G+c1jua1B3nHcfcP418neFfH3D8VakrIszxx7F8DOuYVdSrAEHgQQCCO4g8DWKlsqDQiqqjkqgKo8gOArpO3U/S+qPxV8Ha0fe31R+KsTe1rZmjXJddGSlDWINpx97fUH46f6Sj+U31B+OsXKzLp+RkGvmuk7Qj+U31B+KuPhsfyj9X/ABV4cGe1vyfyO418mur4Ynyj9X/rXHwtPlf2TXnkf9Z66+T+Rg326llcMWuLdSTzkQmKXz1LwY/SBrI/1fstmbL2hNaPKTLAVbrHBZWIaOMAADHtS8+PnXb8LT5X2Gum8WGVGjkw6sMFSDgjOfvAPpVxh8Uto92fvR+qNG/AjZ1j0ZAehrdqS42klxgdVb5ZmPa3EIq+OePkDXo4cqh3RpsqC3t5IoAcCQksTknUMgZ8Bw//AGtvvfvCbK0a4CByCqgFtKAuwUM7YOlckccdo5c662q2NsFOPZlDZB1ycZd0VfvIQ299sr8Aphx4kRO6n62B6Vb+1NmR3ELwSjUkilWHI4PaCORBwQewgV52393tluLy2uzF8HnhRTpzqGqOVnRgcA44jn416C3e20l3axXUfxZUDY+SeTKfEMCPSsh4KF346PL+3lwscl1GciOSOPU3ZjrVQZD8Fy2MHGc9gkvRxcNsza0+y5ThJtOjPIS6BIg8yjMniUFZ+9m6jx3MlxMs8qM7Ms8HWO8asc9VNHGdQ08g6gjTjOCONebZiklvIxYC4mkDIVYwukmpDlC5PEkfLbHAceWaEHona27lrdAC5gimxyLorFfokjI9K6NjbnWdoxe2t4omPAsq+3ju1HJA8K3CchnnX1QkUpSgFKUoBSlKAVw1c1w1AVXtmHRcSr3O3uJyPsNYVWDtjdBJ5DKHZGOM4AIOOGePI1r/AOT0fPt9QfxrlbuF3ubcV02dFVxGlQSk+uiH1wamB6PP68/sx+KuP5PD8/8A8v8Ax1h8LyfL6mXxGjz+hEMUxUu/k9Pz/wDy/wDHXyejxvnx+zP46jwvJ9P2J8Qo8/oyJ4pUr/k9f59f2Z/FXyej6T55P2Z/FTwzJ9P2J8Qo9RFsVxUpPR/L88n1G/FXyej+b52P6rVHhuT6fsPx+P6iMUqTf6gT/OR+5q4O4E/zkX9v+FR4dk+kn8dR6iNUqRncK4+XF73/AA1C9ubYFq8iOjuI2ZGZACupMah7RBHPtHj21Hh2T6Cfx1HqLK6P0/mZD3yfci1Ir+ySaN4ZVDo6lWU8mUjBBqI9FO247qyaSPIxM4IONQOFIyBy4VL72AvG6KxQsrKHHNCQQGHiM59K6rErddMYy76ObyZqdspLzKB3m6H7yO6CWym4hZgFfUuqNc40zAkY0gkahwI7jwqSdCe2mgmuNkTnDI7tH9JGKTIPqhx+tWruNj29tIY74taT4wZQzpHLjh1sEg9ls/GKk5BJBFQ/Zt842xA1swlf4ShDRqQJAzgSELzAKlsjxPZW0a56kxTFFrmhIpSlAKUpQClKUApSlAKUpQClKUApSlAKUpQClKUApSlAKUpQHBqnOmjdyaISX1vnqpgq3KgZ0smAkx7gRhSfAZ58LjNV5vHvxdrcyW9tbRyIhKOJRJl/ZViwIGnQQ+Bzzg0IZWvQvvT8F2iLdjiK7AXjyWQZ6o+/Un6wr0aK8y7+v1skL29ibWSLWrrCjFCQyukilUAzktx4/ZV97i7wNeWMM8ilJCNMilSpEicGOD2H4w+lQk3c9srqVdQynmGAYHzB4Vj2exoIiWihijJ5lI1QnzKgZrNpQClKUApSlAKUpQClKU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7" name="6 Rectángulo"/>
          <p:cNvSpPr/>
          <p:nvPr/>
        </p:nvSpPr>
        <p:spPr>
          <a:xfrm>
            <a:off x="642910" y="4929198"/>
            <a:ext cx="7715304" cy="83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s-AR" sz="2400" b="1" dirty="0" smtClean="0"/>
              <a:t>Se pueden calendarizar las actividades usando una Carta Gantt en Excel  o MS Project.</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500034" y="1500174"/>
            <a:ext cx="8215370" cy="3929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1 Título"/>
          <p:cNvSpPr>
            <a:spLocks noGrp="1"/>
          </p:cNvSpPr>
          <p:nvPr>
            <p:ph type="title"/>
          </p:nvPr>
        </p:nvSpPr>
        <p:spPr/>
        <p:txBody>
          <a:bodyPr/>
          <a:lstStyle/>
          <a:p>
            <a:r>
              <a:rPr lang="es-ES_tradnl" dirty="0" err="1" smtClean="0"/>
              <a:t>CartaGantt</a:t>
            </a:r>
            <a:endParaRPr lang="es-AR" dirty="0"/>
          </a:p>
        </p:txBody>
      </p:sp>
      <p:graphicFrame>
        <p:nvGraphicFramePr>
          <p:cNvPr id="5" name="4 Tabla"/>
          <p:cNvGraphicFramePr>
            <a:graphicFrameLocks noGrp="1"/>
          </p:cNvGraphicFramePr>
          <p:nvPr/>
        </p:nvGraphicFramePr>
        <p:xfrm>
          <a:off x="642910" y="1643050"/>
          <a:ext cx="7858180" cy="3611398"/>
        </p:xfrm>
        <a:graphic>
          <a:graphicData uri="http://schemas.openxmlformats.org/drawingml/2006/table">
            <a:tbl>
              <a:tblPr/>
              <a:tblGrid>
                <a:gridCol w="2661710"/>
                <a:gridCol w="292327"/>
                <a:gridCol w="288479"/>
                <a:gridCol w="288479"/>
                <a:gridCol w="288479"/>
                <a:gridCol w="288479"/>
                <a:gridCol w="288479"/>
                <a:gridCol w="288479"/>
                <a:gridCol w="288479"/>
                <a:gridCol w="288479"/>
                <a:gridCol w="288479"/>
                <a:gridCol w="288479"/>
                <a:gridCol w="288479"/>
                <a:gridCol w="288479"/>
                <a:gridCol w="288479"/>
                <a:gridCol w="288479"/>
                <a:gridCol w="288479"/>
                <a:gridCol w="288479"/>
                <a:gridCol w="288479"/>
              </a:tblGrid>
              <a:tr h="202860">
                <a:tc rowSpan="2">
                  <a:txBody>
                    <a:bodyPr/>
                    <a:lstStyle/>
                    <a:p>
                      <a:pPr algn="l" fontAlgn="b"/>
                      <a:r>
                        <a:rPr lang="es-AR" sz="1400" b="1" i="0" u="none" strike="noStrike" dirty="0">
                          <a:solidFill>
                            <a:srgbClr val="000000"/>
                          </a:solidFill>
                          <a:latin typeface="Calibri"/>
                        </a:rPr>
                        <a:t>                                                  Semanas</a:t>
                      </a:r>
                      <a:br>
                        <a:rPr lang="es-AR" sz="1400" b="1" i="0" u="none" strike="noStrike" dirty="0">
                          <a:solidFill>
                            <a:srgbClr val="000000"/>
                          </a:solidFill>
                          <a:latin typeface="Calibri"/>
                        </a:rPr>
                      </a:br>
                      <a:r>
                        <a:rPr lang="es-AR" sz="1400" b="1" i="0" u="none" strike="noStrike" dirty="0">
                          <a:solidFill>
                            <a:srgbClr val="000000"/>
                          </a:solidFill>
                          <a:latin typeface="Calibri"/>
                        </a:rPr>
                        <a:t>Actividad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FFFFFF"/>
                    </a:solidFill>
                  </a:tcPr>
                </a:tc>
                <a:tc>
                  <a:txBody>
                    <a:bodyPr/>
                    <a:lstStyle/>
                    <a:p>
                      <a:pPr algn="ctr" fontAlgn="b"/>
                      <a:r>
                        <a:rPr lang="es-AR" sz="1400" b="0" i="0" u="none" strike="noStrike" dirty="0" err="1">
                          <a:solidFill>
                            <a:srgbClr val="000000"/>
                          </a:solidFill>
                          <a:latin typeface="Calibri"/>
                        </a:rPr>
                        <a:t>Jul</a:t>
                      </a:r>
                      <a:endParaRPr lang="es-AR" sz="1400" b="0" i="0" u="none" strike="noStrike" dirty="0">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4">
                  <a:txBody>
                    <a:bodyPr/>
                    <a:lstStyle/>
                    <a:p>
                      <a:pPr algn="ctr" fontAlgn="b"/>
                      <a:r>
                        <a:rPr lang="es-AR" sz="1400" b="0" i="0" u="none" strike="noStrike" dirty="0">
                          <a:solidFill>
                            <a:srgbClr val="000000"/>
                          </a:solidFill>
                          <a:latin typeface="Calibri"/>
                        </a:rPr>
                        <a:t>Agosto</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s-AR"/>
                    </a:p>
                  </a:txBody>
                  <a:tcPr/>
                </a:tc>
                <a:tc hMerge="1">
                  <a:txBody>
                    <a:bodyPr/>
                    <a:lstStyle/>
                    <a:p>
                      <a:endParaRPr lang="es-AR"/>
                    </a:p>
                  </a:txBody>
                  <a:tcPr/>
                </a:tc>
                <a:tc hMerge="1">
                  <a:txBody>
                    <a:bodyPr/>
                    <a:lstStyle/>
                    <a:p>
                      <a:endParaRPr lang="es-AR"/>
                    </a:p>
                  </a:txBody>
                  <a:tcPr/>
                </a:tc>
                <a:tc gridSpan="4">
                  <a:txBody>
                    <a:bodyPr/>
                    <a:lstStyle/>
                    <a:p>
                      <a:pPr algn="ctr" fontAlgn="b"/>
                      <a:r>
                        <a:rPr lang="es-AR" sz="1400" b="0" i="0" u="none" strike="noStrike" dirty="0">
                          <a:solidFill>
                            <a:srgbClr val="000000"/>
                          </a:solidFill>
                          <a:latin typeface="Calibri"/>
                        </a:rPr>
                        <a:t>Septiembre</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s-AR"/>
                    </a:p>
                  </a:txBody>
                  <a:tcPr/>
                </a:tc>
                <a:tc hMerge="1">
                  <a:txBody>
                    <a:bodyPr/>
                    <a:lstStyle/>
                    <a:p>
                      <a:endParaRPr lang="es-AR"/>
                    </a:p>
                  </a:txBody>
                  <a:tcPr/>
                </a:tc>
                <a:tc hMerge="1">
                  <a:txBody>
                    <a:bodyPr/>
                    <a:lstStyle/>
                    <a:p>
                      <a:endParaRPr lang="es-AR"/>
                    </a:p>
                  </a:txBody>
                  <a:tcPr/>
                </a:tc>
                <a:tc gridSpan="5">
                  <a:txBody>
                    <a:bodyPr/>
                    <a:lstStyle/>
                    <a:p>
                      <a:pPr algn="ctr" fontAlgn="b"/>
                      <a:r>
                        <a:rPr lang="es-AR" sz="1400" b="0" i="0" u="none" strike="noStrike">
                          <a:solidFill>
                            <a:srgbClr val="000000"/>
                          </a:solidFill>
                          <a:latin typeface="Calibri"/>
                        </a:rPr>
                        <a:t>Octubre</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gridSpan="4">
                  <a:txBody>
                    <a:bodyPr/>
                    <a:lstStyle/>
                    <a:p>
                      <a:pPr algn="ctr" fontAlgn="b"/>
                      <a:r>
                        <a:rPr lang="es-AR" sz="1400" b="0" i="0" u="none" strike="noStrike">
                          <a:solidFill>
                            <a:srgbClr val="000000"/>
                          </a:solidFill>
                          <a:latin typeface="Calibri"/>
                        </a:rPr>
                        <a:t>Noviembre</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s-AR"/>
                    </a:p>
                  </a:txBody>
                  <a:tcPr/>
                </a:tc>
                <a:tc hMerge="1">
                  <a:txBody>
                    <a:bodyPr/>
                    <a:lstStyle/>
                    <a:p>
                      <a:endParaRPr lang="es-AR"/>
                    </a:p>
                  </a:txBody>
                  <a:tcPr/>
                </a:tc>
                <a:tc hMerge="1">
                  <a:txBody>
                    <a:bodyPr/>
                    <a:lstStyle/>
                    <a:p>
                      <a:endParaRPr lang="es-AR"/>
                    </a:p>
                  </a:txBody>
                  <a:tcPr/>
                </a:tc>
              </a:tr>
              <a:tr h="277828">
                <a:tc vMerge="1">
                  <a:txBody>
                    <a:bodyPr/>
                    <a:lstStyle/>
                    <a:p>
                      <a:endParaRPr lang="es-AR"/>
                    </a:p>
                  </a:txBody>
                  <a:tcPr/>
                </a:tc>
                <a:tc>
                  <a:txBody>
                    <a:bodyPr/>
                    <a:lstStyle/>
                    <a:p>
                      <a:pPr algn="ctr" fontAlgn="b"/>
                      <a:r>
                        <a:rPr lang="es-AR" sz="1200" b="0" i="0" u="none" strike="noStrike" dirty="0">
                          <a:solidFill>
                            <a:srgbClr val="000000"/>
                          </a:solidFill>
                          <a:latin typeface="Calibri"/>
                        </a:rPr>
                        <a:t>29</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s-AR" sz="1200" b="0" i="0" u="none" strike="noStrike" dirty="0">
                          <a:solidFill>
                            <a:srgbClr val="000000"/>
                          </a:solidFill>
                          <a:latin typeface="Calibri"/>
                        </a:rPr>
                        <a:t>5</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s-AR" sz="1200" b="0" i="0" u="none" strike="noStrike" dirty="0">
                          <a:solidFill>
                            <a:srgbClr val="000000"/>
                          </a:solidFill>
                          <a:latin typeface="Calibri"/>
                        </a:rPr>
                        <a:t>12</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s-AR" sz="1200" b="0" i="0" u="none" strike="noStrike" dirty="0">
                          <a:solidFill>
                            <a:srgbClr val="000000"/>
                          </a:solidFill>
                          <a:latin typeface="Calibri"/>
                        </a:rPr>
                        <a:t>19</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s-AR" sz="1200" b="0" i="0" u="none" strike="noStrike" dirty="0">
                          <a:solidFill>
                            <a:srgbClr val="000000"/>
                          </a:solidFill>
                          <a:latin typeface="Calibri"/>
                        </a:rPr>
                        <a:t>26</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s-AR" sz="1200" b="0" i="0" u="none" strike="noStrike" dirty="0">
                          <a:solidFill>
                            <a:srgbClr val="000000"/>
                          </a:solidFill>
                          <a:latin typeface="Calibri"/>
                        </a:rPr>
                        <a:t>2</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s-AR" sz="1200" b="0" i="0" u="none" strike="noStrike" dirty="0">
                          <a:solidFill>
                            <a:srgbClr val="000000"/>
                          </a:solidFill>
                          <a:latin typeface="Calibri"/>
                        </a:rPr>
                        <a:t>9</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s-AR" sz="1200" b="0" i="0" u="none" strike="noStrike" dirty="0">
                          <a:solidFill>
                            <a:srgbClr val="000000"/>
                          </a:solidFill>
                          <a:latin typeface="Calibri"/>
                        </a:rPr>
                        <a:t>16</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s-AR" sz="1200" b="0" i="0" u="none" strike="noStrike" dirty="0">
                          <a:solidFill>
                            <a:srgbClr val="000000"/>
                          </a:solidFill>
                          <a:latin typeface="Calibri"/>
                        </a:rPr>
                        <a:t>23</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s-AR" sz="1200" b="0" i="0" u="none" strike="noStrike" dirty="0">
                          <a:solidFill>
                            <a:srgbClr val="000000"/>
                          </a:solidFill>
                          <a:latin typeface="Calibri"/>
                        </a:rPr>
                        <a:t>1</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s-AR" sz="1200" b="0" i="0" u="none" strike="noStrike" dirty="0">
                          <a:solidFill>
                            <a:srgbClr val="000000"/>
                          </a:solidFill>
                          <a:latin typeface="Calibri"/>
                        </a:rPr>
                        <a:t>7</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s-AR" sz="1200" b="0" i="0" u="none" strike="noStrike" dirty="0">
                          <a:solidFill>
                            <a:srgbClr val="000000"/>
                          </a:solidFill>
                          <a:latin typeface="Calibri"/>
                        </a:rPr>
                        <a:t>14</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s-AR" sz="1200" b="0" i="0" u="none" strike="noStrike" dirty="0">
                          <a:solidFill>
                            <a:srgbClr val="000000"/>
                          </a:solidFill>
                          <a:latin typeface="Calibri"/>
                        </a:rPr>
                        <a:t>21</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s-AR" sz="1200" b="0" i="0" u="none" strike="noStrike" dirty="0">
                          <a:solidFill>
                            <a:srgbClr val="000000"/>
                          </a:solidFill>
                          <a:latin typeface="Calibri"/>
                        </a:rPr>
                        <a:t>28</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s-AR" sz="1200" b="0" i="0" u="none" strike="noStrike" dirty="0">
                          <a:solidFill>
                            <a:srgbClr val="000000"/>
                          </a:solidFill>
                          <a:latin typeface="Calibri"/>
                        </a:rPr>
                        <a:t>4</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s-AR" sz="1200" b="0" i="0" u="none" strike="noStrike" dirty="0">
                          <a:solidFill>
                            <a:srgbClr val="000000"/>
                          </a:solidFill>
                          <a:latin typeface="Calibri"/>
                        </a:rPr>
                        <a:t>11</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s-AR" sz="1200" b="0" i="0" u="none" strike="noStrike" dirty="0">
                          <a:solidFill>
                            <a:srgbClr val="000000"/>
                          </a:solidFill>
                          <a:latin typeface="Calibri"/>
                        </a:rPr>
                        <a:t>18</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s-AR" sz="1200" b="0" i="0" u="none" strike="noStrike" dirty="0">
                          <a:solidFill>
                            <a:srgbClr val="000000"/>
                          </a:solidFill>
                          <a:latin typeface="Calibri"/>
                        </a:rPr>
                        <a:t>25</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02860">
                <a:tc>
                  <a:txBody>
                    <a:bodyPr/>
                    <a:lstStyle/>
                    <a:p>
                      <a:pPr algn="l" fontAlgn="b"/>
                      <a:r>
                        <a:rPr lang="es-AR" sz="1400" b="0" i="0" u="none" strike="noStrike" dirty="0" smtClean="0">
                          <a:solidFill>
                            <a:srgbClr val="000000"/>
                          </a:solidFill>
                          <a:latin typeface="Calibri"/>
                        </a:rPr>
                        <a:t> </a:t>
                      </a:r>
                      <a:r>
                        <a:rPr lang="es-AR" sz="1400" b="0" i="0" u="none" strike="noStrike" dirty="0" smtClean="0">
                          <a:solidFill>
                            <a:srgbClr val="000000"/>
                          </a:solidFill>
                          <a:latin typeface="+mn-lt"/>
                        </a:rPr>
                        <a:t>Análisis de requerimiento</a:t>
                      </a:r>
                      <a:endParaRPr lang="es-AR" sz="1400" b="0" i="0" u="none" strike="noStrike" dirty="0">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dirty="0">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dirty="0">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dirty="0">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dirty="0">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dirty="0">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02860">
                <a:tc>
                  <a:txBody>
                    <a:bodyPr/>
                    <a:lstStyle/>
                    <a:p>
                      <a:pPr algn="l" fontAlgn="b"/>
                      <a:r>
                        <a:rPr lang="es-AR" sz="1400" b="0" i="0" u="none" strike="noStrike" dirty="0" smtClean="0">
                          <a:solidFill>
                            <a:srgbClr val="000000"/>
                          </a:solidFill>
                          <a:latin typeface="+mn-lt"/>
                        </a:rPr>
                        <a:t>Diseño de los  casos de prueba</a:t>
                      </a:r>
                      <a:endParaRPr lang="es-AR" sz="1400" b="0" i="0" u="none" strike="noStrike" dirty="0">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02860">
                <a:tc>
                  <a:txBody>
                    <a:bodyPr/>
                    <a:lstStyle/>
                    <a:p>
                      <a:pPr algn="l" fontAlgn="b"/>
                      <a:r>
                        <a:rPr lang="es-AR" sz="1400" b="0" i="0" u="none" strike="noStrike" dirty="0" smtClean="0">
                          <a:solidFill>
                            <a:srgbClr val="000000"/>
                          </a:solidFill>
                          <a:latin typeface="Calibri"/>
                        </a:rPr>
                        <a:t> Reunión de avance y control</a:t>
                      </a:r>
                      <a:endParaRPr lang="es-AR" sz="1400" b="0" i="0" u="none" strike="noStrike" dirty="0">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dirty="0">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r>
              <a:tr h="202860">
                <a:tc>
                  <a:txBody>
                    <a:bodyPr/>
                    <a:lstStyle/>
                    <a:p>
                      <a:pPr algn="l" fontAlgn="b"/>
                      <a:r>
                        <a:rPr lang="es-AR" sz="1400" b="0" i="0" u="none" strike="noStrike" dirty="0" smtClean="0">
                          <a:solidFill>
                            <a:srgbClr val="000000"/>
                          </a:solidFill>
                          <a:latin typeface="Calibri"/>
                        </a:rPr>
                        <a:t> Adquirir recursos</a:t>
                      </a:r>
                      <a:endParaRPr lang="es-AR" sz="1400" b="0" i="0" u="none" strike="noStrike" dirty="0">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dirty="0">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02860">
                <a:tc>
                  <a:txBody>
                    <a:bodyPr/>
                    <a:lstStyle/>
                    <a:p>
                      <a:pPr algn="l" fontAlgn="b"/>
                      <a:r>
                        <a:rPr lang="es-AR" sz="1400" b="0" i="0" u="none" strike="noStrike" dirty="0" smtClean="0">
                          <a:solidFill>
                            <a:srgbClr val="000000"/>
                          </a:solidFill>
                          <a:latin typeface="+mn-lt"/>
                        </a:rPr>
                        <a:t>preparación ambiente</a:t>
                      </a:r>
                      <a:endParaRPr lang="es-AR" sz="1400" b="0" i="0" u="none" strike="noStrike" dirty="0">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s-AR" sz="1400" b="0" i="0" u="none" strike="noStrike">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s-AR" sz="1400" b="0" i="0" u="none" strike="noStrike">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s-AR" sz="1400" b="0" i="0" u="none" strike="noStrike">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s-AR" sz="1400" b="0" i="0" u="none" strike="noStrike">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s-AR" sz="1400" b="0" i="0" u="none" strike="noStrike">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endParaRPr lang="es-AR" sz="1400" b="0" i="0" u="none" strike="noStrike">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s-AR" sz="1400" b="0" i="0" u="none" strike="noStrike">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s-AR" sz="1400" b="0" i="0" u="none" strike="noStrike">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s-AR" sz="1400" b="0" i="0" u="none" strike="noStrike">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s-AR" sz="1400" b="0" i="0" u="none" strike="noStrike">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s-AR" sz="1400" b="0" i="0" u="none" strike="noStrike">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s-AR" sz="1400" b="0" i="0" u="none" strike="noStrike">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s-AR" sz="1400" b="0" i="0" u="none" strike="noStrike">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s-AR" sz="1400" b="0" i="0" u="none" strike="noStrike" dirty="0">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s-AR" sz="1400" b="0" i="0" u="none" strike="noStrike">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s-AR" sz="1400" b="0" i="0" u="none" strike="noStrike">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s-AR" sz="1400" b="0" i="0" u="none" strike="noStrike">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s-AR" sz="1400" b="0" i="0" u="none" strike="noStrike" dirty="0">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02860">
                <a:tc>
                  <a:txBody>
                    <a:bodyPr/>
                    <a:lstStyle/>
                    <a:p>
                      <a:pPr algn="l" fontAlgn="b"/>
                      <a:r>
                        <a:rPr lang="es-AR" sz="1400" b="0" i="0" u="none" strike="noStrike" dirty="0" smtClean="0">
                          <a:solidFill>
                            <a:srgbClr val="000000"/>
                          </a:solidFill>
                          <a:latin typeface="Calibri"/>
                        </a:rPr>
                        <a:t> Ejecutar 1er</a:t>
                      </a:r>
                      <a:r>
                        <a:rPr lang="es-AR" sz="1400" b="0" i="0" u="none" strike="noStrike" baseline="0" dirty="0" smtClean="0">
                          <a:solidFill>
                            <a:srgbClr val="000000"/>
                          </a:solidFill>
                          <a:latin typeface="Calibri"/>
                        </a:rPr>
                        <a:t> ciclo de pruebas</a:t>
                      </a:r>
                      <a:endParaRPr lang="es-AR" sz="1400" b="0" i="0" u="none" strike="noStrike" dirty="0">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02860">
                <a:tc>
                  <a:txBody>
                    <a:bodyPr/>
                    <a:lstStyle/>
                    <a:p>
                      <a:pPr algn="l" fontAlgn="b"/>
                      <a:r>
                        <a:rPr lang="es-AR" sz="1400" b="0" i="0" u="none" strike="noStrike" dirty="0" smtClean="0">
                          <a:solidFill>
                            <a:srgbClr val="000000"/>
                          </a:solidFill>
                          <a:latin typeface="Calibri"/>
                        </a:rPr>
                        <a:t> </a:t>
                      </a:r>
                      <a:r>
                        <a:rPr lang="es-AR" sz="1400" b="0" i="0" u="none" strike="noStrike" dirty="0" smtClean="0">
                          <a:solidFill>
                            <a:srgbClr val="000000"/>
                          </a:solidFill>
                          <a:latin typeface="+mn-lt"/>
                        </a:rPr>
                        <a:t>Corregir defectos</a:t>
                      </a:r>
                      <a:endParaRPr lang="es-AR" sz="1400" b="0" i="0" u="none" strike="noStrike" dirty="0">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dirty="0">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dirty="0">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02860">
                <a:tc>
                  <a:txBody>
                    <a:bodyPr/>
                    <a:lstStyle/>
                    <a:p>
                      <a:pPr algn="l" fontAlgn="b"/>
                      <a:r>
                        <a:rPr lang="es-AR" sz="1400" b="0" i="0" u="none" strike="noStrike" dirty="0" smtClean="0">
                          <a:solidFill>
                            <a:srgbClr val="000000"/>
                          </a:solidFill>
                          <a:latin typeface="Calibri"/>
                        </a:rPr>
                        <a:t> </a:t>
                      </a:r>
                      <a:r>
                        <a:rPr lang="es-AR" sz="1400" b="0" i="0" u="none" strike="noStrike" dirty="0" smtClean="0">
                          <a:solidFill>
                            <a:srgbClr val="000000"/>
                          </a:solidFill>
                          <a:latin typeface="+mn-lt"/>
                        </a:rPr>
                        <a:t>Reunión de avance y control</a:t>
                      </a:r>
                      <a:endParaRPr lang="es-AR" sz="1400" b="0" i="0" u="none" strike="noStrike" dirty="0">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dirty="0">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r>
              <a:tr h="202860">
                <a:tc>
                  <a:txBody>
                    <a:bodyPr/>
                    <a:lstStyle/>
                    <a:p>
                      <a:pPr algn="l" fontAlgn="b"/>
                      <a:r>
                        <a:rPr lang="es-AR" sz="1400" b="0" i="0" u="none" strike="noStrike" dirty="0" smtClean="0">
                          <a:solidFill>
                            <a:srgbClr val="000000"/>
                          </a:solidFill>
                          <a:latin typeface="Calibri"/>
                        </a:rPr>
                        <a:t> Ejecutar 2do</a:t>
                      </a:r>
                      <a:r>
                        <a:rPr lang="es-AR" sz="1400" b="0" i="0" u="none" strike="noStrike" baseline="0" dirty="0" smtClean="0">
                          <a:solidFill>
                            <a:srgbClr val="000000"/>
                          </a:solidFill>
                          <a:latin typeface="Calibri"/>
                        </a:rPr>
                        <a:t> ciclo de pruebas</a:t>
                      </a:r>
                      <a:endParaRPr lang="es-AR" sz="1400" b="0" i="0" u="none" strike="noStrike" dirty="0">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dirty="0">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02860">
                <a:tc>
                  <a:txBody>
                    <a:bodyPr/>
                    <a:lstStyle/>
                    <a:p>
                      <a:pPr algn="l" fontAlgn="b"/>
                      <a:r>
                        <a:rPr lang="es-AR" sz="1400" b="0" i="0" u="none" strike="noStrike" dirty="0" smtClean="0">
                          <a:solidFill>
                            <a:srgbClr val="000000"/>
                          </a:solidFill>
                          <a:latin typeface="Calibri"/>
                        </a:rPr>
                        <a:t> </a:t>
                      </a:r>
                      <a:r>
                        <a:rPr lang="es-AR" sz="1400" b="0" i="0" u="none" strike="noStrike" dirty="0" smtClean="0">
                          <a:solidFill>
                            <a:srgbClr val="000000"/>
                          </a:solidFill>
                          <a:latin typeface="+mn-lt"/>
                        </a:rPr>
                        <a:t>Corregir defectos</a:t>
                      </a:r>
                      <a:endParaRPr lang="es-AR" sz="1400" b="0" i="0" u="none" strike="noStrike" dirty="0">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s-AR" sz="1400" b="0" i="0" u="none" strike="noStrike">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s-AR" sz="1400" b="0" i="0" u="none" strike="noStrike">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s-AR" sz="1400" b="0" i="0" u="none" strike="noStrike">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s-AR" sz="1400" b="0" i="0" u="none" strike="noStrike">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s-AR" sz="1400" b="0" i="0" u="none" strike="noStrike">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s-AR" sz="1400" b="0" i="0" u="none" strike="noStrike">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s-AR" sz="1400" b="0" i="0" u="none" strike="noStrike">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s-AR" sz="1400" b="0" i="0" u="none" strike="noStrike">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s-AR" sz="1400" b="0" i="0" u="none" strike="noStrike">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s-AR" sz="1400" b="0" i="0" u="none" strike="noStrike">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endParaRPr lang="es-AR" sz="1400" b="0" i="0" u="none" strike="noStrike" dirty="0">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endParaRPr lang="es-AR" sz="1400" b="0" i="0" u="none" strike="noStrike">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s-AR" sz="1400" b="0" i="0" u="none" strike="noStrike">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s-AR" sz="1400" b="0" i="0" u="none" strike="noStrike">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s-AR" sz="1400" b="0" i="0" u="none" strike="noStrike">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s-AR" sz="1400" b="0" i="0" u="none" strike="noStrike">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s-AR" sz="1400" b="0" i="0" u="none" strike="noStrike">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s-AR" sz="1400" b="0" i="0" u="none" strike="noStrike" dirty="0">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02860">
                <a:tc>
                  <a:txBody>
                    <a:bodyPr/>
                    <a:lstStyle/>
                    <a:p>
                      <a:pPr algn="l" fontAlgn="b"/>
                      <a:r>
                        <a:rPr lang="es-AR" sz="1400" b="0" i="0" u="none" strike="noStrike" dirty="0" smtClean="0">
                          <a:solidFill>
                            <a:srgbClr val="000000"/>
                          </a:solidFill>
                          <a:latin typeface="Calibri"/>
                        </a:rPr>
                        <a:t> </a:t>
                      </a:r>
                      <a:r>
                        <a:rPr lang="es-AR" sz="1400" b="0" i="0" u="none" strike="noStrike" dirty="0" smtClean="0">
                          <a:solidFill>
                            <a:srgbClr val="000000"/>
                          </a:solidFill>
                          <a:latin typeface="+mn-lt"/>
                        </a:rPr>
                        <a:t>Reunión de avance y control</a:t>
                      </a:r>
                      <a:endParaRPr lang="es-AR" sz="1400" b="0" i="0" u="none" strike="noStrike" dirty="0">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dirty="0">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r>
              <a:tr h="202860">
                <a:tc>
                  <a:txBody>
                    <a:bodyPr/>
                    <a:lstStyle/>
                    <a:p>
                      <a:pPr algn="l" fontAlgn="b"/>
                      <a:r>
                        <a:rPr lang="es-AR" sz="1400" b="0" i="0" u="none" strike="noStrike" dirty="0" smtClean="0">
                          <a:solidFill>
                            <a:srgbClr val="000000"/>
                          </a:solidFill>
                          <a:latin typeface="Calibri"/>
                        </a:rPr>
                        <a:t> </a:t>
                      </a:r>
                      <a:r>
                        <a:rPr lang="es-AR" sz="1400" b="0" i="0" u="none" strike="noStrike" dirty="0" smtClean="0">
                          <a:solidFill>
                            <a:srgbClr val="000000"/>
                          </a:solidFill>
                          <a:latin typeface="+mn-lt"/>
                        </a:rPr>
                        <a:t>Pruebas de aceptación con usuario</a:t>
                      </a:r>
                      <a:endParaRPr lang="es-AR" sz="1400" b="0" i="0" u="none" strike="noStrike" dirty="0">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02860">
                <a:tc>
                  <a:txBody>
                    <a:bodyPr/>
                    <a:lstStyle/>
                    <a:p>
                      <a:pPr algn="l" fontAlgn="b"/>
                      <a:r>
                        <a:rPr lang="es-AR" sz="1400" b="0" i="0" u="none" strike="noStrike" dirty="0" smtClean="0">
                          <a:solidFill>
                            <a:srgbClr val="000000"/>
                          </a:solidFill>
                          <a:latin typeface="Calibri"/>
                        </a:rPr>
                        <a:t> </a:t>
                      </a:r>
                      <a:r>
                        <a:rPr lang="es-AR" sz="1400" b="0" i="0" u="none" strike="noStrike" dirty="0" smtClean="0">
                          <a:solidFill>
                            <a:srgbClr val="000000"/>
                          </a:solidFill>
                          <a:latin typeface="+mn-lt"/>
                        </a:rPr>
                        <a:t>Preparar métricas, evaluar criterios</a:t>
                      </a:r>
                      <a:endParaRPr lang="es-AR" sz="1400" b="0" i="0" u="none" strike="noStrike" dirty="0">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s-AR" sz="1400" b="0" i="0" u="none" strike="noStrike" dirty="0">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02860">
                <a:tc>
                  <a:txBody>
                    <a:bodyPr/>
                    <a:lstStyle/>
                    <a:p>
                      <a:pPr algn="l" fontAlgn="b"/>
                      <a:r>
                        <a:rPr lang="es-AR" sz="1400" b="0" i="0" u="none" strike="noStrike" dirty="0" smtClean="0">
                          <a:solidFill>
                            <a:srgbClr val="000000"/>
                          </a:solidFill>
                          <a:latin typeface="Calibri"/>
                        </a:rPr>
                        <a:t> Cierre proceso de pruebas</a:t>
                      </a:r>
                      <a:endParaRPr lang="es-AR" sz="1400" b="0" i="0" u="none" strike="noStrike" dirty="0">
                        <a:solidFill>
                          <a:srgbClr val="000000"/>
                        </a:solidFill>
                        <a:latin typeface="Calibri"/>
                      </a:endParaRP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dirty="0">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l" fontAlgn="b"/>
                      <a:r>
                        <a:rPr lang="es-AR" sz="1400" b="0" i="0" u="none" strike="noStrike" dirty="0">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c>
                  <a:txBody>
                    <a:bodyPr/>
                    <a:lstStyle/>
                    <a:p>
                      <a:pPr algn="l" fontAlgn="b"/>
                      <a:r>
                        <a:rPr lang="es-AR" sz="1400" b="0" i="0" u="none" strike="noStrike" dirty="0">
                          <a:solidFill>
                            <a:srgbClr val="000000"/>
                          </a:solidFill>
                          <a:latin typeface="Calibri"/>
                        </a:rPr>
                        <a:t> </a:t>
                      </a:r>
                    </a:p>
                  </a:txBody>
                  <a:tcPr marL="8878" marR="8878" marT="88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E59F"/>
                    </a:solidFill>
                  </a:tcPr>
                </a:tc>
              </a:tr>
            </a:tbl>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AR"/>
          </a:p>
        </p:txBody>
      </p:sp>
      <p:sp>
        <p:nvSpPr>
          <p:cNvPr id="3" name="2 Título"/>
          <p:cNvSpPr>
            <a:spLocks noGrp="1"/>
          </p:cNvSpPr>
          <p:nvPr>
            <p:ph type="title"/>
          </p:nvPr>
        </p:nvSpPr>
        <p:spPr/>
        <p:txBody>
          <a:bodyPr/>
          <a:lstStyle/>
          <a:p>
            <a:r>
              <a:rPr lang="es-ES_tradnl" dirty="0" smtClean="0"/>
              <a:t>MS Project</a:t>
            </a:r>
            <a:endParaRPr lang="es-AR" dirty="0"/>
          </a:p>
        </p:txBody>
      </p:sp>
      <p:pic>
        <p:nvPicPr>
          <p:cNvPr id="29698" name="Picture 2" descr="http://img.softpicks.com.de/screenshots/RationalPlan-Single-Project.jpg"/>
          <p:cNvPicPr>
            <a:picLocks noChangeAspect="1" noChangeArrowheads="1"/>
          </p:cNvPicPr>
          <p:nvPr/>
        </p:nvPicPr>
        <p:blipFill>
          <a:blip r:embed="rId2"/>
          <a:srcRect/>
          <a:stretch>
            <a:fillRect/>
          </a:stretch>
        </p:blipFill>
        <p:spPr bwMode="auto">
          <a:xfrm>
            <a:off x="1357290" y="1714488"/>
            <a:ext cx="6643734" cy="4414979"/>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2514472"/>
            <a:ext cx="8229600" cy="3976917"/>
          </a:xfrm>
        </p:spPr>
        <p:txBody>
          <a:bodyPr/>
          <a:lstStyle/>
          <a:p>
            <a:r>
              <a:rPr lang="es-AR" dirty="0" smtClean="0"/>
              <a:t>A partir del análisis, se debe:</a:t>
            </a:r>
          </a:p>
          <a:p>
            <a:pPr lvl="1"/>
            <a:r>
              <a:rPr lang="es-AR" dirty="0" smtClean="0"/>
              <a:t>Identificar los Riesgos de QA</a:t>
            </a:r>
          </a:p>
          <a:p>
            <a:pPr lvl="1"/>
            <a:r>
              <a:rPr lang="es-AR" dirty="0" smtClean="0"/>
              <a:t>Decidir </a:t>
            </a:r>
            <a:r>
              <a:rPr lang="es-AR" dirty="0"/>
              <a:t>cómo abordar, planificar y ejecutar las actividades de gestión de riesgos para un proyecto</a:t>
            </a:r>
            <a:r>
              <a:rPr lang="es-AR" dirty="0" smtClean="0"/>
              <a:t>.</a:t>
            </a:r>
          </a:p>
          <a:p>
            <a:r>
              <a:rPr lang="es-AR" dirty="0" smtClean="0"/>
              <a:t>Esto se concentra en un resume de riesgos</a:t>
            </a:r>
            <a:endParaRPr lang="es-AR" dirty="0"/>
          </a:p>
          <a:p>
            <a:endParaRPr lang="es-CL" dirty="0"/>
          </a:p>
        </p:txBody>
      </p:sp>
      <p:sp>
        <p:nvSpPr>
          <p:cNvPr id="3" name="Título 2"/>
          <p:cNvSpPr>
            <a:spLocks noGrp="1"/>
          </p:cNvSpPr>
          <p:nvPr>
            <p:ph type="title"/>
          </p:nvPr>
        </p:nvSpPr>
        <p:spPr/>
        <p:txBody>
          <a:bodyPr/>
          <a:lstStyle/>
          <a:p>
            <a:r>
              <a:rPr lang="es-CL" dirty="0" smtClean="0"/>
              <a:t>Riesgos</a:t>
            </a:r>
            <a:endParaRPr lang="es-CL" dirty="0"/>
          </a:p>
        </p:txBody>
      </p:sp>
      <p:sp>
        <p:nvSpPr>
          <p:cNvPr id="6" name="Rectangle 1"/>
          <p:cNvSpPr>
            <a:spLocks noChangeArrowheads="1"/>
          </p:cNvSpPr>
          <p:nvPr/>
        </p:nvSpPr>
        <p:spPr bwMode="auto">
          <a:xfrm>
            <a:off x="457200" y="1371472"/>
            <a:ext cx="7787208" cy="92333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ctr" anchorCtr="0" compatLnSpc="1">
            <a:prstTxWarp prst="textNoShape">
              <a:avLst/>
            </a:prstTxWarp>
            <a:spAutoFit/>
          </a:bodyPr>
          <a:lstStyle>
            <a:defPPr>
              <a:defRPr lang="es-CL"/>
            </a:defPPr>
            <a:lvl1pPr algn="l" rtl="0" eaLnBrk="0" fontAlgn="base" hangingPunct="0">
              <a:spcBef>
                <a:spcPct val="0"/>
              </a:spcBef>
              <a:spcAft>
                <a:spcPct val="0"/>
              </a:spcAft>
              <a:defRPr sz="1400" kern="1200">
                <a:solidFill>
                  <a:schemeClr val="lt1"/>
                </a:solidFill>
                <a:latin typeface="+mn-lt"/>
                <a:ea typeface="+mn-ea"/>
                <a:cs typeface="+mn-cs"/>
              </a:defRPr>
            </a:lvl1pPr>
            <a:lvl2pPr marL="457200" algn="l" rtl="0" eaLnBrk="0" fontAlgn="base" hangingPunct="0">
              <a:spcBef>
                <a:spcPct val="0"/>
              </a:spcBef>
              <a:spcAft>
                <a:spcPct val="0"/>
              </a:spcAft>
              <a:defRPr sz="1400" kern="1200">
                <a:solidFill>
                  <a:schemeClr val="lt1"/>
                </a:solidFill>
                <a:latin typeface="+mn-lt"/>
                <a:ea typeface="+mn-ea"/>
                <a:cs typeface="+mn-cs"/>
              </a:defRPr>
            </a:lvl2pPr>
            <a:lvl3pPr marL="914400" algn="l" rtl="0" eaLnBrk="0" fontAlgn="base" hangingPunct="0">
              <a:spcBef>
                <a:spcPct val="0"/>
              </a:spcBef>
              <a:spcAft>
                <a:spcPct val="0"/>
              </a:spcAft>
              <a:defRPr sz="1400" kern="1200">
                <a:solidFill>
                  <a:schemeClr val="lt1"/>
                </a:solidFill>
                <a:latin typeface="+mn-lt"/>
                <a:ea typeface="+mn-ea"/>
                <a:cs typeface="+mn-cs"/>
              </a:defRPr>
            </a:lvl3pPr>
            <a:lvl4pPr marL="1371600" algn="l" rtl="0" eaLnBrk="0" fontAlgn="base" hangingPunct="0">
              <a:spcBef>
                <a:spcPct val="0"/>
              </a:spcBef>
              <a:spcAft>
                <a:spcPct val="0"/>
              </a:spcAft>
              <a:defRPr sz="1400" kern="1200">
                <a:solidFill>
                  <a:schemeClr val="lt1"/>
                </a:solidFill>
                <a:latin typeface="+mn-lt"/>
                <a:ea typeface="+mn-ea"/>
                <a:cs typeface="+mn-cs"/>
              </a:defRPr>
            </a:lvl4pPr>
            <a:lvl5pPr marL="1828800" algn="l" rtl="0" eaLnBrk="0" fontAlgn="base" hangingPunct="0">
              <a:spcBef>
                <a:spcPct val="0"/>
              </a:spcBef>
              <a:spcAft>
                <a:spcPct val="0"/>
              </a:spcAft>
              <a:defRPr sz="1400" kern="1200">
                <a:solidFill>
                  <a:schemeClr val="lt1"/>
                </a:solidFill>
                <a:latin typeface="+mn-lt"/>
                <a:ea typeface="+mn-ea"/>
                <a:cs typeface="+mn-cs"/>
              </a:defRPr>
            </a:lvl5pPr>
            <a:lvl6pPr marL="2286000" algn="l" defTabSz="914400" rtl="0" eaLnBrk="1" latinLnBrk="0" hangingPunct="1">
              <a:defRPr sz="1400" kern="1200">
                <a:solidFill>
                  <a:schemeClr val="lt1"/>
                </a:solidFill>
                <a:latin typeface="+mn-lt"/>
                <a:ea typeface="+mn-ea"/>
                <a:cs typeface="+mn-cs"/>
              </a:defRPr>
            </a:lvl6pPr>
            <a:lvl7pPr marL="2743200" algn="l" defTabSz="914400" rtl="0" eaLnBrk="1" latinLnBrk="0" hangingPunct="1">
              <a:defRPr sz="1400" kern="1200">
                <a:solidFill>
                  <a:schemeClr val="lt1"/>
                </a:solidFill>
                <a:latin typeface="+mn-lt"/>
                <a:ea typeface="+mn-ea"/>
                <a:cs typeface="+mn-cs"/>
              </a:defRPr>
            </a:lvl7pPr>
            <a:lvl8pPr marL="3200400" algn="l" defTabSz="914400" rtl="0" eaLnBrk="1" latinLnBrk="0" hangingPunct="1">
              <a:defRPr sz="1400" kern="1200">
                <a:solidFill>
                  <a:schemeClr val="lt1"/>
                </a:solidFill>
                <a:latin typeface="+mn-lt"/>
                <a:ea typeface="+mn-ea"/>
                <a:cs typeface="+mn-cs"/>
              </a:defRPr>
            </a:lvl8pPr>
            <a:lvl9pPr marL="3657600" algn="l" defTabSz="914400" rtl="0" eaLnBrk="1" latinLnBrk="0" hangingPunct="1">
              <a:defRPr sz="1400" kern="1200">
                <a:solidFill>
                  <a:schemeClr val="lt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tabLst/>
            </a:pPr>
            <a:r>
              <a:rPr kumimoji="0" lang="es-CL"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Incerteza</a:t>
            </a:r>
            <a:r>
              <a:rPr kumimoji="0" lang="es-CL"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No existe seguridad que un evento vaya a ocurrir.</a:t>
            </a:r>
            <a:endParaRPr kumimoji="0" lang="es-E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CL"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Pérdida</a:t>
            </a:r>
            <a:r>
              <a:rPr kumimoji="0" lang="es-CL"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Si el evento ocurre conlleva consecuencias impensadas.</a:t>
            </a:r>
            <a:endParaRPr kumimoji="0" lang="es-AR"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L"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Riesgo:</a:t>
            </a:r>
            <a:r>
              <a:rPr kumimoji="0" lang="es-CL"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es la posibilidad de sufrir pérdida</a:t>
            </a:r>
            <a:r>
              <a:rPr kumimoji="0" lang="es-AR" sz="1050" b="0" i="0" u="none" strike="noStrike" cap="none" normalizeH="0" baseline="0" dirty="0" smtClean="0">
                <a:ln>
                  <a:noFill/>
                </a:ln>
                <a:solidFill>
                  <a:schemeClr val="tx1"/>
                </a:solidFill>
                <a:effectLst/>
                <a:latin typeface="Arial" pitchFamily="34" charset="0"/>
                <a:cs typeface="Arial" pitchFamily="34" charset="0"/>
              </a:rPr>
              <a:t> </a:t>
            </a:r>
            <a:endParaRPr kumimoji="0" lang="es-AR" sz="2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2294532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230576873"/>
              </p:ext>
            </p:extLst>
          </p:nvPr>
        </p:nvGraphicFramePr>
        <p:xfrm>
          <a:off x="683568" y="692696"/>
          <a:ext cx="7560841" cy="5135980"/>
        </p:xfrm>
        <a:graphic>
          <a:graphicData uri="http://schemas.openxmlformats.org/drawingml/2006/table">
            <a:tbl>
              <a:tblPr firstRow="1" firstCol="1" bandRow="1">
                <a:tableStyleId>{5C22544A-7EE6-4342-B048-85BDC9FD1C3A}</a:tableStyleId>
              </a:tblPr>
              <a:tblGrid>
                <a:gridCol w="764371"/>
                <a:gridCol w="956049"/>
                <a:gridCol w="956049"/>
                <a:gridCol w="956049"/>
                <a:gridCol w="956049"/>
                <a:gridCol w="956049"/>
                <a:gridCol w="2016225"/>
              </a:tblGrid>
              <a:tr h="921703">
                <a:tc gridSpan="7">
                  <a:txBody>
                    <a:bodyPr/>
                    <a:lstStyle/>
                    <a:p>
                      <a:pPr>
                        <a:lnSpc>
                          <a:spcPct val="115000"/>
                        </a:lnSpc>
                        <a:spcAft>
                          <a:spcPts val="0"/>
                        </a:spcAft>
                        <a:tabLst>
                          <a:tab pos="810260" algn="l"/>
                        </a:tabLst>
                      </a:pPr>
                      <a:r>
                        <a:rPr lang="es-CL" sz="2400" dirty="0">
                          <a:effectLst/>
                        </a:rPr>
                        <a:t>Resumen de riesgos</a:t>
                      </a:r>
                      <a:r>
                        <a:rPr lang="es-CL" sz="1600" dirty="0">
                          <a:effectLst/>
                        </a:rPr>
                        <a:t> </a:t>
                      </a:r>
                      <a:endParaRPr lang="es-CL" sz="2000" dirty="0">
                        <a:effectLst/>
                      </a:endParaRPr>
                    </a:p>
                    <a:p>
                      <a:pPr>
                        <a:lnSpc>
                          <a:spcPct val="115000"/>
                        </a:lnSpc>
                        <a:spcAft>
                          <a:spcPts val="0"/>
                        </a:spcAft>
                        <a:tabLst>
                          <a:tab pos="810260" algn="l"/>
                        </a:tabLst>
                      </a:pPr>
                      <a:r>
                        <a:rPr lang="es-CL" sz="1600" dirty="0">
                          <a:effectLst/>
                        </a:rPr>
                        <a:t>Listado de riesgos relacionado al proceso de pruebas de S.W. Indicar riesgo, magnitud o impacto de este riesgo por etapa en el proceso.</a:t>
                      </a:r>
                      <a:r>
                        <a:rPr lang="es-CL" sz="1400" dirty="0">
                          <a:effectLst/>
                        </a:rPr>
                        <a:t> </a:t>
                      </a:r>
                      <a:endParaRPr lang="es-CL" sz="1400" dirty="0" smtClean="0">
                        <a:effectLst/>
                      </a:endParaRPr>
                    </a:p>
                    <a:p>
                      <a:pPr>
                        <a:lnSpc>
                          <a:spcPct val="115000"/>
                        </a:lnSpc>
                        <a:spcAft>
                          <a:spcPts val="0"/>
                        </a:spcAft>
                        <a:tabLst>
                          <a:tab pos="810260" algn="l"/>
                        </a:tabLst>
                      </a:pPr>
                      <a:r>
                        <a:rPr lang="es-CL" sz="1600" dirty="0" smtClean="0">
                          <a:effectLst/>
                        </a:rPr>
                        <a:t>Magnitud</a:t>
                      </a:r>
                      <a:r>
                        <a:rPr lang="es-CL" sz="1600" dirty="0">
                          <a:effectLst/>
                        </a:rPr>
                        <a:t>: Alto , Significativo , Moderado,  Inferior y Baja.</a:t>
                      </a:r>
                      <a:endParaRPr lang="es-C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r>
              <a:tr h="303833">
                <a:tc rowSpan="2">
                  <a:txBody>
                    <a:bodyPr/>
                    <a:lstStyle/>
                    <a:p>
                      <a:pPr algn="ctr">
                        <a:lnSpc>
                          <a:spcPct val="115000"/>
                        </a:lnSpc>
                        <a:spcAft>
                          <a:spcPts val="0"/>
                        </a:spcAft>
                      </a:pPr>
                      <a:r>
                        <a:rPr lang="es-CL" sz="2000">
                          <a:effectLst/>
                        </a:rPr>
                        <a:t> </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5">
                  <a:txBody>
                    <a:bodyPr/>
                    <a:lstStyle/>
                    <a:p>
                      <a:pPr algn="ctr">
                        <a:lnSpc>
                          <a:spcPct val="115000"/>
                        </a:lnSpc>
                        <a:spcAft>
                          <a:spcPts val="0"/>
                        </a:spcAft>
                      </a:pPr>
                      <a:r>
                        <a:rPr lang="es-CL" sz="2000">
                          <a:effectLst/>
                        </a:rPr>
                        <a:t>Fase del proceso de pruebas</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rowSpan="2">
                  <a:txBody>
                    <a:bodyPr/>
                    <a:lstStyle/>
                    <a:p>
                      <a:pPr algn="ctr">
                        <a:lnSpc>
                          <a:spcPct val="115000"/>
                        </a:lnSpc>
                        <a:spcAft>
                          <a:spcPts val="0"/>
                        </a:spcAft>
                      </a:pPr>
                      <a:endParaRPr lang="es-CL" sz="2000" dirty="0" smtClean="0">
                        <a:effectLst/>
                      </a:endParaRPr>
                    </a:p>
                    <a:p>
                      <a:pPr algn="ctr">
                        <a:lnSpc>
                          <a:spcPct val="115000"/>
                        </a:lnSpc>
                        <a:spcAft>
                          <a:spcPts val="0"/>
                        </a:spcAft>
                      </a:pPr>
                      <a:r>
                        <a:rPr lang="es-CL" sz="2000" dirty="0" smtClean="0">
                          <a:effectLst/>
                        </a:rPr>
                        <a:t>Riesgo</a:t>
                      </a:r>
                      <a:endParaRPr lang="es-C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8908">
                <a:tc vMerge="1">
                  <a:txBody>
                    <a:bodyPr/>
                    <a:lstStyle/>
                    <a:p>
                      <a:endParaRPr lang="es-CL"/>
                    </a:p>
                  </a:txBody>
                  <a:tcPr/>
                </a:tc>
                <a:tc>
                  <a:txBody>
                    <a:bodyPr/>
                    <a:lstStyle/>
                    <a:p>
                      <a:pPr algn="ctr">
                        <a:lnSpc>
                          <a:spcPct val="115000"/>
                        </a:lnSpc>
                        <a:spcAft>
                          <a:spcPts val="0"/>
                        </a:spcAft>
                      </a:pPr>
                      <a:r>
                        <a:rPr lang="es-CL" sz="900" dirty="0">
                          <a:effectLst/>
                        </a:rPr>
                        <a:t>Planificación</a:t>
                      </a:r>
                      <a:endParaRPr lang="es-CL"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CL" sz="1000" dirty="0">
                          <a:effectLst/>
                        </a:rPr>
                        <a:t>Análisis y diseño</a:t>
                      </a:r>
                      <a:endParaRPr lang="es-CL"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CL" sz="900" dirty="0">
                          <a:effectLst/>
                        </a:rPr>
                        <a:t>Implementación</a:t>
                      </a:r>
                      <a:r>
                        <a:rPr lang="es-CL" sz="1000" dirty="0">
                          <a:effectLst/>
                        </a:rPr>
                        <a:t> y ejecución</a:t>
                      </a:r>
                      <a:endParaRPr lang="es-CL"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CL" sz="1000" dirty="0">
                          <a:effectLst/>
                        </a:rPr>
                        <a:t>Evaluación</a:t>
                      </a:r>
                      <a:endParaRPr lang="es-CL"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CL" sz="1000" dirty="0">
                          <a:effectLst/>
                        </a:rPr>
                        <a:t>Cierre</a:t>
                      </a:r>
                      <a:endParaRPr lang="es-CL"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CL"/>
                    </a:p>
                  </a:txBody>
                  <a:tcPr/>
                </a:tc>
              </a:tr>
              <a:tr h="303833">
                <a:tc rowSpan="9">
                  <a:txBody>
                    <a:bodyPr/>
                    <a:lstStyle/>
                    <a:p>
                      <a:pPr marL="71755" marR="71755" algn="ctr">
                        <a:lnSpc>
                          <a:spcPct val="115000"/>
                        </a:lnSpc>
                        <a:spcAft>
                          <a:spcPts val="0"/>
                        </a:spcAft>
                      </a:pPr>
                      <a:r>
                        <a:rPr lang="es-CL" sz="2400" dirty="0">
                          <a:effectLst/>
                        </a:rPr>
                        <a:t>Magnitud</a:t>
                      </a:r>
                      <a:endParaRPr lang="es-C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tc>
                <a:tc>
                  <a:txBody>
                    <a:bodyPr/>
                    <a:lstStyle/>
                    <a:p>
                      <a:pPr>
                        <a:lnSpc>
                          <a:spcPct val="115000"/>
                        </a:lnSpc>
                        <a:spcAft>
                          <a:spcPts val="0"/>
                        </a:spcAft>
                      </a:pPr>
                      <a:r>
                        <a:rPr lang="es-CL" sz="2000">
                          <a:effectLst/>
                        </a:rPr>
                        <a:t> </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L" sz="2000">
                          <a:effectLst/>
                        </a:rPr>
                        <a:t> </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L" sz="2000">
                          <a:effectLst/>
                        </a:rPr>
                        <a:t> </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L" sz="2000" dirty="0">
                          <a:effectLst/>
                        </a:rPr>
                        <a:t> </a:t>
                      </a:r>
                      <a:endParaRPr lang="es-C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L" sz="2000" dirty="0">
                          <a:effectLst/>
                        </a:rPr>
                        <a:t> </a:t>
                      </a:r>
                      <a:endParaRPr lang="es-C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L" sz="2000" dirty="0">
                          <a:effectLst/>
                        </a:rPr>
                        <a:t> </a:t>
                      </a:r>
                      <a:endParaRPr lang="es-C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3833">
                <a:tc vMerge="1">
                  <a:txBody>
                    <a:bodyPr/>
                    <a:lstStyle/>
                    <a:p>
                      <a:endParaRPr lang="es-CL"/>
                    </a:p>
                  </a:txBody>
                  <a:tcPr/>
                </a:tc>
                <a:tc>
                  <a:txBody>
                    <a:bodyPr/>
                    <a:lstStyle/>
                    <a:p>
                      <a:pPr algn="ctr">
                        <a:lnSpc>
                          <a:spcPct val="115000"/>
                        </a:lnSpc>
                        <a:spcAft>
                          <a:spcPts val="0"/>
                        </a:spcAft>
                      </a:pPr>
                      <a:r>
                        <a:rPr lang="es-CL" sz="2000">
                          <a:effectLst/>
                        </a:rPr>
                        <a:t> </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L" sz="2000">
                          <a:effectLst/>
                        </a:rPr>
                        <a:t> </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L" sz="2000">
                          <a:effectLst/>
                        </a:rPr>
                        <a:t> </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L" sz="2000">
                          <a:effectLst/>
                        </a:rPr>
                        <a:t> </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L" sz="2000" dirty="0">
                          <a:effectLst/>
                        </a:rPr>
                        <a:t> </a:t>
                      </a:r>
                      <a:endParaRPr lang="es-C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L" sz="2000">
                          <a:effectLst/>
                        </a:rPr>
                        <a:t> </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3833">
                <a:tc vMerge="1">
                  <a:txBody>
                    <a:bodyPr/>
                    <a:lstStyle/>
                    <a:p>
                      <a:endParaRPr lang="es-CL"/>
                    </a:p>
                  </a:txBody>
                  <a:tcPr/>
                </a:tc>
                <a:tc>
                  <a:txBody>
                    <a:bodyPr/>
                    <a:lstStyle/>
                    <a:p>
                      <a:pPr algn="ctr">
                        <a:lnSpc>
                          <a:spcPct val="115000"/>
                        </a:lnSpc>
                        <a:spcAft>
                          <a:spcPts val="0"/>
                        </a:spcAft>
                      </a:pPr>
                      <a:r>
                        <a:rPr lang="es-CL" sz="2000">
                          <a:effectLst/>
                        </a:rPr>
                        <a:t> </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L" sz="2000">
                          <a:effectLst/>
                        </a:rPr>
                        <a:t> </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L" sz="2000">
                          <a:effectLst/>
                        </a:rPr>
                        <a:t> </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L" sz="2000">
                          <a:effectLst/>
                        </a:rPr>
                        <a:t> </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L" sz="2000" dirty="0">
                          <a:effectLst/>
                        </a:rPr>
                        <a:t> </a:t>
                      </a:r>
                      <a:endParaRPr lang="es-C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L" sz="2000">
                          <a:effectLst/>
                        </a:rPr>
                        <a:t> </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3833">
                <a:tc vMerge="1">
                  <a:txBody>
                    <a:bodyPr/>
                    <a:lstStyle/>
                    <a:p>
                      <a:endParaRPr lang="es-CL"/>
                    </a:p>
                  </a:txBody>
                  <a:tcPr/>
                </a:tc>
                <a:tc>
                  <a:txBody>
                    <a:bodyPr/>
                    <a:lstStyle/>
                    <a:p>
                      <a:pPr algn="ctr">
                        <a:lnSpc>
                          <a:spcPct val="115000"/>
                        </a:lnSpc>
                        <a:spcAft>
                          <a:spcPts val="0"/>
                        </a:spcAft>
                      </a:pPr>
                      <a:r>
                        <a:rPr lang="es-CL" sz="2000">
                          <a:effectLst/>
                        </a:rPr>
                        <a:t> </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L" sz="2000">
                          <a:effectLst/>
                        </a:rPr>
                        <a:t> </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L" sz="2000">
                          <a:effectLst/>
                        </a:rPr>
                        <a:t> </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L" sz="2000">
                          <a:effectLst/>
                        </a:rPr>
                        <a:t> </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L" sz="2000" dirty="0">
                          <a:effectLst/>
                        </a:rPr>
                        <a:t> </a:t>
                      </a:r>
                      <a:endParaRPr lang="es-C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L" sz="2000">
                          <a:effectLst/>
                        </a:rPr>
                        <a:t> </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3833">
                <a:tc vMerge="1">
                  <a:txBody>
                    <a:bodyPr/>
                    <a:lstStyle/>
                    <a:p>
                      <a:endParaRPr lang="es-CL"/>
                    </a:p>
                  </a:txBody>
                  <a:tcPr/>
                </a:tc>
                <a:tc>
                  <a:txBody>
                    <a:bodyPr/>
                    <a:lstStyle/>
                    <a:p>
                      <a:pPr algn="ctr">
                        <a:lnSpc>
                          <a:spcPct val="115000"/>
                        </a:lnSpc>
                        <a:spcAft>
                          <a:spcPts val="0"/>
                        </a:spcAft>
                      </a:pPr>
                      <a:r>
                        <a:rPr lang="es-CL" sz="2000">
                          <a:effectLst/>
                        </a:rPr>
                        <a:t> </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L" sz="2000">
                          <a:effectLst/>
                        </a:rPr>
                        <a:t> </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tabLst>
                          <a:tab pos="2806065" algn="ctr"/>
                          <a:tab pos="5612130" algn="r"/>
                        </a:tabLst>
                      </a:pPr>
                      <a:r>
                        <a:rPr lang="es-CL" sz="2000">
                          <a:effectLst/>
                        </a:rPr>
                        <a:t> </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L" sz="2000">
                          <a:effectLst/>
                        </a:rPr>
                        <a:t> </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L" sz="2000" dirty="0">
                          <a:effectLst/>
                        </a:rPr>
                        <a:t> </a:t>
                      </a:r>
                      <a:endParaRPr lang="es-C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L" sz="2000">
                          <a:effectLst/>
                        </a:rPr>
                        <a:t> </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3833">
                <a:tc vMerge="1">
                  <a:txBody>
                    <a:bodyPr/>
                    <a:lstStyle/>
                    <a:p>
                      <a:endParaRPr lang="es-CL"/>
                    </a:p>
                  </a:txBody>
                  <a:tcPr/>
                </a:tc>
                <a:tc>
                  <a:txBody>
                    <a:bodyPr/>
                    <a:lstStyle/>
                    <a:p>
                      <a:pPr algn="ctr">
                        <a:lnSpc>
                          <a:spcPct val="115000"/>
                        </a:lnSpc>
                        <a:spcAft>
                          <a:spcPts val="0"/>
                        </a:spcAft>
                      </a:pPr>
                      <a:r>
                        <a:rPr lang="es-CL" sz="2000">
                          <a:effectLst/>
                        </a:rPr>
                        <a:t> </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L" sz="2000">
                          <a:effectLst/>
                        </a:rPr>
                        <a:t> </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tabLst>
                          <a:tab pos="2806065" algn="ctr"/>
                          <a:tab pos="5612130" algn="r"/>
                        </a:tabLst>
                      </a:pPr>
                      <a:r>
                        <a:rPr lang="es-CL" sz="2000">
                          <a:effectLst/>
                        </a:rPr>
                        <a:t> </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L" sz="2000">
                          <a:effectLst/>
                        </a:rPr>
                        <a:t> </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L" sz="2000" dirty="0">
                          <a:effectLst/>
                        </a:rPr>
                        <a:t> </a:t>
                      </a:r>
                      <a:endParaRPr lang="es-C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L" sz="2000">
                          <a:effectLst/>
                        </a:rPr>
                        <a:t> </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3833">
                <a:tc vMerge="1">
                  <a:txBody>
                    <a:bodyPr/>
                    <a:lstStyle/>
                    <a:p>
                      <a:endParaRPr lang="es-CL"/>
                    </a:p>
                  </a:txBody>
                  <a:tcPr/>
                </a:tc>
                <a:tc>
                  <a:txBody>
                    <a:bodyPr/>
                    <a:lstStyle/>
                    <a:p>
                      <a:pPr algn="ctr">
                        <a:lnSpc>
                          <a:spcPct val="115000"/>
                        </a:lnSpc>
                        <a:spcAft>
                          <a:spcPts val="0"/>
                        </a:spcAft>
                      </a:pPr>
                      <a:r>
                        <a:rPr lang="es-CL" sz="2000">
                          <a:effectLst/>
                        </a:rPr>
                        <a:t> </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L" sz="2000">
                          <a:effectLst/>
                        </a:rPr>
                        <a:t> </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L" sz="2000">
                          <a:effectLst/>
                        </a:rPr>
                        <a:t> </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L" sz="2000">
                          <a:effectLst/>
                        </a:rPr>
                        <a:t> </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L" sz="2000" dirty="0">
                          <a:effectLst/>
                        </a:rPr>
                        <a:t> </a:t>
                      </a:r>
                      <a:endParaRPr lang="es-C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L" sz="2000">
                          <a:effectLst/>
                        </a:rPr>
                        <a:t> </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3833">
                <a:tc vMerge="1">
                  <a:txBody>
                    <a:bodyPr/>
                    <a:lstStyle/>
                    <a:p>
                      <a:endParaRPr lang="es-CL"/>
                    </a:p>
                  </a:txBody>
                  <a:tcPr/>
                </a:tc>
                <a:tc>
                  <a:txBody>
                    <a:bodyPr/>
                    <a:lstStyle/>
                    <a:p>
                      <a:pPr algn="ctr">
                        <a:lnSpc>
                          <a:spcPct val="115000"/>
                        </a:lnSpc>
                        <a:spcAft>
                          <a:spcPts val="0"/>
                        </a:spcAft>
                      </a:pPr>
                      <a:r>
                        <a:rPr lang="es-CL" sz="2000">
                          <a:effectLst/>
                        </a:rPr>
                        <a:t> </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L" sz="2000">
                          <a:effectLst/>
                        </a:rPr>
                        <a:t> </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L" sz="2000">
                          <a:effectLst/>
                        </a:rPr>
                        <a:t> </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L" sz="2000">
                          <a:effectLst/>
                        </a:rPr>
                        <a:t> </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L" sz="2000" dirty="0">
                          <a:effectLst/>
                        </a:rPr>
                        <a:t> </a:t>
                      </a:r>
                      <a:endParaRPr lang="es-C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L" sz="2000">
                          <a:effectLst/>
                        </a:rPr>
                        <a:t> </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3833">
                <a:tc vMerge="1">
                  <a:txBody>
                    <a:bodyPr/>
                    <a:lstStyle/>
                    <a:p>
                      <a:endParaRPr lang="es-CL"/>
                    </a:p>
                  </a:txBody>
                  <a:tcPr/>
                </a:tc>
                <a:tc>
                  <a:txBody>
                    <a:bodyPr/>
                    <a:lstStyle/>
                    <a:p>
                      <a:pPr algn="ctr">
                        <a:lnSpc>
                          <a:spcPct val="115000"/>
                        </a:lnSpc>
                        <a:spcAft>
                          <a:spcPts val="0"/>
                        </a:spcAft>
                      </a:pPr>
                      <a:r>
                        <a:rPr lang="es-CL" sz="2000">
                          <a:effectLst/>
                        </a:rPr>
                        <a:t> </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L" sz="2000">
                          <a:effectLst/>
                        </a:rPr>
                        <a:t> </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L" sz="2000">
                          <a:effectLst/>
                        </a:rPr>
                        <a:t> </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L" sz="2000">
                          <a:effectLst/>
                        </a:rPr>
                        <a:t> </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L" sz="2000" dirty="0">
                          <a:effectLst/>
                        </a:rPr>
                        <a:t> </a:t>
                      </a:r>
                      <a:endParaRPr lang="es-C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L" sz="2000" dirty="0">
                          <a:effectLst/>
                        </a:rPr>
                        <a:t> </a:t>
                      </a:r>
                      <a:endParaRPr lang="es-C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5705085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196752"/>
            <a:ext cx="8229600" cy="4525963"/>
          </a:xfrm>
        </p:spPr>
        <p:txBody>
          <a:bodyPr/>
          <a:lstStyle/>
          <a:p>
            <a:r>
              <a:rPr lang="es-CL" sz="2200" dirty="0" smtClean="0"/>
              <a:t>Definir la </a:t>
            </a:r>
            <a:r>
              <a:rPr lang="es-CL" sz="2200" dirty="0"/>
              <a:t>clasificación de los defectos según su nivel de </a:t>
            </a:r>
            <a:r>
              <a:rPr lang="es-CL" sz="2200" dirty="0" smtClean="0"/>
              <a:t>severidad. </a:t>
            </a:r>
          </a:p>
        </p:txBody>
      </p:sp>
      <p:sp>
        <p:nvSpPr>
          <p:cNvPr id="3" name="Título 2"/>
          <p:cNvSpPr>
            <a:spLocks noGrp="1"/>
          </p:cNvSpPr>
          <p:nvPr>
            <p:ph type="title"/>
          </p:nvPr>
        </p:nvSpPr>
        <p:spPr/>
        <p:txBody>
          <a:bodyPr/>
          <a:lstStyle/>
          <a:p>
            <a:r>
              <a:rPr lang="es-CL" dirty="0" smtClean="0"/>
              <a:t>Clasificación </a:t>
            </a:r>
            <a:r>
              <a:rPr lang="es-CL" dirty="0"/>
              <a:t>de los defectos</a:t>
            </a:r>
          </a:p>
        </p:txBody>
      </p:sp>
      <p:graphicFrame>
        <p:nvGraphicFramePr>
          <p:cNvPr id="6" name="Tabla 5"/>
          <p:cNvGraphicFramePr>
            <a:graphicFrameLocks noGrp="1"/>
          </p:cNvGraphicFramePr>
          <p:nvPr>
            <p:extLst>
              <p:ext uri="{D42A27DB-BD31-4B8C-83A1-F6EECF244321}">
                <p14:modId xmlns:p14="http://schemas.microsoft.com/office/powerpoint/2010/main" val="1485514567"/>
              </p:ext>
            </p:extLst>
          </p:nvPr>
        </p:nvGraphicFramePr>
        <p:xfrm>
          <a:off x="457200" y="1772816"/>
          <a:ext cx="8383960" cy="4206240"/>
        </p:xfrm>
        <a:graphic>
          <a:graphicData uri="http://schemas.openxmlformats.org/drawingml/2006/table">
            <a:tbl>
              <a:tblPr firstRow="1" firstCol="1" bandRow="1" bandCol="1">
                <a:tableStyleId>{5C22544A-7EE6-4342-B048-85BDC9FD1C3A}</a:tableStyleId>
              </a:tblPr>
              <a:tblGrid>
                <a:gridCol w="1100379"/>
                <a:gridCol w="3081063"/>
                <a:gridCol w="4202518"/>
              </a:tblGrid>
              <a:tr h="0">
                <a:tc>
                  <a:txBody>
                    <a:bodyPr/>
                    <a:lstStyle/>
                    <a:p>
                      <a:pPr algn="ctr">
                        <a:lnSpc>
                          <a:spcPct val="115000"/>
                        </a:lnSpc>
                        <a:spcAft>
                          <a:spcPts val="0"/>
                        </a:spcAft>
                      </a:pPr>
                      <a:r>
                        <a:rPr lang="es-CO" sz="1600" dirty="0">
                          <a:effectLst/>
                        </a:rPr>
                        <a:t>Nivel de Severidad</a:t>
                      </a:r>
                      <a:endParaRPr lang="es-CL" sz="11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15000"/>
                        </a:lnSpc>
                        <a:spcAft>
                          <a:spcPts val="0"/>
                        </a:spcAft>
                      </a:pPr>
                      <a:r>
                        <a:rPr lang="es-CO" sz="1600">
                          <a:effectLst/>
                        </a:rPr>
                        <a:t>Descripción</a:t>
                      </a:r>
                      <a:endParaRPr lang="es-CL" sz="11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15000"/>
                        </a:lnSpc>
                        <a:spcAft>
                          <a:spcPts val="0"/>
                        </a:spcAft>
                      </a:pPr>
                      <a:r>
                        <a:rPr lang="es-CO" sz="1600" dirty="0">
                          <a:effectLst/>
                        </a:rPr>
                        <a:t>Ejemplo</a:t>
                      </a:r>
                      <a:endParaRPr lang="es-CL" sz="1100" b="1" dirty="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algn="just">
                        <a:lnSpc>
                          <a:spcPct val="115000"/>
                        </a:lnSpc>
                        <a:spcAft>
                          <a:spcPts val="0"/>
                        </a:spcAft>
                      </a:pPr>
                      <a:r>
                        <a:rPr lang="es-CO" sz="1600">
                          <a:effectLst/>
                        </a:rPr>
                        <a:t>Critico</a:t>
                      </a:r>
                      <a:endParaRPr lang="es-CL" sz="11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15000"/>
                        </a:lnSpc>
                        <a:spcAft>
                          <a:spcPts val="0"/>
                        </a:spcAft>
                      </a:pPr>
                      <a:r>
                        <a:rPr lang="es-CO" sz="1600">
                          <a:effectLst/>
                        </a:rPr>
                        <a:t>Falla en el sistema. No es posible continuar con el procesamiento.</a:t>
                      </a:r>
                      <a:endParaRPr lang="es-CL" sz="11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15000"/>
                        </a:lnSpc>
                        <a:spcAft>
                          <a:spcPts val="0"/>
                        </a:spcAft>
                      </a:pPr>
                      <a:r>
                        <a:rPr lang="es-CO" sz="1600">
                          <a:effectLst/>
                        </a:rPr>
                        <a:t>Un error crítico ha sido encontrado y no permite que se continúe con la operación de la aplicación.</a:t>
                      </a:r>
                      <a:endParaRPr lang="es-CL" sz="1100" b="1">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algn="just">
                        <a:lnSpc>
                          <a:spcPct val="115000"/>
                        </a:lnSpc>
                        <a:spcAft>
                          <a:spcPts val="0"/>
                        </a:spcAft>
                      </a:pPr>
                      <a:r>
                        <a:rPr lang="es-CO" sz="1600">
                          <a:effectLst/>
                        </a:rPr>
                        <a:t>Grave</a:t>
                      </a:r>
                      <a:endParaRPr lang="es-CL" sz="11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15000"/>
                        </a:lnSpc>
                        <a:spcAft>
                          <a:spcPts val="0"/>
                        </a:spcAft>
                      </a:pPr>
                      <a:r>
                        <a:rPr lang="es-CO" sz="1600">
                          <a:effectLst/>
                        </a:rPr>
                        <a:t>No es posible continuar con el proceso de la función seleccionada</a:t>
                      </a:r>
                      <a:endParaRPr lang="es-CL" sz="1100">
                        <a:effectLst/>
                      </a:endParaRPr>
                    </a:p>
                    <a:p>
                      <a:pPr algn="just">
                        <a:lnSpc>
                          <a:spcPct val="115000"/>
                        </a:lnSpc>
                        <a:spcAft>
                          <a:spcPts val="0"/>
                        </a:spcAft>
                      </a:pPr>
                      <a:r>
                        <a:rPr lang="es-CO" sz="1600">
                          <a:effectLst/>
                        </a:rPr>
                        <a:t> </a:t>
                      </a:r>
                      <a:endParaRPr lang="es-CL" sz="11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15000"/>
                        </a:lnSpc>
                        <a:spcAft>
                          <a:spcPts val="0"/>
                        </a:spcAft>
                      </a:pPr>
                      <a:r>
                        <a:rPr lang="es-CO" sz="1600">
                          <a:effectLst/>
                        </a:rPr>
                        <a:t>El componente clave no está disponible o la funcionalidad está incorrecta.</a:t>
                      </a:r>
                      <a:endParaRPr lang="es-CL" sz="1100" b="1">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algn="just">
                        <a:lnSpc>
                          <a:spcPct val="115000"/>
                        </a:lnSpc>
                        <a:spcAft>
                          <a:spcPts val="0"/>
                        </a:spcAft>
                      </a:pPr>
                      <a:r>
                        <a:rPr lang="es-CO" sz="1600">
                          <a:effectLst/>
                        </a:rPr>
                        <a:t>Medio</a:t>
                      </a:r>
                      <a:endParaRPr lang="es-CL" sz="11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15000"/>
                        </a:lnSpc>
                        <a:spcAft>
                          <a:spcPts val="0"/>
                        </a:spcAft>
                      </a:pPr>
                      <a:r>
                        <a:rPr lang="es-CO" sz="1600">
                          <a:effectLst/>
                        </a:rPr>
                        <a:t>Funciones restringidas, pero el procesamiento puede continuar</a:t>
                      </a:r>
                      <a:endParaRPr lang="es-CL" sz="1100">
                        <a:effectLst/>
                      </a:endParaRPr>
                    </a:p>
                    <a:p>
                      <a:pPr algn="just">
                        <a:lnSpc>
                          <a:spcPct val="115000"/>
                        </a:lnSpc>
                        <a:spcAft>
                          <a:spcPts val="0"/>
                        </a:spcAft>
                      </a:pPr>
                      <a:r>
                        <a:rPr lang="es-CO" sz="1600">
                          <a:effectLst/>
                        </a:rPr>
                        <a:t> </a:t>
                      </a:r>
                      <a:endParaRPr lang="es-CL" sz="11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15000"/>
                        </a:lnSpc>
                        <a:spcAft>
                          <a:spcPts val="0"/>
                        </a:spcAft>
                      </a:pPr>
                      <a:r>
                        <a:rPr lang="es-CO" sz="1600">
                          <a:effectLst/>
                        </a:rPr>
                        <a:t>Componentes no críticos no están disponibles o la funcionalidad es incorrecta; cálculos incorrectos en funcionalidad clave.</a:t>
                      </a:r>
                      <a:endParaRPr lang="es-CL" sz="1100" b="1">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algn="just">
                        <a:lnSpc>
                          <a:spcPct val="115000"/>
                        </a:lnSpc>
                        <a:spcAft>
                          <a:spcPts val="0"/>
                        </a:spcAft>
                      </a:pPr>
                      <a:r>
                        <a:rPr lang="es-CO" sz="1600">
                          <a:effectLst/>
                        </a:rPr>
                        <a:t>Leve</a:t>
                      </a:r>
                      <a:endParaRPr lang="es-CL" sz="11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15000"/>
                        </a:lnSpc>
                        <a:spcAft>
                          <a:spcPts val="0"/>
                        </a:spcAft>
                      </a:pPr>
                      <a:r>
                        <a:rPr lang="es-CO" sz="1600">
                          <a:effectLst/>
                        </a:rPr>
                        <a:t>Cambio de forma menor</a:t>
                      </a:r>
                      <a:endParaRPr lang="es-CL" sz="11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15000"/>
                        </a:lnSpc>
                        <a:spcAft>
                          <a:spcPts val="0"/>
                        </a:spcAft>
                      </a:pPr>
                      <a:r>
                        <a:rPr lang="es-CO" sz="1600" dirty="0">
                          <a:effectLst/>
                        </a:rPr>
                        <a:t>Errores de usabilidad, pantallas o reportes de errores que no afectan la calidad, el uso ni la funcionalidad del sistema, por ejemplo, cambio en una etiqueta, en un mensaje, etc.</a:t>
                      </a:r>
                      <a:endParaRPr lang="es-CL" sz="1100" b="1"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6473101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pPr algn="just"/>
            <a:r>
              <a:rPr lang="es-CL" dirty="0" smtClean="0"/>
              <a:t>Se deben determinar todos los </a:t>
            </a:r>
            <a:r>
              <a:rPr lang="es-CL" dirty="0"/>
              <a:t>artefactos </a:t>
            </a:r>
            <a:r>
              <a:rPr lang="es-CL" dirty="0" smtClean="0"/>
              <a:t>que </a:t>
            </a:r>
            <a:r>
              <a:rPr lang="es-CL" dirty="0"/>
              <a:t>serán </a:t>
            </a:r>
            <a:r>
              <a:rPr lang="es-CL" dirty="0" smtClean="0"/>
              <a:t>creados, usados, administrados </a:t>
            </a:r>
            <a:r>
              <a:rPr lang="es-CL" dirty="0"/>
              <a:t>y entregados durante este proceso de prueba</a:t>
            </a:r>
            <a:r>
              <a:rPr lang="es-CL" dirty="0" smtClean="0"/>
              <a:t>.</a:t>
            </a:r>
          </a:p>
          <a:p>
            <a:pPr algn="just"/>
            <a:r>
              <a:rPr lang="es-CL" dirty="0" smtClean="0"/>
              <a:t>Lo esperable es que al menos se trabaje con:	</a:t>
            </a:r>
          </a:p>
          <a:p>
            <a:pPr lvl="1" algn="just"/>
            <a:r>
              <a:rPr lang="es-CL" dirty="0" smtClean="0"/>
              <a:t>Plan de pruebas</a:t>
            </a:r>
          </a:p>
          <a:p>
            <a:pPr lvl="1" algn="just"/>
            <a:r>
              <a:rPr lang="es-CL" dirty="0" smtClean="0"/>
              <a:t>Casos de prueba</a:t>
            </a:r>
          </a:p>
          <a:p>
            <a:pPr lvl="1" algn="just"/>
            <a:r>
              <a:rPr lang="es-CL" dirty="0" smtClean="0"/>
              <a:t>Reporte de defectos</a:t>
            </a:r>
          </a:p>
          <a:p>
            <a:pPr lvl="1" algn="just"/>
            <a:r>
              <a:rPr lang="es-CL" dirty="0" smtClean="0"/>
              <a:t>Informe de cierre</a:t>
            </a:r>
            <a:endParaRPr lang="es-CL" dirty="0"/>
          </a:p>
        </p:txBody>
      </p:sp>
      <p:sp>
        <p:nvSpPr>
          <p:cNvPr id="3" name="Título 2"/>
          <p:cNvSpPr>
            <a:spLocks noGrp="1"/>
          </p:cNvSpPr>
          <p:nvPr>
            <p:ph type="title"/>
          </p:nvPr>
        </p:nvSpPr>
        <p:spPr/>
        <p:txBody>
          <a:bodyPr/>
          <a:lstStyle/>
          <a:p>
            <a:r>
              <a:rPr lang="es-CL" dirty="0" smtClean="0"/>
              <a:t>Artefactos</a:t>
            </a:r>
            <a:endParaRPr lang="es-CL" dirty="0"/>
          </a:p>
        </p:txBody>
      </p:sp>
    </p:spTree>
    <p:extLst>
      <p:ext uri="{BB962C8B-B14F-4D97-AF65-F5344CB8AC3E}">
        <p14:creationId xmlns:p14="http://schemas.microsoft.com/office/powerpoint/2010/main" val="1388118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pPr algn="just"/>
            <a:r>
              <a:rPr lang="es-CL" dirty="0" smtClean="0"/>
              <a:t>Dentro de la planificación se </a:t>
            </a:r>
            <a:r>
              <a:rPr lang="es-CL" dirty="0"/>
              <a:t>d</a:t>
            </a:r>
            <a:r>
              <a:rPr lang="es-CL" dirty="0" smtClean="0"/>
              <a:t>eben incluir las condiciones </a:t>
            </a:r>
            <a:r>
              <a:rPr lang="es-CL" dirty="0"/>
              <a:t>que se deben cumplir para dar termino al proceso de </a:t>
            </a:r>
            <a:r>
              <a:rPr lang="es-CL" dirty="0" smtClean="0"/>
              <a:t>pruebas, paso a producción </a:t>
            </a:r>
            <a:r>
              <a:rPr lang="es-CL" dirty="0"/>
              <a:t>y margen de tolerancia de aceptación de defectos.</a:t>
            </a:r>
          </a:p>
        </p:txBody>
      </p:sp>
      <p:sp>
        <p:nvSpPr>
          <p:cNvPr id="3" name="Título 2"/>
          <p:cNvSpPr>
            <a:spLocks noGrp="1"/>
          </p:cNvSpPr>
          <p:nvPr>
            <p:ph type="title"/>
          </p:nvPr>
        </p:nvSpPr>
        <p:spPr/>
        <p:txBody>
          <a:bodyPr/>
          <a:lstStyle/>
          <a:p>
            <a:r>
              <a:rPr lang="es-CL" dirty="0"/>
              <a:t>Condiciones de aceptación </a:t>
            </a:r>
            <a:r>
              <a:rPr lang="es-CL" dirty="0" smtClean="0"/>
              <a:t>de cierre </a:t>
            </a:r>
            <a:br>
              <a:rPr lang="es-CL" dirty="0" smtClean="0"/>
            </a:br>
            <a:r>
              <a:rPr lang="es-CL" dirty="0" smtClean="0"/>
              <a:t>proceso </a:t>
            </a:r>
            <a:r>
              <a:rPr lang="es-CL" dirty="0"/>
              <a:t>de </a:t>
            </a:r>
            <a:r>
              <a:rPr lang="es-CL" dirty="0" smtClean="0"/>
              <a:t>pruebas</a:t>
            </a:r>
            <a:endParaRPr lang="es-CL" dirty="0"/>
          </a:p>
        </p:txBody>
      </p:sp>
      <p:pic>
        <p:nvPicPr>
          <p:cNvPr id="3074" name="Picture 2" descr="https://iaap.files.wordpress.com/2011/05/cierre-de-proyecto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4603997"/>
            <a:ext cx="7056784" cy="171990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401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texto"/>
          <p:cNvSpPr>
            <a:spLocks noGrp="1"/>
          </p:cNvSpPr>
          <p:nvPr>
            <p:ph type="body" idx="1"/>
          </p:nvPr>
        </p:nvSpPr>
        <p:spPr>
          <a:xfrm>
            <a:off x="133145" y="836712"/>
            <a:ext cx="9010855" cy="5029069"/>
          </a:xfrm>
          <a:prstGeom prst="rect">
            <a:avLst/>
          </a:prstGeom>
        </p:spPr>
        <p:txBody>
          <a:bodyPr wrap="square">
            <a:spAutoFit/>
          </a:bodyPr>
          <a:lstStyle/>
          <a:p>
            <a:pPr algn="ctr"/>
            <a:endParaRPr lang="es-CL" sz="2800" b="1" dirty="0" smtClean="0">
              <a:latin typeface="Calibri" pitchFamily="34" charset="0"/>
            </a:endParaRPr>
          </a:p>
          <a:p>
            <a:pPr algn="ctr"/>
            <a:r>
              <a:rPr lang="es-CL" sz="2800" b="1" dirty="0" smtClean="0">
                <a:latin typeface="Calibri" pitchFamily="34" charset="0"/>
              </a:rPr>
              <a:t>Unidad </a:t>
            </a:r>
            <a:r>
              <a:rPr lang="es-CL" sz="2800" b="1" dirty="0">
                <a:latin typeface="Calibri" pitchFamily="34" charset="0"/>
              </a:rPr>
              <a:t>de Aprendizaje </a:t>
            </a:r>
            <a:r>
              <a:rPr lang="es-CL" sz="2800" b="1" dirty="0" smtClean="0">
                <a:latin typeface="Calibri" pitchFamily="34" charset="0"/>
              </a:rPr>
              <a:t>N°3</a:t>
            </a:r>
          </a:p>
          <a:p>
            <a:pPr algn="ctr"/>
            <a:r>
              <a:rPr lang="es-AR" sz="2800" dirty="0" smtClean="0">
                <a:solidFill>
                  <a:schemeClr val="bg1"/>
                </a:solidFill>
                <a:latin typeface="Calibri" pitchFamily="34" charset="0"/>
              </a:rPr>
              <a:t>Planificación y Diseño de Pruebas de Software 	</a:t>
            </a:r>
          </a:p>
          <a:p>
            <a:pPr algn="ctr"/>
            <a:endParaRPr lang="es-CL" sz="2800" dirty="0">
              <a:latin typeface="Calibri" pitchFamily="34" charset="0"/>
            </a:endParaRPr>
          </a:p>
          <a:p>
            <a:pPr algn="ctr"/>
            <a:r>
              <a:rPr lang="es-CL" sz="2800" b="1" dirty="0" smtClean="0">
                <a:latin typeface="Calibri" pitchFamily="34" charset="0"/>
              </a:rPr>
              <a:t>Aprendizajes Esperados:</a:t>
            </a:r>
            <a:endParaRPr lang="es-CL" sz="2800" b="1" dirty="0">
              <a:latin typeface="Calibri" pitchFamily="34" charset="0"/>
            </a:endParaRPr>
          </a:p>
          <a:p>
            <a:pPr algn="just"/>
            <a:r>
              <a:rPr lang="es-AR" sz="2400" dirty="0"/>
              <a:t>Construir un correcto Plan de Pruebas en base a buenas prácticas y estándares de calidad. </a:t>
            </a:r>
            <a:endParaRPr lang="es-CL" sz="2400" dirty="0"/>
          </a:p>
          <a:p>
            <a:pPr algn="just"/>
            <a:r>
              <a:rPr lang="es-AR" sz="2400" dirty="0"/>
              <a:t>Trabajar en equipo para alcanzar los objetivos y soluciones a los problemas</a:t>
            </a:r>
            <a:r>
              <a:rPr lang="es-AR" sz="2400" dirty="0" smtClean="0"/>
              <a:t>.</a:t>
            </a:r>
            <a:endParaRPr lang="es-CL" sz="2400" dirty="0"/>
          </a:p>
          <a:p>
            <a:pPr algn="just"/>
            <a:r>
              <a:rPr lang="es-CL" sz="2400" dirty="0"/>
              <a:t>Reconocer las características de un correcto análisis de cobertura en el desarrollo de un </a:t>
            </a:r>
            <a:r>
              <a:rPr lang="es-CL" sz="2400" dirty="0" smtClean="0"/>
              <a:t>software.</a:t>
            </a:r>
            <a:endParaRPr lang="es-AR" sz="2400" dirty="0" smtClean="0">
              <a:latin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0" lvl="1" indent="0" algn="just">
              <a:buNone/>
            </a:pPr>
            <a:r>
              <a:rPr lang="es-ES_tradnl" sz="3000" dirty="0" smtClean="0"/>
              <a:t>La gestión del testing no se acaba con la planificación, se debe controlar y medir el progreso contra el plan inicial, informar los cambios y acciones tomadas para realizar el test. </a:t>
            </a:r>
            <a:endParaRPr lang="es-AR" sz="3000" dirty="0" smtClean="0"/>
          </a:p>
          <a:p>
            <a:pPr marL="342900" lvl="1" indent="-342900" algn="just">
              <a:buNone/>
            </a:pPr>
            <a:r>
              <a:rPr lang="es-AR" sz="3000" b="1" dirty="0" smtClean="0"/>
              <a:t>Controlar</a:t>
            </a:r>
            <a:r>
              <a:rPr lang="es-AR" sz="3000" dirty="0" smtClean="0"/>
              <a:t>:  </a:t>
            </a:r>
          </a:p>
          <a:p>
            <a:pPr marL="742950" lvl="2" indent="-342900" algn="just">
              <a:buFont typeface="Wingdings" pitchFamily="2" charset="2"/>
              <a:buChar char="ü"/>
            </a:pPr>
            <a:r>
              <a:rPr lang="es-AR" sz="2800" dirty="0" smtClean="0"/>
              <a:t>Medir resultados</a:t>
            </a:r>
          </a:p>
          <a:p>
            <a:pPr marL="742950" lvl="2" indent="-342900" algn="just">
              <a:buFont typeface="Wingdings" pitchFamily="2" charset="2"/>
              <a:buChar char="ü"/>
            </a:pPr>
            <a:r>
              <a:rPr lang="es-AR" sz="2800" dirty="0" smtClean="0"/>
              <a:t>Monitorear y documentar progresos del test</a:t>
            </a:r>
          </a:p>
          <a:p>
            <a:pPr marL="742950" lvl="2" indent="-342900" algn="just">
              <a:buFont typeface="Wingdings" pitchFamily="2" charset="2"/>
              <a:buChar char="ü"/>
            </a:pPr>
            <a:r>
              <a:rPr lang="es-AR" sz="2800" dirty="0" smtClean="0"/>
              <a:t>Informar avances del test, </a:t>
            </a:r>
          </a:p>
          <a:p>
            <a:pPr marL="742950" lvl="2" indent="-342900">
              <a:buFont typeface="Wingdings" pitchFamily="2" charset="2"/>
              <a:buChar char="ü"/>
            </a:pPr>
            <a:r>
              <a:rPr lang="es-AR" sz="2800" dirty="0" smtClean="0"/>
              <a:t>Realizar acciones correctivas, tomar decisiones.</a:t>
            </a:r>
            <a:endParaRPr lang="es-AR" sz="2800" dirty="0"/>
          </a:p>
        </p:txBody>
      </p:sp>
      <p:sp>
        <p:nvSpPr>
          <p:cNvPr id="3" name="2 Título"/>
          <p:cNvSpPr>
            <a:spLocks noGrp="1"/>
          </p:cNvSpPr>
          <p:nvPr>
            <p:ph type="title"/>
          </p:nvPr>
        </p:nvSpPr>
        <p:spPr/>
        <p:txBody>
          <a:bodyPr/>
          <a:lstStyle/>
          <a:p>
            <a:r>
              <a:rPr lang="es-AR" dirty="0" smtClean="0"/>
              <a:t>Planificar y controlar</a:t>
            </a:r>
            <a:endParaRPr lang="es-AR" dirty="0"/>
          </a:p>
        </p:txBody>
      </p:sp>
    </p:spTree>
    <p:extLst>
      <p:ext uri="{BB962C8B-B14F-4D97-AF65-F5344CB8AC3E}">
        <p14:creationId xmlns:p14="http://schemas.microsoft.com/office/powerpoint/2010/main" val="40733367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buNone/>
            </a:pPr>
            <a:r>
              <a:rPr lang="es-AR" dirty="0" smtClean="0"/>
              <a:t>Revisiones de avance:</a:t>
            </a:r>
          </a:p>
          <a:p>
            <a:pPr lvl="1" algn="just">
              <a:buNone/>
            </a:pPr>
            <a:r>
              <a:rPr lang="es-AR" dirty="0" smtClean="0"/>
              <a:t>- Desarrollo del SW</a:t>
            </a:r>
          </a:p>
          <a:p>
            <a:pPr lvl="1" algn="just">
              <a:buNone/>
            </a:pPr>
            <a:r>
              <a:rPr lang="es-AR" dirty="0" smtClean="0"/>
              <a:t>- Diseño de Casos de Prueba</a:t>
            </a:r>
          </a:p>
          <a:p>
            <a:pPr lvl="1" algn="just">
              <a:buNone/>
            </a:pPr>
            <a:r>
              <a:rPr lang="es-AR" dirty="0" smtClean="0"/>
              <a:t>- Ejecución de las pruebas</a:t>
            </a:r>
          </a:p>
          <a:p>
            <a:pPr lvl="1" algn="just">
              <a:buFontTx/>
              <a:buChar char="-"/>
            </a:pPr>
            <a:r>
              <a:rPr lang="es-AR" dirty="0" smtClean="0"/>
              <a:t>Corrección de defectos</a:t>
            </a:r>
          </a:p>
          <a:p>
            <a:pPr lvl="1" algn="just">
              <a:buFontTx/>
              <a:buChar char="-"/>
            </a:pPr>
            <a:r>
              <a:rPr lang="es-AR" dirty="0" smtClean="0"/>
              <a:t>Cumplimiento de calendarización</a:t>
            </a:r>
          </a:p>
          <a:p>
            <a:pPr algn="just">
              <a:buNone/>
            </a:pPr>
            <a:r>
              <a:rPr lang="es-AR" dirty="0" smtClean="0"/>
              <a:t>Generación de indicadores de rendimiento</a:t>
            </a:r>
          </a:p>
          <a:p>
            <a:pPr algn="just">
              <a:buNone/>
            </a:pPr>
            <a:r>
              <a:rPr lang="es-AR" dirty="0" smtClean="0"/>
              <a:t>Desarrollo de métricas</a:t>
            </a:r>
            <a:endParaRPr lang="es-AR" dirty="0"/>
          </a:p>
        </p:txBody>
      </p:sp>
      <p:sp>
        <p:nvSpPr>
          <p:cNvPr id="3" name="2 Título"/>
          <p:cNvSpPr>
            <a:spLocks noGrp="1"/>
          </p:cNvSpPr>
          <p:nvPr>
            <p:ph type="title"/>
          </p:nvPr>
        </p:nvSpPr>
        <p:spPr/>
        <p:txBody>
          <a:bodyPr/>
          <a:lstStyle/>
          <a:p>
            <a:r>
              <a:rPr lang="es-ES_tradnl" dirty="0" smtClean="0"/>
              <a:t>Actividades de Control</a:t>
            </a:r>
            <a:endParaRPr lang="es-A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67544" y="1484784"/>
            <a:ext cx="4248472" cy="129614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CL"/>
          </a:p>
        </p:txBody>
      </p:sp>
      <p:pic>
        <p:nvPicPr>
          <p:cNvPr id="4" name="Picture 6" descr="http://jblanguagemanagement.files.wordpress.com/2013/01/sganm1.jpg"/>
          <p:cNvPicPr>
            <a:picLocks noChangeAspect="1" noChangeArrowheads="1"/>
          </p:cNvPicPr>
          <p:nvPr/>
        </p:nvPicPr>
        <p:blipFill>
          <a:blip r:embed="rId3"/>
          <a:srcRect/>
          <a:stretch>
            <a:fillRect/>
          </a:stretch>
        </p:blipFill>
        <p:spPr bwMode="auto">
          <a:xfrm>
            <a:off x="6357950" y="3786190"/>
            <a:ext cx="2452678" cy="2446547"/>
          </a:xfrm>
          <a:prstGeom prst="rect">
            <a:avLst/>
          </a:prstGeom>
          <a:noFill/>
        </p:spPr>
      </p:pic>
      <p:sp>
        <p:nvSpPr>
          <p:cNvPr id="2" name="1 Marcador de contenido"/>
          <p:cNvSpPr>
            <a:spLocks noGrp="1"/>
          </p:cNvSpPr>
          <p:nvPr>
            <p:ph idx="1"/>
          </p:nvPr>
        </p:nvSpPr>
        <p:spPr/>
        <p:txBody>
          <a:bodyPr/>
          <a:lstStyle/>
          <a:p>
            <a:pPr marL="514350" indent="-514350">
              <a:buFont typeface="+mj-lt"/>
              <a:buAutoNum type="arabicPeriod"/>
            </a:pPr>
            <a:r>
              <a:rPr lang="es-AR" dirty="0" smtClean="0"/>
              <a:t>Planificar y controlar</a:t>
            </a:r>
          </a:p>
          <a:p>
            <a:pPr marL="514350" indent="-514350">
              <a:buFont typeface="+mj-lt"/>
              <a:buAutoNum type="arabicPeriod"/>
            </a:pPr>
            <a:r>
              <a:rPr lang="es-ES_tradnl" dirty="0" smtClean="0"/>
              <a:t>Analizar y diseñar</a:t>
            </a:r>
          </a:p>
          <a:p>
            <a:pPr marL="514350" indent="-514350">
              <a:buFont typeface="+mj-lt"/>
              <a:buAutoNum type="arabicPeriod"/>
            </a:pPr>
            <a:r>
              <a:rPr lang="es-ES_tradnl" dirty="0" smtClean="0"/>
              <a:t>Implementar y ejecutar</a:t>
            </a:r>
          </a:p>
          <a:p>
            <a:pPr marL="514350" indent="-514350">
              <a:buFont typeface="+mj-lt"/>
              <a:buAutoNum type="arabicPeriod"/>
            </a:pPr>
            <a:r>
              <a:rPr lang="es-ES_tradnl" dirty="0" smtClean="0"/>
              <a:t>Evaluar los criterios existentes y reportar</a:t>
            </a:r>
          </a:p>
          <a:p>
            <a:pPr marL="514350" indent="-514350">
              <a:buFont typeface="+mj-lt"/>
              <a:buAutoNum type="arabicPeriod"/>
            </a:pPr>
            <a:r>
              <a:rPr lang="es-ES_tradnl" dirty="0" smtClean="0"/>
              <a:t>Cerrar las pruebas</a:t>
            </a:r>
            <a:endParaRPr lang="es-AR" dirty="0" smtClean="0"/>
          </a:p>
          <a:p>
            <a:pPr marL="514350" indent="-514350">
              <a:buFont typeface="+mj-lt"/>
              <a:buAutoNum type="arabicPeriod"/>
            </a:pPr>
            <a:endParaRPr lang="es-AR" dirty="0"/>
          </a:p>
        </p:txBody>
      </p:sp>
      <p:sp>
        <p:nvSpPr>
          <p:cNvPr id="3" name="2 Título"/>
          <p:cNvSpPr>
            <a:spLocks noGrp="1"/>
          </p:cNvSpPr>
          <p:nvPr>
            <p:ph type="title"/>
          </p:nvPr>
        </p:nvSpPr>
        <p:spPr/>
        <p:txBody>
          <a:bodyPr/>
          <a:lstStyle/>
          <a:p>
            <a:r>
              <a:rPr lang="es-ES_tradnl" dirty="0" smtClean="0"/>
              <a:t>Proceso de Testing</a:t>
            </a:r>
            <a:endParaRPr lang="es-A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http://us.123rf.com/400wm/400/400/marinini/marinini1210/marinini121000097/15773482-idea-plan-accion--palabras-en-3d-flechas-de-colores-con-el-texto.jpg"/>
          <p:cNvPicPr>
            <a:picLocks noChangeAspect="1" noChangeArrowheads="1"/>
          </p:cNvPicPr>
          <p:nvPr/>
        </p:nvPicPr>
        <p:blipFill>
          <a:blip r:embed="rId3" cstate="print"/>
          <a:srcRect/>
          <a:stretch>
            <a:fillRect/>
          </a:stretch>
        </p:blipFill>
        <p:spPr bwMode="auto">
          <a:xfrm>
            <a:off x="6357950" y="3857628"/>
            <a:ext cx="2428892" cy="1821669"/>
          </a:xfrm>
          <a:prstGeom prst="rect">
            <a:avLst/>
          </a:prstGeom>
          <a:noFill/>
        </p:spPr>
      </p:pic>
      <p:sp>
        <p:nvSpPr>
          <p:cNvPr id="2" name="1 Marcador de contenido"/>
          <p:cNvSpPr>
            <a:spLocks noGrp="1"/>
          </p:cNvSpPr>
          <p:nvPr>
            <p:ph idx="1"/>
          </p:nvPr>
        </p:nvSpPr>
        <p:spPr>
          <a:xfrm>
            <a:off x="571472" y="1600200"/>
            <a:ext cx="8358246" cy="4043377"/>
          </a:xfrm>
        </p:spPr>
        <p:txBody>
          <a:bodyPr/>
          <a:lstStyle/>
          <a:p>
            <a:pPr marL="0" indent="0" algn="just">
              <a:buNone/>
            </a:pPr>
            <a:r>
              <a:rPr lang="es-ES_tradnl" sz="2800" b="1" dirty="0" smtClean="0"/>
              <a:t>Planificar</a:t>
            </a:r>
            <a:r>
              <a:rPr lang="es-ES_tradnl" sz="2800" dirty="0" smtClean="0"/>
              <a:t>: organizar las pruebas de manera que se cuente con una programación y estrategias para realizar el testing.</a:t>
            </a:r>
          </a:p>
          <a:p>
            <a:pPr lvl="1" algn="just">
              <a:buFont typeface="Wingdings" pitchFamily="2" charset="2"/>
              <a:buChar char="ü"/>
            </a:pPr>
            <a:r>
              <a:rPr lang="es-ES_tradnl" dirty="0" smtClean="0"/>
              <a:t>Determinar ámbito y riesgo</a:t>
            </a:r>
          </a:p>
          <a:p>
            <a:pPr lvl="1" algn="just">
              <a:buFont typeface="Wingdings" pitchFamily="2" charset="2"/>
              <a:buChar char="ü"/>
            </a:pPr>
            <a:r>
              <a:rPr lang="es-ES_tradnl" dirty="0" smtClean="0"/>
              <a:t>Determinar el enfoque</a:t>
            </a:r>
          </a:p>
          <a:p>
            <a:pPr lvl="1" algn="just">
              <a:buFont typeface="Wingdings" pitchFamily="2" charset="2"/>
              <a:buChar char="ü"/>
            </a:pPr>
            <a:r>
              <a:rPr lang="es-ES_tradnl" dirty="0" smtClean="0"/>
              <a:t>Implementar una estrategia</a:t>
            </a:r>
          </a:p>
          <a:p>
            <a:pPr lvl="1" algn="just">
              <a:buFont typeface="Wingdings" pitchFamily="2" charset="2"/>
              <a:buChar char="ü"/>
            </a:pPr>
            <a:r>
              <a:rPr lang="es-ES_tradnl" dirty="0" smtClean="0"/>
              <a:t>Determinar los requerimientos del test</a:t>
            </a:r>
          </a:p>
          <a:p>
            <a:pPr lvl="1" algn="just">
              <a:buFont typeface="Wingdings" pitchFamily="2" charset="2"/>
              <a:buChar char="ü"/>
            </a:pPr>
            <a:r>
              <a:rPr lang="es-ES_tradnl" dirty="0" smtClean="0"/>
              <a:t>Programar(calendarizar) el test</a:t>
            </a:r>
          </a:p>
          <a:p>
            <a:pPr lvl="1" algn="just">
              <a:buFont typeface="Wingdings" pitchFamily="2" charset="2"/>
              <a:buChar char="ü"/>
            </a:pPr>
            <a:r>
              <a:rPr lang="es-ES_tradnl" dirty="0" smtClean="0"/>
              <a:t>Determinar los criterios </a:t>
            </a:r>
            <a:endParaRPr lang="es-AR" dirty="0" smtClean="0"/>
          </a:p>
        </p:txBody>
      </p:sp>
      <p:sp>
        <p:nvSpPr>
          <p:cNvPr id="3" name="2 Título"/>
          <p:cNvSpPr>
            <a:spLocks noGrp="1"/>
          </p:cNvSpPr>
          <p:nvPr>
            <p:ph type="title"/>
          </p:nvPr>
        </p:nvSpPr>
        <p:spPr/>
        <p:txBody>
          <a:bodyPr/>
          <a:lstStyle/>
          <a:p>
            <a:r>
              <a:rPr lang="es-AR" dirty="0" smtClean="0"/>
              <a:t>Planificar y controlar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Actividades a planificar</a:t>
            </a:r>
            <a:endParaRPr lang="es-AR" dirty="0"/>
          </a:p>
        </p:txBody>
      </p:sp>
      <p:sp>
        <p:nvSpPr>
          <p:cNvPr id="3" name="2 Marcador de contenido"/>
          <p:cNvSpPr>
            <a:spLocks noGrp="1"/>
          </p:cNvSpPr>
          <p:nvPr>
            <p:ph sz="quarter" idx="1"/>
          </p:nvPr>
        </p:nvSpPr>
        <p:spPr>
          <a:xfrm>
            <a:off x="557242" y="1643050"/>
            <a:ext cx="8229600" cy="4525963"/>
          </a:xfrm>
        </p:spPr>
        <p:txBody>
          <a:bodyPr vert="horz">
            <a:noAutofit/>
          </a:bodyPr>
          <a:lstStyle/>
          <a:p>
            <a:r>
              <a:rPr lang="es-ES_tradnl" sz="2000" dirty="0" smtClean="0"/>
              <a:t>Actividades de </a:t>
            </a:r>
            <a:r>
              <a:rPr lang="es-ES_tradnl" sz="2000" dirty="0" smtClean="0"/>
              <a:t>control.</a:t>
            </a:r>
            <a:endParaRPr lang="es-ES_tradnl" sz="2000" dirty="0" smtClean="0"/>
          </a:p>
          <a:p>
            <a:r>
              <a:rPr lang="es-ES_tradnl" sz="2000" dirty="0" smtClean="0"/>
              <a:t>Reuniones de </a:t>
            </a:r>
            <a:r>
              <a:rPr lang="es-ES_tradnl" sz="2000" dirty="0" smtClean="0"/>
              <a:t>avance.</a:t>
            </a:r>
            <a:endParaRPr lang="es-AR" sz="2000" dirty="0" smtClean="0"/>
          </a:p>
          <a:p>
            <a:r>
              <a:rPr lang="es-AR" sz="2000" dirty="0" smtClean="0"/>
              <a:t>Análisis de </a:t>
            </a:r>
            <a:r>
              <a:rPr lang="es-AR" sz="2000" dirty="0" smtClean="0"/>
              <a:t>requerimiento.</a:t>
            </a:r>
            <a:endParaRPr lang="es-AR" sz="2000" dirty="0" smtClean="0"/>
          </a:p>
          <a:p>
            <a:r>
              <a:rPr lang="es-ES_tradnl" sz="2000" dirty="0" smtClean="0"/>
              <a:t>Diseño de los </a:t>
            </a:r>
            <a:r>
              <a:rPr lang="es-AR" sz="2000" dirty="0" smtClean="0"/>
              <a:t>casos </a:t>
            </a:r>
            <a:r>
              <a:rPr lang="es-AR" sz="2000" dirty="0" smtClean="0"/>
              <a:t>de </a:t>
            </a:r>
            <a:r>
              <a:rPr lang="es-AR" sz="2000" dirty="0" smtClean="0"/>
              <a:t>prueba.</a:t>
            </a:r>
            <a:endParaRPr lang="es-AR" sz="2000" dirty="0" smtClean="0"/>
          </a:p>
          <a:p>
            <a:r>
              <a:rPr lang="es-ES_tradnl" sz="2000" dirty="0" smtClean="0"/>
              <a:t>Determinación de los que </a:t>
            </a:r>
            <a:r>
              <a:rPr lang="es-ES_tradnl" sz="2000" dirty="0" smtClean="0"/>
              <a:t>recursos a usar.</a:t>
            </a:r>
            <a:endParaRPr lang="es-ES_tradnl" sz="2000" dirty="0" smtClean="0"/>
          </a:p>
          <a:p>
            <a:r>
              <a:rPr lang="es-ES_tradnl" sz="2000" dirty="0" smtClean="0"/>
              <a:t>Adquisición de los </a:t>
            </a:r>
            <a:r>
              <a:rPr lang="es-ES_tradnl" sz="2000" dirty="0" smtClean="0"/>
              <a:t>recursos.</a:t>
            </a:r>
            <a:endParaRPr lang="es-ES_tradnl" sz="2000" dirty="0" smtClean="0"/>
          </a:p>
          <a:p>
            <a:r>
              <a:rPr lang="es-ES_tradnl" sz="2000" dirty="0" smtClean="0"/>
              <a:t>Implementación ambiente para realizar el </a:t>
            </a:r>
            <a:r>
              <a:rPr lang="es-ES_tradnl" sz="2000" dirty="0" err="1" smtClean="0"/>
              <a:t>testing</a:t>
            </a:r>
            <a:r>
              <a:rPr lang="es-ES_tradnl" sz="2000" dirty="0" smtClean="0"/>
              <a:t>.</a:t>
            </a:r>
            <a:endParaRPr lang="es-ES_tradnl" sz="2000" dirty="0" smtClean="0"/>
          </a:p>
          <a:p>
            <a:r>
              <a:rPr lang="es-ES_tradnl" sz="2000" dirty="0" smtClean="0"/>
              <a:t>Ejecución del testing de SW: Pruebas unitarias, integración y sistemas.</a:t>
            </a:r>
          </a:p>
          <a:p>
            <a:r>
              <a:rPr lang="es-ES_tradnl" sz="2000" dirty="0" smtClean="0"/>
              <a:t>Corrección de los  </a:t>
            </a:r>
            <a:r>
              <a:rPr lang="es-ES_tradnl" sz="2000" dirty="0" smtClean="0"/>
              <a:t>defectos.</a:t>
            </a:r>
            <a:endParaRPr lang="es-ES_tradnl" sz="2000" dirty="0" smtClean="0"/>
          </a:p>
          <a:p>
            <a:r>
              <a:rPr lang="es-ES_tradnl" sz="2000" dirty="0" smtClean="0"/>
              <a:t>Pruebas de aceptación con </a:t>
            </a:r>
            <a:r>
              <a:rPr lang="es-ES_tradnl" sz="2000" dirty="0" smtClean="0"/>
              <a:t>usuario.</a:t>
            </a:r>
            <a:endParaRPr lang="es-ES_tradnl" sz="2000" dirty="0" smtClean="0"/>
          </a:p>
          <a:p>
            <a:r>
              <a:rPr lang="es-ES_tradnl" sz="2000" dirty="0" smtClean="0"/>
              <a:t>Preparar métricas, evaluar criterios y </a:t>
            </a:r>
            <a:r>
              <a:rPr lang="es-ES_tradnl" sz="2000" dirty="0" smtClean="0"/>
              <a:t>reportar.</a:t>
            </a:r>
            <a:endParaRPr lang="es-ES_tradnl" sz="2000" dirty="0" smtClean="0"/>
          </a:p>
          <a:p>
            <a:r>
              <a:rPr lang="es-ES_tradnl" sz="2000" dirty="0" smtClean="0"/>
              <a:t>Cierre de </a:t>
            </a:r>
            <a:r>
              <a:rPr lang="es-ES_tradnl" sz="2000" dirty="0" smtClean="0"/>
              <a:t>pruebas.</a:t>
            </a:r>
            <a:endParaRPr lang="es-ES_tradnl" sz="2000" dirty="0" smtClean="0"/>
          </a:p>
          <a:p>
            <a:endParaRPr lang="es-ES_tradnl" sz="2000" dirty="0" smtClean="0"/>
          </a:p>
          <a:p>
            <a:endParaRPr lang="es-AR" sz="2000" dirty="0" smtClean="0"/>
          </a:p>
          <a:p>
            <a:endParaRPr lang="es-ES_tradnl" sz="2000" dirty="0" smtClean="0"/>
          </a:p>
          <a:p>
            <a:endParaRPr lang="es-AR" sz="2000" dirty="0" smtClean="0"/>
          </a:p>
        </p:txBody>
      </p:sp>
      <p:pic>
        <p:nvPicPr>
          <p:cNvPr id="18436" name="Picture 4" descr="http://www.arantxasainzdemurieta.eu/wp-content/uploads/2011/11/3pasos-ayudar-planificacion.jpg"/>
          <p:cNvPicPr>
            <a:picLocks noChangeAspect="1" noChangeArrowheads="1"/>
          </p:cNvPicPr>
          <p:nvPr/>
        </p:nvPicPr>
        <p:blipFill>
          <a:blip r:embed="rId2"/>
          <a:srcRect/>
          <a:stretch>
            <a:fillRect/>
          </a:stretch>
        </p:blipFill>
        <p:spPr bwMode="auto">
          <a:xfrm>
            <a:off x="6286512" y="1643050"/>
            <a:ext cx="2277967" cy="2195512"/>
          </a:xfrm>
          <a:prstGeom prst="rect">
            <a:avLst/>
          </a:prstGeom>
          <a:noFill/>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428736"/>
            <a:ext cx="8229600" cy="4525963"/>
          </a:xfrm>
        </p:spPr>
        <p:txBody>
          <a:bodyPr/>
          <a:lstStyle/>
          <a:p>
            <a:pPr marL="0" indent="0" algn="just">
              <a:buNone/>
            </a:pPr>
            <a:r>
              <a:rPr lang="es-AR" sz="2400" dirty="0" smtClean="0"/>
              <a:t>De la etapa de planificación se debe generar un Informe llamado </a:t>
            </a:r>
            <a:r>
              <a:rPr lang="es-AR" sz="2400" b="1" dirty="0" smtClean="0">
                <a:solidFill>
                  <a:srgbClr val="002060"/>
                </a:solidFill>
              </a:rPr>
              <a:t>PLAN DE PRUEBAS </a:t>
            </a:r>
            <a:r>
              <a:rPr lang="es-AR" sz="2400" dirty="0" smtClean="0"/>
              <a:t>que debe contener:</a:t>
            </a:r>
          </a:p>
          <a:p>
            <a:pPr marL="0" indent="0" algn="just">
              <a:buNone/>
            </a:pPr>
            <a:endParaRPr lang="es-AR" sz="1100" dirty="0" smtClean="0"/>
          </a:p>
          <a:p>
            <a:pPr lvl="5" algn="just"/>
            <a:r>
              <a:rPr lang="es-AR" sz="2200" dirty="0" smtClean="0"/>
              <a:t>Alcance de las pruebas</a:t>
            </a:r>
          </a:p>
          <a:p>
            <a:pPr lvl="5" algn="just"/>
            <a:r>
              <a:rPr lang="es-CL" sz="2200" dirty="0"/>
              <a:t>Definición de roles y responsabilidades</a:t>
            </a:r>
          </a:p>
          <a:p>
            <a:pPr lvl="5" algn="just"/>
            <a:r>
              <a:rPr lang="es-AR" sz="2200" dirty="0" smtClean="0"/>
              <a:t>Ámbito y riesgos</a:t>
            </a:r>
          </a:p>
          <a:p>
            <a:pPr lvl="5" algn="just"/>
            <a:r>
              <a:rPr lang="es-AR" sz="2200" dirty="0" smtClean="0"/>
              <a:t>Enfoque de las pruebas</a:t>
            </a:r>
          </a:p>
          <a:p>
            <a:pPr lvl="5" algn="just"/>
            <a:r>
              <a:rPr lang="es-AR" sz="2200" dirty="0" smtClean="0"/>
              <a:t>Tipos de pruebas a realizar</a:t>
            </a:r>
          </a:p>
          <a:p>
            <a:pPr lvl="5" algn="just"/>
            <a:r>
              <a:rPr lang="es-AR" sz="2200" dirty="0" smtClean="0"/>
              <a:t>Estrategia y técnicas de pruebas a aplicar</a:t>
            </a:r>
          </a:p>
          <a:p>
            <a:pPr lvl="5" algn="just"/>
            <a:r>
              <a:rPr lang="es-AR" sz="2200" dirty="0" smtClean="0"/>
              <a:t>Requerimientos del test</a:t>
            </a:r>
          </a:p>
          <a:p>
            <a:pPr lvl="5" algn="just"/>
            <a:r>
              <a:rPr lang="es-AR" sz="2200" dirty="0" smtClean="0"/>
              <a:t>Planificación de las actividades de pruebas</a:t>
            </a:r>
          </a:p>
          <a:p>
            <a:pPr lvl="5" algn="just"/>
            <a:r>
              <a:rPr lang="es-AR" sz="2200" dirty="0" smtClean="0"/>
              <a:t>Determinación de los ciclos de pruebas</a:t>
            </a:r>
          </a:p>
          <a:p>
            <a:pPr lvl="5" algn="just"/>
            <a:r>
              <a:rPr lang="es-AR" sz="2200" dirty="0" smtClean="0"/>
              <a:t>Determinar los criterios de aprobación</a:t>
            </a:r>
            <a:endParaRPr lang="es-AR" sz="2200" dirty="0"/>
          </a:p>
        </p:txBody>
      </p:sp>
      <p:sp>
        <p:nvSpPr>
          <p:cNvPr id="3" name="2 Título"/>
          <p:cNvSpPr>
            <a:spLocks noGrp="1"/>
          </p:cNvSpPr>
          <p:nvPr>
            <p:ph type="title"/>
          </p:nvPr>
        </p:nvSpPr>
        <p:spPr/>
        <p:txBody>
          <a:bodyPr/>
          <a:lstStyle/>
          <a:p>
            <a:r>
              <a:rPr lang="es-ES_tradnl" dirty="0" smtClean="0"/>
              <a:t>Plan de pruebas</a:t>
            </a:r>
            <a:endParaRPr lang="es-AR" dirty="0"/>
          </a:p>
        </p:txBody>
      </p:sp>
      <p:pic>
        <p:nvPicPr>
          <p:cNvPr id="5122" name="Picture 2" descr="http://cdn.slidesharecdn.com/ss_thumbnails/76765984-ejecucion-de-pruebas-original-130117024746-phpapp01-thumbnail-4.jpg?cb=1358412591"/>
          <p:cNvPicPr>
            <a:picLocks noChangeAspect="1" noChangeArrowheads="1"/>
          </p:cNvPicPr>
          <p:nvPr/>
        </p:nvPicPr>
        <p:blipFill>
          <a:blip r:embed="rId2" cstate="print"/>
          <a:srcRect/>
          <a:stretch>
            <a:fillRect/>
          </a:stretch>
        </p:blipFill>
        <p:spPr bwMode="auto">
          <a:xfrm>
            <a:off x="571472" y="2816252"/>
            <a:ext cx="1428760" cy="232726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430998"/>
            <a:ext cx="8229600" cy="4525963"/>
          </a:xfrm>
        </p:spPr>
        <p:txBody>
          <a:bodyPr/>
          <a:lstStyle/>
          <a:p>
            <a:pPr algn="just"/>
            <a:r>
              <a:rPr lang="es-CL" sz="2800" dirty="0" smtClean="0"/>
              <a:t>Se debe tener claro cual es el alcance del proyecto, para así poder </a:t>
            </a:r>
            <a:r>
              <a:rPr lang="es-CL" sz="2800" dirty="0" smtClean="0"/>
              <a:t>determinar, </a:t>
            </a:r>
            <a:r>
              <a:rPr lang="es-CL" sz="2800" dirty="0" smtClean="0"/>
              <a:t>cual es el alcance de las pruebas y realizar lo siguiente:</a:t>
            </a:r>
          </a:p>
          <a:p>
            <a:pPr lvl="1" algn="just"/>
            <a:r>
              <a:rPr lang="es-CL" sz="2400" i="1" dirty="0" smtClean="0"/>
              <a:t>Definir de </a:t>
            </a:r>
            <a:r>
              <a:rPr lang="es-CL" sz="2400" i="1" dirty="0"/>
              <a:t>requisitos de S.W</a:t>
            </a:r>
            <a:r>
              <a:rPr lang="es-CL" sz="2400" i="1" dirty="0" smtClean="0"/>
              <a:t>.</a:t>
            </a:r>
          </a:p>
          <a:p>
            <a:pPr lvl="1" algn="just"/>
            <a:r>
              <a:rPr lang="es-CL" sz="2400" i="1" dirty="0" smtClean="0"/>
              <a:t>Determinar </a:t>
            </a:r>
            <a:r>
              <a:rPr lang="es-CL" sz="2400" i="1" dirty="0" smtClean="0"/>
              <a:t>cuáles </a:t>
            </a:r>
            <a:r>
              <a:rPr lang="es-CL" sz="2400" i="1" dirty="0" smtClean="0"/>
              <a:t>módulos </a:t>
            </a:r>
            <a:r>
              <a:rPr lang="es-CL" sz="2400" i="1" dirty="0"/>
              <a:t>de </a:t>
            </a:r>
            <a:r>
              <a:rPr lang="es-CL" sz="2400" i="1" dirty="0" smtClean="0"/>
              <a:t>Software se van a </a:t>
            </a:r>
            <a:r>
              <a:rPr lang="es-CL" sz="2400" i="1" dirty="0" smtClean="0"/>
              <a:t>probar</a:t>
            </a:r>
            <a:r>
              <a:rPr lang="es-CL" sz="2400" i="1" dirty="0"/>
              <a:t>.</a:t>
            </a:r>
            <a:endParaRPr lang="es-CL" sz="2400" i="1" dirty="0" smtClean="0"/>
          </a:p>
          <a:p>
            <a:pPr lvl="1" algn="just"/>
            <a:r>
              <a:rPr lang="es-CL" sz="2400" i="1" dirty="0" smtClean="0"/>
              <a:t>Determinar los requisitos </a:t>
            </a:r>
            <a:r>
              <a:rPr lang="es-CL" sz="2400" i="1" dirty="0"/>
              <a:t>ambiente de </a:t>
            </a:r>
            <a:r>
              <a:rPr lang="es-CL" sz="2400" i="1" dirty="0" smtClean="0"/>
              <a:t>pruebas.</a:t>
            </a:r>
            <a:endParaRPr lang="es-CL" sz="2400" i="1" dirty="0" smtClean="0"/>
          </a:p>
          <a:p>
            <a:pPr lvl="1" algn="just"/>
            <a:r>
              <a:rPr lang="es-CL" sz="2400" i="1" dirty="0" smtClean="0"/>
              <a:t>Conocer la documentación necesaria para realizar las pruebas.</a:t>
            </a:r>
          </a:p>
          <a:p>
            <a:pPr lvl="1" algn="just"/>
            <a:r>
              <a:rPr lang="es-CL" sz="2400" i="1" dirty="0" smtClean="0"/>
              <a:t>Determinar los entregables del proceso de </a:t>
            </a:r>
            <a:r>
              <a:rPr lang="es-CL" sz="2400" i="1" dirty="0" smtClean="0"/>
              <a:t>prueba.</a:t>
            </a:r>
            <a:endParaRPr lang="es-CL" sz="2400" dirty="0"/>
          </a:p>
        </p:txBody>
      </p:sp>
      <p:sp>
        <p:nvSpPr>
          <p:cNvPr id="3" name="Título 2"/>
          <p:cNvSpPr>
            <a:spLocks noGrp="1"/>
          </p:cNvSpPr>
          <p:nvPr>
            <p:ph type="title"/>
          </p:nvPr>
        </p:nvSpPr>
        <p:spPr/>
        <p:txBody>
          <a:bodyPr/>
          <a:lstStyle/>
          <a:p>
            <a:r>
              <a:rPr lang="es-CL" dirty="0" smtClean="0"/>
              <a:t>Alcance del plan de pruebas</a:t>
            </a:r>
            <a:endParaRPr lang="es-CL" dirty="0"/>
          </a:p>
        </p:txBody>
      </p:sp>
    </p:spTree>
    <p:extLst>
      <p:ext uri="{BB962C8B-B14F-4D97-AF65-F5344CB8AC3E}">
        <p14:creationId xmlns:p14="http://schemas.microsoft.com/office/powerpoint/2010/main" val="4014621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pPr marL="0" indent="0" algn="just">
              <a:buNone/>
            </a:pPr>
            <a:r>
              <a:rPr lang="es-CL" sz="2800" dirty="0" smtClean="0"/>
              <a:t>Se debe determinar cuales son los Roles involucrados en el proceso </a:t>
            </a:r>
            <a:r>
              <a:rPr lang="es-CL" sz="2800" dirty="0"/>
              <a:t>de pruebas de </a:t>
            </a:r>
            <a:r>
              <a:rPr lang="es-CL" sz="2800" dirty="0" smtClean="0"/>
              <a:t>SW</a:t>
            </a:r>
            <a:r>
              <a:rPr lang="es-CL" sz="2800" dirty="0"/>
              <a:t> </a:t>
            </a:r>
            <a:r>
              <a:rPr lang="es-CL" sz="2800" dirty="0" smtClean="0"/>
              <a:t>y especificar las tareas y </a:t>
            </a:r>
            <a:r>
              <a:rPr lang="es-CL" sz="2800" dirty="0"/>
              <a:t>responsabilidades de todos los </a:t>
            </a:r>
            <a:r>
              <a:rPr lang="es-CL" sz="2800" dirty="0" smtClean="0"/>
              <a:t>participantes.</a:t>
            </a:r>
          </a:p>
          <a:p>
            <a:pPr marL="0" indent="0" algn="just">
              <a:buNone/>
            </a:pPr>
            <a:r>
              <a:rPr lang="es-CL" sz="2800" dirty="0" smtClean="0"/>
              <a:t>Los Roles mas comunes son:</a:t>
            </a:r>
          </a:p>
          <a:p>
            <a:pPr lvl="1" algn="just"/>
            <a:r>
              <a:rPr lang="es-CL" sz="2400" i="1" dirty="0" smtClean="0"/>
              <a:t>	Jefe de proyecto</a:t>
            </a:r>
          </a:p>
          <a:p>
            <a:pPr lvl="1" algn="just"/>
            <a:r>
              <a:rPr lang="es-CL" sz="2400" i="1" dirty="0"/>
              <a:t>	</a:t>
            </a:r>
            <a:r>
              <a:rPr lang="es-CL" sz="2400" i="1" dirty="0" smtClean="0"/>
              <a:t>Analista QA</a:t>
            </a:r>
          </a:p>
          <a:p>
            <a:pPr lvl="1" algn="just"/>
            <a:r>
              <a:rPr lang="es-CL" sz="2400" i="1" dirty="0"/>
              <a:t>	</a:t>
            </a:r>
            <a:r>
              <a:rPr lang="es-CL" sz="2400" i="1" dirty="0" err="1" smtClean="0"/>
              <a:t>Tester</a:t>
            </a:r>
            <a:endParaRPr lang="es-CL" sz="2400" i="1" dirty="0" smtClean="0"/>
          </a:p>
          <a:p>
            <a:pPr lvl="1" algn="just"/>
            <a:r>
              <a:rPr lang="es-CL" sz="2400" i="1" dirty="0" smtClean="0"/>
              <a:t>	Desarrollador</a:t>
            </a:r>
          </a:p>
          <a:p>
            <a:pPr lvl="1" algn="just"/>
            <a:r>
              <a:rPr lang="es-CL" sz="2400" i="1" dirty="0" smtClean="0"/>
              <a:t> Usuario</a:t>
            </a:r>
            <a:endParaRPr lang="es-CL" sz="2400" dirty="0"/>
          </a:p>
        </p:txBody>
      </p:sp>
      <p:sp>
        <p:nvSpPr>
          <p:cNvPr id="3" name="Título 2"/>
          <p:cNvSpPr>
            <a:spLocks noGrp="1"/>
          </p:cNvSpPr>
          <p:nvPr>
            <p:ph type="title"/>
          </p:nvPr>
        </p:nvSpPr>
        <p:spPr/>
        <p:txBody>
          <a:bodyPr/>
          <a:lstStyle/>
          <a:p>
            <a:r>
              <a:rPr lang="es-CL" dirty="0"/>
              <a:t>Definición de roles y responsabilidades</a:t>
            </a:r>
            <a:br>
              <a:rPr lang="es-CL" dirty="0"/>
            </a:br>
            <a:endParaRPr lang="es-CL" dirty="0"/>
          </a:p>
        </p:txBody>
      </p:sp>
    </p:spTree>
    <p:extLst>
      <p:ext uri="{BB962C8B-B14F-4D97-AF65-F5344CB8AC3E}">
        <p14:creationId xmlns:p14="http://schemas.microsoft.com/office/powerpoint/2010/main" val="443504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pPr algn="just"/>
            <a:r>
              <a:rPr lang="es-CL" dirty="0" smtClean="0"/>
              <a:t>Una vez analizados los requerimientos, documentos asociados, modelos, diagramas y diseño del S.W. se debe determinar:</a:t>
            </a:r>
          </a:p>
          <a:p>
            <a:pPr lvl="1" algn="just"/>
            <a:r>
              <a:rPr lang="es-CL" dirty="0" smtClean="0"/>
              <a:t>Tipo </a:t>
            </a:r>
            <a:r>
              <a:rPr lang="es-CL" dirty="0"/>
              <a:t>de prueba a </a:t>
            </a:r>
            <a:r>
              <a:rPr lang="es-CL" dirty="0" smtClean="0"/>
              <a:t>realizar</a:t>
            </a:r>
          </a:p>
          <a:p>
            <a:pPr lvl="1" algn="just"/>
            <a:r>
              <a:rPr lang="es-CL" dirty="0" smtClean="0"/>
              <a:t>Estrategias </a:t>
            </a:r>
            <a:r>
              <a:rPr lang="es-CL" dirty="0"/>
              <a:t>y técnicas de pruebas a </a:t>
            </a:r>
            <a:r>
              <a:rPr lang="es-CL" dirty="0" smtClean="0"/>
              <a:t>usar</a:t>
            </a:r>
          </a:p>
          <a:p>
            <a:pPr lvl="1" algn="just"/>
            <a:r>
              <a:rPr lang="es-CL" dirty="0" smtClean="0"/>
              <a:t>El proceso </a:t>
            </a:r>
            <a:r>
              <a:rPr lang="es-CL" dirty="0"/>
              <a:t>de </a:t>
            </a:r>
            <a:r>
              <a:rPr lang="es-CL" dirty="0" err="1"/>
              <a:t>testing</a:t>
            </a:r>
            <a:r>
              <a:rPr lang="es-CL" dirty="0"/>
              <a:t> </a:t>
            </a:r>
            <a:endParaRPr lang="es-CL" dirty="0" smtClean="0"/>
          </a:p>
          <a:p>
            <a:pPr lvl="1" algn="just"/>
            <a:r>
              <a:rPr lang="es-CL" dirty="0" smtClean="0"/>
              <a:t>Los ciclos </a:t>
            </a:r>
            <a:r>
              <a:rPr lang="es-CL" dirty="0"/>
              <a:t>de prueba a </a:t>
            </a:r>
            <a:r>
              <a:rPr lang="es-CL" dirty="0" smtClean="0"/>
              <a:t>ejecutar</a:t>
            </a:r>
          </a:p>
          <a:p>
            <a:pPr lvl="1" algn="just"/>
            <a:r>
              <a:rPr lang="es-AR" dirty="0"/>
              <a:t>Requerimientos del </a:t>
            </a:r>
            <a:r>
              <a:rPr lang="es-AR" dirty="0" smtClean="0"/>
              <a:t>test (ambiente de prueba)</a:t>
            </a:r>
            <a:endParaRPr lang="es-CL" dirty="0"/>
          </a:p>
          <a:p>
            <a:pPr lvl="1"/>
            <a:endParaRPr lang="es-CL" dirty="0"/>
          </a:p>
        </p:txBody>
      </p:sp>
      <p:sp>
        <p:nvSpPr>
          <p:cNvPr id="3" name="Título 2"/>
          <p:cNvSpPr>
            <a:spLocks noGrp="1"/>
          </p:cNvSpPr>
          <p:nvPr>
            <p:ph type="title"/>
          </p:nvPr>
        </p:nvSpPr>
        <p:spPr/>
        <p:txBody>
          <a:bodyPr/>
          <a:lstStyle/>
          <a:p>
            <a:r>
              <a:rPr lang="es-CL" dirty="0" smtClean="0"/>
              <a:t>Planificar el </a:t>
            </a:r>
            <a:r>
              <a:rPr lang="es-CL" dirty="0" err="1" smtClean="0"/>
              <a:t>testing</a:t>
            </a:r>
            <a:endParaRPr lang="es-CL" dirty="0"/>
          </a:p>
        </p:txBody>
      </p:sp>
    </p:spTree>
    <p:extLst>
      <p:ext uri="{BB962C8B-B14F-4D97-AF65-F5344CB8AC3E}">
        <p14:creationId xmlns:p14="http://schemas.microsoft.com/office/powerpoint/2010/main" val="28784665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ema DuocUC 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 DuocUC 2012</Template>
  <TotalTime>1619</TotalTime>
  <Words>1723</Words>
  <Application>Microsoft Office PowerPoint</Application>
  <PresentationFormat>Presentación en pantalla (4:3)</PresentationFormat>
  <Paragraphs>515</Paragraphs>
  <Slides>21</Slides>
  <Notes>11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21</vt:i4>
      </vt:variant>
    </vt:vector>
  </HeadingPairs>
  <TitlesOfParts>
    <vt:vector size="27" baseType="lpstr">
      <vt:lpstr>ＭＳ Ｐゴシック</vt:lpstr>
      <vt:lpstr>Arial</vt:lpstr>
      <vt:lpstr>Calibri</vt:lpstr>
      <vt:lpstr>Times New Roman</vt:lpstr>
      <vt:lpstr>Wingdings</vt:lpstr>
      <vt:lpstr>Tema DuocUC 2012</vt:lpstr>
      <vt:lpstr>Presentación de PowerPoint</vt:lpstr>
      <vt:lpstr>Presentación de PowerPoint</vt:lpstr>
      <vt:lpstr>Proceso de Testing</vt:lpstr>
      <vt:lpstr>Planificar y controlar</vt:lpstr>
      <vt:lpstr>Actividades a planificar</vt:lpstr>
      <vt:lpstr>Plan de pruebas</vt:lpstr>
      <vt:lpstr>Alcance del plan de pruebas</vt:lpstr>
      <vt:lpstr>Definición de roles y responsabilidades </vt:lpstr>
      <vt:lpstr>Planificar el testing</vt:lpstr>
      <vt:lpstr>Ciclo de prueba</vt:lpstr>
      <vt:lpstr>Ciclo de Prueba</vt:lpstr>
      <vt:lpstr>Calendarización de las pruebas</vt:lpstr>
      <vt:lpstr>CartaGantt</vt:lpstr>
      <vt:lpstr>MS Project</vt:lpstr>
      <vt:lpstr>Riesgos</vt:lpstr>
      <vt:lpstr>Presentación de PowerPoint</vt:lpstr>
      <vt:lpstr>Clasificación de los defectos</vt:lpstr>
      <vt:lpstr>Artefactos</vt:lpstr>
      <vt:lpstr>Condiciones de aceptación de cierre  proceso de pruebas</vt:lpstr>
      <vt:lpstr>Planificar y controlar</vt:lpstr>
      <vt:lpstr>Actividades de Control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Andres Alberto U.</dc:creator>
  <cp:lastModifiedBy>Maria Ignacia Araos C.</cp:lastModifiedBy>
  <cp:revision>142</cp:revision>
  <dcterms:created xsi:type="dcterms:W3CDTF">2013-06-28T16:52:03Z</dcterms:created>
  <dcterms:modified xsi:type="dcterms:W3CDTF">2015-09-17T13:09:21Z</dcterms:modified>
</cp:coreProperties>
</file>