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8"/>
  </p:notesMasterIdLst>
  <p:sldIdLst>
    <p:sldId id="260" r:id="rId2"/>
    <p:sldId id="259" r:id="rId3"/>
    <p:sldId id="297" r:id="rId4"/>
    <p:sldId id="326" r:id="rId5"/>
    <p:sldId id="339" r:id="rId6"/>
    <p:sldId id="354" r:id="rId7"/>
    <p:sldId id="353" r:id="rId8"/>
    <p:sldId id="352" r:id="rId9"/>
    <p:sldId id="361" r:id="rId10"/>
    <p:sldId id="351" r:id="rId11"/>
    <p:sldId id="355" r:id="rId12"/>
    <p:sldId id="358" r:id="rId13"/>
    <p:sldId id="360" r:id="rId14"/>
    <p:sldId id="357" r:id="rId15"/>
    <p:sldId id="356" r:id="rId16"/>
    <p:sldId id="359" r:id="rId17"/>
  </p:sldIdLst>
  <p:sldSz cx="9144000" cy="6858000" type="screen4x3"/>
  <p:notesSz cx="6858000" cy="9144000"/>
  <p:custDataLst>
    <p:tags r:id="rId19"/>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0521" autoAdjust="0"/>
  </p:normalViewPr>
  <p:slideViewPr>
    <p:cSldViewPr>
      <p:cViewPr varScale="1">
        <p:scale>
          <a:sx n="35" d="100"/>
          <a:sy n="35" d="100"/>
        </p:scale>
        <p:origin x="88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28-09-2015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Recordar</a:t>
            </a:r>
            <a:r>
              <a:rPr lang="es-ES_tradnl" baseline="0" dirty="0" smtClean="0"/>
              <a:t> las distintas etapas del proceso de testing, e</a:t>
            </a:r>
            <a:r>
              <a:rPr lang="es-ES_tradnl" dirty="0" smtClean="0"/>
              <a:t>n esta</a:t>
            </a:r>
            <a:r>
              <a:rPr lang="es-ES_tradnl" baseline="0" dirty="0" smtClean="0"/>
              <a:t> unidad nos centraremos en las dos primeras etapas del proceso. </a:t>
            </a:r>
            <a:r>
              <a:rPr lang="es-AR" baseline="0" dirty="0" smtClean="0"/>
              <a:t>Planificar y controlar; Analizar y diseñar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69785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1">
              <a:buFont typeface="Wingdings" pitchFamily="2" charset="2"/>
              <a:buChar char="ü"/>
            </a:pPr>
            <a:r>
              <a:rPr lang="es-ES_tradnl" dirty="0" smtClean="0"/>
              <a:t>Implementar y verificar el ambiente de pruebas: </a:t>
            </a:r>
            <a:r>
              <a:rPr lang="es-ES_tradnl" sz="1200" dirty="0" smtClean="0"/>
              <a:t>instalar aplicación a probar.</a:t>
            </a:r>
            <a:endParaRPr lang="es-ES_tradnl" dirty="0" smtClean="0"/>
          </a:p>
          <a:p>
            <a:pPr lvl="1">
              <a:buFont typeface="Wingdings" pitchFamily="2" charset="2"/>
              <a:buChar char="ü"/>
            </a:pPr>
            <a:r>
              <a:rPr lang="es-ES_tradnl" dirty="0" smtClean="0"/>
              <a:t>Ejecutar los casos de pruebas: ejecutar los casos</a:t>
            </a:r>
            <a:r>
              <a:rPr lang="es-ES_tradnl" baseline="0" dirty="0" smtClean="0"/>
              <a:t> creados en la planilla de casos de prueba uno a uno.</a:t>
            </a:r>
          </a:p>
          <a:p>
            <a:pPr lvl="1">
              <a:buFont typeface="Wingdings" pitchFamily="2" charset="2"/>
              <a:buChar char="ü"/>
            </a:pPr>
            <a:r>
              <a:rPr lang="es-AR" sz="1200" b="0" i="0" kern="1200" dirty="0" smtClean="0">
                <a:solidFill>
                  <a:schemeClr val="tx1"/>
                </a:solidFill>
                <a:latin typeface="+mn-lt"/>
                <a:ea typeface="+mn-ea"/>
                <a:cs typeface="+mn-cs"/>
              </a:rPr>
              <a:t>Ejecutar “Pruebas Exploratorias”. Concepto introducido por </a:t>
            </a:r>
            <a:r>
              <a:rPr lang="es-AR" sz="1200" b="0" i="0" kern="1200" dirty="0" err="1" smtClean="0">
                <a:solidFill>
                  <a:schemeClr val="tx1"/>
                </a:solidFill>
                <a:latin typeface="+mn-lt"/>
                <a:ea typeface="+mn-ea"/>
                <a:cs typeface="+mn-cs"/>
              </a:rPr>
              <a:t>Cem</a:t>
            </a:r>
            <a:r>
              <a:rPr lang="es-AR" sz="1200" b="0" i="0" kern="1200" dirty="0" smtClean="0">
                <a:solidFill>
                  <a:schemeClr val="tx1"/>
                </a:solidFill>
                <a:latin typeface="+mn-lt"/>
                <a:ea typeface="+mn-ea"/>
                <a:cs typeface="+mn-cs"/>
              </a:rPr>
              <a:t> </a:t>
            </a:r>
            <a:r>
              <a:rPr lang="es-AR" sz="1200" b="0" i="0" kern="1200" dirty="0" err="1" smtClean="0">
                <a:solidFill>
                  <a:schemeClr val="tx1"/>
                </a:solidFill>
                <a:latin typeface="+mn-lt"/>
                <a:ea typeface="+mn-ea"/>
                <a:cs typeface="+mn-cs"/>
              </a:rPr>
              <a:t>Kaner</a:t>
            </a:r>
            <a:r>
              <a:rPr lang="es-AR" sz="1200" b="0" i="0" kern="1200" dirty="0" smtClean="0">
                <a:solidFill>
                  <a:schemeClr val="tx1"/>
                </a:solidFill>
                <a:latin typeface="+mn-lt"/>
                <a:ea typeface="+mn-ea"/>
                <a:cs typeface="+mn-cs"/>
              </a:rPr>
              <a:t>, se refiere a ejecutar las pruebas a medida que se piensa en ellas, sin gastar demasiado tiempo en preparar o explicar las pruebas, confiando en los instintos.</a:t>
            </a:r>
            <a:endParaRPr lang="es-ES_tradnl" dirty="0" smtClean="0"/>
          </a:p>
          <a:p>
            <a:pPr lvl="1">
              <a:buFont typeface="Wingdings" pitchFamily="2" charset="2"/>
              <a:buChar char="ü"/>
            </a:pPr>
            <a:r>
              <a:rPr lang="es-ES_tradnl" dirty="0" smtClean="0"/>
              <a:t>Registrar los resultados de las pruebas:</a:t>
            </a:r>
            <a:r>
              <a:rPr lang="es-ES_tradnl" baseline="0" dirty="0" smtClean="0"/>
              <a:t> Registrar todos los defectos encontrados tanto en la planilla de casos de prueba y en una planilla de defectos.</a:t>
            </a:r>
            <a:endParaRPr lang="es-ES_tradnl" dirty="0" smtClean="0"/>
          </a:p>
          <a:p>
            <a:pPr lvl="1">
              <a:buFont typeface="Wingdings" pitchFamily="2" charset="2"/>
              <a:buChar char="ü"/>
            </a:pPr>
            <a:r>
              <a:rPr lang="es-ES_tradnl" dirty="0" smtClean="0"/>
              <a:t>Re-ejecutar las pruebas para verificar si se han corregido los defectos. </a:t>
            </a:r>
            <a:r>
              <a:rPr lang="es-ES_tradnl" i="1" u="sng" dirty="0" smtClean="0">
                <a:solidFill>
                  <a:srgbClr val="002060"/>
                </a:solidFill>
              </a:rPr>
              <a:t>Ciclo de prueba</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283297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AR" sz="1200" b="0" i="0" kern="1200" dirty="0" smtClean="0">
                <a:solidFill>
                  <a:schemeClr val="tx1"/>
                </a:solidFill>
                <a:latin typeface="+mn-lt"/>
                <a:ea typeface="+mn-ea"/>
                <a:cs typeface="+mn-cs"/>
              </a:rPr>
              <a:t>Un </a:t>
            </a:r>
            <a:r>
              <a:rPr lang="es-AR" sz="1200" b="1" i="0" kern="1200" dirty="0" smtClean="0">
                <a:solidFill>
                  <a:schemeClr val="tx1"/>
                </a:solidFill>
                <a:latin typeface="+mn-lt"/>
                <a:ea typeface="+mn-ea"/>
                <a:cs typeface="+mn-cs"/>
              </a:rPr>
              <a:t>error de software</a:t>
            </a:r>
            <a:r>
              <a:rPr lang="es-AR" sz="1200" b="0" i="0" kern="1200" dirty="0" smtClean="0">
                <a:solidFill>
                  <a:schemeClr val="tx1"/>
                </a:solidFill>
                <a:latin typeface="+mn-lt"/>
                <a:ea typeface="+mn-ea"/>
                <a:cs typeface="+mn-cs"/>
              </a:rPr>
              <a:t>, comúnmente conocido como </a:t>
            </a:r>
            <a:r>
              <a:rPr lang="es-AR" sz="1200" b="1" i="1" kern="1200" dirty="0" err="1" smtClean="0">
                <a:solidFill>
                  <a:schemeClr val="tx1"/>
                </a:solidFill>
                <a:latin typeface="+mn-lt"/>
                <a:ea typeface="+mn-ea"/>
                <a:cs typeface="+mn-cs"/>
              </a:rPr>
              <a:t>bug</a:t>
            </a:r>
            <a:r>
              <a:rPr lang="es-AR" sz="1200" b="0" i="0" kern="1200" dirty="0" smtClean="0">
                <a:solidFill>
                  <a:schemeClr val="tx1"/>
                </a:solidFill>
                <a:latin typeface="+mn-lt"/>
                <a:ea typeface="+mn-ea"/>
                <a:cs typeface="+mn-cs"/>
              </a:rPr>
              <a:t> («bicho»), es un error o fallo en un programa de computador o sistema que desencadena un resultado indeseado.</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CL"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CL" sz="2400" dirty="0" smtClean="0"/>
              <a:t>También Pueden ser llamados: Incidentes – </a:t>
            </a:r>
            <a:r>
              <a:rPr lang="es-CL" sz="2400" dirty="0" err="1" smtClean="0"/>
              <a:t>Bugs</a:t>
            </a:r>
            <a:r>
              <a:rPr lang="es-CL" sz="2400" dirty="0" smtClean="0"/>
              <a:t> – Problemas – </a:t>
            </a:r>
            <a:r>
              <a:rPr lang="es-CL" sz="2400" dirty="0" err="1" smtClean="0"/>
              <a:t>Issues</a:t>
            </a:r>
            <a:r>
              <a:rPr lang="es-CL" sz="2400" dirty="0" smtClean="0"/>
              <a:t> – Falla – Error</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a:p>
        </p:txBody>
      </p:sp>
    </p:spTree>
    <p:extLst>
      <p:ext uri="{BB962C8B-B14F-4D97-AF65-F5344CB8AC3E}">
        <p14:creationId xmlns:p14="http://schemas.microsoft.com/office/powerpoint/2010/main" val="81471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Los fallos o errores de programación en informática, se denominan comúnmente empleando la palabra inglesa “</a:t>
            </a:r>
            <a:r>
              <a:rPr lang="es-AR" sz="1200" b="0" i="0" kern="1200" dirty="0" err="1" smtClean="0">
                <a:solidFill>
                  <a:schemeClr val="tx1"/>
                </a:solidFill>
                <a:latin typeface="+mn-lt"/>
                <a:ea typeface="+mn-ea"/>
                <a:cs typeface="+mn-cs"/>
              </a:rPr>
              <a:t>bug</a:t>
            </a:r>
            <a:r>
              <a:rPr lang="es-AR" sz="1200" b="0" i="0" kern="1200" dirty="0" smtClean="0">
                <a:solidFill>
                  <a:schemeClr val="tx1"/>
                </a:solidFill>
                <a:latin typeface="+mn-lt"/>
                <a:ea typeface="+mn-ea"/>
                <a:cs typeface="+mn-cs"/>
              </a:rPr>
              <a:t>” (bicho). </a:t>
            </a:r>
          </a:p>
          <a:p>
            <a:r>
              <a:rPr lang="es-AR" sz="1200" b="0" i="0" kern="1200" dirty="0" smtClean="0">
                <a:solidFill>
                  <a:schemeClr val="tx1"/>
                </a:solidFill>
                <a:latin typeface="+mn-lt"/>
                <a:ea typeface="+mn-ea"/>
                <a:cs typeface="+mn-cs"/>
              </a:rPr>
              <a:t>Se cuenta que justo al acabar la Segunda Guerra Mundial, ocurrió un contratiempo en la computadora Mark II de la Universidad de Harvard, financiada por la Marina de los Estados Unidos</a:t>
            </a:r>
          </a:p>
          <a:p>
            <a:r>
              <a:rPr lang="es-AR" sz="1200" b="0" i="0" kern="1200" dirty="0" smtClean="0">
                <a:solidFill>
                  <a:schemeClr val="tx1"/>
                </a:solidFill>
                <a:latin typeface="+mn-lt"/>
                <a:ea typeface="+mn-ea"/>
                <a:cs typeface="+mn-cs"/>
              </a:rPr>
              <a:t>Trabajando con un Mark II en la universidad de Harvard el 9 de septiembre de 1947, los ingenieros encontraron una polilla enganchada a uno de los relés del ordenador y que impedía el funcionamiento del mismo. </a:t>
            </a:r>
          </a:p>
          <a:p>
            <a:r>
              <a:rPr lang="es-AR" sz="1200" b="0" i="0" kern="1200" dirty="0" smtClean="0">
                <a:solidFill>
                  <a:schemeClr val="tx1"/>
                </a:solidFill>
                <a:latin typeface="+mn-lt"/>
                <a:ea typeface="+mn-ea"/>
                <a:cs typeface="+mn-cs"/>
              </a:rPr>
              <a:t>Dicho lepidóptero pasó a la historia de la informática por ser pegado al libro de registro de actividad del ordenador con el comentario «</a:t>
            </a:r>
            <a:r>
              <a:rPr lang="es-AR" sz="1200" b="0" i="0" kern="1200" dirty="0" err="1" smtClean="0">
                <a:solidFill>
                  <a:schemeClr val="tx1"/>
                </a:solidFill>
                <a:latin typeface="+mn-lt"/>
                <a:ea typeface="+mn-ea"/>
                <a:cs typeface="+mn-cs"/>
              </a:rPr>
              <a:t>First</a:t>
            </a:r>
            <a:r>
              <a:rPr lang="es-AR" sz="1200" b="0" i="0" kern="1200" dirty="0" smtClean="0">
                <a:solidFill>
                  <a:schemeClr val="tx1"/>
                </a:solidFill>
                <a:latin typeface="+mn-lt"/>
                <a:ea typeface="+mn-ea"/>
                <a:cs typeface="+mn-cs"/>
              </a:rPr>
              <a:t> actual case of </a:t>
            </a:r>
            <a:r>
              <a:rPr lang="es-AR" sz="1200" b="0" i="0" kern="1200" dirty="0" err="1" smtClean="0">
                <a:solidFill>
                  <a:schemeClr val="tx1"/>
                </a:solidFill>
                <a:latin typeface="+mn-lt"/>
                <a:ea typeface="+mn-ea"/>
                <a:cs typeface="+mn-cs"/>
              </a:rPr>
              <a:t>bug</a:t>
            </a:r>
            <a:r>
              <a:rPr lang="es-AR" sz="1200" b="0" i="0" kern="1200" dirty="0" smtClean="0">
                <a:solidFill>
                  <a:schemeClr val="tx1"/>
                </a:solidFill>
                <a:latin typeface="+mn-lt"/>
                <a:ea typeface="+mn-ea"/>
                <a:cs typeface="+mn-cs"/>
              </a:rPr>
              <a:t> </a:t>
            </a:r>
            <a:r>
              <a:rPr lang="es-AR" sz="1200" b="0" i="0" kern="1200" dirty="0" err="1" smtClean="0">
                <a:solidFill>
                  <a:schemeClr val="tx1"/>
                </a:solidFill>
                <a:latin typeface="+mn-lt"/>
                <a:ea typeface="+mn-ea"/>
                <a:cs typeface="+mn-cs"/>
              </a:rPr>
              <a:t>being</a:t>
            </a:r>
            <a:r>
              <a:rPr lang="es-AR" sz="1200" b="0" i="0" kern="1200" dirty="0" smtClean="0">
                <a:solidFill>
                  <a:schemeClr val="tx1"/>
                </a:solidFill>
                <a:latin typeface="+mn-lt"/>
                <a:ea typeface="+mn-ea"/>
                <a:cs typeface="+mn-cs"/>
              </a:rPr>
              <a:t> </a:t>
            </a:r>
            <a:r>
              <a:rPr lang="es-AR" sz="1200" b="0" i="0" kern="1200" dirty="0" err="1" smtClean="0">
                <a:solidFill>
                  <a:schemeClr val="tx1"/>
                </a:solidFill>
                <a:latin typeface="+mn-lt"/>
                <a:ea typeface="+mn-ea"/>
                <a:cs typeface="+mn-cs"/>
              </a:rPr>
              <a:t>found</a:t>
            </a:r>
            <a:r>
              <a:rPr lang="es-AR" sz="1200" b="0" i="0" kern="1200" dirty="0" smtClean="0">
                <a:solidFill>
                  <a:schemeClr val="tx1"/>
                </a:solidFill>
                <a:latin typeface="+mn-lt"/>
                <a:ea typeface="+mn-ea"/>
                <a:cs typeface="+mn-cs"/>
              </a:rPr>
              <a:t>», en español «Primer caso real de </a:t>
            </a:r>
            <a:r>
              <a:rPr lang="es-AR" sz="1200" b="0" i="0" kern="1200" dirty="0" err="1" smtClean="0">
                <a:solidFill>
                  <a:schemeClr val="tx1"/>
                </a:solidFill>
                <a:latin typeface="+mn-lt"/>
                <a:ea typeface="+mn-ea"/>
                <a:cs typeface="+mn-cs"/>
              </a:rPr>
              <a:t>bug</a:t>
            </a:r>
            <a:r>
              <a:rPr lang="es-AR" sz="1200" b="0" i="0" kern="1200" dirty="0" smtClean="0">
                <a:solidFill>
                  <a:schemeClr val="tx1"/>
                </a:solidFill>
                <a:latin typeface="+mn-lt"/>
                <a:ea typeface="+mn-ea"/>
                <a:cs typeface="+mn-cs"/>
              </a:rPr>
              <a:t> encontrado» (el término </a:t>
            </a:r>
            <a:r>
              <a:rPr lang="es-AR" sz="1200" b="0" i="0" kern="1200" dirty="0" err="1" smtClean="0">
                <a:solidFill>
                  <a:schemeClr val="tx1"/>
                </a:solidFill>
                <a:latin typeface="+mn-lt"/>
                <a:ea typeface="+mn-ea"/>
                <a:cs typeface="+mn-cs"/>
              </a:rPr>
              <a:t>bug</a:t>
            </a:r>
            <a:r>
              <a:rPr lang="es-AR" sz="1200" b="0" i="0" kern="1200" dirty="0" smtClean="0">
                <a:solidFill>
                  <a:schemeClr val="tx1"/>
                </a:solidFill>
                <a:latin typeface="+mn-lt"/>
                <a:ea typeface="+mn-ea"/>
                <a:cs typeface="+mn-cs"/>
              </a:rPr>
              <a:t> no se traduce al castellano por considerarse una palabra técnica). </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a:p>
        </p:txBody>
      </p:sp>
    </p:spTree>
    <p:extLst>
      <p:ext uri="{BB962C8B-B14F-4D97-AF65-F5344CB8AC3E}">
        <p14:creationId xmlns:p14="http://schemas.microsoft.com/office/powerpoint/2010/main" val="122329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331150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269788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a:p>
        </p:txBody>
      </p:sp>
    </p:spTree>
    <p:extLst>
      <p:ext uri="{BB962C8B-B14F-4D97-AF65-F5344CB8AC3E}">
        <p14:creationId xmlns:p14="http://schemas.microsoft.com/office/powerpoint/2010/main" val="16654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dirty="0" smtClean="0"/>
              <a:t>Cuando se trabaja con planilla Excel, se va agregando una hoja nueva por ciclo, esta nueva hoja debe contener los casos de pruebas,</a:t>
            </a:r>
            <a:r>
              <a:rPr lang="es-ES" sz="1200" baseline="0" dirty="0" smtClean="0"/>
              <a:t> los nuevos resultados. Si se agrega un nuevo caso, siempre debe ser al final de la lista, recordad que los ID de los casos no se deben modificar</a:t>
            </a:r>
            <a:r>
              <a:rPr lang="es-ES" sz="1200" dirty="0" smtClean="0"/>
              <a:t>.</a:t>
            </a:r>
          </a:p>
          <a:p>
            <a:endParaRPr lang="es-ES" sz="1200" dirty="0" smtClean="0"/>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345778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Otro ejemplo de planilla</a:t>
            </a:r>
            <a:r>
              <a:rPr lang="es-ES_tradnl" baseline="0" dirty="0" smtClean="0"/>
              <a:t> de caso de prueba un poco más completa, se </a:t>
            </a:r>
            <a:r>
              <a:rPr lang="es-ES_tradnl" baseline="0" dirty="0" err="1" smtClean="0"/>
              <a:t>agerga</a:t>
            </a:r>
            <a:r>
              <a:rPr lang="es-ES_tradnl" baseline="0" smtClean="0"/>
              <a:t> el </a:t>
            </a:r>
            <a:r>
              <a:rPr lang="es-ES_tradnl" baseline="0" dirty="0" smtClean="0"/>
              <a:t>módulo y procedimiento </a:t>
            </a:r>
            <a:r>
              <a:rPr lang="es-ES_tradnl" baseline="0" smtClean="0"/>
              <a:t>de prueba.</a:t>
            </a:r>
            <a:endParaRPr lang="es-ES_tradnl" dirty="0" smtClean="0"/>
          </a:p>
          <a:p>
            <a:r>
              <a:rPr lang="es-ES_tradnl" dirty="0" smtClean="0"/>
              <a:t>Se debe registrar en el resultado obtenido el</a:t>
            </a:r>
            <a:r>
              <a:rPr lang="es-ES_tradnl" baseline="0" dirty="0" smtClean="0"/>
              <a:t> resultado de la prueba.</a:t>
            </a:r>
          </a:p>
          <a:p>
            <a:r>
              <a:rPr lang="es-ES_tradnl" baseline="0" dirty="0" smtClean="0"/>
              <a:t>Si no hay errores al ejecutar el caso, solo se coloca </a:t>
            </a:r>
            <a:r>
              <a:rPr lang="es-ES_tradnl" b="1" baseline="0" dirty="0" smtClean="0"/>
              <a:t>una X en SI, </a:t>
            </a:r>
            <a:r>
              <a:rPr lang="es-ES_tradnl" b="0" baseline="0" dirty="0" smtClean="0"/>
              <a:t>no se coloca observaciones.</a:t>
            </a:r>
            <a:endParaRPr lang="es-ES_tradnl" b="1" baseline="0" dirty="0" smtClean="0"/>
          </a:p>
          <a:p>
            <a:r>
              <a:rPr lang="es-ES_tradnl" dirty="0" smtClean="0"/>
              <a:t>Si se encuentra un defecto,</a:t>
            </a:r>
            <a:r>
              <a:rPr lang="es-ES_tradnl" baseline="0" dirty="0" smtClean="0"/>
              <a:t> se coloca </a:t>
            </a:r>
            <a:r>
              <a:rPr lang="es-ES_tradnl" b="1" baseline="0" dirty="0" smtClean="0"/>
              <a:t>una X en No</a:t>
            </a:r>
            <a:r>
              <a:rPr lang="es-ES_tradnl" baseline="0" dirty="0" smtClean="0"/>
              <a:t>, y se agrega la descripción breve del defecto en el campo observación.</a:t>
            </a:r>
          </a:p>
          <a:p>
            <a:r>
              <a:rPr lang="es-ES_tradnl" baseline="0" dirty="0" smtClean="0"/>
              <a:t>Si no se ejecuta el caso porque este no es aplicable, se marca </a:t>
            </a:r>
            <a:r>
              <a:rPr lang="es-ES_tradnl" b="1" baseline="0" dirty="0" smtClean="0"/>
              <a:t>NA. </a:t>
            </a:r>
            <a:r>
              <a:rPr lang="es-ES_tradnl" b="0" baseline="0" dirty="0" smtClean="0"/>
              <a:t>Esto ocurre cuando hay piezas de SW que aun no están completas, pero los casos ya existen, cuando un defecto no permitió hacer otras pruebas, cuando la aplicación ha tenido variaciones y los casos ya no aplican.</a:t>
            </a:r>
          </a:p>
          <a:p>
            <a:endParaRPr lang="es-AR" b="1"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374389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28-09-2015</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28-09-2015</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4626625" y="5949280"/>
            <a:ext cx="5400599" cy="646331"/>
          </a:xfrm>
          <a:prstGeom prst="rect">
            <a:avLst/>
          </a:prstGeom>
          <a:noFill/>
        </p:spPr>
        <p:txBody>
          <a:bodyPr wrap="square" rtlCol="0">
            <a:spAutoFit/>
          </a:bodyPr>
          <a:lstStyle/>
          <a:p>
            <a:pPr algn="ctr"/>
            <a:r>
              <a:rPr lang="es-CL" b="1" dirty="0" smtClean="0"/>
              <a:t>Experiencia de aprendizaje 1</a:t>
            </a:r>
          </a:p>
          <a:p>
            <a:pPr algn="ctr"/>
            <a:r>
              <a:rPr lang="es-CL" dirty="0" smtClean="0">
                <a:latin typeface="Calibri" pitchFamily="34" charset="0"/>
              </a:rPr>
              <a:t>Ejecución de </a:t>
            </a:r>
            <a:r>
              <a:rPr lang="es-CL" dirty="0" smtClean="0">
                <a:latin typeface="Calibri" pitchFamily="34" charset="0"/>
              </a:rPr>
              <a:t>Pruebas exploratorias</a:t>
            </a:r>
            <a:endParaRPr lang="es-CL" dirty="0">
              <a:latin typeface="Calibri" pitchFamily="34" charset="0"/>
            </a:endParaRPr>
          </a:p>
        </p:txBody>
      </p:sp>
      <p:sp>
        <p:nvSpPr>
          <p:cNvPr id="8" name="Rectángulo 7"/>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endParaRPr lang="es-CL" sz="2800" b="1" dirty="0" smtClean="0">
              <a:solidFill>
                <a:schemeClr val="bg1"/>
              </a:solidFill>
            </a:endParaRPr>
          </a:p>
          <a:p>
            <a:pPr algn="ctr"/>
            <a:r>
              <a:rPr lang="es-CL" sz="2800" dirty="0" smtClean="0">
                <a:solidFill>
                  <a:schemeClr val="bg1"/>
                </a:solidFill>
                <a:latin typeface="Calibri" pitchFamily="34" charset="0"/>
              </a:rPr>
              <a:t>Auditoría Informática</a:t>
            </a:r>
            <a:endParaRPr lang="es-CL" sz="28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S" sz="2800" dirty="0" smtClean="0"/>
              <a:t>Las actividades de diseño de pruebas y ejecución de pruebas se realizan en paralelo sin documentar formalmente las condiciones de prueba, casos de prueba o scripts de prueba . </a:t>
            </a:r>
          </a:p>
          <a:p>
            <a:r>
              <a:rPr lang="es-ES_tradnl" sz="2800" dirty="0" smtClean="0"/>
              <a:t>El no crear casos de prueba, </a:t>
            </a:r>
            <a:r>
              <a:rPr lang="es-ES" sz="2800" dirty="0" smtClean="0"/>
              <a:t>no quiere decir que no se utilizarán técnicas de pruebas formales. </a:t>
            </a:r>
            <a:r>
              <a:rPr lang="es-ES" sz="2800" dirty="0"/>
              <a:t>Por ejemplo, el </a:t>
            </a:r>
            <a:r>
              <a:rPr lang="es-ES" sz="2800" dirty="0" err="1"/>
              <a:t>tester</a:t>
            </a:r>
            <a:r>
              <a:rPr lang="es-ES" sz="2800" dirty="0"/>
              <a:t> puede decidir utilizar el análisis de valores en la frontera, probar los valores límite más importantes sin necesidad de escribirlos</a:t>
            </a:r>
            <a:r>
              <a:rPr lang="es-ES" sz="2800" dirty="0" smtClean="0"/>
              <a:t>.</a:t>
            </a:r>
            <a:endParaRPr lang="es-AR" sz="2800" dirty="0" smtClean="0"/>
          </a:p>
          <a:p>
            <a:endParaRPr lang="es-ES" sz="2800" dirty="0" smtClean="0"/>
          </a:p>
        </p:txBody>
      </p:sp>
      <p:sp>
        <p:nvSpPr>
          <p:cNvPr id="3" name="2 Título"/>
          <p:cNvSpPr>
            <a:spLocks noGrp="1"/>
          </p:cNvSpPr>
          <p:nvPr>
            <p:ph type="title"/>
          </p:nvPr>
        </p:nvSpPr>
        <p:spPr/>
        <p:txBody>
          <a:bodyPr/>
          <a:lstStyle/>
          <a:p>
            <a:r>
              <a:rPr lang="es-ES_tradnl" dirty="0" smtClean="0"/>
              <a:t>Pruebas Exploratorias</a:t>
            </a:r>
            <a:br>
              <a:rPr lang="es-ES_tradnl" dirty="0" smtClean="0"/>
            </a:br>
            <a:r>
              <a:rPr lang="es-ES_tradnl" sz="3200" i="1" dirty="0" smtClean="0"/>
              <a:t>Pruebas no planificadas</a:t>
            </a:r>
            <a:endParaRPr lang="es-AR"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S" sz="2800" dirty="0" smtClean="0"/>
              <a:t>Estas pruebas no son documentadas, por lo que depende de lo que los tester tengan en sus mentes y las notas de una cierta idea de lo que pretende poner a prueba y lo que se espera que sea el resultado.</a:t>
            </a:r>
          </a:p>
          <a:p>
            <a:pPr algn="just"/>
            <a:r>
              <a:rPr lang="es-ES" sz="2800" dirty="0" smtClean="0"/>
              <a:t>Se deben registrar algunas notas durante la sesión de exploración de pruebas para luego generar un informe. </a:t>
            </a:r>
          </a:p>
          <a:p>
            <a:pPr algn="just"/>
            <a:r>
              <a:rPr lang="es-ES" sz="2800" dirty="0" smtClean="0"/>
              <a:t>Registro de prueba se lleva a cabo junto con la ejecución de pruebas</a:t>
            </a:r>
            <a:endParaRPr lang="es-AR" sz="2800" dirty="0" smtClean="0"/>
          </a:p>
          <a:p>
            <a:endParaRPr lang="es-AR" sz="2800" dirty="0"/>
          </a:p>
        </p:txBody>
      </p:sp>
      <p:sp>
        <p:nvSpPr>
          <p:cNvPr id="3" name="2 Título"/>
          <p:cNvSpPr>
            <a:spLocks noGrp="1"/>
          </p:cNvSpPr>
          <p:nvPr>
            <p:ph type="title"/>
          </p:nvPr>
        </p:nvSpPr>
        <p:spPr/>
        <p:txBody>
          <a:bodyPr/>
          <a:lstStyle/>
          <a:p>
            <a:r>
              <a:rPr lang="es-ES_tradnl" dirty="0" smtClean="0"/>
              <a:t>Pruebas Exploratorias </a:t>
            </a:r>
            <a:br>
              <a:rPr lang="es-ES_tradnl" dirty="0" smtClean="0"/>
            </a:br>
            <a:r>
              <a:rPr lang="es-ES_tradnl" sz="2400" i="1" dirty="0" smtClean="0"/>
              <a:t>Registro de pruebas y defectos</a:t>
            </a:r>
            <a:endParaRPr lang="es-AR"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S_tradnl" dirty="0" smtClean="0"/>
              <a:t>Las pruebas formales son aquellas que se han analizado, planificado y documentado.</a:t>
            </a:r>
          </a:p>
          <a:p>
            <a:pPr algn="just"/>
            <a:r>
              <a:rPr lang="es-ES" dirty="0" smtClean="0"/>
              <a:t>La base de estas pruebas es la planilla de casos de pruebas, que debe contener el detalle de los procedimientos, entradas y salidas del SW a probar.</a:t>
            </a:r>
          </a:p>
          <a:p>
            <a:pPr>
              <a:buNone/>
            </a:pPr>
            <a:endParaRPr lang="es-ES" dirty="0" smtClean="0"/>
          </a:p>
        </p:txBody>
      </p:sp>
      <p:sp>
        <p:nvSpPr>
          <p:cNvPr id="3" name="2 Título"/>
          <p:cNvSpPr>
            <a:spLocks noGrp="1"/>
          </p:cNvSpPr>
          <p:nvPr>
            <p:ph type="title"/>
          </p:nvPr>
        </p:nvSpPr>
        <p:spPr/>
        <p:txBody>
          <a:bodyPr/>
          <a:lstStyle/>
          <a:p>
            <a:r>
              <a:rPr lang="es-ES_tradnl" dirty="0" smtClean="0"/>
              <a:t>Pruebas formales</a:t>
            </a:r>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486692614"/>
              </p:ext>
            </p:extLst>
          </p:nvPr>
        </p:nvGraphicFramePr>
        <p:xfrm>
          <a:off x="380620" y="4464660"/>
          <a:ext cx="8229600" cy="1833880"/>
        </p:xfrm>
        <a:graphic>
          <a:graphicData uri="http://schemas.openxmlformats.org/drawingml/2006/table">
            <a:tbl>
              <a:tblPr firstRow="1" bandRow="1">
                <a:tableStyleId>{5C22544A-7EE6-4342-B048-85BDC9FD1C3A}</a:tableStyleId>
              </a:tblPr>
              <a:tblGrid>
                <a:gridCol w="658416"/>
                <a:gridCol w="1732764"/>
                <a:gridCol w="1296144"/>
                <a:gridCol w="2448272"/>
                <a:gridCol w="2094004"/>
              </a:tblGrid>
              <a:tr h="370840">
                <a:tc>
                  <a:txBody>
                    <a:bodyPr/>
                    <a:lstStyle/>
                    <a:p>
                      <a:r>
                        <a:rPr lang="es-CL" dirty="0" smtClean="0"/>
                        <a:t>ID</a:t>
                      </a:r>
                      <a:endParaRPr lang="es-CL" dirty="0"/>
                    </a:p>
                  </a:txBody>
                  <a:tcPr/>
                </a:tc>
                <a:tc>
                  <a:txBody>
                    <a:bodyPr/>
                    <a:lstStyle/>
                    <a:p>
                      <a:r>
                        <a:rPr lang="es-CL" dirty="0" smtClean="0"/>
                        <a:t>Descripción</a:t>
                      </a:r>
                      <a:endParaRPr lang="es-CL" dirty="0"/>
                    </a:p>
                  </a:txBody>
                  <a:tcPr/>
                </a:tc>
                <a:tc>
                  <a:txBody>
                    <a:bodyPr/>
                    <a:lstStyle/>
                    <a:p>
                      <a:r>
                        <a:rPr lang="es-CL" dirty="0" smtClean="0"/>
                        <a:t>Datos</a:t>
                      </a:r>
                      <a:endParaRPr lang="es-CL" dirty="0"/>
                    </a:p>
                  </a:txBody>
                  <a:tcPr/>
                </a:tc>
                <a:tc>
                  <a:txBody>
                    <a:bodyPr/>
                    <a:lstStyle/>
                    <a:p>
                      <a:r>
                        <a:rPr lang="es-CL" dirty="0" smtClean="0"/>
                        <a:t>Resultado</a:t>
                      </a:r>
                      <a:r>
                        <a:rPr lang="es-CL" baseline="0" dirty="0" smtClean="0"/>
                        <a:t> Esperado</a:t>
                      </a:r>
                      <a:endParaRPr lang="es-CL" dirty="0"/>
                    </a:p>
                  </a:txBody>
                  <a:tcPr/>
                </a:tc>
                <a:tc>
                  <a:txBody>
                    <a:bodyPr/>
                    <a:lstStyle/>
                    <a:p>
                      <a:r>
                        <a:rPr lang="es-CL" dirty="0" smtClean="0"/>
                        <a:t>Resultado Obtenido</a:t>
                      </a:r>
                      <a:endParaRPr lang="es-CL" dirty="0"/>
                    </a:p>
                  </a:txBody>
                  <a:tcPr/>
                </a:tc>
              </a:tr>
              <a:tr h="370840">
                <a:tc>
                  <a:txBody>
                    <a:bodyPr/>
                    <a:lstStyle/>
                    <a:p>
                      <a:r>
                        <a:rPr lang="es-CL" dirty="0" smtClean="0"/>
                        <a:t>1</a:t>
                      </a:r>
                      <a:endParaRPr lang="es-CL" dirty="0"/>
                    </a:p>
                  </a:txBody>
                  <a:tcPr/>
                </a:tc>
                <a:tc>
                  <a:txBody>
                    <a:bodyPr/>
                    <a:lstStyle/>
                    <a:p>
                      <a:r>
                        <a:rPr lang="es-CL" dirty="0" smtClean="0"/>
                        <a:t>Verificar</a:t>
                      </a:r>
                      <a:r>
                        <a:rPr lang="es-CL" baseline="0" dirty="0" smtClean="0"/>
                        <a:t> usuario y </a:t>
                      </a:r>
                      <a:r>
                        <a:rPr lang="es-CL" baseline="0" dirty="0" err="1" smtClean="0"/>
                        <a:t>password</a:t>
                      </a:r>
                      <a:r>
                        <a:rPr lang="es-CL" baseline="0" dirty="0" smtClean="0"/>
                        <a:t> invalido</a:t>
                      </a:r>
                      <a:endParaRPr lang="es-CL" dirty="0"/>
                    </a:p>
                  </a:txBody>
                  <a:tcPr/>
                </a:tc>
                <a:tc>
                  <a:txBody>
                    <a:bodyPr/>
                    <a:lstStyle/>
                    <a:p>
                      <a:r>
                        <a:rPr lang="es-CL" dirty="0" smtClean="0"/>
                        <a:t>Usuario:</a:t>
                      </a:r>
                    </a:p>
                    <a:p>
                      <a:r>
                        <a:rPr lang="es-CL" dirty="0" err="1" smtClean="0"/>
                        <a:t>carlos</a:t>
                      </a:r>
                      <a:endParaRPr lang="es-CL" dirty="0" smtClean="0"/>
                    </a:p>
                    <a:p>
                      <a:endParaRPr lang="es-CL" dirty="0" smtClean="0"/>
                    </a:p>
                    <a:p>
                      <a:r>
                        <a:rPr lang="es-CL" dirty="0" smtClean="0"/>
                        <a:t>Pass:123</a:t>
                      </a:r>
                      <a:endParaRPr lang="es-CL" dirty="0"/>
                    </a:p>
                  </a:txBody>
                  <a:tcPr/>
                </a:tc>
                <a:tc>
                  <a:txBody>
                    <a:bodyPr/>
                    <a:lstStyle/>
                    <a:p>
                      <a:r>
                        <a:rPr lang="es-CL" dirty="0" smtClean="0"/>
                        <a:t>No debe permitir ingresar al sitio</a:t>
                      </a:r>
                      <a:r>
                        <a:rPr lang="es-CL" baseline="0" dirty="0" smtClean="0"/>
                        <a:t> y se d</a:t>
                      </a:r>
                      <a:r>
                        <a:rPr lang="es-CL" dirty="0" smtClean="0"/>
                        <a:t>ebe desplegar un mensaje</a:t>
                      </a:r>
                      <a:r>
                        <a:rPr lang="es-CL" baseline="0" dirty="0" smtClean="0"/>
                        <a:t> indicando “</a:t>
                      </a:r>
                      <a:r>
                        <a:rPr lang="es-CL" baseline="0" dirty="0" err="1" smtClean="0"/>
                        <a:t>paswword</a:t>
                      </a:r>
                      <a:r>
                        <a:rPr lang="es-CL" baseline="0" dirty="0" smtClean="0"/>
                        <a:t> invalida”</a:t>
                      </a:r>
                      <a:endParaRPr lang="es-CL" dirty="0"/>
                    </a:p>
                  </a:txBody>
                  <a:tcPr/>
                </a:tc>
                <a:tc>
                  <a:txBody>
                    <a:bodyPr/>
                    <a:lstStyle/>
                    <a:p>
                      <a:r>
                        <a:rPr lang="es-CL" dirty="0" smtClean="0"/>
                        <a:t>No</a:t>
                      </a:r>
                      <a:r>
                        <a:rPr lang="es-CL" baseline="0" dirty="0" smtClean="0"/>
                        <a:t> permite ingresar al sitio, pero no despliega mensaje</a:t>
                      </a:r>
                      <a:endParaRPr lang="es-CL" dirty="0"/>
                    </a:p>
                  </a:txBody>
                  <a:tcPr/>
                </a:tc>
              </a:tr>
            </a:tbl>
          </a:graphicData>
        </a:graphic>
      </p:graphicFrame>
      <p:sp>
        <p:nvSpPr>
          <p:cNvPr id="3" name="Título 2"/>
          <p:cNvSpPr>
            <a:spLocks noGrp="1"/>
          </p:cNvSpPr>
          <p:nvPr>
            <p:ph type="title"/>
          </p:nvPr>
        </p:nvSpPr>
        <p:spPr/>
        <p:txBody>
          <a:bodyPr/>
          <a:lstStyle/>
          <a:p>
            <a:r>
              <a:rPr lang="es-CL" dirty="0" smtClean="0"/>
              <a:t>Planilla casos de prueba</a:t>
            </a:r>
            <a:endParaRPr lang="es-CL" dirty="0"/>
          </a:p>
        </p:txBody>
      </p:sp>
      <p:pic>
        <p:nvPicPr>
          <p:cNvPr id="5" name="Imagen 4"/>
          <p:cNvPicPr>
            <a:picLocks noChangeAspect="1"/>
          </p:cNvPicPr>
          <p:nvPr/>
        </p:nvPicPr>
        <p:blipFill>
          <a:blip r:embed="rId2"/>
          <a:stretch>
            <a:fillRect/>
          </a:stretch>
        </p:blipFill>
        <p:spPr>
          <a:xfrm>
            <a:off x="5819775" y="3140968"/>
            <a:ext cx="2867025" cy="1152525"/>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80570" y="1430774"/>
            <a:ext cx="8406230" cy="2862322"/>
          </a:xfrm>
          <a:prstGeom prst="rect">
            <a:avLst/>
          </a:prstGeom>
          <a:noFill/>
        </p:spPr>
        <p:txBody>
          <a:bodyPr wrap="square" rtlCol="0">
            <a:spAutoFit/>
          </a:bodyPr>
          <a:lstStyle/>
          <a:p>
            <a:r>
              <a:rPr lang="es-CL" sz="2000" dirty="0" smtClean="0"/>
              <a:t>Es un listado de casos que van a ser probados en el SW.</a:t>
            </a:r>
          </a:p>
          <a:p>
            <a:r>
              <a:rPr lang="es-CL" sz="2000" dirty="0" smtClean="0"/>
              <a:t>Estos pueden estar registrados en una planilla Excel o en alguna herramienta de gestión de </a:t>
            </a:r>
            <a:r>
              <a:rPr lang="es-CL" sz="2000" dirty="0" err="1" smtClean="0"/>
              <a:t>testing</a:t>
            </a:r>
            <a:r>
              <a:rPr lang="es-CL" sz="2000" dirty="0"/>
              <a:t>.</a:t>
            </a:r>
            <a:endParaRPr lang="es-CL" sz="2000" dirty="0" smtClean="0"/>
          </a:p>
          <a:p>
            <a:r>
              <a:rPr lang="es-CL" sz="2000" dirty="0" smtClean="0"/>
              <a:t>Debe tener al menos:</a:t>
            </a:r>
          </a:p>
          <a:p>
            <a:r>
              <a:rPr lang="es-CL" sz="2000" b="1" dirty="0" smtClean="0"/>
              <a:t>ID</a:t>
            </a:r>
            <a:r>
              <a:rPr lang="es-CL" sz="2000" dirty="0" smtClean="0"/>
              <a:t> único del caso</a:t>
            </a:r>
          </a:p>
          <a:p>
            <a:r>
              <a:rPr lang="es-CL" sz="2000" b="1" dirty="0" smtClean="0"/>
              <a:t>Descripción</a:t>
            </a:r>
            <a:r>
              <a:rPr lang="es-CL" sz="2000" dirty="0" smtClean="0"/>
              <a:t> detallada de lo que se va a probar</a:t>
            </a:r>
          </a:p>
          <a:p>
            <a:r>
              <a:rPr lang="es-CL" sz="2000" b="1" dirty="0" smtClean="0"/>
              <a:t>Datos</a:t>
            </a:r>
            <a:r>
              <a:rPr lang="es-CL" sz="2000" dirty="0" smtClean="0"/>
              <a:t> a probar</a:t>
            </a:r>
          </a:p>
          <a:p>
            <a:r>
              <a:rPr lang="es-CL" sz="2000" dirty="0" smtClean="0"/>
              <a:t>El </a:t>
            </a:r>
            <a:r>
              <a:rPr lang="es-CL" sz="2000" b="1" dirty="0" smtClean="0"/>
              <a:t>Resultado</a:t>
            </a:r>
            <a:r>
              <a:rPr lang="es-CL" sz="2000" dirty="0" smtClean="0"/>
              <a:t> que se espera que el SW realice</a:t>
            </a:r>
          </a:p>
          <a:p>
            <a:r>
              <a:rPr lang="es-CL" sz="2000" b="1" dirty="0" smtClean="0"/>
              <a:t>Resultado</a:t>
            </a:r>
            <a:r>
              <a:rPr lang="es-CL" sz="2000" dirty="0" smtClean="0"/>
              <a:t> </a:t>
            </a:r>
            <a:r>
              <a:rPr lang="es-CL" sz="2000" b="1" dirty="0" smtClean="0"/>
              <a:t>obtenido</a:t>
            </a:r>
            <a:r>
              <a:rPr lang="es-CL" sz="2000" dirty="0" smtClean="0"/>
              <a:t> real en la prueba</a:t>
            </a:r>
            <a:endParaRPr lang="es-CL" sz="2000" dirty="0"/>
          </a:p>
        </p:txBody>
      </p:sp>
    </p:spTree>
    <p:extLst>
      <p:ext uri="{BB962C8B-B14F-4D97-AF65-F5344CB8AC3E}">
        <p14:creationId xmlns:p14="http://schemas.microsoft.com/office/powerpoint/2010/main" val="18884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S" sz="2800" dirty="0" smtClean="0"/>
              <a:t>La documentación debe ser controlada, por lo que por cada ciclo de prueba se crea una nueva versión de la planilla de casos de prueba actualizada para poder registrar nuevos cambios y mantener un histórico por ciclo.</a:t>
            </a:r>
          </a:p>
          <a:p>
            <a:pPr algn="just"/>
            <a:r>
              <a:rPr lang="es-ES" sz="2800" dirty="0" smtClean="0"/>
              <a:t>Al ejecutar las pruebas, se debe registrar los resultados en la planilla casos de prueba.</a:t>
            </a:r>
          </a:p>
        </p:txBody>
      </p:sp>
      <p:sp>
        <p:nvSpPr>
          <p:cNvPr id="3" name="2 Título"/>
          <p:cNvSpPr>
            <a:spLocks noGrp="1"/>
          </p:cNvSpPr>
          <p:nvPr>
            <p:ph type="title"/>
          </p:nvPr>
        </p:nvSpPr>
        <p:spPr/>
        <p:txBody>
          <a:bodyPr/>
          <a:lstStyle/>
          <a:p>
            <a:r>
              <a:rPr lang="es-ES_tradnl" dirty="0" smtClean="0"/>
              <a:t>Pruebas formales</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L" dirty="0" smtClean="0"/>
              <a:t>Registro en la planilla de casos de prueba</a:t>
            </a:r>
            <a:endParaRPr lang="es-CL" dirty="0"/>
          </a:p>
        </p:txBody>
      </p:sp>
      <p:sp>
        <p:nvSpPr>
          <p:cNvPr id="3" name="2 Título"/>
          <p:cNvSpPr>
            <a:spLocks noGrp="1"/>
          </p:cNvSpPr>
          <p:nvPr>
            <p:ph type="title"/>
          </p:nvPr>
        </p:nvSpPr>
        <p:spPr/>
        <p:txBody>
          <a:bodyPr/>
          <a:lstStyle/>
          <a:p>
            <a:r>
              <a:rPr lang="es-CL" dirty="0" smtClean="0"/>
              <a:t>Registros de un defecto</a:t>
            </a:r>
            <a:endParaRPr lang="es-CL" dirty="0"/>
          </a:p>
        </p:txBody>
      </p:sp>
      <p:graphicFrame>
        <p:nvGraphicFramePr>
          <p:cNvPr id="4" name="3 Tabla"/>
          <p:cNvGraphicFramePr>
            <a:graphicFrameLocks noGrp="1"/>
          </p:cNvGraphicFramePr>
          <p:nvPr>
            <p:extLst>
              <p:ext uri="{D42A27DB-BD31-4B8C-83A1-F6EECF244321}">
                <p14:modId xmlns:p14="http://schemas.microsoft.com/office/powerpoint/2010/main" val="4186471467"/>
              </p:ext>
            </p:extLst>
          </p:nvPr>
        </p:nvGraphicFramePr>
        <p:xfrm>
          <a:off x="857224" y="2285992"/>
          <a:ext cx="7564775" cy="3200400"/>
        </p:xfrm>
        <a:graphic>
          <a:graphicData uri="http://schemas.openxmlformats.org/drawingml/2006/table">
            <a:tbl>
              <a:tblPr>
                <a:tableStyleId>{BC89EF96-8CEA-46FF-86C4-4CE0E7609802}</a:tableStyleId>
              </a:tblPr>
              <a:tblGrid>
                <a:gridCol w="605134"/>
                <a:gridCol w="285752"/>
                <a:gridCol w="1285884"/>
                <a:gridCol w="1428760"/>
                <a:gridCol w="754895"/>
                <a:gridCol w="1225671"/>
                <a:gridCol w="245134"/>
                <a:gridCol w="245134"/>
                <a:gridCol w="216933"/>
                <a:gridCol w="1271478"/>
              </a:tblGrid>
              <a:tr h="0">
                <a:tc rowSpan="2">
                  <a:txBody>
                    <a:bodyPr/>
                    <a:lstStyle/>
                    <a:p>
                      <a:pPr algn="ctr" fontAlgn="ctr"/>
                      <a:r>
                        <a:rPr lang="es-CL" sz="1000" b="1" u="none" strike="noStrike" dirty="0" smtClean="0">
                          <a:solidFill>
                            <a:schemeClr val="bg1"/>
                          </a:solidFill>
                          <a:effectLst/>
                        </a:rPr>
                        <a:t>MODULO</a:t>
                      </a:r>
                      <a:endParaRPr lang="es-CL" sz="100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00" b="1" u="none" strike="noStrike" dirty="0" smtClean="0">
                          <a:solidFill>
                            <a:schemeClr val="bg1"/>
                          </a:solidFill>
                          <a:effectLst/>
                        </a:rPr>
                        <a:t>Nº</a:t>
                      </a:r>
                      <a:endParaRPr lang="es-CL" sz="100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u="none" strike="noStrike" dirty="0">
                          <a:solidFill>
                            <a:schemeClr val="bg1"/>
                          </a:solidFill>
                          <a:effectLst/>
                        </a:rPr>
                        <a:t>CASOS DE PRUEBAS</a:t>
                      </a:r>
                      <a:br>
                        <a:rPr lang="es-CL" sz="1050" b="1" u="none" strike="noStrike" dirty="0">
                          <a:solidFill>
                            <a:schemeClr val="bg1"/>
                          </a:solidFill>
                          <a:effectLst/>
                        </a:rPr>
                      </a:br>
                      <a:r>
                        <a:rPr lang="es-CL" sz="1050" b="1" u="none" strike="noStrike" dirty="0">
                          <a:solidFill>
                            <a:schemeClr val="bg1"/>
                          </a:solidFill>
                          <a:effectLst/>
                        </a:rPr>
                        <a:t>( QUE PROBAR )</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u="none" strike="noStrike" dirty="0">
                          <a:solidFill>
                            <a:schemeClr val="bg1"/>
                          </a:solidFill>
                          <a:effectLst/>
                        </a:rPr>
                        <a:t>PROCEDIMIENTO DE PRUEBA </a:t>
                      </a:r>
                      <a:br>
                        <a:rPr lang="es-CL" sz="1050" b="1" u="none" strike="noStrike" dirty="0">
                          <a:solidFill>
                            <a:schemeClr val="bg1"/>
                          </a:solidFill>
                          <a:effectLst/>
                        </a:rPr>
                      </a:br>
                      <a:r>
                        <a:rPr lang="es-CL" sz="1050" b="1" u="none" strike="noStrike" dirty="0">
                          <a:solidFill>
                            <a:schemeClr val="bg1"/>
                          </a:solidFill>
                          <a:effectLst/>
                        </a:rPr>
                        <a:t>(COMO)</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i="0" u="none" strike="noStrike" dirty="0" smtClean="0">
                          <a:solidFill>
                            <a:schemeClr val="bg1"/>
                          </a:solidFill>
                          <a:effectLst/>
                          <a:latin typeface="Tahoma"/>
                        </a:rPr>
                        <a:t>Datos</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u="none" strike="noStrike" dirty="0">
                          <a:solidFill>
                            <a:schemeClr val="bg1"/>
                          </a:solidFill>
                          <a:effectLst/>
                        </a:rPr>
                        <a:t>RESULTADO ESPERADO</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gridSpan="4">
                  <a:txBody>
                    <a:bodyPr/>
                    <a:lstStyle/>
                    <a:p>
                      <a:pPr algn="ctr" fontAlgn="ctr"/>
                      <a:r>
                        <a:rPr lang="es-CL" sz="1050" u="none" strike="noStrike" dirty="0">
                          <a:solidFill>
                            <a:schemeClr val="bg1"/>
                          </a:solidFill>
                          <a:effectLst/>
                        </a:rPr>
                        <a:t>RESULTADO OBTENIDO </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hMerge="1">
                  <a:txBody>
                    <a:bodyPr/>
                    <a:lstStyle/>
                    <a:p>
                      <a:endParaRPr lang="es-CL"/>
                    </a:p>
                  </a:txBody>
                  <a:tcPr/>
                </a:tc>
                <a:tc hMerge="1">
                  <a:txBody>
                    <a:bodyPr/>
                    <a:lstStyle/>
                    <a:p>
                      <a:endParaRPr lang="es-CL"/>
                    </a:p>
                  </a:txBody>
                  <a:tcPr/>
                </a:tc>
                <a:tc hMerge="1">
                  <a:txBody>
                    <a:bodyPr/>
                    <a:lstStyle/>
                    <a:p>
                      <a:endParaRPr lang="es-CL"/>
                    </a:p>
                  </a:txBody>
                  <a:tcPr/>
                </a:tc>
              </a:tr>
              <a:tr h="293581">
                <a:tc vMerge="1">
                  <a:txBody>
                    <a:bodyPr/>
                    <a:lstStyle/>
                    <a:p>
                      <a:endParaRPr lang="es-CL"/>
                    </a:p>
                  </a:txBody>
                  <a:tcPr/>
                </a:tc>
                <a:tc vMerge="1">
                  <a:txBody>
                    <a:bodyPr/>
                    <a:lstStyle/>
                    <a:p>
                      <a:endParaRPr lang="es-CL"/>
                    </a:p>
                  </a:txBody>
                  <a:tcPr/>
                </a:tc>
                <a:tc vMerge="1">
                  <a:txBody>
                    <a:bodyPr/>
                    <a:lstStyle/>
                    <a:p>
                      <a:endParaRPr lang="es-CL"/>
                    </a:p>
                  </a:txBody>
                  <a:tcPr/>
                </a:tc>
                <a:tc vMerge="1">
                  <a:txBody>
                    <a:bodyPr/>
                    <a:lstStyle/>
                    <a:p>
                      <a:endParaRPr lang="es-CL"/>
                    </a:p>
                  </a:txBody>
                  <a:tcPr/>
                </a:tc>
                <a:tc vMerge="1">
                  <a:txBody>
                    <a:bodyPr/>
                    <a:lstStyle/>
                    <a:p>
                      <a:endParaRPr lang="es-AR"/>
                    </a:p>
                  </a:txBody>
                  <a:tcPr/>
                </a:tc>
                <a:tc vMerge="1">
                  <a:txBody>
                    <a:bodyPr/>
                    <a:lstStyle/>
                    <a:p>
                      <a:endParaRPr lang="es-CL"/>
                    </a:p>
                  </a:txBody>
                  <a:tcPr/>
                </a:tc>
                <a:tc>
                  <a:txBody>
                    <a:bodyPr/>
                    <a:lstStyle/>
                    <a:p>
                      <a:pPr algn="ctr" fontAlgn="ctr"/>
                      <a:r>
                        <a:rPr lang="es-CL" sz="1050" b="1" u="none" strike="noStrike">
                          <a:solidFill>
                            <a:schemeClr val="bg1"/>
                          </a:solidFill>
                          <a:effectLst/>
                        </a:rPr>
                        <a:t>SI</a:t>
                      </a:r>
                      <a:endParaRPr lang="es-CL" sz="1050" b="1" i="0" u="none" strike="noStrike">
                        <a:solidFill>
                          <a:schemeClr val="bg1"/>
                        </a:solidFill>
                        <a:effectLst/>
                        <a:latin typeface="Tahoma"/>
                      </a:endParaRPr>
                    </a:p>
                  </a:txBody>
                  <a:tcPr marL="0" marR="0" marT="0" marB="0" anchor="ctr">
                    <a:solidFill>
                      <a:schemeClr val="tx2">
                        <a:lumMod val="40000"/>
                        <a:lumOff val="60000"/>
                      </a:schemeClr>
                    </a:solidFill>
                  </a:tcPr>
                </a:tc>
                <a:tc>
                  <a:txBody>
                    <a:bodyPr/>
                    <a:lstStyle/>
                    <a:p>
                      <a:pPr algn="ctr" fontAlgn="ctr"/>
                      <a:r>
                        <a:rPr lang="es-CL" sz="1050" b="1" u="none" strike="noStrike">
                          <a:solidFill>
                            <a:schemeClr val="bg1"/>
                          </a:solidFill>
                          <a:effectLst/>
                        </a:rPr>
                        <a:t>NO</a:t>
                      </a:r>
                      <a:endParaRPr lang="es-CL" sz="1050" b="1" i="0" u="none" strike="noStrike">
                        <a:solidFill>
                          <a:schemeClr val="bg1"/>
                        </a:solidFill>
                        <a:effectLst/>
                        <a:latin typeface="Tahoma"/>
                      </a:endParaRPr>
                    </a:p>
                  </a:txBody>
                  <a:tcPr marL="0" marR="0" marT="0" marB="0" anchor="ctr">
                    <a:solidFill>
                      <a:schemeClr val="tx2">
                        <a:lumMod val="40000"/>
                        <a:lumOff val="60000"/>
                      </a:schemeClr>
                    </a:solidFill>
                  </a:tcPr>
                </a:tc>
                <a:tc>
                  <a:txBody>
                    <a:bodyPr/>
                    <a:lstStyle/>
                    <a:p>
                      <a:pPr algn="ctr" fontAlgn="ctr"/>
                      <a:r>
                        <a:rPr lang="es-CL" sz="1050" b="1" u="none" strike="noStrike">
                          <a:solidFill>
                            <a:schemeClr val="bg1"/>
                          </a:solidFill>
                          <a:effectLst/>
                        </a:rPr>
                        <a:t>N/A</a:t>
                      </a:r>
                      <a:endParaRPr lang="es-CL" sz="1050" b="1" i="0" u="none" strike="noStrike">
                        <a:solidFill>
                          <a:schemeClr val="bg1"/>
                        </a:solidFill>
                        <a:effectLst/>
                        <a:latin typeface="Tahoma"/>
                      </a:endParaRPr>
                    </a:p>
                  </a:txBody>
                  <a:tcPr marL="0" marR="0" marT="0" marB="0" anchor="ctr">
                    <a:solidFill>
                      <a:schemeClr val="tx2">
                        <a:lumMod val="40000"/>
                        <a:lumOff val="60000"/>
                      </a:schemeClr>
                    </a:solidFill>
                  </a:tcPr>
                </a:tc>
                <a:tc>
                  <a:txBody>
                    <a:bodyPr/>
                    <a:lstStyle/>
                    <a:p>
                      <a:pPr algn="ctr" fontAlgn="ctr"/>
                      <a:r>
                        <a:rPr lang="es-CL" sz="1050" b="1" u="none" strike="noStrike" dirty="0">
                          <a:solidFill>
                            <a:schemeClr val="bg1"/>
                          </a:solidFill>
                          <a:effectLst/>
                        </a:rPr>
                        <a:t>Descripción</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r>
              <a:tr h="335522">
                <a:tc>
                  <a:txBody>
                    <a:bodyPr/>
                    <a:lstStyle/>
                    <a:p>
                      <a:pPr algn="l" fontAlgn="t"/>
                      <a:r>
                        <a:rPr lang="es-CL" sz="1050" u="none" strike="noStrike" dirty="0">
                          <a:effectLst/>
                        </a:rPr>
                        <a:t>Portal Alumnos</a:t>
                      </a:r>
                      <a:endParaRPr lang="es-CL" sz="1050" b="0" i="0" u="none" strike="noStrike" dirty="0">
                        <a:effectLst/>
                        <a:latin typeface="Tahoma"/>
                      </a:endParaRPr>
                    </a:p>
                  </a:txBody>
                  <a:tcPr marL="0" marR="0" marT="0" marB="0"/>
                </a:tc>
                <a:tc>
                  <a:txBody>
                    <a:bodyPr/>
                    <a:lstStyle/>
                    <a:p>
                      <a:pPr algn="ctr" fontAlgn="ctr"/>
                      <a:r>
                        <a:rPr lang="es-CL" sz="1050" u="none" strike="noStrike" dirty="0">
                          <a:effectLst/>
                        </a:rPr>
                        <a:t>6</a:t>
                      </a:r>
                      <a:endParaRPr lang="es-CL" sz="1050" b="0" i="0" u="none" strike="noStrike" dirty="0">
                        <a:effectLst/>
                        <a:latin typeface="Tahoma"/>
                      </a:endParaRPr>
                    </a:p>
                  </a:txBody>
                  <a:tcPr marL="0" marR="0" marT="0" marB="0" anchor="ctr"/>
                </a:tc>
                <a:tc>
                  <a:txBody>
                    <a:bodyPr/>
                    <a:lstStyle/>
                    <a:p>
                      <a:pPr algn="l" fontAlgn="t"/>
                      <a:r>
                        <a:rPr lang="es-CL" sz="1050" u="none" strike="noStrike">
                          <a:effectLst/>
                        </a:rPr>
                        <a:t>No ingresar usuario y passwod e intentar entrar al portal</a:t>
                      </a:r>
                      <a:endParaRPr lang="es-CL" sz="1050" b="0" i="0" u="none" strike="noStrike">
                        <a:effectLst/>
                        <a:latin typeface="Tahoma"/>
                      </a:endParaRPr>
                    </a:p>
                  </a:txBody>
                  <a:tcPr marL="0" marR="0" marT="0" marB="0"/>
                </a:tc>
                <a:tc>
                  <a:txBody>
                    <a:bodyPr/>
                    <a:lstStyle/>
                    <a:p>
                      <a:pPr algn="l" fontAlgn="ctr"/>
                      <a:r>
                        <a:rPr lang="es-CL" sz="1050" u="none" strike="noStrike">
                          <a:effectLst/>
                        </a:rPr>
                        <a:t>Hacer clic en Aceptar sin ingresar usuario o password.</a:t>
                      </a:r>
                      <a:endParaRPr lang="es-CL" sz="1050" b="0" i="0" u="none" strike="noStrike">
                        <a:effectLst/>
                        <a:latin typeface="Tahoma"/>
                      </a:endParaRPr>
                    </a:p>
                  </a:txBody>
                  <a:tcPr marL="0" marR="0" marT="0" marB="0" anchor="ctr"/>
                </a:tc>
                <a:tc>
                  <a:txBody>
                    <a:bodyPr/>
                    <a:lstStyle/>
                    <a:p>
                      <a:pPr algn="l" fontAlgn="ctr"/>
                      <a:r>
                        <a:rPr lang="es-CL" sz="1050" b="0" i="0" u="none" strike="noStrike" dirty="0" smtClean="0">
                          <a:effectLst/>
                          <a:latin typeface="Tahoma"/>
                        </a:rPr>
                        <a:t>   NA</a:t>
                      </a:r>
                      <a:endParaRPr lang="es-CL" sz="1050" b="0" i="0" u="none" strike="noStrike" dirty="0">
                        <a:effectLst/>
                        <a:latin typeface="Tahoma"/>
                      </a:endParaRPr>
                    </a:p>
                  </a:txBody>
                  <a:tcPr marL="0" marR="0" marT="0" marB="0" anchor="ctr"/>
                </a:tc>
                <a:tc>
                  <a:txBody>
                    <a:bodyPr/>
                    <a:lstStyle/>
                    <a:p>
                      <a:pPr algn="l" fontAlgn="ctr"/>
                      <a:r>
                        <a:rPr lang="es-CL" sz="1050" u="none" strike="noStrike" dirty="0" smtClean="0">
                          <a:effectLst/>
                        </a:rPr>
                        <a:t>Mensaje </a:t>
                      </a:r>
                      <a:r>
                        <a:rPr lang="es-CL" sz="1050" u="none" strike="noStrike" dirty="0">
                          <a:effectLst/>
                        </a:rPr>
                        <a:t>de error</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 </a:t>
                      </a:r>
                      <a:endParaRPr lang="es-CL" sz="1050" b="1" i="0" u="none" strike="noStrike" dirty="0">
                        <a:effectLst/>
                        <a:latin typeface="Tahoma"/>
                      </a:endParaRPr>
                    </a:p>
                  </a:txBody>
                  <a:tcPr marL="0" marR="0" marT="0" marB="0" anchor="ctr"/>
                </a:tc>
                <a:tc>
                  <a:txBody>
                    <a:bodyPr/>
                    <a:lstStyle/>
                    <a:p>
                      <a:pPr algn="l" fontAlgn="ctr"/>
                      <a:r>
                        <a:rPr lang="es-CL" sz="1050" u="none" strike="noStrike" dirty="0">
                          <a:effectLst/>
                        </a:rPr>
                        <a:t>X</a:t>
                      </a:r>
                      <a:endParaRPr lang="es-CL" sz="1050" b="1" i="0" u="none" strike="noStrike" dirty="0">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c>
                  <a:txBody>
                    <a:bodyPr/>
                    <a:lstStyle/>
                    <a:p>
                      <a:pPr algn="l" fontAlgn="ctr"/>
                      <a:r>
                        <a:rPr lang="es-CL" sz="1050" u="none" strike="noStrike" dirty="0">
                          <a:effectLst/>
                        </a:rPr>
                        <a:t>Se cae la aplicación</a:t>
                      </a:r>
                      <a:endParaRPr lang="es-CL" sz="1050" b="0" i="0" u="none" strike="noStrike" dirty="0">
                        <a:effectLst/>
                        <a:latin typeface="Tahoma"/>
                      </a:endParaRPr>
                    </a:p>
                  </a:txBody>
                  <a:tcPr marL="0" marR="0" marT="0" marB="0" anchor="ctr"/>
                </a:tc>
              </a:tr>
              <a:tr h="559203">
                <a:tc>
                  <a:txBody>
                    <a:bodyPr/>
                    <a:lstStyle/>
                    <a:p>
                      <a:pPr algn="l" fontAlgn="t"/>
                      <a:r>
                        <a:rPr lang="es-CL" sz="1050" u="none" strike="noStrike">
                          <a:effectLst/>
                        </a:rPr>
                        <a:t>Portal Alumnos</a:t>
                      </a:r>
                      <a:endParaRPr lang="es-CL" sz="1050" b="0" i="0" u="none" strike="noStrike">
                        <a:effectLst/>
                        <a:latin typeface="Tahoma"/>
                      </a:endParaRPr>
                    </a:p>
                  </a:txBody>
                  <a:tcPr marL="0" marR="0" marT="0" marB="0"/>
                </a:tc>
                <a:tc>
                  <a:txBody>
                    <a:bodyPr/>
                    <a:lstStyle/>
                    <a:p>
                      <a:pPr algn="ctr" fontAlgn="ctr"/>
                      <a:r>
                        <a:rPr lang="es-CL" sz="1050" u="none" strike="noStrike">
                          <a:effectLst/>
                        </a:rPr>
                        <a:t>7</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Verificar que no permita el ingreso de sentencias SQL para entrar al portal</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En campos Usuario y Pasword ingresar sentencia SQL</a:t>
                      </a:r>
                      <a:br>
                        <a:rPr lang="es-CL" sz="1050" u="none" strike="noStrike">
                          <a:effectLst/>
                        </a:rPr>
                      </a:br>
                      <a:r>
                        <a:rPr lang="es-CL" sz="1050" u="none" strike="noStrike">
                          <a:effectLst/>
                        </a:rPr>
                        <a:t>Hacer clic en Aceptar</a:t>
                      </a:r>
                      <a:br>
                        <a:rPr lang="es-CL" sz="1050" u="none" strike="noStrike">
                          <a:effectLst/>
                        </a:rPr>
                      </a:br>
                      <a:endParaRPr lang="es-CL" sz="1050" b="0" i="0" u="none" strike="noStrike">
                        <a:effectLst/>
                        <a:latin typeface="Tahoma"/>
                      </a:endParaRPr>
                    </a:p>
                  </a:txBody>
                  <a:tcPr marL="0" marR="0" marT="0" marB="0" anchor="ctr"/>
                </a:tc>
                <a:tc>
                  <a:txBody>
                    <a:bodyPr/>
                    <a:lstStyle/>
                    <a:p>
                      <a:pPr algn="l" fontAlgn="ctr"/>
                      <a:endParaRPr lang="es-CL" sz="1050" b="0" i="0" u="none" strike="noStrike" dirty="0">
                        <a:effectLst/>
                        <a:latin typeface="Tahoma"/>
                      </a:endParaRPr>
                    </a:p>
                  </a:txBody>
                  <a:tcPr marL="0" marR="0" marT="0" marB="0" anchor="ctr"/>
                </a:tc>
                <a:tc>
                  <a:txBody>
                    <a:bodyPr/>
                    <a:lstStyle/>
                    <a:p>
                      <a:pPr algn="l" fontAlgn="ctr"/>
                      <a:r>
                        <a:rPr lang="es-CL" sz="1050" u="none" strike="noStrike">
                          <a:effectLst/>
                        </a:rPr>
                        <a:t>Mensaje de error</a:t>
                      </a:r>
                      <a:endParaRPr lang="es-CL" sz="1050" b="0" i="0" u="none" strike="noStrike">
                        <a:effectLst/>
                        <a:latin typeface="Tahoma"/>
                      </a:endParaRPr>
                    </a:p>
                  </a:txBody>
                  <a:tcPr marL="0" marR="0" marT="0" marB="0" anchor="ctr"/>
                </a:tc>
                <a:tc>
                  <a:txBody>
                    <a:bodyPr/>
                    <a:lstStyle/>
                    <a:p>
                      <a:pPr algn="l" fontAlgn="ctr"/>
                      <a:r>
                        <a:rPr lang="es-CL" sz="1050" u="none" strike="noStrike" dirty="0">
                          <a:effectLst/>
                        </a:rPr>
                        <a:t> </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 </a:t>
                      </a:r>
                      <a:endParaRPr lang="es-CL" sz="1050" b="1" i="0" u="none" strike="noStrike" dirty="0">
                        <a:effectLst/>
                        <a:latin typeface="Tahoma"/>
                      </a:endParaRPr>
                    </a:p>
                  </a:txBody>
                  <a:tcPr marL="0" marR="0" marT="0" marB="0" anchor="ctr"/>
                </a:tc>
                <a:tc>
                  <a:txBody>
                    <a:bodyPr/>
                    <a:lstStyle/>
                    <a:p>
                      <a:pPr algn="l" fontAlgn="ctr"/>
                      <a:r>
                        <a:rPr lang="es-CL" sz="1050" u="none" strike="noStrike">
                          <a:effectLst/>
                        </a:rPr>
                        <a:t>X</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No se ejecuta esta prueba</a:t>
                      </a:r>
                      <a:endParaRPr lang="es-CL" sz="1050" b="0" i="0" u="none" strike="noStrike">
                        <a:effectLst/>
                        <a:latin typeface="Tahoma"/>
                      </a:endParaRPr>
                    </a:p>
                  </a:txBody>
                  <a:tcPr marL="0" marR="0" marT="0" marB="0" anchor="ctr"/>
                </a:tc>
              </a:tr>
              <a:tr h="335522">
                <a:tc>
                  <a:txBody>
                    <a:bodyPr/>
                    <a:lstStyle/>
                    <a:p>
                      <a:pPr algn="l" fontAlgn="t"/>
                      <a:r>
                        <a:rPr lang="es-CL" sz="1050" u="none" strike="noStrike">
                          <a:effectLst/>
                        </a:rPr>
                        <a:t>Portal Alumnos</a:t>
                      </a:r>
                      <a:endParaRPr lang="es-CL" sz="1050" b="0" i="0" u="none" strike="noStrike">
                        <a:effectLst/>
                        <a:latin typeface="Tahoma"/>
                      </a:endParaRPr>
                    </a:p>
                  </a:txBody>
                  <a:tcPr marL="0" marR="0" marT="0" marB="0"/>
                </a:tc>
                <a:tc>
                  <a:txBody>
                    <a:bodyPr/>
                    <a:lstStyle/>
                    <a:p>
                      <a:pPr algn="ctr" fontAlgn="ctr"/>
                      <a:r>
                        <a:rPr lang="es-CL" sz="1050" u="none" strike="noStrike">
                          <a:effectLst/>
                        </a:rPr>
                        <a:t>8</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Verificar que cumple con el límite de intentos permitidos</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Ingresar usuario y password invalidos ene veces</a:t>
                      </a:r>
                      <a:endParaRPr lang="es-CL" sz="1050" b="0" i="0" u="none" strike="noStrike">
                        <a:effectLst/>
                        <a:latin typeface="Tahoma"/>
                      </a:endParaRPr>
                    </a:p>
                  </a:txBody>
                  <a:tcPr marL="0" marR="0" marT="0" marB="0" anchor="ctr"/>
                </a:tc>
                <a:tc>
                  <a:txBody>
                    <a:bodyPr/>
                    <a:lstStyle/>
                    <a:p>
                      <a:pPr algn="l" fontAlgn="ctr"/>
                      <a:r>
                        <a:rPr lang="es-CL" sz="1050" b="0" i="0" u="none" strike="noStrike" dirty="0" smtClean="0">
                          <a:effectLst/>
                          <a:latin typeface="Tahoma"/>
                        </a:rPr>
                        <a:t> usuario: pablo</a:t>
                      </a:r>
                    </a:p>
                    <a:p>
                      <a:pPr algn="l" fontAlgn="ctr"/>
                      <a:r>
                        <a:rPr lang="es-CL" sz="1050" b="0" i="0" u="none" strike="noStrike" baseline="0" dirty="0" smtClean="0">
                          <a:effectLst/>
                          <a:latin typeface="Tahoma"/>
                        </a:rPr>
                        <a:t> Pass: 123</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Mensaje de error</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X</a:t>
                      </a:r>
                      <a:endParaRPr lang="es-CL" sz="1050" b="1" i="0" u="none" strike="noStrike" dirty="0">
                        <a:effectLst/>
                        <a:latin typeface="Tahoma"/>
                      </a:endParaRPr>
                    </a:p>
                  </a:txBody>
                  <a:tcPr marL="0" marR="0" marT="0" marB="0" anchor="ctr"/>
                </a:tc>
                <a:tc>
                  <a:txBody>
                    <a:bodyPr/>
                    <a:lstStyle/>
                    <a:p>
                      <a:pPr algn="l" fontAlgn="ctr"/>
                      <a:r>
                        <a:rPr lang="es-CL" sz="1050" u="none" strike="noStrike">
                          <a:effectLst/>
                        </a:rPr>
                        <a:t> </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r>
              <a:tr h="712984">
                <a:tc>
                  <a:txBody>
                    <a:bodyPr/>
                    <a:lstStyle/>
                    <a:p>
                      <a:pPr algn="l" fontAlgn="t"/>
                      <a:r>
                        <a:rPr lang="es-CL" sz="1050" u="none" strike="noStrike">
                          <a:effectLst/>
                        </a:rPr>
                        <a:t>Portal Alumnos</a:t>
                      </a:r>
                      <a:endParaRPr lang="es-CL" sz="1050" b="0" i="0" u="none" strike="noStrike">
                        <a:effectLst/>
                        <a:latin typeface="Tahoma"/>
                      </a:endParaRPr>
                    </a:p>
                  </a:txBody>
                  <a:tcPr marL="0" marR="0" marT="0" marB="0"/>
                </a:tc>
                <a:tc>
                  <a:txBody>
                    <a:bodyPr/>
                    <a:lstStyle/>
                    <a:p>
                      <a:pPr algn="ctr" fontAlgn="ctr"/>
                      <a:r>
                        <a:rPr lang="es-CL" sz="1050" u="none" strike="noStrike">
                          <a:effectLst/>
                        </a:rPr>
                        <a:t>9</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Salir del portal con BACK del navegador</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Ingresar al portal con usuario alumno</a:t>
                      </a:r>
                      <a:br>
                        <a:rPr lang="es-CL" sz="1050" u="none" strike="noStrike">
                          <a:effectLst/>
                        </a:rPr>
                      </a:br>
                      <a:r>
                        <a:rPr lang="es-CL" sz="1050" u="none" strike="noStrike">
                          <a:effectLst/>
                        </a:rPr>
                        <a:t>Hacer clic en BACK del Navegador</a:t>
                      </a:r>
                      <a:br>
                        <a:rPr lang="es-CL" sz="1050" u="none" strike="noStrike">
                          <a:effectLst/>
                        </a:rPr>
                      </a:br>
                      <a:r>
                        <a:rPr lang="es-CL" sz="1050" u="none" strike="noStrike">
                          <a:effectLst/>
                        </a:rPr>
                        <a:t>Hacer clic en FORWARD del navegador</a:t>
                      </a:r>
                      <a:endParaRPr lang="es-CL" sz="1050" b="0" i="0" u="none" strike="noStrike">
                        <a:effectLst/>
                        <a:latin typeface="Tahoma"/>
                      </a:endParaRPr>
                    </a:p>
                  </a:txBody>
                  <a:tcPr marL="0" marR="0" marT="0" marB="0" anchor="ctr"/>
                </a:tc>
                <a:tc>
                  <a:txBody>
                    <a:bodyPr/>
                    <a:lstStyle/>
                    <a:p>
                      <a:pPr algn="l" fontAlgn="ctr"/>
                      <a:r>
                        <a:rPr lang="es-CL" sz="1050" b="0" i="0" u="none" strike="noStrike" dirty="0" smtClean="0">
                          <a:effectLst/>
                          <a:latin typeface="Tahoma"/>
                        </a:rPr>
                        <a:t>NA</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Se debe desplegar la página de </a:t>
                      </a:r>
                      <a:r>
                        <a:rPr lang="es-CL" sz="1050" u="none" strike="noStrike" dirty="0" err="1">
                          <a:effectLst/>
                        </a:rPr>
                        <a:t>Login</a:t>
                      </a:r>
                      <a:endParaRPr lang="es-CL" sz="1050" b="0" i="0" u="none" strike="noStrike" dirty="0">
                        <a:effectLst/>
                        <a:latin typeface="Tahoma"/>
                      </a:endParaRPr>
                    </a:p>
                  </a:txBody>
                  <a:tcPr marL="0" marR="0" marT="0" marB="0" anchor="ctr"/>
                </a:tc>
                <a:tc>
                  <a:txBody>
                    <a:bodyPr/>
                    <a:lstStyle/>
                    <a:p>
                      <a:pPr algn="l" fontAlgn="ctr"/>
                      <a:r>
                        <a:rPr lang="es-CL" sz="1050" u="none" strike="noStrike">
                          <a:effectLst/>
                        </a:rPr>
                        <a:t> </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X</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c>
                  <a:txBody>
                    <a:bodyPr/>
                    <a:lstStyle/>
                    <a:p>
                      <a:pPr algn="l" fontAlgn="ctr"/>
                      <a:r>
                        <a:rPr lang="es-CL" sz="1050" u="none" strike="noStrike" dirty="0">
                          <a:effectLst/>
                        </a:rPr>
                        <a:t>Continúa la sesión abierta</a:t>
                      </a:r>
                      <a:endParaRPr lang="es-CL" sz="1050" b="0" i="0" u="none" strike="noStrike" dirty="0">
                        <a:effectLst/>
                        <a:latin typeface="Tahoma"/>
                      </a:endParaRPr>
                    </a:p>
                  </a:txBody>
                  <a:tcPr marL="0" marR="0" marT="0" marB="0" anchor="ctr"/>
                </a:tc>
              </a:tr>
            </a:tbl>
          </a:graphicData>
        </a:graphic>
      </p:graphicFrame>
    </p:spTree>
    <p:extLst>
      <p:ext uri="{BB962C8B-B14F-4D97-AF65-F5344CB8AC3E}">
        <p14:creationId xmlns:p14="http://schemas.microsoft.com/office/powerpoint/2010/main" val="3998142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 Conceptos aprendidos</a:t>
            </a:r>
            <a:endParaRPr lang="es-AR" dirty="0"/>
          </a:p>
        </p:txBody>
      </p:sp>
      <p:sp>
        <p:nvSpPr>
          <p:cNvPr id="4" name="Rectangle 3"/>
          <p:cNvSpPr txBox="1">
            <a:spLocks noGrp="1" noChangeArrowheads="1"/>
          </p:cNvSpPr>
          <p:nvPr>
            <p:ph idx="1"/>
          </p:nvPr>
        </p:nvSpPr>
        <p:spPr bwMode="auto">
          <a:xfrm>
            <a:off x="457200" y="1600201"/>
            <a:ext cx="5686436" cy="340043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lgn="just"/>
            <a:r>
              <a:rPr lang="es-ES_tradnl" sz="2800" dirty="0" smtClean="0">
                <a:solidFill>
                  <a:schemeClr val="bg1"/>
                </a:solidFill>
                <a:latin typeface="Times New Roman" pitchFamily="18" charset="0"/>
              </a:rPr>
              <a:t>Defectos de un SW</a:t>
            </a:r>
          </a:p>
          <a:p>
            <a:pPr marL="609600" indent="-609600" algn="just"/>
            <a:r>
              <a:rPr lang="es-ES_tradnl" sz="2800" dirty="0" smtClean="0">
                <a:solidFill>
                  <a:schemeClr val="bg1"/>
                </a:solidFill>
                <a:latin typeface="Times New Roman" pitchFamily="18" charset="0"/>
              </a:rPr>
              <a:t>Pruebas Informales</a:t>
            </a:r>
          </a:p>
          <a:p>
            <a:pPr marL="609600" indent="-609600" algn="just"/>
            <a:r>
              <a:rPr lang="es-ES_tradnl" sz="2800" dirty="0" smtClean="0">
                <a:solidFill>
                  <a:schemeClr val="bg1"/>
                </a:solidFill>
                <a:latin typeface="Times New Roman" pitchFamily="18" charset="0"/>
              </a:rPr>
              <a:t>Pruebas Formales</a:t>
            </a:r>
          </a:p>
          <a:p>
            <a:pPr marL="609600" indent="-609600" algn="just"/>
            <a:r>
              <a:rPr lang="es-ES_tradnl" sz="2800" dirty="0" smtClean="0">
                <a:solidFill>
                  <a:schemeClr val="bg1"/>
                </a:solidFill>
                <a:latin typeface="Times New Roman" pitchFamily="18" charset="0"/>
              </a:rPr>
              <a:t>Planilla </a:t>
            </a:r>
            <a:r>
              <a:rPr lang="es-ES_tradnl" sz="2800" dirty="0">
                <a:solidFill>
                  <a:schemeClr val="bg1"/>
                </a:solidFill>
                <a:latin typeface="Times New Roman" pitchFamily="18" charset="0"/>
              </a:rPr>
              <a:t>de casos de prueba</a:t>
            </a:r>
            <a:endParaRPr lang="es-ES" sz="2800" dirty="0">
              <a:solidFill>
                <a:schemeClr val="bg1"/>
              </a:solidFill>
            </a:endParaRPr>
          </a:p>
          <a:p>
            <a:pPr marL="609600" indent="-609600" algn="just"/>
            <a:r>
              <a:rPr lang="es-ES_tradnl" sz="2800" dirty="0" smtClean="0">
                <a:solidFill>
                  <a:schemeClr val="bg1"/>
                </a:solidFill>
                <a:latin typeface="Times New Roman" pitchFamily="18" charset="0"/>
              </a:rPr>
              <a:t>Registro de defectos en planilla de casos de prueba</a:t>
            </a:r>
            <a:endParaRPr lang="es-ES" sz="2800" dirty="0" smtClean="0">
              <a:solidFill>
                <a:schemeClr val="bg1"/>
              </a:solidFill>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6643702" y="2643182"/>
            <a:ext cx="1714512" cy="17145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22873" y="836712"/>
            <a:ext cx="9010855" cy="4733604"/>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N°4</a:t>
            </a:r>
          </a:p>
          <a:p>
            <a:pPr algn="ctr"/>
            <a:r>
              <a:rPr lang="es-CL" sz="2800" dirty="0">
                <a:solidFill>
                  <a:schemeClr val="bg1"/>
                </a:solidFill>
                <a:latin typeface="Calibri" pitchFamily="34" charset="0"/>
              </a:rPr>
              <a:t>Ejecución de Pruebas de Software</a:t>
            </a:r>
            <a:r>
              <a:rPr lang="es-AR" sz="2800" dirty="0" smtClean="0">
                <a:solidFill>
                  <a:schemeClr val="bg1"/>
                </a:solidFill>
                <a:latin typeface="Calibri" pitchFamily="34" charset="0"/>
              </a:rPr>
              <a:t>	</a:t>
            </a:r>
          </a:p>
          <a:p>
            <a:pPr algn="ctr"/>
            <a:endParaRPr lang="es-CL" sz="2800" dirty="0">
              <a:latin typeface="Calibri" pitchFamily="34" charset="0"/>
            </a:endParaRPr>
          </a:p>
          <a:p>
            <a:pPr algn="ctr"/>
            <a:r>
              <a:rPr lang="es-CL" sz="2800" dirty="0" smtClean="0">
                <a:latin typeface="Calibri" pitchFamily="34" charset="0"/>
              </a:rPr>
              <a:t>Aprendizajes Esperados:</a:t>
            </a:r>
          </a:p>
          <a:p>
            <a:pPr algn="just"/>
            <a:r>
              <a:rPr lang="es-AR" sz="2800" dirty="0"/>
              <a:t>Ejecutar </a:t>
            </a:r>
            <a:r>
              <a:rPr lang="es-AR" sz="2400" dirty="0"/>
              <a:t>de forma correcta las pruebas de una casuística cubriendo la totalidad de los casos. </a:t>
            </a:r>
            <a:endParaRPr lang="es-CL" sz="2400" dirty="0"/>
          </a:p>
          <a:p>
            <a:pPr algn="just"/>
            <a:r>
              <a:rPr lang="es-AR" sz="2400" dirty="0"/>
              <a:t>Realizar el trabajo bajo presión de acuerdo al tiempo del encargo</a:t>
            </a:r>
            <a:r>
              <a:rPr lang="es-AR" sz="2400" dirty="0" smtClean="0"/>
              <a:t>.</a:t>
            </a:r>
            <a:endParaRPr lang="es-CL" sz="2400" dirty="0"/>
          </a:p>
          <a:p>
            <a:pPr algn="just"/>
            <a:r>
              <a:rPr lang="es-CL" sz="2400" dirty="0"/>
              <a:t>Reconocer las características de una correcta ejecución de pruebas, utilizando la técnica seleccionada. </a:t>
            </a:r>
            <a:endParaRPr lang="es-AR" sz="2400" dirty="0" smtClean="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772069"/>
            <a:ext cx="7344816" cy="17893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pic>
        <p:nvPicPr>
          <p:cNvPr id="4" name="Picture 6" descr="http://jblanguagemanagement.files.wordpress.com/2013/01/sganm1.jpg"/>
          <p:cNvPicPr>
            <a:picLocks noChangeAspect="1" noChangeArrowheads="1"/>
          </p:cNvPicPr>
          <p:nvPr/>
        </p:nvPicPr>
        <p:blipFill>
          <a:blip r:embed="rId3"/>
          <a:srcRect/>
          <a:stretch>
            <a:fillRect/>
          </a:stretch>
        </p:blipFill>
        <p:spPr bwMode="auto">
          <a:xfrm>
            <a:off x="6357950" y="3786190"/>
            <a:ext cx="2452678" cy="2446547"/>
          </a:xfrm>
          <a:prstGeom prst="rect">
            <a:avLst/>
          </a:prstGeom>
          <a:noFill/>
        </p:spPr>
      </p:pic>
      <p:sp>
        <p:nvSpPr>
          <p:cNvPr id="2" name="1 Marcador de contenido"/>
          <p:cNvSpPr>
            <a:spLocks noGrp="1"/>
          </p:cNvSpPr>
          <p:nvPr>
            <p:ph idx="1"/>
          </p:nvPr>
        </p:nvSpPr>
        <p:spPr/>
        <p:txBody>
          <a:bodyPr/>
          <a:lstStyle/>
          <a:p>
            <a:pPr marL="514350" indent="-514350">
              <a:buFont typeface="+mj-lt"/>
              <a:buAutoNum type="arabicPeriod"/>
            </a:pPr>
            <a:r>
              <a:rPr lang="es-AR" dirty="0" smtClean="0"/>
              <a:t>Planificar y controlar</a:t>
            </a:r>
          </a:p>
          <a:p>
            <a:pPr marL="514350" indent="-514350">
              <a:buFont typeface="+mj-lt"/>
              <a:buAutoNum type="arabicPeriod"/>
            </a:pPr>
            <a:r>
              <a:rPr lang="es-ES_tradnl" dirty="0" smtClean="0"/>
              <a:t>Analizar y diseñar</a:t>
            </a:r>
          </a:p>
          <a:p>
            <a:pPr marL="514350" indent="-514350">
              <a:buFont typeface="+mj-lt"/>
              <a:buAutoNum type="arabicPeriod"/>
            </a:pPr>
            <a:r>
              <a:rPr lang="es-ES_tradnl" dirty="0" smtClean="0"/>
              <a:t>Implementar y ejecutar</a:t>
            </a:r>
          </a:p>
          <a:p>
            <a:pPr marL="514350" indent="-514350">
              <a:buFont typeface="+mj-lt"/>
              <a:buAutoNum type="arabicPeriod"/>
            </a:pPr>
            <a:r>
              <a:rPr lang="es-ES_tradnl" dirty="0" smtClean="0"/>
              <a:t>Evaluar los criterios existentes y reportar</a:t>
            </a:r>
          </a:p>
          <a:p>
            <a:pPr marL="514350" indent="-514350">
              <a:buFont typeface="+mj-lt"/>
              <a:buAutoNum type="arabicPeriod"/>
            </a:pPr>
            <a:r>
              <a:rPr lang="es-ES_tradnl" dirty="0" smtClean="0"/>
              <a:t>Cerrar las pruebas</a:t>
            </a:r>
            <a:endParaRPr lang="es-AR" dirty="0" smtClean="0"/>
          </a:p>
          <a:p>
            <a:pPr marL="514350" indent="-514350">
              <a:buFont typeface="+mj-lt"/>
              <a:buAutoNum type="arabicPeriod"/>
            </a:pPr>
            <a:endParaRPr lang="es-AR" dirty="0"/>
          </a:p>
        </p:txBody>
      </p:sp>
      <p:sp>
        <p:nvSpPr>
          <p:cNvPr id="3" name="2 Título"/>
          <p:cNvSpPr>
            <a:spLocks noGrp="1"/>
          </p:cNvSpPr>
          <p:nvPr>
            <p:ph type="title"/>
          </p:nvPr>
        </p:nvSpPr>
        <p:spPr/>
        <p:txBody>
          <a:bodyPr/>
          <a:lstStyle/>
          <a:p>
            <a:r>
              <a:rPr lang="es-ES_tradnl" dirty="0" smtClean="0"/>
              <a:t>Proceso de Testing</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71472" y="1600200"/>
            <a:ext cx="8358246" cy="4043377"/>
          </a:xfrm>
        </p:spPr>
        <p:txBody>
          <a:bodyPr/>
          <a:lstStyle/>
          <a:p>
            <a:pPr>
              <a:buFont typeface="Wingdings" pitchFamily="2" charset="2"/>
              <a:buChar char="ü"/>
            </a:pPr>
            <a:r>
              <a:rPr lang="es-ES_tradnl" dirty="0" smtClean="0"/>
              <a:t>Implementar y verificar el ambiente de pruebas</a:t>
            </a:r>
          </a:p>
          <a:p>
            <a:pPr>
              <a:buFont typeface="Wingdings" pitchFamily="2" charset="2"/>
              <a:buChar char="ü"/>
            </a:pPr>
            <a:r>
              <a:rPr lang="es-ES_tradnl" dirty="0" smtClean="0"/>
              <a:t>Ejecutar </a:t>
            </a:r>
            <a:r>
              <a:rPr lang="es-AR" dirty="0" smtClean="0"/>
              <a:t>Pruebas Exploratorias</a:t>
            </a:r>
            <a:endParaRPr lang="es-ES_tradnl" dirty="0" smtClean="0"/>
          </a:p>
          <a:p>
            <a:pPr>
              <a:buFont typeface="Wingdings" pitchFamily="2" charset="2"/>
              <a:buChar char="ü"/>
            </a:pPr>
            <a:r>
              <a:rPr lang="es-ES_tradnl" dirty="0" smtClean="0"/>
              <a:t>Ejecutar los casos de pruebas</a:t>
            </a:r>
          </a:p>
          <a:p>
            <a:pPr>
              <a:buFont typeface="Wingdings" pitchFamily="2" charset="2"/>
              <a:buChar char="ü"/>
            </a:pPr>
            <a:r>
              <a:rPr lang="es-ES_tradnl" dirty="0" smtClean="0"/>
              <a:t>Registrar los resultados de las pruebas</a:t>
            </a:r>
          </a:p>
          <a:p>
            <a:pPr>
              <a:buFont typeface="Wingdings" pitchFamily="2" charset="2"/>
              <a:buChar char="ü"/>
            </a:pPr>
            <a:r>
              <a:rPr lang="es-ES_tradnl" dirty="0" smtClean="0"/>
              <a:t>Re-ejecutar las pruebas para verificar si se han corregido los defectos. </a:t>
            </a:r>
            <a:r>
              <a:rPr lang="es-ES_tradnl" i="1" u="sng" dirty="0" smtClean="0">
                <a:solidFill>
                  <a:srgbClr val="002060"/>
                </a:solidFill>
              </a:rPr>
              <a:t>Ciclo de prueba</a:t>
            </a:r>
          </a:p>
        </p:txBody>
      </p:sp>
      <p:sp>
        <p:nvSpPr>
          <p:cNvPr id="3" name="2 Título"/>
          <p:cNvSpPr>
            <a:spLocks noGrp="1"/>
          </p:cNvSpPr>
          <p:nvPr>
            <p:ph type="title"/>
          </p:nvPr>
        </p:nvSpPr>
        <p:spPr/>
        <p:txBody>
          <a:bodyPr/>
          <a:lstStyle/>
          <a:p>
            <a:pPr marL="0" indent="0"/>
            <a:r>
              <a:rPr lang="es-ES_tradnl" dirty="0"/>
              <a:t>Implementar y ejecutar</a:t>
            </a:r>
          </a:p>
        </p:txBody>
      </p:sp>
    </p:spTree>
    <p:extLst>
      <p:ext uri="{BB962C8B-B14F-4D97-AF65-F5344CB8AC3E}">
        <p14:creationId xmlns:p14="http://schemas.microsoft.com/office/powerpoint/2010/main" val="1451742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AR" sz="3000" dirty="0" smtClean="0"/>
              <a:t>Un error de software, comúnmente conocido como </a:t>
            </a:r>
            <a:r>
              <a:rPr lang="es-AR" sz="3000" dirty="0" err="1" smtClean="0"/>
              <a:t>bug</a:t>
            </a:r>
            <a:r>
              <a:rPr lang="es-AR" sz="3000" dirty="0" smtClean="0"/>
              <a:t> («bicho»), es un error o fallo en un programa de computador o sistema que desencadena un resultado indeseado.</a:t>
            </a:r>
          </a:p>
          <a:p>
            <a:pPr>
              <a:buNone/>
            </a:pPr>
            <a:endParaRPr lang="es-CL" sz="3000" dirty="0" smtClean="0"/>
          </a:p>
        </p:txBody>
      </p:sp>
      <p:sp>
        <p:nvSpPr>
          <p:cNvPr id="3" name="2 Título"/>
          <p:cNvSpPr>
            <a:spLocks noGrp="1"/>
          </p:cNvSpPr>
          <p:nvPr>
            <p:ph type="title"/>
          </p:nvPr>
        </p:nvSpPr>
        <p:spPr/>
        <p:txBody>
          <a:bodyPr/>
          <a:lstStyle/>
          <a:p>
            <a:r>
              <a:rPr lang="es-CL" dirty="0" smtClean="0"/>
              <a:t>Error de Software </a:t>
            </a:r>
            <a:endParaRPr lang="es-CL" dirty="0"/>
          </a:p>
        </p:txBody>
      </p:sp>
      <p:sp>
        <p:nvSpPr>
          <p:cNvPr id="25602" name="AutoShape 2" descr="https://farm1.staticflickr.com/113/282707058_02305d3cce_o_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4" name="AutoShape 4" descr="https://farm1.staticflickr.com/113/282707058_02305d3cce_o_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6" name="AutoShape 6" descr="https://farm1.staticflickr.com/113/282707058_02305d3cce_o_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25609" name="Picture 9" descr="https://encrypted-tbn2.gstatic.com/images?q=tbn:ANd9GcRdrr3Md9wb96vHWiKaE7jUxJjpA8umsNTimPQW9JtZZcWlWItV"/>
          <p:cNvPicPr>
            <a:picLocks noChangeAspect="1" noChangeArrowheads="1"/>
          </p:cNvPicPr>
          <p:nvPr/>
        </p:nvPicPr>
        <p:blipFill>
          <a:blip r:embed="rId3"/>
          <a:srcRect/>
          <a:stretch>
            <a:fillRect/>
          </a:stretch>
        </p:blipFill>
        <p:spPr bwMode="auto">
          <a:xfrm>
            <a:off x="2786050" y="3500438"/>
            <a:ext cx="4572032" cy="2683923"/>
          </a:xfrm>
          <a:prstGeom prst="ellipse">
            <a:avLst/>
          </a:prstGeom>
          <a:ln>
            <a:noFill/>
          </a:ln>
          <a:effectLst>
            <a:softEdge rad="112500"/>
          </a:effectLst>
        </p:spPr>
      </p:pic>
    </p:spTree>
    <p:extLst>
      <p:ext uri="{BB962C8B-B14F-4D97-AF65-F5344CB8AC3E}">
        <p14:creationId xmlns:p14="http://schemas.microsoft.com/office/powerpoint/2010/main" val="369563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upload.wikimedia.org/wikipedia/commons/8/8a/H96566k.jpg"/>
          <p:cNvPicPr>
            <a:picLocks noChangeAspect="1" noChangeArrowheads="1"/>
          </p:cNvPicPr>
          <p:nvPr/>
        </p:nvPicPr>
        <p:blipFill>
          <a:blip r:embed="rId3"/>
          <a:srcRect b="12865"/>
          <a:stretch>
            <a:fillRect/>
          </a:stretch>
        </p:blipFill>
        <p:spPr bwMode="auto">
          <a:xfrm>
            <a:off x="1357290" y="876320"/>
            <a:ext cx="7048500" cy="4838696"/>
          </a:xfrm>
          <a:prstGeom prst="rect">
            <a:avLst/>
          </a:prstGeom>
          <a:noFill/>
        </p:spPr>
      </p:pic>
      <p:sp>
        <p:nvSpPr>
          <p:cNvPr id="3" name="2 Título"/>
          <p:cNvSpPr>
            <a:spLocks noGrp="1"/>
          </p:cNvSpPr>
          <p:nvPr>
            <p:ph type="title"/>
          </p:nvPr>
        </p:nvSpPr>
        <p:spPr/>
        <p:txBody>
          <a:bodyPr/>
          <a:lstStyle/>
          <a:p>
            <a:r>
              <a:rPr lang="es-ES_tradnl" dirty="0" smtClean="0"/>
              <a:t>Origen del término BUG</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sz="3000" dirty="0" smtClean="0"/>
              <a:t>Si bien hay varios términos para indicar problemas en el SW como: </a:t>
            </a:r>
            <a:r>
              <a:rPr lang="es-CL" sz="2800" dirty="0" smtClean="0"/>
              <a:t>Incidentes, </a:t>
            </a:r>
            <a:r>
              <a:rPr lang="es-CL" sz="2800" dirty="0" err="1" smtClean="0"/>
              <a:t>Bugs</a:t>
            </a:r>
            <a:r>
              <a:rPr lang="es-CL" sz="2800" dirty="0" smtClean="0"/>
              <a:t>, </a:t>
            </a:r>
            <a:r>
              <a:rPr lang="es-CL" sz="2800" dirty="0" err="1" smtClean="0"/>
              <a:t>Issues</a:t>
            </a:r>
            <a:r>
              <a:rPr lang="es-CL" sz="2800" dirty="0" smtClean="0"/>
              <a:t>, Falla o  Error, lo más común es que, en español, </a:t>
            </a:r>
            <a:r>
              <a:rPr lang="es-CL" sz="3000" dirty="0" smtClean="0"/>
              <a:t>se le denomine </a:t>
            </a:r>
            <a:r>
              <a:rPr lang="es-CL" sz="3000" i="1" u="sng" dirty="0" smtClean="0"/>
              <a:t>defecto</a:t>
            </a:r>
            <a:r>
              <a:rPr lang="es-CL" sz="3000" u="sng" dirty="0" smtClean="0"/>
              <a:t> </a:t>
            </a:r>
            <a:r>
              <a:rPr lang="es-CL" sz="3000" dirty="0" smtClean="0"/>
              <a:t>a la causa es algún problema en el producto que estamos probando.</a:t>
            </a:r>
          </a:p>
        </p:txBody>
      </p:sp>
      <p:sp>
        <p:nvSpPr>
          <p:cNvPr id="3" name="2 Título"/>
          <p:cNvSpPr>
            <a:spLocks noGrp="1"/>
          </p:cNvSpPr>
          <p:nvPr>
            <p:ph type="title"/>
          </p:nvPr>
        </p:nvSpPr>
        <p:spPr/>
        <p:txBody>
          <a:bodyPr/>
          <a:lstStyle/>
          <a:p>
            <a:r>
              <a:rPr lang="es-CL" dirty="0" smtClean="0"/>
              <a:t>Error de Software </a:t>
            </a:r>
            <a:endParaRPr lang="es-CL" dirty="0"/>
          </a:p>
        </p:txBody>
      </p:sp>
      <p:sp>
        <p:nvSpPr>
          <p:cNvPr id="25602" name="AutoShape 2" descr="https://farm1.staticflickr.com/113/282707058_02305d3cce_o_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4" name="AutoShape 4" descr="https://farm1.staticflickr.com/113/282707058_02305d3cce_o_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6" name="AutoShape 6" descr="https://farm1.staticflickr.com/113/282707058_02305d3cce_o_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25607" name="Picture 7"/>
          <p:cNvPicPr>
            <a:picLocks noChangeAspect="1" noChangeArrowheads="1"/>
          </p:cNvPicPr>
          <p:nvPr/>
        </p:nvPicPr>
        <p:blipFill>
          <a:blip r:embed="rId3"/>
          <a:srcRect/>
          <a:stretch>
            <a:fillRect/>
          </a:stretch>
        </p:blipFill>
        <p:spPr bwMode="auto">
          <a:xfrm>
            <a:off x="5467373" y="4214818"/>
            <a:ext cx="2890841" cy="25524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9563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Detectar Defectos</a:t>
            </a:r>
            <a:endParaRPr lang="es-AR" dirty="0"/>
          </a:p>
        </p:txBody>
      </p:sp>
      <p:pic>
        <p:nvPicPr>
          <p:cNvPr id="47106" name="Picture 2" descr="Dev- How can I make it? Test- How can I break it?"/>
          <p:cNvPicPr>
            <a:picLocks noChangeAspect="1" noChangeArrowheads="1"/>
          </p:cNvPicPr>
          <p:nvPr/>
        </p:nvPicPr>
        <p:blipFill>
          <a:blip r:embed="rId3"/>
          <a:srcRect b="11949"/>
          <a:stretch>
            <a:fillRect/>
          </a:stretch>
        </p:blipFill>
        <p:spPr bwMode="auto">
          <a:xfrm>
            <a:off x="142844" y="1142984"/>
            <a:ext cx="5581656" cy="4726435"/>
          </a:xfrm>
          <a:prstGeom prst="rect">
            <a:avLst/>
          </a:prstGeom>
          <a:noFill/>
        </p:spPr>
      </p:pic>
      <p:sp>
        <p:nvSpPr>
          <p:cNvPr id="5" name="4 Rectángulo"/>
          <p:cNvSpPr/>
          <p:nvPr/>
        </p:nvSpPr>
        <p:spPr>
          <a:xfrm>
            <a:off x="5643570" y="1456687"/>
            <a:ext cx="2857520"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s-CL" sz="2800" dirty="0" smtClean="0"/>
              <a:t>La finalidad del equipo de testing es encontrar defectos en el SW que se esta evaluando utilizando pruebas:</a:t>
            </a:r>
          </a:p>
          <a:p>
            <a:pPr algn="ctr"/>
            <a:r>
              <a:rPr lang="es-CL" sz="2800" dirty="0" smtClean="0"/>
              <a:t>Formales o Informales.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0" indent="0">
              <a:buNone/>
            </a:pPr>
            <a:r>
              <a:rPr lang="es-CL" sz="2800" dirty="0" smtClean="0"/>
              <a:t>Pruebas exploratorias</a:t>
            </a:r>
          </a:p>
          <a:p>
            <a:r>
              <a:rPr lang="es-ES" sz="2800" dirty="0"/>
              <a:t>Se realizan sin una preparación </a:t>
            </a:r>
            <a:r>
              <a:rPr lang="es-ES" sz="2800" dirty="0" smtClean="0"/>
              <a:t>previa</a:t>
            </a:r>
          </a:p>
          <a:p>
            <a:r>
              <a:rPr lang="es-ES" sz="2800" dirty="0" smtClean="0"/>
              <a:t>Es una revisión general al SW</a:t>
            </a:r>
          </a:p>
          <a:p>
            <a:r>
              <a:rPr lang="es-ES" sz="2800" dirty="0" smtClean="0"/>
              <a:t>La finalidad principal descartar que no existan errores graves evidentes que no permitan realizar el </a:t>
            </a:r>
            <a:r>
              <a:rPr lang="es-ES" sz="2800" dirty="0" err="1" smtClean="0"/>
              <a:t>testing</a:t>
            </a:r>
            <a:r>
              <a:rPr lang="es-ES" sz="2800" dirty="0" smtClean="0"/>
              <a:t> de SW. De encontrar un error grave e invalidante, se rechaza inmediatamente el SW y no se pierde tiempo realizar pruebas formales-</a:t>
            </a:r>
          </a:p>
          <a:p>
            <a:r>
              <a:rPr lang="es-ES" sz="2800" dirty="0" smtClean="0"/>
              <a:t>Permite detectar si el SW esta listo para ser probado.</a:t>
            </a:r>
            <a:endParaRPr lang="es-ES" sz="2800" dirty="0"/>
          </a:p>
          <a:p>
            <a:endParaRPr lang="es-CL" sz="2800" dirty="0"/>
          </a:p>
        </p:txBody>
      </p:sp>
      <p:sp>
        <p:nvSpPr>
          <p:cNvPr id="3" name="Título 2"/>
          <p:cNvSpPr>
            <a:spLocks noGrp="1"/>
          </p:cNvSpPr>
          <p:nvPr>
            <p:ph type="title"/>
          </p:nvPr>
        </p:nvSpPr>
        <p:spPr/>
        <p:txBody>
          <a:bodyPr/>
          <a:lstStyle/>
          <a:p>
            <a:r>
              <a:rPr lang="es-CL" dirty="0" smtClean="0"/>
              <a:t>Pruebas informales</a:t>
            </a:r>
            <a:endParaRPr lang="es-CL" dirty="0"/>
          </a:p>
        </p:txBody>
      </p:sp>
    </p:spTree>
    <p:extLst>
      <p:ext uri="{BB962C8B-B14F-4D97-AF65-F5344CB8AC3E}">
        <p14:creationId xmlns:p14="http://schemas.microsoft.com/office/powerpoint/2010/main" val="1818373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1884</TotalTime>
  <Words>1290</Words>
  <Application>Microsoft Office PowerPoint</Application>
  <PresentationFormat>Presentación en pantalla (4:3)</PresentationFormat>
  <Paragraphs>160</Paragraphs>
  <Slides>16</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ＭＳ Ｐゴシック</vt:lpstr>
      <vt:lpstr>Arial</vt:lpstr>
      <vt:lpstr>Calibri</vt:lpstr>
      <vt:lpstr>Tahoma</vt:lpstr>
      <vt:lpstr>Times New Roman</vt:lpstr>
      <vt:lpstr>Wingdings</vt:lpstr>
      <vt:lpstr>Tema DuocUC 2012</vt:lpstr>
      <vt:lpstr>Presentación de PowerPoint</vt:lpstr>
      <vt:lpstr>Presentación de PowerPoint</vt:lpstr>
      <vt:lpstr>Proceso de Testing</vt:lpstr>
      <vt:lpstr>Implementar y ejecutar</vt:lpstr>
      <vt:lpstr>Error de Software </vt:lpstr>
      <vt:lpstr>Origen del término BUG</vt:lpstr>
      <vt:lpstr>Error de Software </vt:lpstr>
      <vt:lpstr>Detectar Defectos</vt:lpstr>
      <vt:lpstr>Pruebas informales</vt:lpstr>
      <vt:lpstr>Pruebas Exploratorias Pruebas no planificadas</vt:lpstr>
      <vt:lpstr>Pruebas Exploratorias  Registro de pruebas y defectos</vt:lpstr>
      <vt:lpstr>Pruebas formales</vt:lpstr>
      <vt:lpstr>Planilla casos de prueba</vt:lpstr>
      <vt:lpstr>Pruebas formales</vt:lpstr>
      <vt:lpstr>Registros de un defecto</vt:lpstr>
      <vt:lpstr>Resumen - Conceptos aprendidos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Ignacia Araos C.</cp:lastModifiedBy>
  <cp:revision>166</cp:revision>
  <dcterms:created xsi:type="dcterms:W3CDTF">2013-06-28T16:52:03Z</dcterms:created>
  <dcterms:modified xsi:type="dcterms:W3CDTF">2015-09-28T18:35:37Z</dcterms:modified>
</cp:coreProperties>
</file>