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1"/>
  </p:notesMasterIdLst>
  <p:sldIdLst>
    <p:sldId id="260" r:id="rId2"/>
    <p:sldId id="259" r:id="rId3"/>
    <p:sldId id="351" r:id="rId4"/>
    <p:sldId id="297" r:id="rId5"/>
    <p:sldId id="352" r:id="rId6"/>
    <p:sldId id="356" r:id="rId7"/>
    <p:sldId id="353" r:id="rId8"/>
    <p:sldId id="337" r:id="rId9"/>
    <p:sldId id="332" r:id="rId10"/>
    <p:sldId id="348" r:id="rId11"/>
    <p:sldId id="350" r:id="rId12"/>
    <p:sldId id="331" r:id="rId13"/>
    <p:sldId id="341" r:id="rId14"/>
    <p:sldId id="334" r:id="rId15"/>
    <p:sldId id="357" r:id="rId16"/>
    <p:sldId id="358" r:id="rId17"/>
    <p:sldId id="359" r:id="rId18"/>
    <p:sldId id="361" r:id="rId19"/>
    <p:sldId id="354" r:id="rId20"/>
  </p:sldIdLst>
  <p:sldSz cx="9144000" cy="6858000" type="screen4x3"/>
  <p:notesSz cx="6858000" cy="9144000"/>
  <p:custDataLst>
    <p:tags r:id="rId22"/>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333" autoAdjust="0"/>
  </p:normalViewPr>
  <p:slideViewPr>
    <p:cSldViewPr>
      <p:cViewPr varScale="1">
        <p:scale>
          <a:sx n="42" d="100"/>
          <a:sy n="42" d="100"/>
        </p:scale>
        <p:origin x="67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28-09-2015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Recordar</a:t>
            </a:r>
            <a:r>
              <a:rPr lang="es-ES_tradnl" baseline="0" dirty="0" smtClean="0"/>
              <a:t> las distintas etapas del proceso de testing, e</a:t>
            </a:r>
            <a:r>
              <a:rPr lang="es-ES_tradnl" dirty="0" smtClean="0"/>
              <a:t>n esta</a:t>
            </a:r>
            <a:r>
              <a:rPr lang="es-ES_tradnl" baseline="0" dirty="0" smtClean="0"/>
              <a:t> unidad nos centraremos en las dos primeras etapas del proceso. </a:t>
            </a:r>
            <a:r>
              <a:rPr lang="es-AR" baseline="0" dirty="0" smtClean="0"/>
              <a:t>Planificar y controlar; Analizar y diseñar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99197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Es un error revisar solo los defectos encontrados, ya que al corregir un defecto,</a:t>
            </a:r>
            <a:r>
              <a:rPr lang="es-CL" baseline="0" dirty="0" smtClean="0"/>
              <a:t> se puede pasar a llevar parte del código y generar un </a:t>
            </a:r>
            <a:r>
              <a:rPr lang="es-CL" baseline="0" dirty="0" err="1" smtClean="0"/>
              <a:t>decfeto</a:t>
            </a:r>
            <a:r>
              <a:rPr lang="es-CL" baseline="0" dirty="0" smtClean="0"/>
              <a:t> nuevo.</a:t>
            </a:r>
            <a:endParaRPr lang="es-CL" dirty="0" smtClean="0"/>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18</a:t>
            </a:fld>
            <a:endParaRPr lang="es-CL"/>
          </a:p>
        </p:txBody>
      </p:sp>
    </p:spTree>
    <p:extLst>
      <p:ext uri="{BB962C8B-B14F-4D97-AF65-F5344CB8AC3E}">
        <p14:creationId xmlns:p14="http://schemas.microsoft.com/office/powerpoint/2010/main" val="415887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Una de las responsabilidades</a:t>
            </a:r>
            <a:r>
              <a:rPr lang="es-ES_tradnl" baseline="0" dirty="0" smtClean="0"/>
              <a:t> del equipo de QA es reportar los defectos encontrados para que sean corregidos por el equipo de desarrollo.</a:t>
            </a:r>
          </a:p>
          <a:p>
            <a:r>
              <a:rPr lang="es-ES_tradnl" dirty="0" smtClean="0"/>
              <a:t>Para lograr</a:t>
            </a:r>
            <a:r>
              <a:rPr lang="es-ES_tradnl" baseline="0" dirty="0" smtClean="0"/>
              <a:t> una buena comunicación entre </a:t>
            </a:r>
            <a:r>
              <a:rPr lang="es-ES_tradnl" baseline="0" dirty="0" err="1" smtClean="0"/>
              <a:t>developer</a:t>
            </a:r>
            <a:r>
              <a:rPr lang="es-ES_tradnl" baseline="0" dirty="0" smtClean="0"/>
              <a:t> y tester se debe tener claridad de lo que se esta probando y del defecto encontrado, pues no debemos olvidar que un buen equipo de QA debe ser neutro, objetivo y comunicar los defectos de manera que sea un aporte al desarrollo del SW.</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a:p>
        </p:txBody>
      </p:sp>
    </p:spTree>
    <p:extLst>
      <p:ext uri="{BB962C8B-B14F-4D97-AF65-F5344CB8AC3E}">
        <p14:creationId xmlns:p14="http://schemas.microsoft.com/office/powerpoint/2010/main" val="281448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cada término de un ciclo</a:t>
            </a:r>
            <a:r>
              <a:rPr lang="es-AR" baseline="0" dirty="0" smtClean="0"/>
              <a:t> de prueba </a:t>
            </a:r>
            <a:r>
              <a:rPr lang="es-AR" dirty="0" smtClean="0"/>
              <a:t>se debe realizar la evaluación</a:t>
            </a:r>
            <a:r>
              <a:rPr lang="es-AR" baseline="0" dirty="0" smtClean="0"/>
              <a:t> de las pruebas..</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a:p>
        </p:txBody>
      </p:sp>
    </p:spTree>
    <p:extLst>
      <p:ext uri="{BB962C8B-B14F-4D97-AF65-F5344CB8AC3E}">
        <p14:creationId xmlns:p14="http://schemas.microsoft.com/office/powerpoint/2010/main" val="42001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En</a:t>
            </a:r>
            <a:r>
              <a:rPr lang="es-ES_tradnl" baseline="0" dirty="0" smtClean="0"/>
              <a:t> la actividad anterior registramos los defectos según el caso de prueba, sin embargo esto no es suficiente dado que:</a:t>
            </a:r>
          </a:p>
          <a:p>
            <a:r>
              <a:rPr lang="es-ES_tradnl" baseline="0" dirty="0" smtClean="0"/>
              <a:t>- Falta detallar el defecto encontrado, darle una característica, nivel de importancia y un estado que permita determinar una solución al defecto detectado.</a:t>
            </a:r>
          </a:p>
          <a:p>
            <a:pPr>
              <a:buFontTx/>
              <a:buChar char="-"/>
            </a:pPr>
            <a:r>
              <a:rPr lang="es-ES_tradnl" baseline="0" dirty="0" smtClean="0"/>
              <a:t>Pueden encontrarse defectos que no estén relacionados con ningún caso de prueba, que hayan sido detectados en una prueba exploratoria o que el caso de prueba no se haya considerado por cambios en requerimientos o aplicación.</a:t>
            </a:r>
          </a:p>
          <a:p>
            <a:pPr>
              <a:buFontTx/>
              <a:buChar char="-"/>
            </a:pPr>
            <a:endParaRPr lang="es-ES_tradnl" baseline="0" dirty="0" smtClean="0"/>
          </a:p>
          <a:p>
            <a:pPr>
              <a:buFontTx/>
              <a:buNone/>
            </a:pPr>
            <a:r>
              <a:rPr lang="es-ES_tradnl" baseline="0" dirty="0" smtClean="0"/>
              <a:t>Para ejecutar un buen reporte de defectos se deben registrar en una planilla de defectos o en alguna herramienta similar.</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631409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Planilla </a:t>
            </a:r>
            <a:r>
              <a:rPr lang="es-ES_tradnl" baseline="0" dirty="0" smtClean="0"/>
              <a:t>de defectos es un listado de defectos detectados que entrega mas detalle del defecto encontrado y, por lo mismo, claridad al desarrollador para corregirlo.</a:t>
            </a:r>
          </a:p>
          <a:p>
            <a:r>
              <a:rPr lang="es-ES_tradnl" baseline="0" dirty="0" smtClean="0"/>
              <a:t>Esta planilla es una sola a lo largo de todo el proceso de testing, por cada ciclo de testing los defectos irán cambiando de estado, pero nunca se eliminan. Si se detectan nuevos defectos estos se agregan al listado de </a:t>
            </a:r>
            <a:r>
              <a:rPr lang="es-ES_tradnl" baseline="0" smtClean="0"/>
              <a:t>manera consecutiva.</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244026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No todos los defectos tienen un caso de prueba relacionado.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a:p>
        </p:txBody>
      </p:sp>
    </p:spTree>
    <p:extLst>
      <p:ext uri="{BB962C8B-B14F-4D97-AF65-F5344CB8AC3E}">
        <p14:creationId xmlns:p14="http://schemas.microsoft.com/office/powerpoint/2010/main" val="90210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El primer estado de un defecto es </a:t>
            </a:r>
            <a:r>
              <a:rPr lang="es-ES_tradnl" b="1" baseline="0" dirty="0" smtClean="0"/>
              <a:t>reportado</a:t>
            </a:r>
            <a:r>
              <a:rPr lang="es-ES_tradnl" baseline="0" dirty="0" smtClean="0"/>
              <a:t> por QA y se entrega a desarrollo.</a:t>
            </a:r>
          </a:p>
          <a:p>
            <a:r>
              <a:rPr lang="es-ES_tradnl" baseline="0" dirty="0" smtClean="0"/>
              <a:t>El defecto puede ser </a:t>
            </a:r>
            <a:r>
              <a:rPr lang="es-ES_tradnl" b="1" baseline="0" dirty="0" smtClean="0"/>
              <a:t>rechazado </a:t>
            </a:r>
            <a:r>
              <a:rPr lang="es-ES_tradnl" baseline="0" dirty="0" smtClean="0"/>
              <a:t> por desarrollo dado que considera no lo considera un defecto, no se entiende, necesita más detalle, etc. </a:t>
            </a:r>
          </a:p>
          <a:p>
            <a:r>
              <a:rPr lang="es-ES_tradnl" dirty="0" smtClean="0"/>
              <a:t>O puede ser aceptado</a:t>
            </a:r>
            <a:r>
              <a:rPr lang="es-ES_tradnl" baseline="0" dirty="0" smtClean="0"/>
              <a:t> como defecto y de ser así desarrollo lo deja en estado </a:t>
            </a:r>
            <a:r>
              <a:rPr lang="es-ES_tradnl" b="1" baseline="0" dirty="0" smtClean="0"/>
              <a:t>abierto</a:t>
            </a:r>
            <a:r>
              <a:rPr lang="es-ES_tradnl" baseline="0" dirty="0" smtClean="0"/>
              <a:t>.</a:t>
            </a:r>
          </a:p>
          <a:p>
            <a:r>
              <a:rPr lang="es-ES_tradnl" baseline="0" dirty="0" smtClean="0"/>
              <a:t>Un defecto abierto es </a:t>
            </a:r>
            <a:r>
              <a:rPr lang="es-ES_tradnl" b="1" baseline="0" dirty="0" smtClean="0"/>
              <a:t>asignado</a:t>
            </a:r>
            <a:r>
              <a:rPr lang="es-ES_tradnl" baseline="0" dirty="0" smtClean="0"/>
              <a:t> a un desarrollador para que lo corrija y permanecerá en este estado todo el tiempo que dure su corrección.</a:t>
            </a:r>
          </a:p>
          <a:p>
            <a:r>
              <a:rPr lang="es-ES_tradnl" baseline="0" dirty="0" smtClean="0"/>
              <a:t>Un defecto que ya se ha arreglado cambia de estado a </a:t>
            </a:r>
            <a:r>
              <a:rPr lang="es-ES_tradnl" b="1" baseline="0" dirty="0" smtClean="0"/>
              <a:t>corregido </a:t>
            </a:r>
            <a:r>
              <a:rPr lang="es-ES_tradnl" b="0" baseline="0" dirty="0" smtClean="0"/>
              <a:t>para que sea nuevamente evaluado por QA.</a:t>
            </a:r>
          </a:p>
          <a:p>
            <a:r>
              <a:rPr lang="es-ES_tradnl" b="0" baseline="0" dirty="0" smtClean="0"/>
              <a:t>Cuando un defecto no es prioritario, pasa de estado abierto a </a:t>
            </a:r>
            <a:r>
              <a:rPr lang="es-ES_tradnl" b="1" baseline="0" dirty="0" smtClean="0"/>
              <a:t>postergado.</a:t>
            </a:r>
          </a:p>
          <a:p>
            <a:r>
              <a:rPr lang="es-ES_tradnl" b="0" baseline="0" dirty="0" smtClean="0"/>
              <a:t>Un defecto corregido es revisado por QA en un segundo o tercer ciclo de prueba, se revisa que se haya corregido y según el resultado de la prueba este puede ser </a:t>
            </a:r>
            <a:r>
              <a:rPr lang="es-ES_tradnl" b="1" baseline="0" dirty="0" smtClean="0"/>
              <a:t>cerrado</a:t>
            </a:r>
            <a:r>
              <a:rPr lang="es-ES_tradnl" b="0" baseline="0" dirty="0" smtClean="0"/>
              <a:t> o </a:t>
            </a:r>
            <a:r>
              <a:rPr lang="es-ES_tradnl" b="1" baseline="0" dirty="0" smtClean="0">
                <a:solidFill>
                  <a:schemeClr val="tx1"/>
                </a:solidFill>
              </a:rPr>
              <a:t>reabierto</a:t>
            </a:r>
            <a:r>
              <a:rPr lang="es-ES_tradnl" b="0" baseline="0" dirty="0" smtClean="0"/>
              <a:t>.</a:t>
            </a:r>
          </a:p>
          <a:p>
            <a:r>
              <a:rPr lang="es-ES_tradnl" b="0" dirty="0" smtClean="0"/>
              <a:t>Ocurre</a:t>
            </a:r>
            <a:r>
              <a:rPr lang="es-ES_tradnl" b="0" baseline="0" dirty="0" smtClean="0"/>
              <a:t> a veces que un defecto existe, pero es leve y los usuarios lo aceptan, entonces puede cerrarse sin ser corregido.</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66649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El primer estado de un defecto es </a:t>
            </a:r>
            <a:r>
              <a:rPr lang="es-ES_tradnl" b="1" baseline="0" dirty="0" smtClean="0"/>
              <a:t>reportado</a:t>
            </a:r>
            <a:r>
              <a:rPr lang="es-ES_tradnl" baseline="0" dirty="0" smtClean="0"/>
              <a:t> por QA y se entrega a desarrollo.</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El defecto puede quedar en estado </a:t>
            </a:r>
            <a:r>
              <a:rPr lang="es-ES_tradnl" b="1" baseline="0" dirty="0" smtClean="0"/>
              <a:t>rechazado</a:t>
            </a:r>
            <a:r>
              <a:rPr lang="es-ES_tradnl" baseline="0" dirty="0" smtClean="0"/>
              <a:t> y quedar en este estado cuando no es un problema.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El defecto puede quedar </a:t>
            </a:r>
            <a:r>
              <a:rPr lang="es-ES_tradnl" b="1" baseline="0" dirty="0" smtClean="0"/>
              <a:t>cerrado</a:t>
            </a:r>
            <a:r>
              <a:rPr lang="es-ES_tradnl" baseline="0" dirty="0" smtClean="0"/>
              <a:t> cuando es corregido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baseline="0" dirty="0" smtClean="0"/>
              <a:t>El defecto puede quedar </a:t>
            </a:r>
            <a:r>
              <a:rPr lang="es-ES_tradnl" b="1" baseline="0" dirty="0" smtClean="0"/>
              <a:t>postergado</a:t>
            </a:r>
            <a:r>
              <a:rPr lang="es-ES_tradnl" b="0" baseline="0" dirty="0" smtClean="0"/>
              <a:t> cuando se decide que se corregirá en otro momento, otro ciclo, otro proyecto, etc.</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0" baseline="0" dirty="0" smtClean="0"/>
              <a:t>Los estados finales: Rechazados y Postergados deben ser validados con el usuario, exceptuando el caso de un defecto reportado que no sea un defecto real, sino una falta de información o comprensión por parte de QA.</a:t>
            </a: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baseline="0" dirty="0" smtClean="0"/>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15</a:t>
            </a:fld>
            <a:endParaRPr lang="es-CL"/>
          </a:p>
        </p:txBody>
      </p:sp>
    </p:spTree>
    <p:extLst>
      <p:ext uri="{BB962C8B-B14F-4D97-AF65-F5344CB8AC3E}">
        <p14:creationId xmlns:p14="http://schemas.microsoft.com/office/powerpoint/2010/main" val="26304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233307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28-09-2015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28-09-2015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28-09-2015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28-09-2015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3923928" y="6021288"/>
            <a:ext cx="5400599" cy="646331"/>
          </a:xfrm>
          <a:prstGeom prst="rect">
            <a:avLst/>
          </a:prstGeom>
          <a:noFill/>
        </p:spPr>
        <p:txBody>
          <a:bodyPr wrap="square" rtlCol="0">
            <a:spAutoFit/>
          </a:bodyPr>
          <a:lstStyle/>
          <a:p>
            <a:pPr algn="ctr"/>
            <a:r>
              <a:rPr lang="es-CL" b="1" dirty="0" smtClean="0"/>
              <a:t>Experiencia de aprendizaje 2</a:t>
            </a:r>
          </a:p>
          <a:p>
            <a:pPr algn="ctr"/>
            <a:r>
              <a:rPr lang="es-CL" dirty="0" smtClean="0">
                <a:latin typeface="Calibri" pitchFamily="34" charset="0"/>
              </a:rPr>
              <a:t>Ejecución </a:t>
            </a:r>
            <a:r>
              <a:rPr lang="es-CL" dirty="0" smtClean="0">
                <a:latin typeface="Calibri" pitchFamily="34" charset="0"/>
              </a:rPr>
              <a:t>pruebas formales y registro de defectos</a:t>
            </a:r>
            <a:endParaRPr lang="es-CL" dirty="0">
              <a:latin typeface="Calibri" pitchFamily="34" charset="0"/>
            </a:endParaRPr>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sz="2800" dirty="0" smtClean="0"/>
              <a:t>El defecto debe ser claro, para que todos los participantes de </a:t>
            </a:r>
            <a:r>
              <a:rPr lang="es-CL" sz="2800" dirty="0" err="1"/>
              <a:t>T</a:t>
            </a:r>
            <a:r>
              <a:rPr lang="es-CL" sz="2800" dirty="0" err="1" smtClean="0"/>
              <a:t>esting</a:t>
            </a:r>
            <a:r>
              <a:rPr lang="es-CL" sz="2800" dirty="0" smtClean="0"/>
              <a:t> lo comprendan: desarrollador, jefe de proyecto, Analista pruebas, etc.</a:t>
            </a:r>
          </a:p>
          <a:p>
            <a:pPr algn="just"/>
            <a:r>
              <a:rPr lang="es-CL" sz="2800" dirty="0" smtClean="0"/>
              <a:t>Debe indicar:</a:t>
            </a:r>
          </a:p>
          <a:p>
            <a:pPr lvl="1" algn="just"/>
            <a:r>
              <a:rPr lang="es-CL" sz="2400" dirty="0"/>
              <a:t>Funcionalidad </a:t>
            </a:r>
            <a:r>
              <a:rPr lang="es-CL" sz="2400" dirty="0" smtClean="0"/>
              <a:t>probada</a:t>
            </a:r>
            <a:endParaRPr lang="es-CL" sz="2400" dirty="0"/>
          </a:p>
          <a:p>
            <a:pPr lvl="1" algn="just"/>
            <a:r>
              <a:rPr lang="es-CL" sz="2400" dirty="0" smtClean="0"/>
              <a:t>Resultado </a:t>
            </a:r>
            <a:r>
              <a:rPr lang="es-CL" sz="2400" dirty="0"/>
              <a:t>obtenido, defecto</a:t>
            </a:r>
          </a:p>
          <a:p>
            <a:pPr lvl="1" algn="just"/>
            <a:r>
              <a:rPr lang="es-CL" sz="2400" dirty="0" smtClean="0"/>
              <a:t>Resultado </a:t>
            </a:r>
            <a:r>
              <a:rPr lang="es-CL" sz="2400" dirty="0"/>
              <a:t>esperado</a:t>
            </a:r>
          </a:p>
          <a:p>
            <a:pPr lvl="1" algn="just"/>
            <a:r>
              <a:rPr lang="es-CL" sz="2400" dirty="0" smtClean="0"/>
              <a:t>Pasos</a:t>
            </a:r>
            <a:endParaRPr lang="es-CL" sz="2400" dirty="0"/>
          </a:p>
          <a:p>
            <a:pPr lvl="1" algn="just"/>
            <a:r>
              <a:rPr lang="es-CL" sz="2400" dirty="0" smtClean="0"/>
              <a:t>Datos</a:t>
            </a:r>
            <a:endParaRPr lang="es-CL" sz="2400" dirty="0"/>
          </a:p>
          <a:p>
            <a:pPr lvl="1" algn="just"/>
            <a:r>
              <a:rPr lang="es-CL" sz="2400" dirty="0" smtClean="0"/>
              <a:t>Condiciones </a:t>
            </a:r>
            <a:r>
              <a:rPr lang="es-CL" sz="2400" dirty="0"/>
              <a:t>de ambiente </a:t>
            </a:r>
            <a:r>
              <a:rPr lang="es-CL" sz="2400" dirty="0" smtClean="0"/>
              <a:t>pruebas</a:t>
            </a:r>
            <a:endParaRPr lang="es-CL" sz="2400" dirty="0"/>
          </a:p>
          <a:p>
            <a:pPr marL="0" indent="0">
              <a:buNone/>
            </a:pPr>
            <a:endParaRPr lang="es-CL" sz="2800" dirty="0"/>
          </a:p>
        </p:txBody>
      </p:sp>
      <p:sp>
        <p:nvSpPr>
          <p:cNvPr id="3" name="2 Título"/>
          <p:cNvSpPr>
            <a:spLocks noGrp="1"/>
          </p:cNvSpPr>
          <p:nvPr>
            <p:ph type="title"/>
          </p:nvPr>
        </p:nvSpPr>
        <p:spPr/>
        <p:txBody>
          <a:bodyPr/>
          <a:lstStyle/>
          <a:p>
            <a:r>
              <a:rPr lang="es-CL" dirty="0" smtClean="0"/>
              <a:t>Descripción del defecto</a:t>
            </a:r>
            <a:endParaRPr lang="es-CL" dirty="0"/>
          </a:p>
        </p:txBody>
      </p:sp>
    </p:spTree>
    <p:extLst>
      <p:ext uri="{BB962C8B-B14F-4D97-AF65-F5344CB8AC3E}">
        <p14:creationId xmlns:p14="http://schemas.microsoft.com/office/powerpoint/2010/main" val="328915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556792"/>
            <a:ext cx="8229600" cy="4525963"/>
          </a:xfrm>
        </p:spPr>
        <p:txBody>
          <a:bodyPr/>
          <a:lstStyle/>
          <a:p>
            <a:pPr marL="0" indent="0" algn="just">
              <a:buNone/>
            </a:pPr>
            <a:r>
              <a:rPr lang="es-CL" sz="2400" dirty="0"/>
              <a:t>Funcionalidad probada: Formulario de consulta, envió de email</a:t>
            </a:r>
          </a:p>
          <a:p>
            <a:pPr marL="0" indent="0" algn="just">
              <a:buNone/>
            </a:pPr>
            <a:r>
              <a:rPr lang="es-CL" sz="2400" dirty="0" smtClean="0"/>
              <a:t>Defecto: Se </a:t>
            </a:r>
            <a:r>
              <a:rPr lang="es-CL" sz="2400" dirty="0"/>
              <a:t>ingresa email y texto, pero al hacer clic en botón enviar email el email no es enviado al correo ingresado.</a:t>
            </a:r>
          </a:p>
          <a:p>
            <a:pPr marL="0" indent="0" algn="just">
              <a:buNone/>
            </a:pPr>
            <a:r>
              <a:rPr lang="es-CL" sz="2400" dirty="0" smtClean="0"/>
              <a:t>Resultado esperado: Se </a:t>
            </a:r>
            <a:r>
              <a:rPr lang="es-CL" sz="2400" dirty="0"/>
              <a:t>espera que se envíe el texto al email ingresado.</a:t>
            </a:r>
          </a:p>
          <a:p>
            <a:pPr marL="0" indent="0" algn="just">
              <a:buNone/>
            </a:pPr>
            <a:r>
              <a:rPr lang="es-CL" sz="2400" dirty="0" smtClean="0"/>
              <a:t>Datos</a:t>
            </a:r>
            <a:r>
              <a:rPr lang="es-CL" sz="2400" dirty="0"/>
              <a:t>: </a:t>
            </a:r>
          </a:p>
          <a:p>
            <a:pPr lvl="1" algn="just"/>
            <a:r>
              <a:rPr lang="es-CL" sz="2000" dirty="0"/>
              <a:t>Email: bquevedo@profesor.duoc.cl</a:t>
            </a:r>
          </a:p>
          <a:p>
            <a:pPr lvl="1" algn="just"/>
            <a:r>
              <a:rPr lang="es-CL" sz="2000" dirty="0"/>
              <a:t>Asunto: Correo de prueba</a:t>
            </a:r>
          </a:p>
          <a:p>
            <a:pPr lvl="1" algn="just"/>
            <a:r>
              <a:rPr lang="es-CL" sz="2000" dirty="0"/>
              <a:t>Texto: Correo de prueba</a:t>
            </a:r>
          </a:p>
          <a:p>
            <a:pPr marL="0" indent="0" algn="just">
              <a:buNone/>
            </a:pPr>
            <a:r>
              <a:rPr lang="es-CL" sz="2400" dirty="0" smtClean="0"/>
              <a:t>Condiciones </a:t>
            </a:r>
            <a:r>
              <a:rPr lang="es-CL" sz="2400" dirty="0"/>
              <a:t>de ambiente pruebas: </a:t>
            </a:r>
            <a:r>
              <a:rPr lang="es-CL" sz="2400" dirty="0" smtClean="0"/>
              <a:t>Se </a:t>
            </a:r>
            <a:r>
              <a:rPr lang="es-CL" sz="2400" dirty="0"/>
              <a:t>prueba en Chrome </a:t>
            </a:r>
            <a:r>
              <a:rPr lang="es-CL" sz="2400" dirty="0" smtClean="0"/>
              <a:t>Versión36.0.1985.125  y Explorer9 Versión9.0.8112.16421</a:t>
            </a:r>
            <a:endParaRPr lang="es-CL" sz="2400" dirty="0"/>
          </a:p>
          <a:p>
            <a:endParaRPr lang="es-CL" sz="2400" dirty="0"/>
          </a:p>
        </p:txBody>
      </p:sp>
      <p:sp>
        <p:nvSpPr>
          <p:cNvPr id="3" name="2 Título"/>
          <p:cNvSpPr>
            <a:spLocks noGrp="1"/>
          </p:cNvSpPr>
          <p:nvPr>
            <p:ph type="title"/>
          </p:nvPr>
        </p:nvSpPr>
        <p:spPr/>
        <p:txBody>
          <a:bodyPr/>
          <a:lstStyle/>
          <a:p>
            <a:r>
              <a:rPr lang="es-CL" dirty="0" smtClean="0"/>
              <a:t>Descripción del defecto</a:t>
            </a:r>
            <a:endParaRPr lang="es-CL" dirty="0"/>
          </a:p>
        </p:txBody>
      </p:sp>
    </p:spTree>
    <p:extLst>
      <p:ext uri="{BB962C8B-B14F-4D97-AF65-F5344CB8AC3E}">
        <p14:creationId xmlns:p14="http://schemas.microsoft.com/office/powerpoint/2010/main" val="112740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800079193"/>
              </p:ext>
            </p:extLst>
          </p:nvPr>
        </p:nvGraphicFramePr>
        <p:xfrm>
          <a:off x="395536" y="1268760"/>
          <a:ext cx="8229600" cy="4767072"/>
        </p:xfrm>
        <a:graphic>
          <a:graphicData uri="http://schemas.openxmlformats.org/drawingml/2006/table">
            <a:tbl>
              <a:tblPr firstRow="1" firstCol="1" bandRow="1" bandCol="1">
                <a:tableStyleId>{5C22544A-7EE6-4342-B048-85BDC9FD1C3A}</a:tableStyleId>
              </a:tblPr>
              <a:tblGrid>
                <a:gridCol w="1234440"/>
                <a:gridCol w="2468880"/>
                <a:gridCol w="4526280"/>
              </a:tblGrid>
              <a:tr h="0">
                <a:tc>
                  <a:txBody>
                    <a:bodyPr/>
                    <a:lstStyle/>
                    <a:p>
                      <a:pPr algn="ctr">
                        <a:lnSpc>
                          <a:spcPct val="115000"/>
                        </a:lnSpc>
                        <a:spcAft>
                          <a:spcPts val="0"/>
                        </a:spcAft>
                      </a:pPr>
                      <a:r>
                        <a:rPr lang="es-CO" sz="1600" dirty="0">
                          <a:effectLst/>
                        </a:rPr>
                        <a:t>Nivel de Severidad</a:t>
                      </a:r>
                      <a:endParaRPr lang="es-CL" sz="1600" b="1" dirty="0">
                        <a:effectLst/>
                        <a:latin typeface="Times New Roman"/>
                        <a:ea typeface="Times New Roman"/>
                      </a:endParaRPr>
                    </a:p>
                  </a:txBody>
                  <a:tcPr marL="68580" marR="68580" marT="0" marB="0"/>
                </a:tc>
                <a:tc>
                  <a:txBody>
                    <a:bodyPr/>
                    <a:lstStyle/>
                    <a:p>
                      <a:pPr algn="ctr">
                        <a:lnSpc>
                          <a:spcPct val="115000"/>
                        </a:lnSpc>
                        <a:spcAft>
                          <a:spcPts val="0"/>
                        </a:spcAft>
                      </a:pPr>
                      <a:r>
                        <a:rPr lang="es-CO" sz="1600" dirty="0">
                          <a:effectLst/>
                        </a:rPr>
                        <a:t>Descripción</a:t>
                      </a:r>
                      <a:endParaRPr lang="es-CL" sz="1600" b="1" dirty="0">
                        <a:effectLst/>
                        <a:latin typeface="Times New Roman"/>
                        <a:ea typeface="Times New Roman"/>
                      </a:endParaRPr>
                    </a:p>
                  </a:txBody>
                  <a:tcPr marL="68580" marR="68580" marT="0" marB="0"/>
                </a:tc>
                <a:tc>
                  <a:txBody>
                    <a:bodyPr/>
                    <a:lstStyle/>
                    <a:p>
                      <a:pPr algn="ctr">
                        <a:lnSpc>
                          <a:spcPct val="115000"/>
                        </a:lnSpc>
                        <a:spcAft>
                          <a:spcPts val="0"/>
                        </a:spcAft>
                      </a:pPr>
                      <a:r>
                        <a:rPr lang="es-CO" sz="1600">
                          <a:effectLst/>
                        </a:rPr>
                        <a:t>Ejemplo</a:t>
                      </a:r>
                      <a:endParaRPr lang="es-CL" sz="1600" b="1">
                        <a:effectLst/>
                        <a:latin typeface="Times New Roman"/>
                        <a:ea typeface="Times New Roman"/>
                      </a:endParaRPr>
                    </a:p>
                  </a:txBody>
                  <a:tcPr marL="68580" marR="68580" marT="0" marB="0"/>
                </a:tc>
              </a:tr>
              <a:tr h="0">
                <a:tc>
                  <a:txBody>
                    <a:bodyPr/>
                    <a:lstStyle/>
                    <a:p>
                      <a:pPr algn="just">
                        <a:lnSpc>
                          <a:spcPct val="115000"/>
                        </a:lnSpc>
                        <a:spcAft>
                          <a:spcPts val="0"/>
                        </a:spcAft>
                      </a:pPr>
                      <a:r>
                        <a:rPr lang="es-CO" sz="1600" smtClean="0">
                          <a:effectLst/>
                        </a:rPr>
                        <a:t>Critico</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dirty="0">
                          <a:effectLst/>
                        </a:rPr>
                        <a:t>Falla en el sistema. No es posible continuar con el procesamiento.</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a:effectLst/>
                        </a:rPr>
                        <a:t>Un error crítico ha sido encontrado y no permite que se continúe con la operación de la aplicación.</a:t>
                      </a:r>
                      <a:endParaRPr lang="es-CL" sz="1600" b="1">
                        <a:effectLst/>
                        <a:latin typeface="Times New Roman"/>
                        <a:ea typeface="Times New Roman"/>
                      </a:endParaRPr>
                    </a:p>
                  </a:txBody>
                  <a:tcPr marL="68580" marR="68580" marT="0" marB="0"/>
                </a:tc>
              </a:tr>
              <a:tr h="0">
                <a:tc>
                  <a:txBody>
                    <a:bodyPr/>
                    <a:lstStyle/>
                    <a:p>
                      <a:pPr algn="just">
                        <a:lnSpc>
                          <a:spcPct val="115000"/>
                        </a:lnSpc>
                        <a:spcAft>
                          <a:spcPts val="0"/>
                        </a:spcAft>
                      </a:pPr>
                      <a:r>
                        <a:rPr lang="es-CO" sz="1600" dirty="0" smtClean="0">
                          <a:effectLst/>
                        </a:rPr>
                        <a:t>Grave</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a:effectLst/>
                        </a:rPr>
                        <a:t>No es posible continuar con el proceso de la función seleccionada</a:t>
                      </a:r>
                      <a:endParaRPr lang="es-CL" sz="1600">
                        <a:effectLst/>
                      </a:endParaRPr>
                    </a:p>
                    <a:p>
                      <a:pPr algn="just">
                        <a:lnSpc>
                          <a:spcPct val="115000"/>
                        </a:lnSpc>
                        <a:spcAft>
                          <a:spcPts val="0"/>
                        </a:spcAft>
                      </a:pPr>
                      <a:r>
                        <a:rPr lang="es-CO" sz="1600">
                          <a:effectLst/>
                        </a:rPr>
                        <a:t> </a:t>
                      </a:r>
                      <a:endParaRPr lang="es-CL" sz="1600" b="1">
                        <a:effectLst/>
                        <a:latin typeface="Times New Roman"/>
                        <a:ea typeface="Times New Roman"/>
                      </a:endParaRPr>
                    </a:p>
                  </a:txBody>
                  <a:tcPr marL="68580" marR="68580" marT="0" marB="0"/>
                </a:tc>
                <a:tc>
                  <a:txBody>
                    <a:bodyPr/>
                    <a:lstStyle/>
                    <a:p>
                      <a:pPr algn="just">
                        <a:lnSpc>
                          <a:spcPct val="115000"/>
                        </a:lnSpc>
                        <a:spcAft>
                          <a:spcPts val="0"/>
                        </a:spcAft>
                      </a:pPr>
                      <a:r>
                        <a:rPr lang="es-CO" sz="1600">
                          <a:effectLst/>
                        </a:rPr>
                        <a:t>El componente clave no está disponible o la funcionalidad está incorrecta.</a:t>
                      </a:r>
                      <a:endParaRPr lang="es-CL" sz="1600" b="1">
                        <a:effectLst/>
                        <a:latin typeface="Times New Roman"/>
                        <a:ea typeface="Times New Roman"/>
                      </a:endParaRPr>
                    </a:p>
                  </a:txBody>
                  <a:tcPr marL="68580" marR="68580" marT="0" marB="0"/>
                </a:tc>
              </a:tr>
              <a:tr h="0">
                <a:tc>
                  <a:txBody>
                    <a:bodyPr/>
                    <a:lstStyle/>
                    <a:p>
                      <a:pPr algn="just">
                        <a:lnSpc>
                          <a:spcPct val="115000"/>
                        </a:lnSpc>
                        <a:spcAft>
                          <a:spcPts val="0"/>
                        </a:spcAft>
                      </a:pPr>
                      <a:r>
                        <a:rPr lang="es-CO" sz="1600" smtClean="0">
                          <a:effectLst/>
                        </a:rPr>
                        <a:t>Medio</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a:effectLst/>
                        </a:rPr>
                        <a:t>Funciones restringidas, pero el procesamiento puede continuar</a:t>
                      </a:r>
                      <a:endParaRPr lang="es-CL" sz="1600">
                        <a:effectLst/>
                      </a:endParaRPr>
                    </a:p>
                    <a:p>
                      <a:pPr algn="just">
                        <a:lnSpc>
                          <a:spcPct val="115000"/>
                        </a:lnSpc>
                        <a:spcAft>
                          <a:spcPts val="0"/>
                        </a:spcAft>
                      </a:pPr>
                      <a:r>
                        <a:rPr lang="es-CO" sz="1600">
                          <a:effectLst/>
                        </a:rPr>
                        <a:t> </a:t>
                      </a:r>
                      <a:endParaRPr lang="es-CL" sz="1600" b="1">
                        <a:effectLst/>
                        <a:latin typeface="Times New Roman"/>
                        <a:ea typeface="Times New Roman"/>
                      </a:endParaRPr>
                    </a:p>
                  </a:txBody>
                  <a:tcPr marL="68580" marR="68580" marT="0" marB="0"/>
                </a:tc>
                <a:tc>
                  <a:txBody>
                    <a:bodyPr/>
                    <a:lstStyle/>
                    <a:p>
                      <a:pPr algn="just">
                        <a:lnSpc>
                          <a:spcPct val="115000"/>
                        </a:lnSpc>
                        <a:spcAft>
                          <a:spcPts val="0"/>
                        </a:spcAft>
                      </a:pPr>
                      <a:r>
                        <a:rPr lang="es-CO" sz="1600">
                          <a:effectLst/>
                        </a:rPr>
                        <a:t>Componentes no críticos no están disponibles o la funcionalidad es incorrecta; cálculos incorrectos en funcionalidad clave.</a:t>
                      </a:r>
                      <a:endParaRPr lang="es-CL" sz="1600" b="1">
                        <a:effectLst/>
                        <a:latin typeface="Times New Roman"/>
                        <a:ea typeface="Times New Roman"/>
                      </a:endParaRPr>
                    </a:p>
                  </a:txBody>
                  <a:tcPr marL="68580" marR="68580" marT="0" marB="0"/>
                </a:tc>
              </a:tr>
              <a:tr h="0">
                <a:tc>
                  <a:txBody>
                    <a:bodyPr/>
                    <a:lstStyle/>
                    <a:p>
                      <a:pPr algn="just">
                        <a:lnSpc>
                          <a:spcPct val="115000"/>
                        </a:lnSpc>
                        <a:spcAft>
                          <a:spcPts val="0"/>
                        </a:spcAft>
                      </a:pPr>
                      <a:r>
                        <a:rPr lang="es-CO" sz="1600" dirty="0" smtClean="0">
                          <a:effectLst/>
                        </a:rPr>
                        <a:t>Leve</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a:effectLst/>
                        </a:rPr>
                        <a:t>Cambio de forma menor</a:t>
                      </a:r>
                      <a:endParaRPr lang="es-CL" sz="1600" b="1">
                        <a:effectLst/>
                        <a:latin typeface="Times New Roman"/>
                        <a:ea typeface="Times New Roman"/>
                      </a:endParaRPr>
                    </a:p>
                  </a:txBody>
                  <a:tcPr marL="68580" marR="68580" marT="0" marB="0"/>
                </a:tc>
                <a:tc>
                  <a:txBody>
                    <a:bodyPr/>
                    <a:lstStyle/>
                    <a:p>
                      <a:pPr algn="just">
                        <a:lnSpc>
                          <a:spcPct val="115000"/>
                        </a:lnSpc>
                        <a:spcAft>
                          <a:spcPts val="0"/>
                        </a:spcAft>
                      </a:pPr>
                      <a:r>
                        <a:rPr lang="es-CO" sz="1600" dirty="0">
                          <a:effectLst/>
                        </a:rPr>
                        <a:t>Errores de usabilidad, pantallas o reportes de errores que no afectan la calidad, el uso ni la funcionalidad del sistema, por ejemplo, cambio en una etiqueta, en un mensaje, etc.</a:t>
                      </a:r>
                      <a:endParaRPr lang="es-CL" sz="1600" b="1" dirty="0">
                        <a:effectLst/>
                        <a:latin typeface="Times New Roman"/>
                        <a:ea typeface="Times New Roman"/>
                      </a:endParaRPr>
                    </a:p>
                  </a:txBody>
                  <a:tcPr marL="68580" marR="68580" marT="0" marB="0"/>
                </a:tc>
              </a:tr>
            </a:tbl>
          </a:graphicData>
        </a:graphic>
      </p:graphicFrame>
      <p:sp>
        <p:nvSpPr>
          <p:cNvPr id="3" name="2 Título"/>
          <p:cNvSpPr>
            <a:spLocks noGrp="1"/>
          </p:cNvSpPr>
          <p:nvPr>
            <p:ph type="title"/>
          </p:nvPr>
        </p:nvSpPr>
        <p:spPr/>
        <p:txBody>
          <a:bodyPr/>
          <a:lstStyle/>
          <a:p>
            <a:r>
              <a:rPr lang="es-CL" dirty="0"/>
              <a:t>Clasificación de los </a:t>
            </a:r>
            <a:r>
              <a:rPr lang="es-CL" dirty="0" smtClean="0"/>
              <a:t>defectos</a:t>
            </a:r>
            <a:endParaRPr lang="es-CL" dirty="0"/>
          </a:p>
        </p:txBody>
      </p:sp>
    </p:spTree>
    <p:extLst>
      <p:ext uri="{BB962C8B-B14F-4D97-AF65-F5344CB8AC3E}">
        <p14:creationId xmlns:p14="http://schemas.microsoft.com/office/powerpoint/2010/main" val="667519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257845057"/>
              </p:ext>
            </p:extLst>
          </p:nvPr>
        </p:nvGraphicFramePr>
        <p:xfrm>
          <a:off x="395536" y="1268760"/>
          <a:ext cx="8229600" cy="2243328"/>
        </p:xfrm>
        <a:graphic>
          <a:graphicData uri="http://schemas.openxmlformats.org/drawingml/2006/table">
            <a:tbl>
              <a:tblPr firstRow="1" firstCol="1" bandRow="1" bandCol="1">
                <a:tableStyleId>{5C22544A-7EE6-4342-B048-85BDC9FD1C3A}</a:tableStyleId>
              </a:tblPr>
              <a:tblGrid>
                <a:gridCol w="1234440"/>
                <a:gridCol w="2468880"/>
                <a:gridCol w="4526280"/>
              </a:tblGrid>
              <a:tr h="0">
                <a:tc>
                  <a:txBody>
                    <a:bodyPr/>
                    <a:lstStyle/>
                    <a:p>
                      <a:pPr algn="ctr">
                        <a:lnSpc>
                          <a:spcPct val="115000"/>
                        </a:lnSpc>
                        <a:spcAft>
                          <a:spcPts val="0"/>
                        </a:spcAft>
                      </a:pPr>
                      <a:r>
                        <a:rPr lang="es-CO" sz="1600" dirty="0">
                          <a:effectLst/>
                        </a:rPr>
                        <a:t>Nivel de Severidad</a:t>
                      </a:r>
                      <a:endParaRPr lang="es-CL" sz="1600" b="1" dirty="0">
                        <a:effectLst/>
                        <a:latin typeface="Times New Roman"/>
                        <a:ea typeface="Times New Roman"/>
                      </a:endParaRPr>
                    </a:p>
                  </a:txBody>
                  <a:tcPr marL="68580" marR="68580" marT="0" marB="0"/>
                </a:tc>
                <a:tc>
                  <a:txBody>
                    <a:bodyPr/>
                    <a:lstStyle/>
                    <a:p>
                      <a:pPr algn="ctr">
                        <a:lnSpc>
                          <a:spcPct val="115000"/>
                        </a:lnSpc>
                        <a:spcAft>
                          <a:spcPts val="0"/>
                        </a:spcAft>
                      </a:pPr>
                      <a:r>
                        <a:rPr lang="es-CO" sz="1600" dirty="0">
                          <a:effectLst/>
                        </a:rPr>
                        <a:t>Descripción</a:t>
                      </a:r>
                      <a:endParaRPr lang="es-CL" sz="1600" b="1" dirty="0">
                        <a:effectLst/>
                        <a:latin typeface="Times New Roman"/>
                        <a:ea typeface="Times New Roman"/>
                      </a:endParaRPr>
                    </a:p>
                  </a:txBody>
                  <a:tcPr marL="68580" marR="68580" marT="0" marB="0"/>
                </a:tc>
                <a:tc>
                  <a:txBody>
                    <a:bodyPr/>
                    <a:lstStyle/>
                    <a:p>
                      <a:pPr algn="ctr">
                        <a:lnSpc>
                          <a:spcPct val="115000"/>
                        </a:lnSpc>
                        <a:spcAft>
                          <a:spcPts val="0"/>
                        </a:spcAft>
                      </a:pPr>
                      <a:r>
                        <a:rPr lang="es-CO" sz="1600" dirty="0">
                          <a:effectLst/>
                        </a:rPr>
                        <a:t>Ejemplo</a:t>
                      </a:r>
                      <a:endParaRPr lang="es-CL" sz="1600" b="1" dirty="0">
                        <a:effectLst/>
                        <a:latin typeface="Times New Roman"/>
                        <a:ea typeface="Times New Roman"/>
                      </a:endParaRPr>
                    </a:p>
                  </a:txBody>
                  <a:tcPr marL="68580" marR="68580" marT="0" marB="0"/>
                </a:tc>
              </a:tr>
              <a:tr h="0">
                <a:tc>
                  <a:txBody>
                    <a:bodyPr/>
                    <a:lstStyle/>
                    <a:p>
                      <a:pPr algn="just">
                        <a:lnSpc>
                          <a:spcPct val="115000"/>
                        </a:lnSpc>
                        <a:spcAft>
                          <a:spcPts val="0"/>
                        </a:spcAft>
                      </a:pPr>
                      <a:r>
                        <a:rPr lang="es-CO" sz="1600" dirty="0" smtClean="0">
                          <a:effectLst/>
                        </a:rPr>
                        <a:t>Observación</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b="0" dirty="0" smtClean="0">
                          <a:effectLst/>
                          <a:latin typeface="+mn-lt"/>
                          <a:ea typeface="+mn-ea"/>
                        </a:rPr>
                        <a:t>No</a:t>
                      </a:r>
                      <a:r>
                        <a:rPr lang="es-CO" sz="1600" b="0" baseline="0" dirty="0" smtClean="0">
                          <a:effectLst/>
                          <a:latin typeface="+mn-lt"/>
                          <a:ea typeface="+mn-ea"/>
                        </a:rPr>
                        <a:t> es un error, solo una observación frente a lo evaluado.</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dirty="0" smtClean="0">
                          <a:effectLst/>
                        </a:rPr>
                        <a:t>Los colores de fondo no se aprecian</a:t>
                      </a:r>
                      <a:r>
                        <a:rPr lang="es-CO" sz="1600" baseline="0" dirty="0" smtClean="0">
                          <a:effectLst/>
                        </a:rPr>
                        <a:t> bien.</a:t>
                      </a:r>
                      <a:endParaRPr lang="es-CL" sz="1600" b="1" dirty="0">
                        <a:effectLst/>
                        <a:latin typeface="Times New Roman"/>
                        <a:ea typeface="Times New Roman"/>
                      </a:endParaRPr>
                    </a:p>
                  </a:txBody>
                  <a:tcPr marL="68580" marR="68580" marT="0" marB="0"/>
                </a:tc>
              </a:tr>
              <a:tr h="0">
                <a:tc>
                  <a:txBody>
                    <a:bodyPr/>
                    <a:lstStyle/>
                    <a:p>
                      <a:pPr algn="just">
                        <a:lnSpc>
                          <a:spcPct val="115000"/>
                        </a:lnSpc>
                        <a:spcAft>
                          <a:spcPts val="0"/>
                        </a:spcAft>
                      </a:pPr>
                      <a:r>
                        <a:rPr lang="es-CO" sz="1600" dirty="0" smtClean="0">
                          <a:effectLst/>
                        </a:rPr>
                        <a:t>Mejora</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b="0" dirty="0" smtClean="0">
                          <a:effectLst/>
                          <a:latin typeface="+mn-lt"/>
                          <a:ea typeface="+mn-ea"/>
                        </a:rPr>
                        <a:t>No</a:t>
                      </a:r>
                      <a:r>
                        <a:rPr lang="es-CO" sz="1600" b="0" baseline="0" dirty="0" smtClean="0">
                          <a:effectLst/>
                          <a:latin typeface="+mn-lt"/>
                          <a:ea typeface="+mn-ea"/>
                        </a:rPr>
                        <a:t> es un error, solo una sugerencia de mejora del </a:t>
                      </a:r>
                      <a:r>
                        <a:rPr lang="es-CO" sz="1600" b="0" baseline="0" dirty="0" err="1" smtClean="0">
                          <a:effectLst/>
                          <a:latin typeface="+mn-lt"/>
                          <a:ea typeface="+mn-ea"/>
                        </a:rPr>
                        <a:t>sw</a:t>
                      </a:r>
                      <a:r>
                        <a:rPr lang="es-CO" sz="1600" b="0" baseline="0" dirty="0" smtClean="0">
                          <a:effectLst/>
                          <a:latin typeface="+mn-lt"/>
                          <a:ea typeface="+mn-ea"/>
                        </a:rPr>
                        <a:t>.</a:t>
                      </a:r>
                      <a:endParaRPr lang="es-CL" sz="1600" b="1" dirty="0">
                        <a:effectLst/>
                        <a:latin typeface="Times New Roman"/>
                        <a:ea typeface="Times New Roman"/>
                      </a:endParaRPr>
                    </a:p>
                  </a:txBody>
                  <a:tcPr marL="68580" marR="68580" marT="0" marB="0"/>
                </a:tc>
                <a:tc>
                  <a:txBody>
                    <a:bodyPr/>
                    <a:lstStyle/>
                    <a:p>
                      <a:pPr algn="just">
                        <a:lnSpc>
                          <a:spcPct val="115000"/>
                        </a:lnSpc>
                        <a:spcAft>
                          <a:spcPts val="0"/>
                        </a:spcAft>
                      </a:pPr>
                      <a:r>
                        <a:rPr lang="es-CO" sz="1600" dirty="0" smtClean="0">
                          <a:effectLst/>
                        </a:rPr>
                        <a:t>Agrandar letra</a:t>
                      </a:r>
                      <a:endParaRPr lang="es-CL" sz="1600" b="1" dirty="0">
                        <a:effectLst/>
                        <a:latin typeface="Times New Roman"/>
                        <a:ea typeface="Times New Roman"/>
                      </a:endParaRPr>
                    </a:p>
                  </a:txBody>
                  <a:tcPr marL="68580" marR="68580" marT="0" marB="0"/>
                </a:tc>
              </a:tr>
            </a:tbl>
          </a:graphicData>
        </a:graphic>
      </p:graphicFrame>
      <p:sp>
        <p:nvSpPr>
          <p:cNvPr id="3" name="2 Título"/>
          <p:cNvSpPr>
            <a:spLocks noGrp="1"/>
          </p:cNvSpPr>
          <p:nvPr>
            <p:ph type="title"/>
          </p:nvPr>
        </p:nvSpPr>
        <p:spPr/>
        <p:txBody>
          <a:bodyPr/>
          <a:lstStyle/>
          <a:p>
            <a:r>
              <a:rPr lang="es-CL" dirty="0"/>
              <a:t>Clasificación de los </a:t>
            </a:r>
            <a:r>
              <a:rPr lang="es-CL" dirty="0" smtClean="0"/>
              <a:t>defectos</a:t>
            </a:r>
            <a:endParaRPr lang="es-CL" dirty="0"/>
          </a:p>
        </p:txBody>
      </p:sp>
    </p:spTree>
    <p:extLst>
      <p:ext uri="{BB962C8B-B14F-4D97-AF65-F5344CB8AC3E}">
        <p14:creationId xmlns:p14="http://schemas.microsoft.com/office/powerpoint/2010/main" val="1481833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smtClean="0"/>
              <a:t>Estados de un defecto</a:t>
            </a:r>
            <a:endParaRPr lang="es-CL" dirty="0"/>
          </a:p>
        </p:txBody>
      </p:sp>
      <p:grpSp>
        <p:nvGrpSpPr>
          <p:cNvPr id="50" name="49 Grupo"/>
          <p:cNvGrpSpPr/>
          <p:nvPr/>
        </p:nvGrpSpPr>
        <p:grpSpPr>
          <a:xfrm>
            <a:off x="206133" y="1052736"/>
            <a:ext cx="8616629" cy="4640337"/>
            <a:chOff x="206133" y="1052736"/>
            <a:chExt cx="8616629" cy="4640337"/>
          </a:xfrm>
        </p:grpSpPr>
        <p:sp>
          <p:nvSpPr>
            <p:cNvPr id="4" name="3 Elipse"/>
            <p:cNvSpPr/>
            <p:nvPr/>
          </p:nvSpPr>
          <p:spPr>
            <a:xfrm>
              <a:off x="545804" y="1740000"/>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21" name="20 CuadroTexto"/>
            <p:cNvSpPr txBox="1"/>
            <p:nvPr/>
          </p:nvSpPr>
          <p:spPr>
            <a:xfrm>
              <a:off x="539552" y="2219814"/>
              <a:ext cx="1369734" cy="369332"/>
            </a:xfrm>
            <a:prstGeom prst="rect">
              <a:avLst/>
            </a:prstGeom>
            <a:noFill/>
          </p:spPr>
          <p:txBody>
            <a:bodyPr wrap="none" rtlCol="0">
              <a:spAutoFit/>
            </a:bodyPr>
            <a:lstStyle/>
            <a:p>
              <a:r>
                <a:rPr lang="es-CL" b="1" dirty="0" smtClean="0">
                  <a:solidFill>
                    <a:schemeClr val="bg1"/>
                  </a:solidFill>
                </a:rPr>
                <a:t>REPORTADO</a:t>
              </a:r>
              <a:endParaRPr lang="es-CL" b="1" dirty="0">
                <a:solidFill>
                  <a:schemeClr val="bg1"/>
                </a:solidFill>
              </a:endParaRPr>
            </a:p>
          </p:txBody>
        </p:sp>
        <p:sp>
          <p:nvSpPr>
            <p:cNvPr id="22" name="21 Elipse"/>
            <p:cNvSpPr/>
            <p:nvPr/>
          </p:nvSpPr>
          <p:spPr>
            <a:xfrm>
              <a:off x="2699792" y="1740000"/>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23" name="22 CuadroTexto"/>
            <p:cNvSpPr txBox="1"/>
            <p:nvPr/>
          </p:nvSpPr>
          <p:spPr>
            <a:xfrm>
              <a:off x="2843808" y="2267580"/>
              <a:ext cx="1017779" cy="369332"/>
            </a:xfrm>
            <a:prstGeom prst="rect">
              <a:avLst/>
            </a:prstGeom>
            <a:noFill/>
          </p:spPr>
          <p:txBody>
            <a:bodyPr wrap="none" rtlCol="0">
              <a:spAutoFit/>
            </a:bodyPr>
            <a:lstStyle/>
            <a:p>
              <a:r>
                <a:rPr lang="es-CL" b="1" dirty="0" smtClean="0">
                  <a:solidFill>
                    <a:schemeClr val="bg1"/>
                  </a:solidFill>
                </a:rPr>
                <a:t>ABIERTO</a:t>
              </a:r>
              <a:endParaRPr lang="es-CL" b="1" dirty="0">
                <a:solidFill>
                  <a:schemeClr val="bg1"/>
                </a:solidFill>
              </a:endParaRPr>
            </a:p>
          </p:txBody>
        </p:sp>
        <p:sp>
          <p:nvSpPr>
            <p:cNvPr id="24" name="23 Elipse"/>
            <p:cNvSpPr/>
            <p:nvPr/>
          </p:nvSpPr>
          <p:spPr>
            <a:xfrm>
              <a:off x="4595123" y="1792805"/>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25" name="24 CuadroTexto"/>
            <p:cNvSpPr txBox="1"/>
            <p:nvPr/>
          </p:nvSpPr>
          <p:spPr>
            <a:xfrm>
              <a:off x="4588871" y="2272619"/>
              <a:ext cx="1234633" cy="369332"/>
            </a:xfrm>
            <a:prstGeom prst="rect">
              <a:avLst/>
            </a:prstGeom>
            <a:noFill/>
          </p:spPr>
          <p:txBody>
            <a:bodyPr wrap="none" rtlCol="0">
              <a:spAutoFit/>
            </a:bodyPr>
            <a:lstStyle/>
            <a:p>
              <a:r>
                <a:rPr lang="es-CL" b="1" dirty="0" smtClean="0">
                  <a:solidFill>
                    <a:schemeClr val="bg1"/>
                  </a:solidFill>
                </a:rPr>
                <a:t>ASIGNADO</a:t>
              </a:r>
              <a:endParaRPr lang="es-CL" b="1" dirty="0">
                <a:solidFill>
                  <a:schemeClr val="bg1"/>
                </a:solidFill>
              </a:endParaRPr>
            </a:p>
          </p:txBody>
        </p:sp>
        <p:sp>
          <p:nvSpPr>
            <p:cNvPr id="26" name="25 Elipse"/>
            <p:cNvSpPr/>
            <p:nvPr/>
          </p:nvSpPr>
          <p:spPr>
            <a:xfrm>
              <a:off x="6732240" y="1804666"/>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27" name="26 CuadroTexto"/>
            <p:cNvSpPr txBox="1"/>
            <p:nvPr/>
          </p:nvSpPr>
          <p:spPr>
            <a:xfrm>
              <a:off x="6725988" y="2284480"/>
              <a:ext cx="1338572" cy="369332"/>
            </a:xfrm>
            <a:prstGeom prst="rect">
              <a:avLst/>
            </a:prstGeom>
            <a:noFill/>
          </p:spPr>
          <p:txBody>
            <a:bodyPr wrap="none" rtlCol="0">
              <a:spAutoFit/>
            </a:bodyPr>
            <a:lstStyle/>
            <a:p>
              <a:r>
                <a:rPr lang="es-CL" b="1" dirty="0" smtClean="0">
                  <a:solidFill>
                    <a:schemeClr val="bg1"/>
                  </a:solidFill>
                </a:rPr>
                <a:t>CORREGIDO</a:t>
              </a:r>
              <a:endParaRPr lang="es-CL" b="1" dirty="0">
                <a:solidFill>
                  <a:schemeClr val="bg1"/>
                </a:solidFill>
              </a:endParaRPr>
            </a:p>
          </p:txBody>
        </p:sp>
        <p:sp>
          <p:nvSpPr>
            <p:cNvPr id="28" name="27 Elipse"/>
            <p:cNvSpPr/>
            <p:nvPr/>
          </p:nvSpPr>
          <p:spPr>
            <a:xfrm>
              <a:off x="1363999" y="4293096"/>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29" name="28 Elipse"/>
            <p:cNvSpPr/>
            <p:nvPr/>
          </p:nvSpPr>
          <p:spPr>
            <a:xfrm>
              <a:off x="5396447" y="4357762"/>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30" name="29 CuadroTexto"/>
            <p:cNvSpPr txBox="1"/>
            <p:nvPr/>
          </p:nvSpPr>
          <p:spPr>
            <a:xfrm>
              <a:off x="5390195" y="4837576"/>
              <a:ext cx="1257011" cy="369332"/>
            </a:xfrm>
            <a:prstGeom prst="rect">
              <a:avLst/>
            </a:prstGeom>
            <a:noFill/>
          </p:spPr>
          <p:txBody>
            <a:bodyPr wrap="none" rtlCol="0">
              <a:spAutoFit/>
            </a:bodyPr>
            <a:lstStyle/>
            <a:p>
              <a:r>
                <a:rPr lang="es-CL" b="1" dirty="0" smtClean="0">
                  <a:solidFill>
                    <a:schemeClr val="bg1"/>
                  </a:solidFill>
                </a:rPr>
                <a:t>REABIERTO</a:t>
              </a:r>
              <a:endParaRPr lang="es-CL" b="1" dirty="0">
                <a:solidFill>
                  <a:schemeClr val="bg1"/>
                </a:solidFill>
              </a:endParaRPr>
            </a:p>
          </p:txBody>
        </p:sp>
        <p:sp>
          <p:nvSpPr>
            <p:cNvPr id="31" name="30 Elipse"/>
            <p:cNvSpPr/>
            <p:nvPr/>
          </p:nvSpPr>
          <p:spPr>
            <a:xfrm>
              <a:off x="3343222" y="4357762"/>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32" name="31 CuadroTexto"/>
            <p:cNvSpPr txBox="1"/>
            <p:nvPr/>
          </p:nvSpPr>
          <p:spPr>
            <a:xfrm>
              <a:off x="3275302" y="4837576"/>
              <a:ext cx="1512722" cy="369332"/>
            </a:xfrm>
            <a:prstGeom prst="rect">
              <a:avLst/>
            </a:prstGeom>
            <a:noFill/>
          </p:spPr>
          <p:txBody>
            <a:bodyPr wrap="none" rtlCol="0">
              <a:spAutoFit/>
            </a:bodyPr>
            <a:lstStyle/>
            <a:p>
              <a:r>
                <a:rPr lang="es-CL" b="1" dirty="0" smtClean="0">
                  <a:solidFill>
                    <a:schemeClr val="bg1"/>
                  </a:solidFill>
                </a:rPr>
                <a:t>POSTERGADO</a:t>
              </a:r>
              <a:endParaRPr lang="es-CL" b="1" dirty="0">
                <a:solidFill>
                  <a:schemeClr val="bg1"/>
                </a:solidFill>
              </a:endParaRPr>
            </a:p>
          </p:txBody>
        </p:sp>
        <p:sp>
          <p:nvSpPr>
            <p:cNvPr id="33" name="32 Elipse"/>
            <p:cNvSpPr/>
            <p:nvPr/>
          </p:nvSpPr>
          <p:spPr>
            <a:xfrm>
              <a:off x="7308304" y="4346865"/>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34" name="33 CuadroTexto"/>
            <p:cNvSpPr txBox="1"/>
            <p:nvPr/>
          </p:nvSpPr>
          <p:spPr>
            <a:xfrm>
              <a:off x="7485231" y="4826679"/>
              <a:ext cx="1119217" cy="369332"/>
            </a:xfrm>
            <a:prstGeom prst="rect">
              <a:avLst/>
            </a:prstGeom>
            <a:noFill/>
          </p:spPr>
          <p:txBody>
            <a:bodyPr wrap="none" rtlCol="0">
              <a:spAutoFit/>
            </a:bodyPr>
            <a:lstStyle/>
            <a:p>
              <a:r>
                <a:rPr lang="es-CL" b="1" dirty="0" smtClean="0">
                  <a:solidFill>
                    <a:schemeClr val="bg1"/>
                  </a:solidFill>
                </a:rPr>
                <a:t>CERRADO</a:t>
              </a:r>
              <a:endParaRPr lang="es-CL" b="1" dirty="0">
                <a:solidFill>
                  <a:schemeClr val="bg1"/>
                </a:solidFill>
              </a:endParaRPr>
            </a:p>
          </p:txBody>
        </p:sp>
        <p:sp>
          <p:nvSpPr>
            <p:cNvPr id="35" name="34 CuadroTexto"/>
            <p:cNvSpPr txBox="1"/>
            <p:nvPr/>
          </p:nvSpPr>
          <p:spPr>
            <a:xfrm>
              <a:off x="1378807" y="4826679"/>
              <a:ext cx="1380314" cy="369332"/>
            </a:xfrm>
            <a:prstGeom prst="rect">
              <a:avLst/>
            </a:prstGeom>
            <a:noFill/>
          </p:spPr>
          <p:txBody>
            <a:bodyPr wrap="none" rtlCol="0">
              <a:spAutoFit/>
            </a:bodyPr>
            <a:lstStyle/>
            <a:p>
              <a:r>
                <a:rPr lang="es-CL" b="1" dirty="0" smtClean="0">
                  <a:solidFill>
                    <a:schemeClr val="bg1"/>
                  </a:solidFill>
                </a:rPr>
                <a:t>RECHAZADO</a:t>
              </a:r>
              <a:endParaRPr lang="es-CL" b="1" dirty="0">
                <a:solidFill>
                  <a:schemeClr val="bg1"/>
                </a:solidFill>
              </a:endParaRPr>
            </a:p>
          </p:txBody>
        </p:sp>
        <p:cxnSp>
          <p:nvCxnSpPr>
            <p:cNvPr id="37" name="36 Conector curvado"/>
            <p:cNvCxnSpPr/>
            <p:nvPr/>
          </p:nvCxnSpPr>
          <p:spPr>
            <a:xfrm rot="16200000" flipH="1">
              <a:off x="151483" y="3745060"/>
              <a:ext cx="1888616" cy="53641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38 Conector curvado"/>
            <p:cNvCxnSpPr>
              <a:stCxn id="28" idx="7"/>
              <a:endCxn id="4" idx="6"/>
            </p:cNvCxnSpPr>
            <p:nvPr/>
          </p:nvCxnSpPr>
          <p:spPr>
            <a:xfrm rot="16200000" flipV="1">
              <a:off x="1175460" y="3136724"/>
              <a:ext cx="2083238" cy="61874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40 Conector curvado"/>
            <p:cNvCxnSpPr>
              <a:stCxn id="4" idx="0"/>
              <a:endCxn id="22" idx="0"/>
            </p:cNvCxnSpPr>
            <p:nvPr/>
          </p:nvCxnSpPr>
          <p:spPr>
            <a:xfrm rot="5400000" flipH="1" flipV="1">
              <a:off x="2303748" y="663006"/>
              <a:ext cx="12700" cy="2153988"/>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43 Conector curvado"/>
            <p:cNvCxnSpPr>
              <a:stCxn id="22" idx="4"/>
              <a:endCxn id="35" idx="3"/>
            </p:cNvCxnSpPr>
            <p:nvPr/>
          </p:nvCxnSpPr>
          <p:spPr>
            <a:xfrm rot="5400000">
              <a:off x="2098740" y="3729342"/>
              <a:ext cx="1942385" cy="6216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46 Conector curvado"/>
            <p:cNvCxnSpPr>
              <a:stCxn id="22" idx="7"/>
              <a:endCxn id="24" idx="0"/>
            </p:cNvCxnSpPr>
            <p:nvPr/>
          </p:nvCxnSpPr>
          <p:spPr>
            <a:xfrm rot="5400000" flipH="1" flipV="1">
              <a:off x="4498251" y="1156801"/>
              <a:ext cx="141817" cy="1413827"/>
            </a:xfrm>
            <a:prstGeom prst="curvedConnector3">
              <a:avLst>
                <a:gd name="adj1" fmla="val 29842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51 Conector curvado"/>
            <p:cNvCxnSpPr>
              <a:stCxn id="24" idx="7"/>
              <a:endCxn id="26" idx="7"/>
            </p:cNvCxnSpPr>
            <p:nvPr/>
          </p:nvCxnSpPr>
          <p:spPr>
            <a:xfrm rot="16200000" flipH="1">
              <a:off x="6820204" y="924799"/>
              <a:ext cx="11861" cy="2137117"/>
            </a:xfrm>
            <a:prstGeom prst="curvedConnector3">
              <a:avLst>
                <a:gd name="adj1" fmla="val -35681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53 Conector curvado"/>
            <p:cNvCxnSpPr>
              <a:stCxn id="26" idx="6"/>
              <a:endCxn id="33" idx="7"/>
            </p:cNvCxnSpPr>
            <p:nvPr/>
          </p:nvCxnSpPr>
          <p:spPr>
            <a:xfrm>
              <a:off x="8094140" y="2469146"/>
              <a:ext cx="376618" cy="207234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55 Conector curvado"/>
            <p:cNvCxnSpPr>
              <a:stCxn id="26" idx="4"/>
              <a:endCxn id="29" idx="7"/>
            </p:cNvCxnSpPr>
            <p:nvPr/>
          </p:nvCxnSpPr>
          <p:spPr>
            <a:xfrm rot="5400000">
              <a:off x="6276667" y="3415861"/>
              <a:ext cx="1418758" cy="854289"/>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57 Conector curvado"/>
            <p:cNvCxnSpPr>
              <a:stCxn id="30" idx="1"/>
            </p:cNvCxnSpPr>
            <p:nvPr/>
          </p:nvCxnSpPr>
          <p:spPr>
            <a:xfrm rot="10800000">
              <a:off x="5215933" y="3178838"/>
              <a:ext cx="174263" cy="184340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59 Conector curvado"/>
            <p:cNvCxnSpPr>
              <a:stCxn id="22" idx="6"/>
              <a:endCxn id="31" idx="7"/>
            </p:cNvCxnSpPr>
            <p:nvPr/>
          </p:nvCxnSpPr>
          <p:spPr>
            <a:xfrm>
              <a:off x="4061692" y="2404480"/>
              <a:ext cx="443984" cy="214790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60 CuadroTexto"/>
            <p:cNvSpPr txBox="1"/>
            <p:nvPr/>
          </p:nvSpPr>
          <p:spPr>
            <a:xfrm>
              <a:off x="3995936" y="1052736"/>
              <a:ext cx="948015" cy="523220"/>
            </a:xfrm>
            <a:prstGeom prst="rect">
              <a:avLst/>
            </a:prstGeom>
            <a:noFill/>
          </p:spPr>
          <p:txBody>
            <a:bodyPr wrap="none" rtlCol="0">
              <a:spAutoFit/>
            </a:bodyPr>
            <a:lstStyle/>
            <a:p>
              <a:pPr algn="ctr"/>
              <a:r>
                <a:rPr lang="es-CL" sz="1400" dirty="0" smtClean="0"/>
                <a:t>Aprobada</a:t>
              </a:r>
            </a:p>
            <a:p>
              <a:pPr algn="ctr"/>
              <a:r>
                <a:rPr lang="es-CL" sz="1400" dirty="0" smtClean="0"/>
                <a:t>corrección</a:t>
              </a:r>
              <a:endParaRPr lang="es-CL" sz="1400" dirty="0"/>
            </a:p>
          </p:txBody>
        </p:sp>
        <p:sp>
          <p:nvSpPr>
            <p:cNvPr id="62" name="61 CuadroTexto"/>
            <p:cNvSpPr txBox="1"/>
            <p:nvPr/>
          </p:nvSpPr>
          <p:spPr>
            <a:xfrm>
              <a:off x="1799573" y="1475791"/>
              <a:ext cx="837858" cy="307777"/>
            </a:xfrm>
            <a:prstGeom prst="rect">
              <a:avLst/>
            </a:prstGeom>
            <a:noFill/>
          </p:spPr>
          <p:txBody>
            <a:bodyPr wrap="none" rtlCol="0">
              <a:spAutoFit/>
            </a:bodyPr>
            <a:lstStyle/>
            <a:p>
              <a:r>
                <a:rPr lang="es-CL" sz="1400" dirty="0" smtClean="0"/>
                <a:t>Revisado</a:t>
              </a:r>
              <a:endParaRPr lang="es-CL" sz="1400" dirty="0"/>
            </a:p>
          </p:txBody>
        </p:sp>
        <p:sp>
          <p:nvSpPr>
            <p:cNvPr id="63" name="62 CuadroTexto"/>
            <p:cNvSpPr txBox="1"/>
            <p:nvPr/>
          </p:nvSpPr>
          <p:spPr>
            <a:xfrm>
              <a:off x="6306525" y="1294034"/>
              <a:ext cx="903645" cy="307777"/>
            </a:xfrm>
            <a:prstGeom prst="rect">
              <a:avLst/>
            </a:prstGeom>
            <a:noFill/>
          </p:spPr>
          <p:txBody>
            <a:bodyPr wrap="none" rtlCol="0">
              <a:spAutoFit/>
            </a:bodyPr>
            <a:lstStyle/>
            <a:p>
              <a:pPr algn="ctr"/>
              <a:r>
                <a:rPr lang="es-CL" sz="1400" dirty="0" smtClean="0"/>
                <a:t>Corregido</a:t>
              </a:r>
              <a:endParaRPr lang="es-CL" sz="1400" dirty="0"/>
            </a:p>
          </p:txBody>
        </p:sp>
        <p:sp>
          <p:nvSpPr>
            <p:cNvPr id="64" name="63 CuadroTexto"/>
            <p:cNvSpPr txBox="1"/>
            <p:nvPr/>
          </p:nvSpPr>
          <p:spPr>
            <a:xfrm>
              <a:off x="7804213" y="3121765"/>
              <a:ext cx="1018549" cy="523220"/>
            </a:xfrm>
            <a:prstGeom prst="rect">
              <a:avLst/>
            </a:prstGeom>
            <a:solidFill>
              <a:schemeClr val="bg1"/>
            </a:solidFill>
          </p:spPr>
          <p:txBody>
            <a:bodyPr wrap="none" rtlCol="0">
              <a:spAutoFit/>
            </a:bodyPr>
            <a:lstStyle/>
            <a:p>
              <a:pPr algn="ctr"/>
              <a:r>
                <a:rPr lang="es-CL" sz="1400" dirty="0" smtClean="0"/>
                <a:t>Revisado </a:t>
              </a:r>
            </a:p>
            <a:p>
              <a:pPr algn="ctr"/>
              <a:r>
                <a:rPr lang="es-CL" sz="1400" dirty="0" smtClean="0"/>
                <a:t>Y aprobado</a:t>
              </a:r>
              <a:endParaRPr lang="es-CL" sz="1400" dirty="0"/>
            </a:p>
          </p:txBody>
        </p:sp>
        <p:sp>
          <p:nvSpPr>
            <p:cNvPr id="65" name="64 CuadroTexto"/>
            <p:cNvSpPr txBox="1"/>
            <p:nvPr/>
          </p:nvSpPr>
          <p:spPr>
            <a:xfrm>
              <a:off x="6384274" y="3490047"/>
              <a:ext cx="1062600" cy="523220"/>
            </a:xfrm>
            <a:prstGeom prst="rect">
              <a:avLst/>
            </a:prstGeom>
            <a:solidFill>
              <a:schemeClr val="bg1"/>
            </a:solidFill>
          </p:spPr>
          <p:txBody>
            <a:bodyPr wrap="none" rtlCol="0">
              <a:spAutoFit/>
            </a:bodyPr>
            <a:lstStyle/>
            <a:p>
              <a:pPr algn="ctr"/>
              <a:r>
                <a:rPr lang="es-CL" sz="1400" dirty="0" smtClean="0"/>
                <a:t>Revisado </a:t>
              </a:r>
            </a:p>
            <a:p>
              <a:pPr algn="ctr"/>
              <a:r>
                <a:rPr lang="es-CL" sz="1400" dirty="0" smtClean="0"/>
                <a:t>Y rechazado</a:t>
              </a:r>
              <a:endParaRPr lang="es-CL" sz="1400" dirty="0"/>
            </a:p>
          </p:txBody>
        </p:sp>
        <p:sp>
          <p:nvSpPr>
            <p:cNvPr id="67" name="66 CuadroTexto"/>
            <p:cNvSpPr txBox="1"/>
            <p:nvPr/>
          </p:nvSpPr>
          <p:spPr>
            <a:xfrm>
              <a:off x="4875118" y="3581395"/>
              <a:ext cx="1137042" cy="523220"/>
            </a:xfrm>
            <a:prstGeom prst="rect">
              <a:avLst/>
            </a:prstGeom>
            <a:solidFill>
              <a:schemeClr val="bg1"/>
            </a:solidFill>
          </p:spPr>
          <p:txBody>
            <a:bodyPr wrap="none" rtlCol="0">
              <a:spAutoFit/>
            </a:bodyPr>
            <a:lstStyle/>
            <a:p>
              <a:pPr algn="ctr"/>
              <a:r>
                <a:rPr lang="es-CL" sz="1400" dirty="0" smtClean="0"/>
                <a:t>Aprobada</a:t>
              </a:r>
            </a:p>
            <a:p>
              <a:pPr algn="ctr"/>
              <a:r>
                <a:rPr lang="es-CL" sz="1400" dirty="0" smtClean="0"/>
                <a:t>re corrección</a:t>
              </a:r>
              <a:endParaRPr lang="es-CL" sz="1400" dirty="0"/>
            </a:p>
          </p:txBody>
        </p:sp>
        <p:sp>
          <p:nvSpPr>
            <p:cNvPr id="68" name="67 CuadroTexto"/>
            <p:cNvSpPr txBox="1"/>
            <p:nvPr/>
          </p:nvSpPr>
          <p:spPr>
            <a:xfrm>
              <a:off x="3735754" y="3243706"/>
              <a:ext cx="969368" cy="523220"/>
            </a:xfrm>
            <a:prstGeom prst="rect">
              <a:avLst/>
            </a:prstGeom>
            <a:solidFill>
              <a:schemeClr val="bg1"/>
            </a:solidFill>
          </p:spPr>
          <p:txBody>
            <a:bodyPr wrap="none" rtlCol="0">
              <a:spAutoFit/>
            </a:bodyPr>
            <a:lstStyle/>
            <a:p>
              <a:pPr algn="ctr"/>
              <a:r>
                <a:rPr lang="es-CL" sz="1400" dirty="0" smtClean="0"/>
                <a:t>Postergar</a:t>
              </a:r>
            </a:p>
            <a:p>
              <a:pPr algn="ctr"/>
              <a:r>
                <a:rPr lang="es-CL" sz="1400" dirty="0" smtClean="0"/>
                <a:t>Corrección</a:t>
              </a:r>
              <a:endParaRPr lang="es-CL" sz="1400" dirty="0"/>
            </a:p>
          </p:txBody>
        </p:sp>
        <p:sp>
          <p:nvSpPr>
            <p:cNvPr id="69" name="68 CuadroTexto"/>
            <p:cNvSpPr txBox="1"/>
            <p:nvPr/>
          </p:nvSpPr>
          <p:spPr>
            <a:xfrm>
              <a:off x="2766234" y="3751657"/>
              <a:ext cx="888705" cy="523220"/>
            </a:xfrm>
            <a:prstGeom prst="rect">
              <a:avLst/>
            </a:prstGeom>
            <a:solidFill>
              <a:schemeClr val="bg1"/>
            </a:solidFill>
          </p:spPr>
          <p:txBody>
            <a:bodyPr wrap="none" rtlCol="0">
              <a:spAutoFit/>
            </a:bodyPr>
            <a:lstStyle/>
            <a:p>
              <a:pPr algn="ctr"/>
              <a:r>
                <a:rPr lang="es-CL" sz="1400" dirty="0" smtClean="0"/>
                <a:t>No es un </a:t>
              </a:r>
            </a:p>
            <a:p>
              <a:pPr algn="ctr"/>
              <a:r>
                <a:rPr lang="es-CL" sz="1400" dirty="0" smtClean="0"/>
                <a:t>problema</a:t>
              </a:r>
              <a:endParaRPr lang="es-CL" sz="1400" dirty="0"/>
            </a:p>
          </p:txBody>
        </p:sp>
        <p:sp>
          <p:nvSpPr>
            <p:cNvPr id="70" name="69 CuadroTexto"/>
            <p:cNvSpPr txBox="1"/>
            <p:nvPr/>
          </p:nvSpPr>
          <p:spPr>
            <a:xfrm>
              <a:off x="1860571" y="3273618"/>
              <a:ext cx="907685" cy="307777"/>
            </a:xfrm>
            <a:prstGeom prst="rect">
              <a:avLst/>
            </a:prstGeom>
            <a:solidFill>
              <a:schemeClr val="bg1"/>
            </a:solidFill>
          </p:spPr>
          <p:txBody>
            <a:bodyPr wrap="none" rtlCol="0">
              <a:spAutoFit/>
            </a:bodyPr>
            <a:lstStyle/>
            <a:p>
              <a:pPr algn="ctr"/>
              <a:r>
                <a:rPr lang="es-CL" sz="1400" dirty="0"/>
                <a:t>Reescribir</a:t>
              </a:r>
            </a:p>
          </p:txBody>
        </p:sp>
        <p:sp>
          <p:nvSpPr>
            <p:cNvPr id="71" name="70 CuadroTexto"/>
            <p:cNvSpPr txBox="1"/>
            <p:nvPr/>
          </p:nvSpPr>
          <p:spPr>
            <a:xfrm>
              <a:off x="206133" y="3777108"/>
              <a:ext cx="1242904" cy="307777"/>
            </a:xfrm>
            <a:prstGeom prst="rect">
              <a:avLst/>
            </a:prstGeom>
            <a:solidFill>
              <a:schemeClr val="bg1"/>
            </a:solidFill>
          </p:spPr>
          <p:txBody>
            <a:bodyPr wrap="none" rtlCol="0">
              <a:spAutoFit/>
            </a:bodyPr>
            <a:lstStyle/>
            <a:p>
              <a:pPr algn="ctr"/>
              <a:r>
                <a:rPr lang="es-CL" sz="1400" dirty="0" smtClean="0"/>
                <a:t>Mal reportado</a:t>
              </a:r>
              <a:endParaRPr lang="es-CL" sz="1400" dirty="0"/>
            </a:p>
          </p:txBody>
        </p:sp>
        <p:cxnSp>
          <p:nvCxnSpPr>
            <p:cNvPr id="85" name="84 Conector curvado"/>
            <p:cNvCxnSpPr>
              <a:stCxn id="29" idx="4"/>
              <a:endCxn id="31" idx="4"/>
            </p:cNvCxnSpPr>
            <p:nvPr/>
          </p:nvCxnSpPr>
          <p:spPr>
            <a:xfrm rot="5400000">
              <a:off x="5050785" y="4660110"/>
              <a:ext cx="12700" cy="2053225"/>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86 Conector curvado"/>
            <p:cNvCxnSpPr>
              <a:stCxn id="29" idx="4"/>
              <a:endCxn id="28" idx="4"/>
            </p:cNvCxnSpPr>
            <p:nvPr/>
          </p:nvCxnSpPr>
          <p:spPr>
            <a:xfrm rot="5400000" flipH="1">
              <a:off x="4028840" y="3638165"/>
              <a:ext cx="64666" cy="4032448"/>
            </a:xfrm>
            <a:prstGeom prst="curvedConnector3">
              <a:avLst>
                <a:gd name="adj1" fmla="val -67008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2775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Estado inicial y final de un defecto</a:t>
            </a:r>
            <a:endParaRPr lang="es-AR" dirty="0"/>
          </a:p>
        </p:txBody>
      </p:sp>
      <p:sp>
        <p:nvSpPr>
          <p:cNvPr id="4" name="3 Flecha derecha"/>
          <p:cNvSpPr/>
          <p:nvPr/>
        </p:nvSpPr>
        <p:spPr>
          <a:xfrm>
            <a:off x="3786182" y="2071678"/>
            <a:ext cx="2357454" cy="2143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3200" dirty="0"/>
          </a:p>
        </p:txBody>
      </p:sp>
      <p:grpSp>
        <p:nvGrpSpPr>
          <p:cNvPr id="8" name="7 Grupo"/>
          <p:cNvGrpSpPr/>
          <p:nvPr/>
        </p:nvGrpSpPr>
        <p:grpSpPr>
          <a:xfrm>
            <a:off x="6345538" y="1500174"/>
            <a:ext cx="1369734" cy="1328960"/>
            <a:chOff x="539552" y="1740000"/>
            <a:chExt cx="1369734" cy="1328960"/>
          </a:xfrm>
        </p:grpSpPr>
        <p:sp>
          <p:nvSpPr>
            <p:cNvPr id="6" name="5 Elipse"/>
            <p:cNvSpPr/>
            <p:nvPr/>
          </p:nvSpPr>
          <p:spPr>
            <a:xfrm>
              <a:off x="545804" y="1740000"/>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7" name="6 CuadroTexto"/>
            <p:cNvSpPr txBox="1"/>
            <p:nvPr/>
          </p:nvSpPr>
          <p:spPr>
            <a:xfrm>
              <a:off x="539552" y="2219814"/>
              <a:ext cx="1369734" cy="369332"/>
            </a:xfrm>
            <a:prstGeom prst="rect">
              <a:avLst/>
            </a:prstGeom>
            <a:noFill/>
          </p:spPr>
          <p:txBody>
            <a:bodyPr wrap="none" rtlCol="0">
              <a:spAutoFit/>
            </a:bodyPr>
            <a:lstStyle/>
            <a:p>
              <a:r>
                <a:rPr lang="es-CL" b="1" dirty="0" smtClean="0">
                  <a:solidFill>
                    <a:schemeClr val="bg1"/>
                  </a:solidFill>
                </a:rPr>
                <a:t>REPORTADO</a:t>
              </a:r>
              <a:endParaRPr lang="es-CL" b="1" dirty="0">
                <a:solidFill>
                  <a:schemeClr val="bg1"/>
                </a:solidFill>
              </a:endParaRPr>
            </a:p>
          </p:txBody>
        </p:sp>
      </p:grpSp>
      <p:grpSp>
        <p:nvGrpSpPr>
          <p:cNvPr id="25" name="24 Grupo"/>
          <p:cNvGrpSpPr/>
          <p:nvPr/>
        </p:nvGrpSpPr>
        <p:grpSpPr>
          <a:xfrm>
            <a:off x="6345426" y="5100436"/>
            <a:ext cx="1512722" cy="1328960"/>
            <a:chOff x="5773922" y="5386188"/>
            <a:chExt cx="1512722" cy="1328960"/>
          </a:xfrm>
        </p:grpSpPr>
        <p:sp>
          <p:nvSpPr>
            <p:cNvPr id="13" name="12 Elipse"/>
            <p:cNvSpPr/>
            <p:nvPr/>
          </p:nvSpPr>
          <p:spPr>
            <a:xfrm>
              <a:off x="5841842" y="5386188"/>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14" name="13 CuadroTexto"/>
            <p:cNvSpPr txBox="1"/>
            <p:nvPr/>
          </p:nvSpPr>
          <p:spPr>
            <a:xfrm>
              <a:off x="5773922" y="5909078"/>
              <a:ext cx="1512722" cy="369332"/>
            </a:xfrm>
            <a:prstGeom prst="rect">
              <a:avLst/>
            </a:prstGeom>
            <a:noFill/>
          </p:spPr>
          <p:txBody>
            <a:bodyPr wrap="none" rtlCol="0">
              <a:spAutoFit/>
            </a:bodyPr>
            <a:lstStyle/>
            <a:p>
              <a:r>
                <a:rPr lang="es-CL" b="1" dirty="0" smtClean="0">
                  <a:solidFill>
                    <a:schemeClr val="bg1"/>
                  </a:solidFill>
                </a:rPr>
                <a:t>POSTERGADO</a:t>
              </a:r>
              <a:endParaRPr lang="es-CL" b="1" dirty="0">
                <a:solidFill>
                  <a:schemeClr val="bg1"/>
                </a:solidFill>
              </a:endParaRPr>
            </a:p>
          </p:txBody>
        </p:sp>
      </p:grpSp>
      <p:grpSp>
        <p:nvGrpSpPr>
          <p:cNvPr id="18" name="17 Grupo"/>
          <p:cNvGrpSpPr/>
          <p:nvPr/>
        </p:nvGrpSpPr>
        <p:grpSpPr>
          <a:xfrm>
            <a:off x="6416864" y="3143248"/>
            <a:ext cx="1395122" cy="1328960"/>
            <a:chOff x="1363999" y="4293096"/>
            <a:chExt cx="1395122" cy="1328960"/>
          </a:xfrm>
        </p:grpSpPr>
        <p:sp>
          <p:nvSpPr>
            <p:cNvPr id="16" name="15 Elipse"/>
            <p:cNvSpPr/>
            <p:nvPr/>
          </p:nvSpPr>
          <p:spPr>
            <a:xfrm>
              <a:off x="1363999" y="4293096"/>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17" name="16 CuadroTexto"/>
            <p:cNvSpPr txBox="1"/>
            <p:nvPr/>
          </p:nvSpPr>
          <p:spPr>
            <a:xfrm>
              <a:off x="1378807" y="4826679"/>
              <a:ext cx="1380314" cy="369332"/>
            </a:xfrm>
            <a:prstGeom prst="rect">
              <a:avLst/>
            </a:prstGeom>
            <a:noFill/>
          </p:spPr>
          <p:txBody>
            <a:bodyPr wrap="none" rtlCol="0">
              <a:spAutoFit/>
            </a:bodyPr>
            <a:lstStyle/>
            <a:p>
              <a:r>
                <a:rPr lang="es-CL" b="1" dirty="0" smtClean="0">
                  <a:solidFill>
                    <a:schemeClr val="bg1"/>
                  </a:solidFill>
                </a:rPr>
                <a:t>RECHAZADO</a:t>
              </a:r>
              <a:endParaRPr lang="es-CL" b="1" dirty="0">
                <a:solidFill>
                  <a:schemeClr val="bg1"/>
                </a:solidFill>
              </a:endParaRPr>
            </a:p>
          </p:txBody>
        </p:sp>
      </p:grpSp>
      <p:sp>
        <p:nvSpPr>
          <p:cNvPr id="19" name="18 Rectángulo redondeado"/>
          <p:cNvSpPr/>
          <p:nvPr/>
        </p:nvSpPr>
        <p:spPr>
          <a:xfrm>
            <a:off x="714348" y="1857364"/>
            <a:ext cx="2928958" cy="6429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sz="2800" dirty="0" smtClean="0"/>
              <a:t>Estado Inicial</a:t>
            </a:r>
            <a:endParaRPr lang="es-AR" sz="2800" dirty="0"/>
          </a:p>
        </p:txBody>
      </p:sp>
      <p:sp>
        <p:nvSpPr>
          <p:cNvPr id="20" name="19 Rectángulo redondeado"/>
          <p:cNvSpPr/>
          <p:nvPr/>
        </p:nvSpPr>
        <p:spPr>
          <a:xfrm>
            <a:off x="844700" y="4429132"/>
            <a:ext cx="2928958" cy="6429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sz="2800" dirty="0" smtClean="0"/>
              <a:t>Estado Final</a:t>
            </a:r>
            <a:endParaRPr lang="es-AR" sz="2800" dirty="0"/>
          </a:p>
        </p:txBody>
      </p:sp>
      <p:sp>
        <p:nvSpPr>
          <p:cNvPr id="21" name="20 Flecha derecha"/>
          <p:cNvSpPr/>
          <p:nvPr/>
        </p:nvSpPr>
        <p:spPr>
          <a:xfrm>
            <a:off x="4059410" y="4643446"/>
            <a:ext cx="2357454" cy="2143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3200" dirty="0"/>
          </a:p>
        </p:txBody>
      </p:sp>
      <p:sp>
        <p:nvSpPr>
          <p:cNvPr id="22" name="21 Flecha derecha"/>
          <p:cNvSpPr/>
          <p:nvPr/>
        </p:nvSpPr>
        <p:spPr>
          <a:xfrm rot="20503432">
            <a:off x="3987972" y="4078992"/>
            <a:ext cx="2357454" cy="2143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3200" dirty="0"/>
          </a:p>
        </p:txBody>
      </p:sp>
      <p:sp>
        <p:nvSpPr>
          <p:cNvPr id="23" name="22 Flecha derecha"/>
          <p:cNvSpPr/>
          <p:nvPr/>
        </p:nvSpPr>
        <p:spPr>
          <a:xfrm rot="1038144">
            <a:off x="3987972" y="5297856"/>
            <a:ext cx="2357454" cy="2143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sz="3200" dirty="0"/>
          </a:p>
        </p:txBody>
      </p:sp>
      <p:grpSp>
        <p:nvGrpSpPr>
          <p:cNvPr id="24" name="23 Grupo"/>
          <p:cNvGrpSpPr/>
          <p:nvPr/>
        </p:nvGrpSpPr>
        <p:grpSpPr>
          <a:xfrm>
            <a:off x="6488302" y="4143380"/>
            <a:ext cx="1361900" cy="1328960"/>
            <a:chOff x="5786446" y="4000504"/>
            <a:chExt cx="1361900" cy="1328960"/>
          </a:xfrm>
        </p:grpSpPr>
        <p:sp>
          <p:nvSpPr>
            <p:cNvPr id="10" name="9 Elipse"/>
            <p:cNvSpPr/>
            <p:nvPr/>
          </p:nvSpPr>
          <p:spPr>
            <a:xfrm>
              <a:off x="5786446" y="4000504"/>
              <a:ext cx="1361900" cy="13289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CL" sz="1400" dirty="0"/>
            </a:p>
          </p:txBody>
        </p:sp>
        <p:sp>
          <p:nvSpPr>
            <p:cNvPr id="11" name="10 CuadroTexto"/>
            <p:cNvSpPr txBox="1"/>
            <p:nvPr/>
          </p:nvSpPr>
          <p:spPr>
            <a:xfrm>
              <a:off x="5963373" y="4480318"/>
              <a:ext cx="1119217" cy="369332"/>
            </a:xfrm>
            <a:prstGeom prst="rect">
              <a:avLst/>
            </a:prstGeom>
            <a:noFill/>
          </p:spPr>
          <p:txBody>
            <a:bodyPr wrap="none" rtlCol="0">
              <a:spAutoFit/>
            </a:bodyPr>
            <a:lstStyle/>
            <a:p>
              <a:r>
                <a:rPr lang="es-CL" b="1" dirty="0" smtClean="0">
                  <a:solidFill>
                    <a:schemeClr val="bg1"/>
                  </a:solidFill>
                </a:rPr>
                <a:t>CERRADO</a:t>
              </a:r>
              <a:endParaRPr lang="es-CL" b="1" dirty="0">
                <a:solidFill>
                  <a:schemeClr val="bg1"/>
                </a:solidFill>
              </a:endParaRPr>
            </a:p>
          </p:txBody>
        </p:sp>
      </p:grpSp>
      <p:sp>
        <p:nvSpPr>
          <p:cNvPr id="26" name="25 Rectángulo"/>
          <p:cNvSpPr/>
          <p:nvPr/>
        </p:nvSpPr>
        <p:spPr>
          <a:xfrm>
            <a:off x="642910" y="3143248"/>
            <a:ext cx="3643322"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ES_tradnl" dirty="0" smtClean="0"/>
              <a:t>Los estados finales: </a:t>
            </a:r>
            <a:r>
              <a:rPr lang="es-ES_tradnl" b="1" dirty="0" smtClean="0"/>
              <a:t>Rechazados</a:t>
            </a:r>
            <a:r>
              <a:rPr lang="es-ES_tradnl" dirty="0" smtClean="0"/>
              <a:t> y </a:t>
            </a:r>
            <a:r>
              <a:rPr lang="es-ES_tradnl" b="1" dirty="0" smtClean="0"/>
              <a:t>Postergados</a:t>
            </a:r>
            <a:r>
              <a:rPr lang="es-ES_tradnl" dirty="0" smtClean="0"/>
              <a:t> deben ser validados con </a:t>
            </a:r>
            <a:r>
              <a:rPr lang="es-ES_tradnl" smtClean="0"/>
              <a:t>el usuario.</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600201"/>
            <a:ext cx="8229600" cy="2260847"/>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ü"/>
            </a:pPr>
            <a:r>
              <a:rPr lang="es-CL" sz="2400" dirty="0" smtClean="0"/>
              <a:t>Se ha realizado pruebas exploratorias si es que corresponde.</a:t>
            </a:r>
          </a:p>
          <a:p>
            <a:pPr>
              <a:buFont typeface="Wingdings" panose="05000000000000000000" pitchFamily="2" charset="2"/>
              <a:buChar char="ü"/>
            </a:pPr>
            <a:r>
              <a:rPr lang="es-CL" sz="2400" dirty="0" smtClean="0"/>
              <a:t>Se han ejecutado todos los casos de prueba posibles.</a:t>
            </a:r>
          </a:p>
          <a:p>
            <a:pPr>
              <a:buFont typeface="Wingdings" panose="05000000000000000000" pitchFamily="2" charset="2"/>
              <a:buChar char="ü"/>
            </a:pPr>
            <a:r>
              <a:rPr lang="es-CL" sz="2400" dirty="0" smtClean="0"/>
              <a:t>Se han registrado todos los defectos encontrados en la planilla casos de prueba y planilla de defectos.</a:t>
            </a:r>
          </a:p>
          <a:p>
            <a:pPr>
              <a:buFont typeface="Wingdings" panose="05000000000000000000" pitchFamily="2" charset="2"/>
              <a:buChar char="ü"/>
            </a:pPr>
            <a:r>
              <a:rPr lang="es-CL" sz="2400" dirty="0" smtClean="0"/>
              <a:t>No es posible continuar ejecutando más pruebas</a:t>
            </a:r>
          </a:p>
        </p:txBody>
      </p:sp>
      <p:sp>
        <p:nvSpPr>
          <p:cNvPr id="3" name="Título 2"/>
          <p:cNvSpPr>
            <a:spLocks noGrp="1"/>
          </p:cNvSpPr>
          <p:nvPr>
            <p:ph type="title"/>
          </p:nvPr>
        </p:nvSpPr>
        <p:spPr/>
        <p:txBody>
          <a:bodyPr/>
          <a:lstStyle/>
          <a:p>
            <a:r>
              <a:rPr lang="es-CL" dirty="0" smtClean="0"/>
              <a:t>Termino de un ciclo de pruebas</a:t>
            </a:r>
            <a:endParaRPr lang="es-CL" dirty="0"/>
          </a:p>
        </p:txBody>
      </p:sp>
      <p:sp>
        <p:nvSpPr>
          <p:cNvPr id="5" name="CuadroTexto 4"/>
          <p:cNvSpPr txBox="1"/>
          <p:nvPr/>
        </p:nvSpPr>
        <p:spPr>
          <a:xfrm>
            <a:off x="6516216" y="4741468"/>
            <a:ext cx="1899687"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CL" sz="3200" dirty="0" smtClean="0"/>
              <a:t>Desarrollo</a:t>
            </a:r>
          </a:p>
        </p:txBody>
      </p:sp>
      <p:sp>
        <p:nvSpPr>
          <p:cNvPr id="7" name="Llamada de flecha a la derecha 6"/>
          <p:cNvSpPr/>
          <p:nvPr/>
        </p:nvSpPr>
        <p:spPr>
          <a:xfrm>
            <a:off x="457200" y="4075395"/>
            <a:ext cx="5770984" cy="1916923"/>
          </a:xfrm>
          <a:prstGeom prst="rightArrowCallout">
            <a:avLst>
              <a:gd name="adj1" fmla="val 25000"/>
              <a:gd name="adj2" fmla="val 25000"/>
              <a:gd name="adj3" fmla="val 25000"/>
              <a:gd name="adj4" fmla="val 7974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L" sz="2000" dirty="0" smtClean="0"/>
              <a:t>Se entrega el resultado de las pruebas y el resultado del ciclo a desarrollo.</a:t>
            </a:r>
          </a:p>
          <a:p>
            <a:pPr algn="ctr"/>
            <a:endParaRPr lang="es-CL" sz="2000" dirty="0"/>
          </a:p>
          <a:p>
            <a:pPr algn="ctr"/>
            <a:r>
              <a:rPr lang="es-CL" sz="2000" dirty="0" smtClean="0"/>
              <a:t>Se espera que desarrollo corrija todos los defectos antes de volver a probar.</a:t>
            </a:r>
            <a:endParaRPr lang="es-CL" sz="2000" dirty="0"/>
          </a:p>
        </p:txBody>
      </p:sp>
    </p:spTree>
    <p:extLst>
      <p:ext uri="{BB962C8B-B14F-4D97-AF65-F5344CB8AC3E}">
        <p14:creationId xmlns:p14="http://schemas.microsoft.com/office/powerpoint/2010/main" val="175904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algn="just"/>
            <a:r>
              <a:rPr lang="es-CL" sz="2400" dirty="0" smtClean="0"/>
              <a:t>Un nuevo ciclo comenzará cuando DESARROLLO corrija el SW y actualice la planilla de defectos.</a:t>
            </a:r>
          </a:p>
          <a:p>
            <a:pPr algn="just"/>
            <a:r>
              <a:rPr lang="es-CL" sz="2400" dirty="0" smtClean="0"/>
              <a:t>Los defectos deben estar en estado </a:t>
            </a:r>
            <a:r>
              <a:rPr lang="es-CL" sz="2400" i="1" dirty="0" smtClean="0"/>
              <a:t>Corregido</a:t>
            </a:r>
            <a:r>
              <a:rPr lang="es-CL" sz="2400" dirty="0" smtClean="0"/>
              <a:t>, </a:t>
            </a:r>
            <a:r>
              <a:rPr lang="es-CL" sz="2400" i="1" dirty="0" smtClean="0"/>
              <a:t>Rechazado</a:t>
            </a:r>
            <a:r>
              <a:rPr lang="es-CL" sz="2400" dirty="0" smtClean="0"/>
              <a:t> o </a:t>
            </a:r>
            <a:r>
              <a:rPr lang="es-CL" sz="2400" i="1" dirty="0" smtClean="0"/>
              <a:t>Postergado</a:t>
            </a:r>
            <a:r>
              <a:rPr lang="es-CL" sz="2400" dirty="0" smtClean="0"/>
              <a:t> con su respectiva observación y validación.</a:t>
            </a:r>
          </a:p>
          <a:p>
            <a:pPr algn="just"/>
            <a:r>
              <a:rPr lang="es-CL" sz="2400" dirty="0" smtClean="0"/>
              <a:t> Si hay un defecto con otro estado, se solicita información antes de comenzar las pruebas, pues puede ser que aún no se hayan corregido todos los defectos.</a:t>
            </a:r>
          </a:p>
        </p:txBody>
      </p:sp>
      <p:sp>
        <p:nvSpPr>
          <p:cNvPr id="3" name="Título 2"/>
          <p:cNvSpPr>
            <a:spLocks noGrp="1"/>
          </p:cNvSpPr>
          <p:nvPr>
            <p:ph type="title"/>
          </p:nvPr>
        </p:nvSpPr>
        <p:spPr/>
        <p:txBody>
          <a:bodyPr/>
          <a:lstStyle/>
          <a:p>
            <a:r>
              <a:rPr lang="es-CL" dirty="0" smtClean="0"/>
              <a:t>Inicio de un nuevo ciclo</a:t>
            </a:r>
            <a:endParaRPr lang="es-CL" dirty="0"/>
          </a:p>
        </p:txBody>
      </p:sp>
      <p:pic>
        <p:nvPicPr>
          <p:cNvPr id="2052" name="Picture 4" descr="http://www.pcactual.com/medio/2012/02/07/portada_pca_237_618x394.jpg"/>
          <p:cNvPicPr>
            <a:picLocks noChangeAspect="1" noChangeArrowheads="1"/>
          </p:cNvPicPr>
          <p:nvPr/>
        </p:nvPicPr>
        <p:blipFill rotWithShape="1">
          <a:blip r:embed="rId3">
            <a:extLst>
              <a:ext uri="{28A0092B-C50C-407E-A947-70E740481C1C}">
                <a14:useLocalDpi xmlns:a14="http://schemas.microsoft.com/office/drawing/2010/main" val="0"/>
              </a:ext>
            </a:extLst>
          </a:blip>
          <a:srcRect l="22426"/>
          <a:stretch/>
        </p:blipFill>
        <p:spPr bwMode="auto">
          <a:xfrm>
            <a:off x="4644008" y="3861048"/>
            <a:ext cx="3152306" cy="259070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962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4820444" y="4077072"/>
            <a:ext cx="3888060" cy="2580878"/>
            <a:chOff x="4067944" y="4296954"/>
            <a:chExt cx="3888060" cy="2580878"/>
          </a:xfrm>
        </p:grpSpPr>
        <p:pic>
          <p:nvPicPr>
            <p:cNvPr id="2050" name="Picture 2" descr="http://ec.l.thumbs.canstockphoto.com/canstock1844726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296954"/>
              <a:ext cx="129540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redondeado 3"/>
            <p:cNvSpPr/>
            <p:nvPr/>
          </p:nvSpPr>
          <p:spPr>
            <a:xfrm>
              <a:off x="4715644" y="5725704"/>
              <a:ext cx="3240360" cy="11521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L" sz="2000" dirty="0" smtClean="0">
                  <a:solidFill>
                    <a:schemeClr val="tx1"/>
                  </a:solidFill>
                </a:rPr>
                <a:t>Es un </a:t>
              </a:r>
              <a:r>
                <a:rPr lang="es-CL" sz="2400" dirty="0" smtClean="0">
                  <a:solidFill>
                    <a:schemeClr val="tx1"/>
                  </a:solidFill>
                </a:rPr>
                <a:t>ERROR </a:t>
              </a:r>
              <a:r>
                <a:rPr lang="es-CL" sz="2000" dirty="0" smtClean="0">
                  <a:solidFill>
                    <a:schemeClr val="tx1"/>
                  </a:solidFill>
                </a:rPr>
                <a:t>revisar solo los defectos encontrados</a:t>
              </a:r>
              <a:endParaRPr lang="es-CL" sz="2000" dirty="0">
                <a:solidFill>
                  <a:schemeClr val="tx1"/>
                </a:solidFill>
              </a:endParaRPr>
            </a:p>
          </p:txBody>
        </p:sp>
      </p:grpSp>
      <p:sp>
        <p:nvSpPr>
          <p:cNvPr id="2" name="Marcador de contenido 1"/>
          <p:cNvSpPr>
            <a:spLocks noGrp="1"/>
          </p:cNvSpPr>
          <p:nvPr>
            <p:ph idx="1"/>
          </p:nvPr>
        </p:nvSpPr>
        <p:spPr>
          <a:xfrm>
            <a:off x="457200" y="1268760"/>
            <a:ext cx="8229600" cy="4525963"/>
          </a:xfrm>
        </p:spPr>
        <p:txBody>
          <a:bodyPr/>
          <a:lstStyle/>
          <a:p>
            <a:pPr algn="just"/>
            <a:r>
              <a:rPr lang="es-CL" sz="2400" dirty="0" smtClean="0"/>
              <a:t>Al iniciar nuevamente las pruebas se recomienda verificar que la aplicación abre y muestra las pantallas correspondientes antes de comenzar el ciclo, pues de no ser así, se debe rechazar inmediatamente.</a:t>
            </a:r>
          </a:p>
          <a:p>
            <a:pPr algn="just"/>
            <a:r>
              <a:rPr lang="es-CL" sz="2400" dirty="0" smtClean="0"/>
              <a:t>Luego hacer una copia de la panilla de casos y ejecutar nuevamente </a:t>
            </a:r>
            <a:r>
              <a:rPr lang="es-CL" sz="2400" i="1" u="sng" dirty="0" smtClean="0"/>
              <a:t>todos los casos de prueba </a:t>
            </a:r>
            <a:r>
              <a:rPr lang="es-CL" sz="2400" dirty="0" smtClean="0"/>
              <a:t>y registrando el resultado de estas.</a:t>
            </a:r>
          </a:p>
          <a:p>
            <a:endParaRPr lang="es-CL" sz="2400" dirty="0" smtClean="0"/>
          </a:p>
        </p:txBody>
      </p:sp>
      <p:sp>
        <p:nvSpPr>
          <p:cNvPr id="3" name="Título 2"/>
          <p:cNvSpPr>
            <a:spLocks noGrp="1"/>
          </p:cNvSpPr>
          <p:nvPr>
            <p:ph type="title"/>
          </p:nvPr>
        </p:nvSpPr>
        <p:spPr/>
        <p:txBody>
          <a:bodyPr/>
          <a:lstStyle/>
          <a:p>
            <a:r>
              <a:rPr lang="es-CL" dirty="0" smtClean="0"/>
              <a:t>Inicio de un nuevo ciclo</a:t>
            </a:r>
            <a:endParaRPr lang="es-CL" dirty="0"/>
          </a:p>
        </p:txBody>
      </p:sp>
    </p:spTree>
    <p:extLst>
      <p:ext uri="{BB962C8B-B14F-4D97-AF65-F5344CB8AC3E}">
        <p14:creationId xmlns:p14="http://schemas.microsoft.com/office/powerpoint/2010/main" val="57181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 Conceptos aprendidos</a:t>
            </a:r>
            <a:endParaRPr lang="es-AR" dirty="0"/>
          </a:p>
        </p:txBody>
      </p:sp>
      <p:sp>
        <p:nvSpPr>
          <p:cNvPr id="4" name="Rectangle 3"/>
          <p:cNvSpPr txBox="1">
            <a:spLocks noGrp="1" noChangeArrowheads="1"/>
          </p:cNvSpPr>
          <p:nvPr>
            <p:ph idx="1"/>
          </p:nvPr>
        </p:nvSpPr>
        <p:spPr bwMode="auto">
          <a:xfrm>
            <a:off x="457200" y="1600200"/>
            <a:ext cx="5686436" cy="413305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lgn="just"/>
            <a:r>
              <a:rPr lang="es-ES_tradnl" sz="2800" dirty="0" smtClean="0">
                <a:solidFill>
                  <a:schemeClr val="bg1"/>
                </a:solidFill>
                <a:latin typeface="Times New Roman" pitchFamily="18" charset="0"/>
              </a:rPr>
              <a:t>Reportar un defecto</a:t>
            </a:r>
          </a:p>
          <a:p>
            <a:pPr marL="609600" indent="-609600" algn="just"/>
            <a:r>
              <a:rPr lang="es-ES_tradnl" sz="2800" dirty="0" smtClean="0">
                <a:solidFill>
                  <a:schemeClr val="bg1"/>
                </a:solidFill>
                <a:latin typeface="Times New Roman" pitchFamily="18" charset="0"/>
              </a:rPr>
              <a:t>Registro de defectos en planilla de casos de prueba</a:t>
            </a:r>
          </a:p>
          <a:p>
            <a:pPr marL="609600" indent="-609600" algn="just"/>
            <a:r>
              <a:rPr lang="es-ES" sz="2800" dirty="0" smtClean="0">
                <a:solidFill>
                  <a:schemeClr val="bg1"/>
                </a:solidFill>
              </a:rPr>
              <a:t>Planilla de defectos</a:t>
            </a:r>
          </a:p>
          <a:p>
            <a:pPr marL="609600" indent="-609600" algn="just"/>
            <a:r>
              <a:rPr lang="es-ES" sz="2800" dirty="0" smtClean="0">
                <a:solidFill>
                  <a:schemeClr val="bg1"/>
                </a:solidFill>
              </a:rPr>
              <a:t>Clasificación de un defecto</a:t>
            </a:r>
          </a:p>
          <a:p>
            <a:pPr marL="609600" indent="-609600" algn="just"/>
            <a:r>
              <a:rPr lang="es-ES" sz="2800" dirty="0" smtClean="0">
                <a:solidFill>
                  <a:schemeClr val="bg1"/>
                </a:solidFill>
              </a:rPr>
              <a:t>Estados de un defecto</a:t>
            </a:r>
          </a:p>
          <a:p>
            <a:pPr marL="609600" indent="-609600" algn="just"/>
            <a:r>
              <a:rPr lang="es-ES" sz="2800" dirty="0" smtClean="0">
                <a:solidFill>
                  <a:schemeClr val="bg1"/>
                </a:solidFill>
              </a:rPr>
              <a:t>Cierre ciclo de prueba</a:t>
            </a:r>
          </a:p>
          <a:p>
            <a:pPr marL="609600" indent="-609600" algn="just"/>
            <a:r>
              <a:rPr lang="es-ES" sz="2800" dirty="0" smtClean="0">
                <a:solidFill>
                  <a:schemeClr val="bg1"/>
                </a:solidFill>
              </a:rPr>
              <a:t>Inicio de un nuevo ciclo</a:t>
            </a: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643702" y="2643182"/>
            <a:ext cx="1714512" cy="17145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33145" y="476672"/>
            <a:ext cx="9010855" cy="5361468"/>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N°4</a:t>
            </a:r>
          </a:p>
          <a:p>
            <a:pPr algn="ctr"/>
            <a:r>
              <a:rPr lang="es-CL" sz="2800" dirty="0">
                <a:solidFill>
                  <a:schemeClr val="bg1"/>
                </a:solidFill>
                <a:latin typeface="Calibri" pitchFamily="34" charset="0"/>
              </a:rPr>
              <a:t>Ejecución de Pruebas de Software</a:t>
            </a:r>
            <a:r>
              <a:rPr lang="es-AR" sz="2800" dirty="0" smtClean="0">
                <a:solidFill>
                  <a:schemeClr val="bg1"/>
                </a:solidFill>
                <a:latin typeface="Calibri" pitchFamily="34" charset="0"/>
              </a:rPr>
              <a:t>	</a:t>
            </a:r>
          </a:p>
          <a:p>
            <a:pPr algn="ctr"/>
            <a:endParaRPr lang="es-CL" sz="2800" dirty="0">
              <a:latin typeface="Calibri" pitchFamily="34" charset="0"/>
            </a:endParaRPr>
          </a:p>
          <a:p>
            <a:pPr algn="ctr"/>
            <a:r>
              <a:rPr lang="es-CL" sz="2800" dirty="0" smtClean="0">
                <a:latin typeface="Calibri" pitchFamily="34" charset="0"/>
              </a:rPr>
              <a:t>Aprendizajes Esperados:</a:t>
            </a:r>
          </a:p>
          <a:p>
            <a:pPr algn="just"/>
            <a:r>
              <a:rPr lang="es-AR" dirty="0"/>
              <a:t>Ejecutar de forma correcta las pruebas de una casuística cubriendo la totalidad de los casos. </a:t>
            </a:r>
            <a:endParaRPr lang="es-CL" dirty="0"/>
          </a:p>
          <a:p>
            <a:pPr algn="just"/>
            <a:r>
              <a:rPr lang="es-AR" dirty="0" smtClean="0"/>
              <a:t>Asignar </a:t>
            </a:r>
            <a:r>
              <a:rPr lang="es-AR" dirty="0"/>
              <a:t>categoría y severidad de defectos para el correcto </a:t>
            </a:r>
            <a:r>
              <a:rPr lang="es-AR" dirty="0" err="1"/>
              <a:t>reporting</a:t>
            </a:r>
            <a:r>
              <a:rPr lang="es-AR" dirty="0"/>
              <a:t>, de un ciclo de ejecución de pruebas </a:t>
            </a:r>
            <a:endParaRPr lang="es-CL" dirty="0"/>
          </a:p>
          <a:p>
            <a:pPr algn="just"/>
            <a:r>
              <a:rPr lang="es-AR" dirty="0"/>
              <a:t>Trabajar en equipo para alcanzar los objetivos y soluciones a los problemas</a:t>
            </a:r>
            <a:r>
              <a:rPr lang="es-AR" dirty="0" smtClean="0"/>
              <a:t>.</a:t>
            </a:r>
            <a:endParaRPr lang="es-CL" dirty="0"/>
          </a:p>
          <a:p>
            <a:pPr algn="just"/>
            <a:r>
              <a:rPr lang="es-AR" dirty="0"/>
              <a:t>Demostrar tolerancia a la frustración durante el desarrollo del problema planteado. </a:t>
            </a:r>
            <a:endParaRPr lang="es-CL" dirty="0"/>
          </a:p>
          <a:p>
            <a:pPr algn="just"/>
            <a:r>
              <a:rPr lang="es-CL" dirty="0"/>
              <a:t>Reconocer categoría y severidad de defectos para el correcto </a:t>
            </a:r>
            <a:r>
              <a:rPr lang="es-CL" dirty="0" err="1"/>
              <a:t>reporting</a:t>
            </a:r>
            <a:r>
              <a:rPr lang="es-CL" dirty="0"/>
              <a:t>, de un ciclo de ejecución de pruebas.</a:t>
            </a:r>
            <a:endParaRPr lang="es-AR" dirty="0" smtClean="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229600" cy="3900502"/>
          </a:xfrm>
        </p:spPr>
        <p:style>
          <a:lnRef idx="1">
            <a:schemeClr val="accent1"/>
          </a:lnRef>
          <a:fillRef idx="2">
            <a:schemeClr val="accent1"/>
          </a:fillRef>
          <a:effectRef idx="1">
            <a:schemeClr val="accent1"/>
          </a:effectRef>
          <a:fontRef idx="minor">
            <a:schemeClr val="dk1"/>
          </a:fontRef>
        </p:style>
        <p:txBody>
          <a:bodyPr/>
          <a:lstStyle/>
          <a:p>
            <a:r>
              <a:rPr lang="es-AR" dirty="0" smtClean="0"/>
              <a:t>Ejecutar de forma correcta las pruebas de una casuística cubriendo la totalidad de los casos. </a:t>
            </a:r>
          </a:p>
          <a:p>
            <a:r>
              <a:rPr lang="es-AR" dirty="0" smtClean="0"/>
              <a:t>Asignar categoría y severidad de defectos para el correcto </a:t>
            </a:r>
            <a:r>
              <a:rPr lang="es-AR" dirty="0" err="1" smtClean="0"/>
              <a:t>reporting</a:t>
            </a:r>
            <a:r>
              <a:rPr lang="es-AR" dirty="0" smtClean="0"/>
              <a:t>, de un ciclo de ejecución de pruebas 	</a:t>
            </a:r>
          </a:p>
          <a:p>
            <a:r>
              <a:rPr lang="es-AR" dirty="0" smtClean="0"/>
              <a:t>Generar métricas de reporte de testing y cerrar el proceso de ejecución de pruebas. </a:t>
            </a:r>
            <a:endParaRPr lang="es-AR" dirty="0"/>
          </a:p>
        </p:txBody>
      </p:sp>
      <p:sp>
        <p:nvSpPr>
          <p:cNvPr id="3" name="2 Título"/>
          <p:cNvSpPr>
            <a:spLocks noGrp="1"/>
          </p:cNvSpPr>
          <p:nvPr>
            <p:ph type="title"/>
          </p:nvPr>
        </p:nvSpPr>
        <p:spPr/>
        <p:txBody>
          <a:bodyPr/>
          <a:lstStyle/>
          <a:p>
            <a:r>
              <a:rPr lang="es-ES_tradnl" dirty="0" smtClean="0"/>
              <a:t>Objetivos </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285720" y="3286123"/>
            <a:ext cx="7715304" cy="7189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a:p>
        </p:txBody>
      </p:sp>
      <p:pic>
        <p:nvPicPr>
          <p:cNvPr id="4" name="Picture 6" descr="http://jblanguagemanagement.files.wordpress.com/2013/01/sganm1.jpg"/>
          <p:cNvPicPr>
            <a:picLocks noChangeAspect="1" noChangeArrowheads="1"/>
          </p:cNvPicPr>
          <p:nvPr/>
        </p:nvPicPr>
        <p:blipFill>
          <a:blip r:embed="rId3"/>
          <a:srcRect/>
          <a:stretch>
            <a:fillRect/>
          </a:stretch>
        </p:blipFill>
        <p:spPr bwMode="auto">
          <a:xfrm>
            <a:off x="6405602" y="4221088"/>
            <a:ext cx="2452678" cy="2446547"/>
          </a:xfrm>
          <a:prstGeom prst="rect">
            <a:avLst/>
          </a:prstGeom>
          <a:noFill/>
        </p:spPr>
      </p:pic>
      <p:sp>
        <p:nvSpPr>
          <p:cNvPr id="2" name="1 Marcador de contenido"/>
          <p:cNvSpPr>
            <a:spLocks noGrp="1"/>
          </p:cNvSpPr>
          <p:nvPr>
            <p:ph idx="1"/>
          </p:nvPr>
        </p:nvSpPr>
        <p:spPr/>
        <p:txBody>
          <a:bodyPr/>
          <a:lstStyle/>
          <a:p>
            <a:pPr marL="514350" indent="-514350">
              <a:buFont typeface="+mj-lt"/>
              <a:buAutoNum type="arabicPeriod"/>
            </a:pPr>
            <a:r>
              <a:rPr lang="es-AR" dirty="0" smtClean="0"/>
              <a:t>Planificar y controlar</a:t>
            </a:r>
          </a:p>
          <a:p>
            <a:pPr marL="514350" indent="-514350">
              <a:buFont typeface="+mj-lt"/>
              <a:buAutoNum type="arabicPeriod"/>
            </a:pPr>
            <a:r>
              <a:rPr lang="es-ES_tradnl" dirty="0" smtClean="0"/>
              <a:t>Analizar y diseñar</a:t>
            </a:r>
          </a:p>
          <a:p>
            <a:pPr marL="514350" indent="-514350">
              <a:buFont typeface="+mj-lt"/>
              <a:buAutoNum type="arabicPeriod"/>
            </a:pPr>
            <a:r>
              <a:rPr lang="es-ES_tradnl" dirty="0" smtClean="0"/>
              <a:t>Implementar y ejecutar</a:t>
            </a:r>
          </a:p>
          <a:p>
            <a:pPr marL="514350" indent="-514350">
              <a:buFont typeface="+mj-lt"/>
              <a:buAutoNum type="arabicPeriod"/>
            </a:pPr>
            <a:r>
              <a:rPr lang="es-ES_tradnl" dirty="0" smtClean="0"/>
              <a:t>Evaluar los criterios existentes y reportar</a:t>
            </a:r>
          </a:p>
          <a:p>
            <a:pPr marL="514350" indent="-514350">
              <a:buFont typeface="+mj-lt"/>
              <a:buAutoNum type="arabicPeriod"/>
            </a:pPr>
            <a:r>
              <a:rPr lang="es-ES_tradnl" dirty="0" smtClean="0"/>
              <a:t>Cerrar las pruebas</a:t>
            </a:r>
            <a:endParaRPr lang="es-AR" dirty="0" smtClean="0"/>
          </a:p>
          <a:p>
            <a:pPr marL="514350" indent="-514350">
              <a:buFont typeface="+mj-lt"/>
              <a:buAutoNum type="arabicPeriod"/>
            </a:pPr>
            <a:endParaRPr lang="es-AR" dirty="0"/>
          </a:p>
        </p:txBody>
      </p:sp>
      <p:sp>
        <p:nvSpPr>
          <p:cNvPr id="3" name="2 Título"/>
          <p:cNvSpPr>
            <a:spLocks noGrp="1"/>
          </p:cNvSpPr>
          <p:nvPr>
            <p:ph type="title"/>
          </p:nvPr>
        </p:nvSpPr>
        <p:spPr/>
        <p:txBody>
          <a:bodyPr/>
          <a:lstStyle/>
          <a:p>
            <a:r>
              <a:rPr lang="es-ES_tradnl" dirty="0" smtClean="0"/>
              <a:t>Proceso de Testing</a:t>
            </a: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Reportar defectos</a:t>
            </a:r>
            <a:endParaRPr lang="es-AR" dirty="0"/>
          </a:p>
        </p:txBody>
      </p:sp>
      <p:pic>
        <p:nvPicPr>
          <p:cNvPr id="1026" name="Picture 2" descr="https://pbs.twimg.com/media/AzyEVBDCEAADjuj.jpg"/>
          <p:cNvPicPr>
            <a:picLocks noChangeAspect="1" noChangeArrowheads="1"/>
          </p:cNvPicPr>
          <p:nvPr/>
        </p:nvPicPr>
        <p:blipFill>
          <a:blip r:embed="rId3"/>
          <a:srcRect/>
          <a:stretch>
            <a:fillRect/>
          </a:stretch>
        </p:blipFill>
        <p:spPr bwMode="auto">
          <a:xfrm>
            <a:off x="1428728" y="1500174"/>
            <a:ext cx="5929354" cy="4390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71472" y="1600200"/>
            <a:ext cx="8358246" cy="4043377"/>
          </a:xfrm>
        </p:spPr>
        <p:txBody>
          <a:bodyPr/>
          <a:lstStyle/>
          <a:p>
            <a:pPr algn="just">
              <a:buFont typeface="Wingdings" pitchFamily="2" charset="2"/>
              <a:buChar char="ü"/>
            </a:pPr>
            <a:r>
              <a:rPr lang="es-ES_tradnl" dirty="0" smtClean="0"/>
              <a:t>Verificar los registros de las pruebas contra los criterios especificados en el plan de pruebas.</a:t>
            </a:r>
          </a:p>
          <a:p>
            <a:pPr algn="just">
              <a:buFont typeface="Wingdings" pitchFamily="2" charset="2"/>
              <a:buChar char="ü"/>
            </a:pPr>
            <a:r>
              <a:rPr lang="es-ES_tradnl" dirty="0" smtClean="0"/>
              <a:t>Evaluar si es necesario más test o si los criterios especificados deben cambiar.</a:t>
            </a:r>
          </a:p>
          <a:p>
            <a:pPr algn="just">
              <a:buFont typeface="Wingdings" pitchFamily="2" charset="2"/>
              <a:buChar char="ü"/>
            </a:pPr>
            <a:r>
              <a:rPr lang="es-ES_tradnl" dirty="0" smtClean="0"/>
              <a:t>Generar un reporte con un resumen del test:</a:t>
            </a:r>
          </a:p>
          <a:p>
            <a:pPr lvl="1" algn="just">
              <a:buFont typeface="Arial" pitchFamily="34" charset="0"/>
              <a:buChar char="•"/>
            </a:pPr>
            <a:r>
              <a:rPr lang="es-ES_tradnl" dirty="0" smtClean="0"/>
              <a:t>Planilla casos de prueba</a:t>
            </a:r>
          </a:p>
          <a:p>
            <a:pPr lvl="1" algn="just">
              <a:buFont typeface="Arial" pitchFamily="34" charset="0"/>
              <a:buChar char="•"/>
            </a:pPr>
            <a:r>
              <a:rPr lang="es-ES_tradnl" dirty="0" smtClean="0"/>
              <a:t>Planilla general de defecto</a:t>
            </a:r>
          </a:p>
        </p:txBody>
      </p:sp>
      <p:sp>
        <p:nvSpPr>
          <p:cNvPr id="3" name="2 Título"/>
          <p:cNvSpPr>
            <a:spLocks noGrp="1"/>
          </p:cNvSpPr>
          <p:nvPr>
            <p:ph type="title"/>
          </p:nvPr>
        </p:nvSpPr>
        <p:spPr/>
        <p:txBody>
          <a:bodyPr/>
          <a:lstStyle/>
          <a:p>
            <a:pPr marL="0" indent="0"/>
            <a:r>
              <a:rPr lang="es-ES_tradnl" dirty="0"/>
              <a:t>Evaluar los criterios existentes y </a:t>
            </a:r>
            <a:r>
              <a:rPr lang="es-ES_tradnl" dirty="0" smtClean="0"/>
              <a:t/>
            </a:r>
            <a:br>
              <a:rPr lang="es-ES_tradnl" dirty="0" smtClean="0"/>
            </a:br>
            <a:r>
              <a:rPr lang="es-ES_tradnl" dirty="0" smtClean="0"/>
              <a:t>reportar resultado de las pruebas</a:t>
            </a:r>
            <a:endParaRPr lang="es-ES_tradnl" dirty="0"/>
          </a:p>
        </p:txBody>
      </p:sp>
      <p:pic>
        <p:nvPicPr>
          <p:cNvPr id="2050" name="Picture 2" descr="http://www.hospitalcurico.cl/web/iconos/cuenta.png"/>
          <p:cNvPicPr>
            <a:picLocks noChangeAspect="1" noChangeArrowheads="1"/>
          </p:cNvPicPr>
          <p:nvPr/>
        </p:nvPicPr>
        <p:blipFill>
          <a:blip r:embed="rId3"/>
          <a:srcRect/>
          <a:stretch>
            <a:fillRect/>
          </a:stretch>
        </p:blipFill>
        <p:spPr bwMode="auto">
          <a:xfrm>
            <a:off x="500034" y="142852"/>
            <a:ext cx="1219200" cy="1219201"/>
          </a:xfrm>
          <a:prstGeom prst="rect">
            <a:avLst/>
          </a:prstGeom>
          <a:noFill/>
        </p:spPr>
      </p:pic>
    </p:spTree>
    <p:extLst>
      <p:ext uri="{BB962C8B-B14F-4D97-AF65-F5344CB8AC3E}">
        <p14:creationId xmlns:p14="http://schemas.microsoft.com/office/powerpoint/2010/main" val="135058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Reporte de defecto </a:t>
            </a:r>
            <a:br>
              <a:rPr lang="es-ES_tradnl" dirty="0" smtClean="0"/>
            </a:br>
            <a:r>
              <a:rPr lang="es-ES_tradnl" sz="2800" dirty="0" smtClean="0"/>
              <a:t>Planilla casos de prueba</a:t>
            </a:r>
            <a:endParaRPr lang="es-AR" dirty="0"/>
          </a:p>
        </p:txBody>
      </p:sp>
      <p:sp>
        <p:nvSpPr>
          <p:cNvPr id="5" name="4 Cerrar llave"/>
          <p:cNvSpPr/>
          <p:nvPr/>
        </p:nvSpPr>
        <p:spPr>
          <a:xfrm rot="5400000">
            <a:off x="7500974" y="3571892"/>
            <a:ext cx="571504" cy="25717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6" name="5 Rectángulo redondeado"/>
          <p:cNvSpPr/>
          <p:nvPr/>
        </p:nvSpPr>
        <p:spPr>
          <a:xfrm>
            <a:off x="6500826" y="5286388"/>
            <a:ext cx="2500330" cy="10001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smtClean="0">
                <a:solidFill>
                  <a:schemeClr val="tx1"/>
                </a:solidFill>
              </a:rPr>
              <a:t>Registro de defectos encontrados según caso de prueba</a:t>
            </a:r>
            <a:endParaRPr lang="es-AR" dirty="0">
              <a:solidFill>
                <a:schemeClr val="tx1"/>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4186471467"/>
              </p:ext>
            </p:extLst>
          </p:nvPr>
        </p:nvGraphicFramePr>
        <p:xfrm>
          <a:off x="357157" y="1500174"/>
          <a:ext cx="8572562" cy="3013921"/>
        </p:xfrm>
        <a:graphic>
          <a:graphicData uri="http://schemas.openxmlformats.org/drawingml/2006/table">
            <a:tbl>
              <a:tblPr>
                <a:tableStyleId>{BC89EF96-8CEA-46FF-86C4-4CE0E7609802}</a:tableStyleId>
              </a:tblPr>
              <a:tblGrid>
                <a:gridCol w="685750"/>
                <a:gridCol w="323821"/>
                <a:gridCol w="1457191"/>
                <a:gridCol w="1619101"/>
                <a:gridCol w="855463"/>
                <a:gridCol w="1388955"/>
                <a:gridCol w="277792"/>
                <a:gridCol w="277792"/>
                <a:gridCol w="245833"/>
                <a:gridCol w="1440864"/>
              </a:tblGrid>
              <a:tr h="0">
                <a:tc rowSpan="2">
                  <a:txBody>
                    <a:bodyPr/>
                    <a:lstStyle/>
                    <a:p>
                      <a:pPr algn="ctr" fontAlgn="ctr"/>
                      <a:r>
                        <a:rPr lang="es-CL" sz="1000" b="1" u="none" strike="noStrike" dirty="0" smtClean="0">
                          <a:solidFill>
                            <a:schemeClr val="bg1"/>
                          </a:solidFill>
                          <a:effectLst/>
                        </a:rPr>
                        <a:t>MODULO</a:t>
                      </a:r>
                      <a:endParaRPr lang="es-CL" sz="100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00" b="1" u="none" strike="noStrike" dirty="0" smtClean="0">
                          <a:solidFill>
                            <a:schemeClr val="bg1"/>
                          </a:solidFill>
                          <a:effectLst/>
                        </a:rPr>
                        <a:t>Nº</a:t>
                      </a:r>
                      <a:endParaRPr lang="es-CL" sz="100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u="none" strike="noStrike" dirty="0">
                          <a:solidFill>
                            <a:schemeClr val="bg1"/>
                          </a:solidFill>
                          <a:effectLst/>
                        </a:rPr>
                        <a:t>CASOS DE PRUEBAS</a:t>
                      </a:r>
                      <a:br>
                        <a:rPr lang="es-CL" sz="1050" b="1" u="none" strike="noStrike" dirty="0">
                          <a:solidFill>
                            <a:schemeClr val="bg1"/>
                          </a:solidFill>
                          <a:effectLst/>
                        </a:rPr>
                      </a:br>
                      <a:r>
                        <a:rPr lang="es-CL" sz="1050" b="1" u="none" strike="noStrike" dirty="0">
                          <a:solidFill>
                            <a:schemeClr val="bg1"/>
                          </a:solidFill>
                          <a:effectLst/>
                        </a:rPr>
                        <a:t>( QUE PROBAR )</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u="none" strike="noStrike" dirty="0">
                          <a:solidFill>
                            <a:schemeClr val="bg1"/>
                          </a:solidFill>
                          <a:effectLst/>
                        </a:rPr>
                        <a:t>PROCEDIMIENTO DE PRUEBA </a:t>
                      </a:r>
                      <a:br>
                        <a:rPr lang="es-CL" sz="1050" b="1" u="none" strike="noStrike" dirty="0">
                          <a:solidFill>
                            <a:schemeClr val="bg1"/>
                          </a:solidFill>
                          <a:effectLst/>
                        </a:rPr>
                      </a:br>
                      <a:r>
                        <a:rPr lang="es-CL" sz="1050" b="1" u="none" strike="noStrike" dirty="0">
                          <a:solidFill>
                            <a:schemeClr val="bg1"/>
                          </a:solidFill>
                          <a:effectLst/>
                        </a:rPr>
                        <a:t>(COMO)</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i="0" u="none" strike="noStrike" dirty="0" smtClean="0">
                          <a:solidFill>
                            <a:schemeClr val="bg1"/>
                          </a:solidFill>
                          <a:effectLst/>
                          <a:latin typeface="Tahoma"/>
                        </a:rPr>
                        <a:t>Datos</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rowSpan="2">
                  <a:txBody>
                    <a:bodyPr/>
                    <a:lstStyle/>
                    <a:p>
                      <a:pPr algn="ctr" fontAlgn="ctr"/>
                      <a:r>
                        <a:rPr lang="es-CL" sz="1050" b="1" u="none" strike="noStrike" dirty="0">
                          <a:solidFill>
                            <a:schemeClr val="bg1"/>
                          </a:solidFill>
                          <a:effectLst/>
                        </a:rPr>
                        <a:t>RESULTADO ESPERADO</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gridSpan="4">
                  <a:txBody>
                    <a:bodyPr/>
                    <a:lstStyle/>
                    <a:p>
                      <a:pPr algn="ctr" fontAlgn="ctr"/>
                      <a:r>
                        <a:rPr lang="es-CL" sz="1050" u="none" strike="noStrike" dirty="0">
                          <a:solidFill>
                            <a:schemeClr val="bg1"/>
                          </a:solidFill>
                          <a:effectLst/>
                        </a:rPr>
                        <a:t>RESULTADO OBTENIDO </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c hMerge="1">
                  <a:txBody>
                    <a:bodyPr/>
                    <a:lstStyle/>
                    <a:p>
                      <a:endParaRPr lang="es-CL"/>
                    </a:p>
                  </a:txBody>
                  <a:tcPr/>
                </a:tc>
                <a:tc hMerge="1">
                  <a:txBody>
                    <a:bodyPr/>
                    <a:lstStyle/>
                    <a:p>
                      <a:endParaRPr lang="es-CL"/>
                    </a:p>
                  </a:txBody>
                  <a:tcPr/>
                </a:tc>
                <a:tc hMerge="1">
                  <a:txBody>
                    <a:bodyPr/>
                    <a:lstStyle/>
                    <a:p>
                      <a:endParaRPr lang="es-CL"/>
                    </a:p>
                  </a:txBody>
                  <a:tcPr/>
                </a:tc>
              </a:tr>
              <a:tr h="293581">
                <a:tc vMerge="1">
                  <a:txBody>
                    <a:bodyPr/>
                    <a:lstStyle/>
                    <a:p>
                      <a:endParaRPr lang="es-CL"/>
                    </a:p>
                  </a:txBody>
                  <a:tcPr/>
                </a:tc>
                <a:tc vMerge="1">
                  <a:txBody>
                    <a:bodyPr/>
                    <a:lstStyle/>
                    <a:p>
                      <a:endParaRPr lang="es-CL"/>
                    </a:p>
                  </a:txBody>
                  <a:tcPr/>
                </a:tc>
                <a:tc vMerge="1">
                  <a:txBody>
                    <a:bodyPr/>
                    <a:lstStyle/>
                    <a:p>
                      <a:endParaRPr lang="es-CL"/>
                    </a:p>
                  </a:txBody>
                  <a:tcPr/>
                </a:tc>
                <a:tc vMerge="1">
                  <a:txBody>
                    <a:bodyPr/>
                    <a:lstStyle/>
                    <a:p>
                      <a:endParaRPr lang="es-CL"/>
                    </a:p>
                  </a:txBody>
                  <a:tcPr/>
                </a:tc>
                <a:tc vMerge="1">
                  <a:txBody>
                    <a:bodyPr/>
                    <a:lstStyle/>
                    <a:p>
                      <a:endParaRPr lang="es-AR"/>
                    </a:p>
                  </a:txBody>
                  <a:tcPr/>
                </a:tc>
                <a:tc vMerge="1">
                  <a:txBody>
                    <a:bodyPr/>
                    <a:lstStyle/>
                    <a:p>
                      <a:endParaRPr lang="es-CL"/>
                    </a:p>
                  </a:txBody>
                  <a:tcPr/>
                </a:tc>
                <a:tc>
                  <a:txBody>
                    <a:bodyPr/>
                    <a:lstStyle/>
                    <a:p>
                      <a:pPr algn="ctr" fontAlgn="ctr"/>
                      <a:r>
                        <a:rPr lang="es-CL" sz="1050" b="1" u="none" strike="noStrike">
                          <a:solidFill>
                            <a:schemeClr val="bg1"/>
                          </a:solidFill>
                          <a:effectLst/>
                        </a:rPr>
                        <a:t>SI</a:t>
                      </a:r>
                      <a:endParaRPr lang="es-CL" sz="1050" b="1" i="0" u="none" strike="noStrike">
                        <a:solidFill>
                          <a:schemeClr val="bg1"/>
                        </a:solidFill>
                        <a:effectLst/>
                        <a:latin typeface="Tahoma"/>
                      </a:endParaRPr>
                    </a:p>
                  </a:txBody>
                  <a:tcPr marL="0" marR="0" marT="0" marB="0" anchor="ctr">
                    <a:solidFill>
                      <a:schemeClr val="tx2">
                        <a:lumMod val="40000"/>
                        <a:lumOff val="60000"/>
                      </a:schemeClr>
                    </a:solidFill>
                  </a:tcPr>
                </a:tc>
                <a:tc>
                  <a:txBody>
                    <a:bodyPr/>
                    <a:lstStyle/>
                    <a:p>
                      <a:pPr algn="ctr" fontAlgn="ctr"/>
                      <a:r>
                        <a:rPr lang="es-CL" sz="1050" b="1" u="none" strike="noStrike">
                          <a:solidFill>
                            <a:schemeClr val="bg1"/>
                          </a:solidFill>
                          <a:effectLst/>
                        </a:rPr>
                        <a:t>NO</a:t>
                      </a:r>
                      <a:endParaRPr lang="es-CL" sz="1050" b="1" i="0" u="none" strike="noStrike">
                        <a:solidFill>
                          <a:schemeClr val="bg1"/>
                        </a:solidFill>
                        <a:effectLst/>
                        <a:latin typeface="Tahoma"/>
                      </a:endParaRPr>
                    </a:p>
                  </a:txBody>
                  <a:tcPr marL="0" marR="0" marT="0" marB="0" anchor="ctr">
                    <a:solidFill>
                      <a:schemeClr val="tx2">
                        <a:lumMod val="40000"/>
                        <a:lumOff val="60000"/>
                      </a:schemeClr>
                    </a:solidFill>
                  </a:tcPr>
                </a:tc>
                <a:tc>
                  <a:txBody>
                    <a:bodyPr/>
                    <a:lstStyle/>
                    <a:p>
                      <a:pPr algn="ctr" fontAlgn="ctr"/>
                      <a:r>
                        <a:rPr lang="es-CL" sz="1050" b="1" u="none" strike="noStrike">
                          <a:solidFill>
                            <a:schemeClr val="bg1"/>
                          </a:solidFill>
                          <a:effectLst/>
                        </a:rPr>
                        <a:t>N/A</a:t>
                      </a:r>
                      <a:endParaRPr lang="es-CL" sz="1050" b="1" i="0" u="none" strike="noStrike">
                        <a:solidFill>
                          <a:schemeClr val="bg1"/>
                        </a:solidFill>
                        <a:effectLst/>
                        <a:latin typeface="Tahoma"/>
                      </a:endParaRPr>
                    </a:p>
                  </a:txBody>
                  <a:tcPr marL="0" marR="0" marT="0" marB="0" anchor="ctr">
                    <a:solidFill>
                      <a:schemeClr val="tx2">
                        <a:lumMod val="40000"/>
                        <a:lumOff val="60000"/>
                      </a:schemeClr>
                    </a:solidFill>
                  </a:tcPr>
                </a:tc>
                <a:tc>
                  <a:txBody>
                    <a:bodyPr/>
                    <a:lstStyle/>
                    <a:p>
                      <a:pPr algn="ctr" fontAlgn="ctr"/>
                      <a:r>
                        <a:rPr lang="es-CL" sz="1050" b="1" u="none" strike="noStrike" dirty="0">
                          <a:solidFill>
                            <a:schemeClr val="bg1"/>
                          </a:solidFill>
                          <a:effectLst/>
                        </a:rPr>
                        <a:t>Descripción</a:t>
                      </a:r>
                      <a:endParaRPr lang="es-CL" sz="1050" b="1" i="0" u="none" strike="noStrike" dirty="0">
                        <a:solidFill>
                          <a:schemeClr val="bg1"/>
                        </a:solidFill>
                        <a:effectLst/>
                        <a:latin typeface="Tahoma"/>
                      </a:endParaRPr>
                    </a:p>
                  </a:txBody>
                  <a:tcPr marL="0" marR="0" marT="0" marB="0" anchor="ctr">
                    <a:solidFill>
                      <a:schemeClr val="tx2">
                        <a:lumMod val="40000"/>
                        <a:lumOff val="60000"/>
                      </a:schemeClr>
                    </a:solidFill>
                  </a:tcPr>
                </a:tc>
              </a:tr>
              <a:tr h="335522">
                <a:tc>
                  <a:txBody>
                    <a:bodyPr/>
                    <a:lstStyle/>
                    <a:p>
                      <a:pPr algn="l" fontAlgn="t"/>
                      <a:r>
                        <a:rPr lang="es-CL" sz="1050" u="none" strike="noStrike" dirty="0">
                          <a:effectLst/>
                        </a:rPr>
                        <a:t>Portal Alumnos</a:t>
                      </a:r>
                      <a:endParaRPr lang="es-CL" sz="1050" b="0" i="0" u="none" strike="noStrike" dirty="0">
                        <a:effectLst/>
                        <a:latin typeface="Tahoma"/>
                      </a:endParaRPr>
                    </a:p>
                  </a:txBody>
                  <a:tcPr marL="0" marR="0" marT="0" marB="0"/>
                </a:tc>
                <a:tc>
                  <a:txBody>
                    <a:bodyPr/>
                    <a:lstStyle/>
                    <a:p>
                      <a:pPr algn="ctr" fontAlgn="ctr"/>
                      <a:r>
                        <a:rPr lang="es-CL" sz="1050" u="none" strike="noStrike" dirty="0">
                          <a:effectLst/>
                        </a:rPr>
                        <a:t>6</a:t>
                      </a:r>
                      <a:endParaRPr lang="es-CL" sz="1050" b="0" i="0" u="none" strike="noStrike" dirty="0">
                        <a:effectLst/>
                        <a:latin typeface="Tahoma"/>
                      </a:endParaRPr>
                    </a:p>
                  </a:txBody>
                  <a:tcPr marL="0" marR="0" marT="0" marB="0" anchor="ctr"/>
                </a:tc>
                <a:tc>
                  <a:txBody>
                    <a:bodyPr/>
                    <a:lstStyle/>
                    <a:p>
                      <a:pPr algn="l" fontAlgn="t"/>
                      <a:r>
                        <a:rPr lang="es-CL" sz="1050" u="none" strike="noStrike">
                          <a:effectLst/>
                        </a:rPr>
                        <a:t>No ingresar usuario y passwod e intentar entrar al portal</a:t>
                      </a:r>
                      <a:endParaRPr lang="es-CL" sz="1050" b="0" i="0" u="none" strike="noStrike">
                        <a:effectLst/>
                        <a:latin typeface="Tahoma"/>
                      </a:endParaRPr>
                    </a:p>
                  </a:txBody>
                  <a:tcPr marL="0" marR="0" marT="0" marB="0"/>
                </a:tc>
                <a:tc>
                  <a:txBody>
                    <a:bodyPr/>
                    <a:lstStyle/>
                    <a:p>
                      <a:pPr algn="l" fontAlgn="ctr"/>
                      <a:r>
                        <a:rPr lang="es-CL" sz="1050" u="none" strike="noStrike">
                          <a:effectLst/>
                        </a:rPr>
                        <a:t>Hacer clic en Aceptar sin ingresar usuario o password.</a:t>
                      </a:r>
                      <a:endParaRPr lang="es-CL" sz="1050" b="0" i="0" u="none" strike="noStrike">
                        <a:effectLst/>
                        <a:latin typeface="Tahoma"/>
                      </a:endParaRPr>
                    </a:p>
                  </a:txBody>
                  <a:tcPr marL="0" marR="0" marT="0" marB="0" anchor="ctr"/>
                </a:tc>
                <a:tc>
                  <a:txBody>
                    <a:bodyPr/>
                    <a:lstStyle/>
                    <a:p>
                      <a:pPr algn="l" fontAlgn="ctr"/>
                      <a:r>
                        <a:rPr lang="es-CL" sz="1050" b="0" i="0" u="none" strike="noStrike" dirty="0" smtClean="0">
                          <a:effectLst/>
                          <a:latin typeface="Tahoma"/>
                        </a:rPr>
                        <a:t>   NA</a:t>
                      </a:r>
                      <a:endParaRPr lang="es-CL" sz="1050" b="0" i="0" u="none" strike="noStrike" dirty="0">
                        <a:effectLst/>
                        <a:latin typeface="Tahoma"/>
                      </a:endParaRPr>
                    </a:p>
                  </a:txBody>
                  <a:tcPr marL="0" marR="0" marT="0" marB="0" anchor="ctr"/>
                </a:tc>
                <a:tc>
                  <a:txBody>
                    <a:bodyPr/>
                    <a:lstStyle/>
                    <a:p>
                      <a:pPr algn="l" fontAlgn="ctr"/>
                      <a:r>
                        <a:rPr lang="es-CL" sz="1050" u="none" strike="noStrike" dirty="0" smtClean="0">
                          <a:effectLst/>
                        </a:rPr>
                        <a:t>Mensaje </a:t>
                      </a:r>
                      <a:r>
                        <a:rPr lang="es-CL" sz="1050" u="none" strike="noStrike" dirty="0">
                          <a:effectLst/>
                        </a:rPr>
                        <a:t>de error</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 </a:t>
                      </a:r>
                      <a:endParaRPr lang="es-CL" sz="1050" b="1" i="0" u="none" strike="noStrike" dirty="0">
                        <a:effectLst/>
                        <a:latin typeface="Tahoma"/>
                      </a:endParaRPr>
                    </a:p>
                  </a:txBody>
                  <a:tcPr marL="0" marR="0" marT="0" marB="0" anchor="ctr"/>
                </a:tc>
                <a:tc>
                  <a:txBody>
                    <a:bodyPr/>
                    <a:lstStyle/>
                    <a:p>
                      <a:pPr algn="l" fontAlgn="ctr"/>
                      <a:r>
                        <a:rPr lang="es-CL" sz="1050" u="none" strike="noStrike" dirty="0">
                          <a:effectLst/>
                        </a:rPr>
                        <a:t>X</a:t>
                      </a:r>
                      <a:endParaRPr lang="es-CL" sz="1050" b="1" i="0" u="none" strike="noStrike" dirty="0">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c>
                  <a:txBody>
                    <a:bodyPr/>
                    <a:lstStyle/>
                    <a:p>
                      <a:pPr algn="l" fontAlgn="ctr"/>
                      <a:r>
                        <a:rPr lang="es-CL" sz="1050" u="none" strike="noStrike" dirty="0">
                          <a:effectLst/>
                        </a:rPr>
                        <a:t>Se cae la aplicación</a:t>
                      </a:r>
                      <a:endParaRPr lang="es-CL" sz="1050" b="0" i="0" u="none" strike="noStrike" dirty="0">
                        <a:effectLst/>
                        <a:latin typeface="Tahoma"/>
                      </a:endParaRPr>
                    </a:p>
                  </a:txBody>
                  <a:tcPr marL="0" marR="0" marT="0" marB="0" anchor="ctr"/>
                </a:tc>
              </a:tr>
              <a:tr h="559203">
                <a:tc>
                  <a:txBody>
                    <a:bodyPr/>
                    <a:lstStyle/>
                    <a:p>
                      <a:pPr algn="l" fontAlgn="t"/>
                      <a:r>
                        <a:rPr lang="es-CL" sz="1050" u="none" strike="noStrike">
                          <a:effectLst/>
                        </a:rPr>
                        <a:t>Portal Alumnos</a:t>
                      </a:r>
                      <a:endParaRPr lang="es-CL" sz="1050" b="0" i="0" u="none" strike="noStrike">
                        <a:effectLst/>
                        <a:latin typeface="Tahoma"/>
                      </a:endParaRPr>
                    </a:p>
                  </a:txBody>
                  <a:tcPr marL="0" marR="0" marT="0" marB="0"/>
                </a:tc>
                <a:tc>
                  <a:txBody>
                    <a:bodyPr/>
                    <a:lstStyle/>
                    <a:p>
                      <a:pPr algn="ctr" fontAlgn="ctr"/>
                      <a:r>
                        <a:rPr lang="es-CL" sz="1050" u="none" strike="noStrike">
                          <a:effectLst/>
                        </a:rPr>
                        <a:t>7</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Verificar que no permita el ingreso de sentencias SQL para entrar al portal</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En campos Usuario y Pasword ingresar sentencia SQL</a:t>
                      </a:r>
                      <a:br>
                        <a:rPr lang="es-CL" sz="1050" u="none" strike="noStrike">
                          <a:effectLst/>
                        </a:rPr>
                      </a:br>
                      <a:r>
                        <a:rPr lang="es-CL" sz="1050" u="none" strike="noStrike">
                          <a:effectLst/>
                        </a:rPr>
                        <a:t>Hacer clic en Aceptar</a:t>
                      </a:r>
                      <a:br>
                        <a:rPr lang="es-CL" sz="1050" u="none" strike="noStrike">
                          <a:effectLst/>
                        </a:rPr>
                      </a:br>
                      <a:endParaRPr lang="es-CL" sz="1050" b="0" i="0" u="none" strike="noStrike">
                        <a:effectLst/>
                        <a:latin typeface="Tahoma"/>
                      </a:endParaRPr>
                    </a:p>
                  </a:txBody>
                  <a:tcPr marL="0" marR="0" marT="0" marB="0" anchor="ctr"/>
                </a:tc>
                <a:tc>
                  <a:txBody>
                    <a:bodyPr/>
                    <a:lstStyle/>
                    <a:p>
                      <a:pPr algn="l" fontAlgn="ctr"/>
                      <a:endParaRPr lang="es-CL" sz="1050" b="0" i="0" u="none" strike="noStrike" dirty="0">
                        <a:effectLst/>
                        <a:latin typeface="Tahoma"/>
                      </a:endParaRPr>
                    </a:p>
                  </a:txBody>
                  <a:tcPr marL="0" marR="0" marT="0" marB="0" anchor="ctr"/>
                </a:tc>
                <a:tc>
                  <a:txBody>
                    <a:bodyPr/>
                    <a:lstStyle/>
                    <a:p>
                      <a:pPr algn="l" fontAlgn="ctr"/>
                      <a:r>
                        <a:rPr lang="es-CL" sz="1050" u="none" strike="noStrike">
                          <a:effectLst/>
                        </a:rPr>
                        <a:t>Mensaje de error</a:t>
                      </a:r>
                      <a:endParaRPr lang="es-CL" sz="1050" b="0" i="0" u="none" strike="noStrike">
                        <a:effectLst/>
                        <a:latin typeface="Tahoma"/>
                      </a:endParaRPr>
                    </a:p>
                  </a:txBody>
                  <a:tcPr marL="0" marR="0" marT="0" marB="0" anchor="ctr"/>
                </a:tc>
                <a:tc>
                  <a:txBody>
                    <a:bodyPr/>
                    <a:lstStyle/>
                    <a:p>
                      <a:pPr algn="l" fontAlgn="ctr"/>
                      <a:r>
                        <a:rPr lang="es-CL" sz="1050" u="none" strike="noStrike" dirty="0">
                          <a:effectLst/>
                        </a:rPr>
                        <a:t> </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 </a:t>
                      </a:r>
                      <a:endParaRPr lang="es-CL" sz="1050" b="1" i="0" u="none" strike="noStrike" dirty="0">
                        <a:effectLst/>
                        <a:latin typeface="Tahoma"/>
                      </a:endParaRPr>
                    </a:p>
                  </a:txBody>
                  <a:tcPr marL="0" marR="0" marT="0" marB="0" anchor="ctr"/>
                </a:tc>
                <a:tc>
                  <a:txBody>
                    <a:bodyPr/>
                    <a:lstStyle/>
                    <a:p>
                      <a:pPr algn="l" fontAlgn="ctr"/>
                      <a:r>
                        <a:rPr lang="es-CL" sz="1050" u="none" strike="noStrike">
                          <a:effectLst/>
                        </a:rPr>
                        <a:t>X</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No se ejecuta esta prueba</a:t>
                      </a:r>
                      <a:endParaRPr lang="es-CL" sz="1050" b="0" i="0" u="none" strike="noStrike">
                        <a:effectLst/>
                        <a:latin typeface="Tahoma"/>
                      </a:endParaRPr>
                    </a:p>
                  </a:txBody>
                  <a:tcPr marL="0" marR="0" marT="0" marB="0" anchor="ctr"/>
                </a:tc>
              </a:tr>
              <a:tr h="335522">
                <a:tc>
                  <a:txBody>
                    <a:bodyPr/>
                    <a:lstStyle/>
                    <a:p>
                      <a:pPr algn="l" fontAlgn="t"/>
                      <a:r>
                        <a:rPr lang="es-CL" sz="1050" u="none" strike="noStrike">
                          <a:effectLst/>
                        </a:rPr>
                        <a:t>Portal Alumnos</a:t>
                      </a:r>
                      <a:endParaRPr lang="es-CL" sz="1050" b="0" i="0" u="none" strike="noStrike">
                        <a:effectLst/>
                        <a:latin typeface="Tahoma"/>
                      </a:endParaRPr>
                    </a:p>
                  </a:txBody>
                  <a:tcPr marL="0" marR="0" marT="0" marB="0"/>
                </a:tc>
                <a:tc>
                  <a:txBody>
                    <a:bodyPr/>
                    <a:lstStyle/>
                    <a:p>
                      <a:pPr algn="ctr" fontAlgn="ctr"/>
                      <a:r>
                        <a:rPr lang="es-CL" sz="1050" u="none" strike="noStrike">
                          <a:effectLst/>
                        </a:rPr>
                        <a:t>8</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Verificar que cumple con el límite de intentos permitidos</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Ingresar usuario y password invalidos ene veces</a:t>
                      </a:r>
                      <a:endParaRPr lang="es-CL" sz="1050" b="0" i="0" u="none" strike="noStrike">
                        <a:effectLst/>
                        <a:latin typeface="Tahoma"/>
                      </a:endParaRPr>
                    </a:p>
                  </a:txBody>
                  <a:tcPr marL="0" marR="0" marT="0" marB="0" anchor="ctr"/>
                </a:tc>
                <a:tc>
                  <a:txBody>
                    <a:bodyPr/>
                    <a:lstStyle/>
                    <a:p>
                      <a:pPr algn="l" fontAlgn="ctr"/>
                      <a:r>
                        <a:rPr lang="es-CL" sz="1050" b="0" i="0" u="none" strike="noStrike" dirty="0" smtClean="0">
                          <a:effectLst/>
                          <a:latin typeface="Tahoma"/>
                        </a:rPr>
                        <a:t> usuario: pablo</a:t>
                      </a:r>
                    </a:p>
                    <a:p>
                      <a:pPr algn="l" fontAlgn="ctr"/>
                      <a:r>
                        <a:rPr lang="es-CL" sz="1050" b="0" i="0" u="none" strike="noStrike" baseline="0" dirty="0" smtClean="0">
                          <a:effectLst/>
                          <a:latin typeface="Tahoma"/>
                        </a:rPr>
                        <a:t> Pass: 123</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Mensaje de error</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X</a:t>
                      </a:r>
                      <a:endParaRPr lang="es-CL" sz="1050" b="1" i="0" u="none" strike="noStrike" dirty="0">
                        <a:effectLst/>
                        <a:latin typeface="Tahoma"/>
                      </a:endParaRPr>
                    </a:p>
                  </a:txBody>
                  <a:tcPr marL="0" marR="0" marT="0" marB="0" anchor="ctr"/>
                </a:tc>
                <a:tc>
                  <a:txBody>
                    <a:bodyPr/>
                    <a:lstStyle/>
                    <a:p>
                      <a:pPr algn="l" fontAlgn="ctr"/>
                      <a:r>
                        <a:rPr lang="es-CL" sz="1050" u="none" strike="noStrike">
                          <a:effectLst/>
                        </a:rPr>
                        <a:t> </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r>
              <a:tr h="712984">
                <a:tc>
                  <a:txBody>
                    <a:bodyPr/>
                    <a:lstStyle/>
                    <a:p>
                      <a:pPr algn="l" fontAlgn="t"/>
                      <a:r>
                        <a:rPr lang="es-CL" sz="1050" u="none" strike="noStrike">
                          <a:effectLst/>
                        </a:rPr>
                        <a:t>Portal Alumnos</a:t>
                      </a:r>
                      <a:endParaRPr lang="es-CL" sz="1050" b="0" i="0" u="none" strike="noStrike">
                        <a:effectLst/>
                        <a:latin typeface="Tahoma"/>
                      </a:endParaRPr>
                    </a:p>
                  </a:txBody>
                  <a:tcPr marL="0" marR="0" marT="0" marB="0"/>
                </a:tc>
                <a:tc>
                  <a:txBody>
                    <a:bodyPr/>
                    <a:lstStyle/>
                    <a:p>
                      <a:pPr algn="ctr" fontAlgn="ctr"/>
                      <a:r>
                        <a:rPr lang="es-CL" sz="1050" u="none" strike="noStrike">
                          <a:effectLst/>
                        </a:rPr>
                        <a:t>9</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Salir del portal con BACK del navegador</a:t>
                      </a:r>
                      <a:endParaRPr lang="es-CL" sz="1050" b="0" i="0" u="none" strike="noStrike">
                        <a:effectLst/>
                        <a:latin typeface="Tahoma"/>
                      </a:endParaRPr>
                    </a:p>
                  </a:txBody>
                  <a:tcPr marL="0" marR="0" marT="0" marB="0" anchor="ctr"/>
                </a:tc>
                <a:tc>
                  <a:txBody>
                    <a:bodyPr/>
                    <a:lstStyle/>
                    <a:p>
                      <a:pPr algn="l" fontAlgn="ctr"/>
                      <a:r>
                        <a:rPr lang="es-CL" sz="1050" u="none" strike="noStrike">
                          <a:effectLst/>
                        </a:rPr>
                        <a:t>Ingresar al portal con usuario alumno</a:t>
                      </a:r>
                      <a:br>
                        <a:rPr lang="es-CL" sz="1050" u="none" strike="noStrike">
                          <a:effectLst/>
                        </a:rPr>
                      </a:br>
                      <a:r>
                        <a:rPr lang="es-CL" sz="1050" u="none" strike="noStrike">
                          <a:effectLst/>
                        </a:rPr>
                        <a:t>Hacer clic en BACK del Navegador</a:t>
                      </a:r>
                      <a:br>
                        <a:rPr lang="es-CL" sz="1050" u="none" strike="noStrike">
                          <a:effectLst/>
                        </a:rPr>
                      </a:br>
                      <a:r>
                        <a:rPr lang="es-CL" sz="1050" u="none" strike="noStrike">
                          <a:effectLst/>
                        </a:rPr>
                        <a:t>Hacer clic en FORWARD del navegador</a:t>
                      </a:r>
                      <a:endParaRPr lang="es-CL" sz="1050" b="0" i="0" u="none" strike="noStrike">
                        <a:effectLst/>
                        <a:latin typeface="Tahoma"/>
                      </a:endParaRPr>
                    </a:p>
                  </a:txBody>
                  <a:tcPr marL="0" marR="0" marT="0" marB="0" anchor="ctr"/>
                </a:tc>
                <a:tc>
                  <a:txBody>
                    <a:bodyPr/>
                    <a:lstStyle/>
                    <a:p>
                      <a:pPr algn="l" fontAlgn="ctr"/>
                      <a:r>
                        <a:rPr lang="es-CL" sz="1050" b="0" i="0" u="none" strike="noStrike" dirty="0" smtClean="0">
                          <a:effectLst/>
                          <a:latin typeface="Tahoma"/>
                        </a:rPr>
                        <a:t>NA</a:t>
                      </a:r>
                      <a:endParaRPr lang="es-CL" sz="1050" b="0" i="0" u="none" strike="noStrike" dirty="0">
                        <a:effectLst/>
                        <a:latin typeface="Tahoma"/>
                      </a:endParaRPr>
                    </a:p>
                  </a:txBody>
                  <a:tcPr marL="0" marR="0" marT="0" marB="0" anchor="ctr"/>
                </a:tc>
                <a:tc>
                  <a:txBody>
                    <a:bodyPr/>
                    <a:lstStyle/>
                    <a:p>
                      <a:pPr algn="l" fontAlgn="ctr"/>
                      <a:r>
                        <a:rPr lang="es-CL" sz="1050" u="none" strike="noStrike" dirty="0">
                          <a:effectLst/>
                        </a:rPr>
                        <a:t>Se debe desplegar la página de </a:t>
                      </a:r>
                      <a:r>
                        <a:rPr lang="es-CL" sz="1050" u="none" strike="noStrike" dirty="0" err="1">
                          <a:effectLst/>
                        </a:rPr>
                        <a:t>Login</a:t>
                      </a:r>
                      <a:endParaRPr lang="es-CL" sz="1050" b="0" i="0" u="none" strike="noStrike" dirty="0">
                        <a:effectLst/>
                        <a:latin typeface="Tahoma"/>
                      </a:endParaRPr>
                    </a:p>
                  </a:txBody>
                  <a:tcPr marL="0" marR="0" marT="0" marB="0" anchor="ctr"/>
                </a:tc>
                <a:tc>
                  <a:txBody>
                    <a:bodyPr/>
                    <a:lstStyle/>
                    <a:p>
                      <a:pPr algn="l" fontAlgn="ctr"/>
                      <a:r>
                        <a:rPr lang="es-CL" sz="1050" u="none" strike="noStrike">
                          <a:effectLst/>
                        </a:rPr>
                        <a:t> </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X</a:t>
                      </a:r>
                      <a:endParaRPr lang="es-CL" sz="1050" b="1" i="0" u="none" strike="noStrike">
                        <a:effectLst/>
                        <a:latin typeface="Tahoma"/>
                      </a:endParaRPr>
                    </a:p>
                  </a:txBody>
                  <a:tcPr marL="0" marR="0" marT="0" marB="0" anchor="ctr"/>
                </a:tc>
                <a:tc>
                  <a:txBody>
                    <a:bodyPr/>
                    <a:lstStyle/>
                    <a:p>
                      <a:pPr algn="l" fontAlgn="ctr"/>
                      <a:r>
                        <a:rPr lang="es-CL" sz="1050" u="none" strike="noStrike">
                          <a:effectLst/>
                        </a:rPr>
                        <a:t> </a:t>
                      </a:r>
                      <a:endParaRPr lang="es-CL" sz="1050" b="0" i="0" u="none" strike="noStrike">
                        <a:effectLst/>
                        <a:latin typeface="Tahoma"/>
                      </a:endParaRPr>
                    </a:p>
                  </a:txBody>
                  <a:tcPr marL="0" marR="0" marT="0" marB="0" anchor="ctr"/>
                </a:tc>
                <a:tc>
                  <a:txBody>
                    <a:bodyPr/>
                    <a:lstStyle/>
                    <a:p>
                      <a:pPr algn="l" fontAlgn="ctr"/>
                      <a:r>
                        <a:rPr lang="es-CL" sz="1050" u="none" strike="noStrike" dirty="0">
                          <a:effectLst/>
                        </a:rPr>
                        <a:t>Continúa la sesión abierta</a:t>
                      </a:r>
                      <a:endParaRPr lang="es-CL" sz="1050" b="0" i="0" u="none" strike="noStrike" dirty="0">
                        <a:effectLst/>
                        <a:latin typeface="Tahoma"/>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L" dirty="0" smtClean="0"/>
              <a:t>Planilla de Defectos</a:t>
            </a:r>
          </a:p>
          <a:p>
            <a:pPr marL="0" indent="0">
              <a:buNone/>
            </a:pPr>
            <a:endParaRPr lang="es-CL" dirty="0"/>
          </a:p>
        </p:txBody>
      </p:sp>
      <p:sp>
        <p:nvSpPr>
          <p:cNvPr id="3" name="2 Título"/>
          <p:cNvSpPr>
            <a:spLocks noGrp="1"/>
          </p:cNvSpPr>
          <p:nvPr>
            <p:ph type="title"/>
          </p:nvPr>
        </p:nvSpPr>
        <p:spPr/>
        <p:txBody>
          <a:bodyPr/>
          <a:lstStyle/>
          <a:p>
            <a:r>
              <a:rPr lang="es-CL" dirty="0" smtClean="0"/>
              <a:t>Registro de un defecto</a:t>
            </a:r>
            <a:endParaRPr lang="es-CL" dirty="0"/>
          </a:p>
        </p:txBody>
      </p:sp>
      <p:graphicFrame>
        <p:nvGraphicFramePr>
          <p:cNvPr id="4" name="3 Tabla"/>
          <p:cNvGraphicFramePr>
            <a:graphicFrameLocks noGrp="1"/>
          </p:cNvGraphicFramePr>
          <p:nvPr>
            <p:extLst>
              <p:ext uri="{D42A27DB-BD31-4B8C-83A1-F6EECF244321}">
                <p14:modId xmlns:p14="http://schemas.microsoft.com/office/powerpoint/2010/main" val="429861025"/>
              </p:ext>
            </p:extLst>
          </p:nvPr>
        </p:nvGraphicFramePr>
        <p:xfrm>
          <a:off x="285719" y="2564904"/>
          <a:ext cx="8572560" cy="3291840"/>
        </p:xfrm>
        <a:graphic>
          <a:graphicData uri="http://schemas.openxmlformats.org/drawingml/2006/table">
            <a:tbl>
              <a:tblPr firstRow="1" bandRow="1">
                <a:tableStyleId>{5C22544A-7EE6-4342-B048-85BDC9FD1C3A}</a:tableStyleId>
              </a:tblPr>
              <a:tblGrid>
                <a:gridCol w="380471"/>
                <a:gridCol w="608753"/>
                <a:gridCol w="4641744"/>
                <a:gridCol w="967738"/>
                <a:gridCol w="986927"/>
                <a:gridCol w="986927"/>
              </a:tblGrid>
              <a:tr h="226824">
                <a:tc>
                  <a:txBody>
                    <a:bodyPr/>
                    <a:lstStyle/>
                    <a:p>
                      <a:r>
                        <a:rPr lang="es-CL" sz="1400" dirty="0" smtClean="0"/>
                        <a:t>ID</a:t>
                      </a:r>
                      <a:endParaRPr lang="es-CL" dirty="0"/>
                    </a:p>
                  </a:txBody>
                  <a:tcPr anchor="ctr"/>
                </a:tc>
                <a:tc>
                  <a:txBody>
                    <a:bodyPr/>
                    <a:lstStyle/>
                    <a:p>
                      <a:r>
                        <a:rPr lang="es-CL" sz="1400" dirty="0" smtClean="0"/>
                        <a:t>ID </a:t>
                      </a:r>
                      <a:r>
                        <a:rPr lang="es-CL" sz="1200" dirty="0" smtClean="0"/>
                        <a:t>Caso </a:t>
                      </a:r>
                      <a:r>
                        <a:rPr lang="es-CL" sz="1000" dirty="0" smtClean="0"/>
                        <a:t>Prueba</a:t>
                      </a:r>
                      <a:endParaRPr lang="es-CL" sz="1200" dirty="0"/>
                    </a:p>
                  </a:txBody>
                  <a:tcPr anchor="ctr"/>
                </a:tc>
                <a:tc>
                  <a:txBody>
                    <a:bodyPr/>
                    <a:lstStyle/>
                    <a:p>
                      <a:r>
                        <a:rPr lang="es-CL" dirty="0" smtClean="0"/>
                        <a:t>Descripción</a:t>
                      </a:r>
                      <a:endParaRPr lang="es-CL" dirty="0"/>
                    </a:p>
                  </a:txBody>
                  <a:tcPr anchor="ctr"/>
                </a:tc>
                <a:tc>
                  <a:txBody>
                    <a:bodyPr/>
                    <a:lstStyle/>
                    <a:p>
                      <a:r>
                        <a:rPr lang="es-CL" dirty="0" smtClean="0"/>
                        <a:t>Tipo</a:t>
                      </a:r>
                      <a:endParaRPr lang="es-CL" dirty="0"/>
                    </a:p>
                  </a:txBody>
                  <a:tcPr anchor="ctr"/>
                </a:tc>
                <a:tc>
                  <a:txBody>
                    <a:bodyPr/>
                    <a:lstStyle/>
                    <a:p>
                      <a:r>
                        <a:rPr lang="es-CL" sz="1600" dirty="0" smtClean="0"/>
                        <a:t>Impacto</a:t>
                      </a:r>
                      <a:endParaRPr lang="es-CL" dirty="0"/>
                    </a:p>
                  </a:txBody>
                  <a:tcPr anchor="ctr"/>
                </a:tc>
                <a:tc>
                  <a:txBody>
                    <a:bodyPr/>
                    <a:lstStyle/>
                    <a:p>
                      <a:r>
                        <a:rPr lang="es-CL" dirty="0" smtClean="0"/>
                        <a:t>Estado</a:t>
                      </a:r>
                      <a:endParaRPr lang="es-CL" dirty="0"/>
                    </a:p>
                  </a:txBody>
                  <a:tcPr anchor="ctr"/>
                </a:tc>
              </a:tr>
              <a:tr h="370840">
                <a:tc>
                  <a:txBody>
                    <a:bodyPr/>
                    <a:lstStyle/>
                    <a:p>
                      <a:r>
                        <a:rPr lang="es-CL" dirty="0" smtClean="0"/>
                        <a:t>1</a:t>
                      </a:r>
                      <a:endParaRPr lang="es-CL" dirty="0"/>
                    </a:p>
                  </a:txBody>
                  <a:tcPr/>
                </a:tc>
                <a:tc>
                  <a:txBody>
                    <a:bodyPr/>
                    <a:lstStyle/>
                    <a:p>
                      <a:r>
                        <a:rPr lang="es-CL" dirty="0" smtClean="0"/>
                        <a:t>6</a:t>
                      </a:r>
                      <a:endParaRPr lang="es-CL"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1800" u="none" strike="noStrike" dirty="0" smtClean="0">
                          <a:effectLst/>
                        </a:rPr>
                        <a:t>Al intentar ingresar sin usuario ni </a:t>
                      </a:r>
                      <a:r>
                        <a:rPr lang="es-CL" sz="1800" u="none" strike="noStrike" dirty="0" err="1" smtClean="0">
                          <a:effectLst/>
                        </a:rPr>
                        <a:t>password</a:t>
                      </a:r>
                      <a:r>
                        <a:rPr lang="es-CL" sz="1800" u="none" strike="noStrike" dirty="0" smtClean="0">
                          <a:effectLst/>
                        </a:rPr>
                        <a:t> se cae la aplicación. Probado</a:t>
                      </a:r>
                      <a:r>
                        <a:rPr lang="es-CL" sz="1800" u="none" strike="noStrike" baseline="0" dirty="0" smtClean="0">
                          <a:effectLst/>
                        </a:rPr>
                        <a:t> en </a:t>
                      </a:r>
                      <a:r>
                        <a:rPr lang="es-CL" sz="1800" u="none" strike="noStrike" baseline="0" dirty="0" err="1" smtClean="0">
                          <a:effectLst/>
                        </a:rPr>
                        <a:t>Chrome</a:t>
                      </a:r>
                      <a:r>
                        <a:rPr lang="es-CL" sz="1800" u="none" strike="noStrike" baseline="0" dirty="0" smtClean="0">
                          <a:effectLst/>
                        </a:rPr>
                        <a:t>, Explorer y </a:t>
                      </a:r>
                      <a:r>
                        <a:rPr lang="es-CL" sz="1800" u="none" strike="noStrike" baseline="0" dirty="0" err="1" smtClean="0">
                          <a:effectLst/>
                        </a:rPr>
                        <a:t>Firefox</a:t>
                      </a:r>
                      <a:r>
                        <a:rPr lang="es-CL" sz="1800" u="none" strike="noStrike" baseline="0" dirty="0" smtClean="0">
                          <a:effectLst/>
                        </a:rPr>
                        <a:t>.</a:t>
                      </a:r>
                      <a:endParaRPr lang="es-CL" sz="1800" b="0" i="0" u="none" strike="noStrike" dirty="0" smtClean="0">
                        <a:effectLst/>
                        <a:latin typeface="Tahoma"/>
                      </a:endParaRPr>
                    </a:p>
                    <a:p>
                      <a:endParaRPr lang="es-CL" dirty="0"/>
                    </a:p>
                  </a:txBody>
                  <a:tcPr/>
                </a:tc>
                <a:tc>
                  <a:txBody>
                    <a:bodyPr/>
                    <a:lstStyle/>
                    <a:p>
                      <a:r>
                        <a:rPr lang="es-CL" sz="1100" dirty="0" smtClean="0"/>
                        <a:t>funcionalidad</a:t>
                      </a:r>
                      <a:endParaRPr lang="es-CL" sz="1100" dirty="0"/>
                    </a:p>
                  </a:txBody>
                  <a:tcPr/>
                </a:tc>
                <a:tc>
                  <a:txBody>
                    <a:bodyPr/>
                    <a:lstStyle/>
                    <a:p>
                      <a:r>
                        <a:rPr lang="es-CL" sz="1400" dirty="0" smtClean="0"/>
                        <a:t>medio</a:t>
                      </a:r>
                      <a:endParaRPr lang="es-CL" sz="1400" dirty="0"/>
                    </a:p>
                  </a:txBody>
                  <a:tcPr/>
                </a:tc>
                <a:tc>
                  <a:txBody>
                    <a:bodyPr/>
                    <a:lstStyle/>
                    <a:p>
                      <a:r>
                        <a:rPr lang="es-CL" sz="1400" dirty="0" smtClean="0"/>
                        <a:t>Reportado</a:t>
                      </a:r>
                      <a:endParaRPr lang="es-CL" sz="1400" dirty="0"/>
                    </a:p>
                  </a:txBody>
                  <a:tcPr/>
                </a:tc>
              </a:tr>
              <a:tr h="370840">
                <a:tc>
                  <a:txBody>
                    <a:bodyPr/>
                    <a:lstStyle/>
                    <a:p>
                      <a:r>
                        <a:rPr lang="es-CL" dirty="0" smtClean="0"/>
                        <a:t>2</a:t>
                      </a:r>
                      <a:endParaRPr lang="es-CL" dirty="0"/>
                    </a:p>
                  </a:txBody>
                  <a:tcPr/>
                </a:tc>
                <a:tc>
                  <a:txBody>
                    <a:bodyPr/>
                    <a:lstStyle/>
                    <a:p>
                      <a:r>
                        <a:rPr lang="es-CL" dirty="0" smtClean="0"/>
                        <a:t>9</a:t>
                      </a:r>
                      <a:endParaRPr lang="es-CL"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1800" u="none" strike="noStrike" dirty="0" smtClean="0">
                          <a:effectLst/>
                        </a:rPr>
                        <a:t>Al salir usando botón Back del navegador</a:t>
                      </a:r>
                      <a:r>
                        <a:rPr lang="es-CL" sz="1800" u="none" strike="noStrike" baseline="0" dirty="0" smtClean="0">
                          <a:effectLst/>
                        </a:rPr>
                        <a:t> c</a:t>
                      </a:r>
                      <a:r>
                        <a:rPr lang="es-CL" sz="1800" u="none" strike="noStrike" dirty="0" smtClean="0">
                          <a:effectLst/>
                        </a:rPr>
                        <a:t>ontinúa la sesión abierta. Probado</a:t>
                      </a:r>
                      <a:r>
                        <a:rPr lang="es-CL" sz="1800" u="none" strike="noStrike" baseline="0" dirty="0" smtClean="0">
                          <a:effectLst/>
                        </a:rPr>
                        <a:t> en Chrome, Explorer y Firefox.</a:t>
                      </a:r>
                      <a:endParaRPr lang="es-CL" sz="1800" b="0" i="0" u="none" strike="noStrike" dirty="0" smtClean="0">
                        <a:effectLst/>
                        <a:latin typeface="Tahom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s-CL" sz="1800" b="0" i="0" u="none" strike="noStrike" dirty="0" smtClean="0">
                        <a:effectLst/>
                        <a:latin typeface="Tahoma"/>
                      </a:endParaRPr>
                    </a:p>
                    <a:p>
                      <a:endParaRPr lang="es-CL"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1100" dirty="0" smtClean="0"/>
                        <a:t>funcionalidad</a:t>
                      </a:r>
                    </a:p>
                    <a:p>
                      <a:endParaRPr lang="es-CL" sz="1100" dirty="0"/>
                    </a:p>
                  </a:txBody>
                  <a:tcPr/>
                </a:tc>
                <a:tc>
                  <a:txBody>
                    <a:bodyPr/>
                    <a:lstStyle/>
                    <a:p>
                      <a:r>
                        <a:rPr lang="es-CL" sz="1400" dirty="0" smtClean="0"/>
                        <a:t>grave</a:t>
                      </a:r>
                      <a:endParaRPr lang="es-CL" sz="1400" dirty="0"/>
                    </a:p>
                  </a:txBody>
                  <a:tcPr/>
                </a:tc>
                <a:tc>
                  <a:txBody>
                    <a:bodyPr/>
                    <a:lstStyle/>
                    <a:p>
                      <a:r>
                        <a:rPr lang="es-CL" sz="1400" dirty="0" smtClean="0"/>
                        <a:t>Reportado</a:t>
                      </a:r>
                      <a:endParaRPr lang="es-CL" sz="1400" dirty="0"/>
                    </a:p>
                  </a:txBody>
                  <a:tcPr/>
                </a:tc>
              </a:tr>
            </a:tbl>
          </a:graphicData>
        </a:graphic>
      </p:graphicFrame>
      <p:cxnSp>
        <p:nvCxnSpPr>
          <p:cNvPr id="8" name="7 Conector recto de flecha"/>
          <p:cNvCxnSpPr/>
          <p:nvPr/>
        </p:nvCxnSpPr>
        <p:spPr>
          <a:xfrm rot="5400000">
            <a:off x="4607719" y="1178703"/>
            <a:ext cx="1643074" cy="1571636"/>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69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340768"/>
            <a:ext cx="8229600" cy="4525963"/>
          </a:xfrm>
        </p:spPr>
        <p:txBody>
          <a:bodyPr/>
          <a:lstStyle/>
          <a:p>
            <a:r>
              <a:rPr lang="es-CL" sz="2000" b="1" dirty="0" smtClean="0"/>
              <a:t>ID </a:t>
            </a:r>
          </a:p>
          <a:p>
            <a:pPr lvl="1"/>
            <a:r>
              <a:rPr lang="es-CL" sz="1800" dirty="0" smtClean="0"/>
              <a:t>Identificador del defecto, es único.</a:t>
            </a:r>
            <a:endParaRPr lang="es-CL" sz="1800" dirty="0"/>
          </a:p>
          <a:p>
            <a:r>
              <a:rPr lang="es-CL" sz="2000" b="1" dirty="0" smtClean="0"/>
              <a:t>ID Caso de prueba</a:t>
            </a:r>
          </a:p>
          <a:p>
            <a:pPr lvl="1"/>
            <a:r>
              <a:rPr lang="es-CL" sz="1800" dirty="0" smtClean="0"/>
              <a:t>Nº del caso de prueba relacionado al defecto, cuando corresponde</a:t>
            </a:r>
          </a:p>
          <a:p>
            <a:r>
              <a:rPr lang="es-CL" sz="2000" b="1" dirty="0" smtClean="0"/>
              <a:t>Descripción </a:t>
            </a:r>
          </a:p>
          <a:p>
            <a:pPr lvl="1"/>
            <a:r>
              <a:rPr lang="es-CL" sz="1800" dirty="0" smtClean="0"/>
              <a:t>Resultados esperados y reales, anomalías, paso de procedimiento, datos usados, ambiente de pruebas, etc. </a:t>
            </a:r>
            <a:endParaRPr lang="es-CL" sz="1800" dirty="0"/>
          </a:p>
          <a:p>
            <a:r>
              <a:rPr lang="es-CL" sz="2000" b="1" dirty="0" smtClean="0"/>
              <a:t>Tipo</a:t>
            </a:r>
          </a:p>
          <a:p>
            <a:pPr lvl="1"/>
            <a:r>
              <a:rPr lang="es-CL" sz="1800" dirty="0"/>
              <a:t>Tipo de </a:t>
            </a:r>
            <a:r>
              <a:rPr lang="es-CL" sz="1800" dirty="0" smtClean="0"/>
              <a:t>defecto: Documentación, sintaxis, interfaz, ambiente, datos, sistema, funcionalidad, etc.</a:t>
            </a:r>
          </a:p>
          <a:p>
            <a:r>
              <a:rPr lang="es-CL" sz="2000" b="1" dirty="0" smtClean="0"/>
              <a:t>Impacto</a:t>
            </a:r>
          </a:p>
          <a:p>
            <a:pPr lvl="1"/>
            <a:r>
              <a:rPr lang="es-CO" sz="1800" dirty="0"/>
              <a:t>Nivel de </a:t>
            </a:r>
            <a:r>
              <a:rPr lang="es-CO" sz="1800" dirty="0" smtClean="0"/>
              <a:t>severidad del defecto.</a:t>
            </a:r>
          </a:p>
          <a:p>
            <a:r>
              <a:rPr lang="es-CO" sz="2000" b="1" dirty="0" smtClean="0"/>
              <a:t>Estado:</a:t>
            </a:r>
          </a:p>
          <a:p>
            <a:pPr lvl="1"/>
            <a:r>
              <a:rPr lang="es-CO" sz="1800" dirty="0" smtClean="0"/>
              <a:t>Situación en la que se encuentra el defecto.</a:t>
            </a:r>
            <a:endParaRPr lang="es-CL" sz="1800" dirty="0"/>
          </a:p>
        </p:txBody>
      </p:sp>
      <p:sp>
        <p:nvSpPr>
          <p:cNvPr id="3" name="2 Título"/>
          <p:cNvSpPr>
            <a:spLocks noGrp="1"/>
          </p:cNvSpPr>
          <p:nvPr>
            <p:ph type="title"/>
          </p:nvPr>
        </p:nvSpPr>
        <p:spPr/>
        <p:txBody>
          <a:bodyPr/>
          <a:lstStyle/>
          <a:p>
            <a:r>
              <a:rPr lang="es-CL" dirty="0" smtClean="0"/>
              <a:t>Registro estándar de defectos</a:t>
            </a:r>
            <a:endParaRPr lang="es-CL" dirty="0"/>
          </a:p>
        </p:txBody>
      </p:sp>
    </p:spTree>
    <p:extLst>
      <p:ext uri="{BB962C8B-B14F-4D97-AF65-F5344CB8AC3E}">
        <p14:creationId xmlns:p14="http://schemas.microsoft.com/office/powerpoint/2010/main" val="28173278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1948</TotalTime>
  <Words>1708</Words>
  <Application>Microsoft Office PowerPoint</Application>
  <PresentationFormat>Presentación en pantalla (4:3)</PresentationFormat>
  <Paragraphs>259</Paragraphs>
  <Slides>19</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ＭＳ Ｐゴシック</vt:lpstr>
      <vt:lpstr>Arial</vt:lpstr>
      <vt:lpstr>Calibri</vt:lpstr>
      <vt:lpstr>Tahoma</vt:lpstr>
      <vt:lpstr>Times New Roman</vt:lpstr>
      <vt:lpstr>Wingdings</vt:lpstr>
      <vt:lpstr>Tema DuocUC 2012</vt:lpstr>
      <vt:lpstr>Presentación de PowerPoint</vt:lpstr>
      <vt:lpstr>Presentación de PowerPoint</vt:lpstr>
      <vt:lpstr>Objetivos </vt:lpstr>
      <vt:lpstr>Proceso de Testing</vt:lpstr>
      <vt:lpstr>Reportar defectos</vt:lpstr>
      <vt:lpstr>Evaluar los criterios existentes y  reportar resultado de las pruebas</vt:lpstr>
      <vt:lpstr>Reporte de defecto  Planilla casos de prueba</vt:lpstr>
      <vt:lpstr>Registro de un defecto</vt:lpstr>
      <vt:lpstr>Registro estándar de defectos</vt:lpstr>
      <vt:lpstr>Descripción del defecto</vt:lpstr>
      <vt:lpstr>Descripción del defecto</vt:lpstr>
      <vt:lpstr>Clasificación de los defectos</vt:lpstr>
      <vt:lpstr>Clasificación de los defectos</vt:lpstr>
      <vt:lpstr>Estados de un defecto</vt:lpstr>
      <vt:lpstr>Estado inicial y final de un defecto</vt:lpstr>
      <vt:lpstr>Termino de un ciclo de pruebas</vt:lpstr>
      <vt:lpstr>Inicio de un nuevo ciclo</vt:lpstr>
      <vt:lpstr>Inicio de un nuevo ciclo</vt:lpstr>
      <vt:lpstr>Resumen - Conceptos aprendidos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163</cp:revision>
  <dcterms:created xsi:type="dcterms:W3CDTF">2013-06-28T16:52:03Z</dcterms:created>
  <dcterms:modified xsi:type="dcterms:W3CDTF">2015-09-28T18:38:46Z</dcterms:modified>
</cp:coreProperties>
</file>