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3" r:id="rId6"/>
    <p:sldId id="274" r:id="rId7"/>
    <p:sldId id="340" r:id="rId8"/>
    <p:sldId id="353" r:id="rId9"/>
    <p:sldId id="320" r:id="rId10"/>
    <p:sldId id="352" r:id="rId11"/>
    <p:sldId id="341" r:id="rId12"/>
    <p:sldId id="342" r:id="rId13"/>
    <p:sldId id="343" r:id="rId14"/>
    <p:sldId id="351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290" r:id="rId23"/>
    <p:sldId id="294" r:id="rId24"/>
  </p:sldIdLst>
  <p:sldSz cx="9144000" cy="6858000" type="screen4x3"/>
  <p:notesSz cx="6934200" cy="92202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96198" autoAdjust="0"/>
  </p:normalViewPr>
  <p:slideViewPr>
    <p:cSldViewPr snapToGrid="0" snapToObjects="1">
      <p:cViewPr varScale="1">
        <p:scale>
          <a:sx n="69" d="100"/>
          <a:sy n="69" d="100"/>
        </p:scale>
        <p:origin x="1308" y="78"/>
      </p:cViewPr>
      <p:guideLst>
        <p:guide orient="horz" pos="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27777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r">
              <a:defRPr sz="1200"/>
            </a:lvl1pPr>
          </a:lstStyle>
          <a:p>
            <a:fld id="{8E33605C-9520-4D65-ADC7-93079AB9DBAF}" type="datetimeFigureOut">
              <a:rPr lang="es-CL" smtClean="0"/>
              <a:t>03-06-2019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757589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27777" y="8757589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r">
              <a:defRPr sz="1200"/>
            </a:lvl1pPr>
          </a:lstStyle>
          <a:p>
            <a:fld id="{1B333271-8B94-4B7E-B3C4-418C6E5249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987562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27777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r">
              <a:defRPr sz="1200"/>
            </a:lvl1pPr>
          </a:lstStyle>
          <a:p>
            <a:fld id="{32A2E693-BB6A-43A4-B4B8-BE8B56B82DFD}" type="datetimeFigureOut">
              <a:rPr lang="es-CL" smtClean="0"/>
              <a:t>03-06-2019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0563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80" tIns="45290" rIns="90580" bIns="4529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0580" tIns="45290" rIns="90580" bIns="4529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57589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27777" y="8757589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r">
              <a:defRPr sz="1200"/>
            </a:lvl1pPr>
          </a:lstStyle>
          <a:p>
            <a:fld id="{73A25AFE-0F73-4520-A08F-4463A5FE08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57229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01157-CA9F-4F70-BEB6-1B1A4E1F1916}" type="datetime1">
              <a:rPr lang="es-ES_tradnl"/>
              <a:pPr/>
              <a:t>03/06/2019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25F69-DC05-4B96-96F2-1FB472275FD4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DA6138-F590-4E48-818A-441C34F5E7C5}" type="datetime1">
              <a:rPr lang="es-ES_tradnl"/>
              <a:pPr/>
              <a:t>03/06/2019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EB898-DC96-4059-9F32-DD79882D0E7E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D3D8F-EA7A-46E3-B94F-DFF846CCFFC3}" type="datetime1">
              <a:rPr lang="es-ES_tradnl"/>
              <a:pPr/>
              <a:t>03/06/2019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A6371-4BB1-491C-88EC-7320670ED6AA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35A6AA-DD5B-4D02-A7E5-0A80C23F6B81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96AF0D-82E4-4338-9143-6A9F063ECCBB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F821F5-9C4F-42DE-9E4F-56E41CC77C7F}" type="datetime1">
              <a:rPr lang="es-ES_tradnl"/>
              <a:pPr/>
              <a:t>03/06/2019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B0C24-2FDF-4461-8DF9-437B84D98964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2F20F-68BD-438D-85E8-D2EF42E1996A}" type="datetime1">
              <a:rPr lang="es-ES_tradnl"/>
              <a:pPr/>
              <a:t>03/06/2019</a:t>
            </a:fld>
            <a:endParaRPr lang="es-ES_tradn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C92B9-A770-4CC4-9090-57CB07B34E0E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594C4-5683-4173-A575-397EFE889D64}" type="datetime1">
              <a:rPr lang="es-ES_tradnl"/>
              <a:pPr/>
              <a:t>03/06/2019</a:t>
            </a:fld>
            <a:endParaRPr lang="es-ES_tradn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F3C254-8580-4809-8B37-27EF50B5916F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58F2EE-E29D-4D14-AA33-12275E312C72}" type="datetime1">
              <a:rPr lang="es-ES_tradnl"/>
              <a:pPr/>
              <a:t>03/06/2019</a:t>
            </a:fld>
            <a:endParaRPr lang="es-ES_tradn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7B973-9F99-45A8-8E91-40E72512FF50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A137A-5555-46C8-B477-47831EB4DF99}" type="datetime1">
              <a:rPr lang="es-ES_tradnl"/>
              <a:pPr/>
              <a:t>03/06/2019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25E4A-DB8D-4EBE-A805-34E955D186F2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81E16-878E-4C3B-9C6C-403E0DEEB05F}" type="datetime1">
              <a:rPr lang="es-ES_tradnl"/>
              <a:pPr/>
              <a:t>03/06/2019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02162-1201-4CC9-8B1B-1C6581FD42CE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ABD1132-3255-4E31-B05F-257D0F17626C}" type="datetime1">
              <a:rPr lang="es-ES_tradnl"/>
              <a:pPr/>
              <a:t>03/06/2019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0B7D1C4-98B4-4967-A1F9-DE82227A5738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-1925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Tareas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57200" y="969094"/>
            <a:ext cx="815741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Priorización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Regresión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Descriptivas: </a:t>
            </a:r>
            <a:r>
              <a:rPr lang="es-CL" dirty="0" smtClean="0"/>
              <a:t>Los </a:t>
            </a:r>
            <a:r>
              <a:rPr lang="es-CL" dirty="0" smtClean="0"/>
              <a:t>ejemplos se presentan como un conjunto sin ordenar, el objetivo, por lo tanto, no es predecir nuevos datos, sino describir los existentes. Algunas de las tareas descriptivas son: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Agrupamiento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Correlación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Reglas de asociación</a:t>
            </a:r>
          </a:p>
          <a:p>
            <a:pPr lvl="1" algn="just">
              <a:lnSpc>
                <a:spcPct val="150000"/>
              </a:lnSpc>
            </a:pPr>
            <a:endParaRPr lang="es-CL" dirty="0" smtClean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875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-1925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Tareas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75" b="18714"/>
          <a:stretch/>
        </p:blipFill>
        <p:spPr>
          <a:xfrm>
            <a:off x="914400" y="1371600"/>
            <a:ext cx="7299158" cy="41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-1925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Métodos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57200" y="969094"/>
            <a:ext cx="8157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 smtClean="0"/>
          </a:p>
          <a:p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572703" y="968526"/>
            <a:ext cx="831141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dirty="0" smtClean="0"/>
              <a:t>Método es una técnica que resuelve una tarea determinada. Una tarea puede ser resuelta por varios métodos distintos.</a:t>
            </a:r>
          </a:p>
          <a:p>
            <a:pPr algn="just">
              <a:lnSpc>
                <a:spcPct val="150000"/>
              </a:lnSpc>
            </a:pPr>
            <a:r>
              <a:rPr lang="es-CL" dirty="0" smtClean="0"/>
              <a:t>Los tipos de técnicas existentes, en general son: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Técnicas algebraicas y estadísticas: se basan en expresar modelos y patrones mediante fórmulas algebraicas, funciones lineales y no lineales, distribuciones o valores estadísticos como la media, varianza, correlaciones,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Técnicas Bayesianas: se basan en estimar la probabilidad de pertenencia (a una clase o grupo), mediante la estimación de las probabilidades condicionales inversas o a priori, utilizando para ello el teorema de </a:t>
            </a:r>
            <a:r>
              <a:rPr lang="es-CL" dirty="0" err="1" smtClean="0"/>
              <a:t>bayes</a:t>
            </a:r>
            <a:r>
              <a:rPr lang="es-CL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346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-1925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>
                <a:solidFill>
                  <a:schemeClr val="bg1"/>
                </a:solidFill>
              </a:rPr>
              <a:t>Métodos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57200" y="969094"/>
            <a:ext cx="8157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 smtClean="0"/>
          </a:p>
          <a:p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572703" y="968526"/>
            <a:ext cx="831141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Técnicas basadas en conteo de frecuencias y tablas de contingencias: se basan en contar la frecuencia en la que dos o más sucesos se presentan conjuntamente. </a:t>
            </a:r>
            <a:endParaRPr lang="es-CL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Técnicas basadas en árboles de decisión y sistema de aprendizaje de reglas: so algoritmos del tipo “divide y vencerás”, en donde un dominio es dividido en reglas que representa la totalidad de sucesos presente en los datos.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Técnica basada en redes neuronales artificiales: trata de técnicas que aprenden un modelo mediante el entrenamiento de los pesos que conectan un conjunto de nodos o neuronas. Existen variantes de esta técnica, por ejemplo, </a:t>
            </a:r>
            <a:r>
              <a:rPr lang="es-CL" dirty="0" err="1" smtClean="0"/>
              <a:t>perceptrón</a:t>
            </a:r>
            <a:r>
              <a:rPr lang="es-CL" dirty="0" smtClean="0"/>
              <a:t> simple, redes multicapas, etc.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77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-1925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>
                <a:solidFill>
                  <a:schemeClr val="bg1"/>
                </a:solidFill>
              </a:rPr>
              <a:t>Métodos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57200" y="969094"/>
            <a:ext cx="8157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 smtClean="0"/>
          </a:p>
          <a:p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572703" y="968526"/>
            <a:ext cx="8311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Máquinas de soporte vectorial: se trata de técnicas que intentan maximizar el margen entre los grupos o clases formadas.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Técnicas estocásticas y difusas, técnicas evolutivas, basadas en casos,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algn="just">
              <a:lnSpc>
                <a:spcPct val="150000"/>
              </a:lnSpc>
            </a:pPr>
            <a:r>
              <a:rPr lang="es-CL" dirty="0" smtClean="0"/>
              <a:t>Además existe una multitud de híbridos que combinan las técnicas mencionadas anteriormente.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86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Datos. Aplicaciones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356135" y="723900"/>
            <a:ext cx="811890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dirty="0" smtClean="0"/>
              <a:t>A continuación se incluye una lista de aplicaciones de la minería de datos.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Aplicaciones Financieras y Banca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Obtención de patrones de uso fraudulento de tarjetas de crédito.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Determinación del gasto en tarjetas de crédito por grupos.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Cálculo de correlaciones entre indicadores financieros.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Análisis de riesgo en crédito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Análisis de mercado, distribución, y en general, comercio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Análisis de la canasta familiar(compras conjuntas, secuenciales, ventas cruzadas, etc.)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Evaluación de campañas publicitarias.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Análisis de la fidelidad de los clientes. Reducción de fuga.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Segmentación de clientes.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Estimación de stock, de costes, de ventas, etc.</a:t>
            </a:r>
          </a:p>
          <a:p>
            <a:pPr lvl="1" algn="just">
              <a:lnSpc>
                <a:spcPct val="150000"/>
              </a:lnSpc>
            </a:pPr>
            <a:r>
              <a:rPr lang="es-CL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486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Datos. Aplicaciones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356135" y="723900"/>
            <a:ext cx="81189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Análisis de procedimientos médicos conjuntos </a:t>
            </a:r>
            <a:endParaRPr lang="es-CL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Seguros </a:t>
            </a:r>
            <a:r>
              <a:rPr lang="es-CL" dirty="0"/>
              <a:t>y salud privada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Determinación de los clientes que podrían ser potencialmente </a:t>
            </a:r>
            <a:r>
              <a:rPr lang="es-CL" dirty="0" smtClean="0"/>
              <a:t>caros.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Predicción de clientes que comprarán seguros.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Identificación de comportamiento fraudulento.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Educación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Selección o captación de estudiantes.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Detección de abandonos y de fracaso.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Procesos industriales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Predicción de fallos o accidentes.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Estimación de composiciones de óptimas en mezclas.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Extracción de modelos de producción.</a:t>
            </a:r>
            <a:endParaRPr lang="es-C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27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Datos. Aplicaciones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79133" y="932597"/>
            <a:ext cx="81189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Medicina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Diagnóstico de enfermedades.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Detección de riesgo en pacientes.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Optimizar el uso de los recursos hospitalarios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Biología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Análisis de secuencia de genes.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Predecir si un compuesto causa cáncer.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Clasificación de cuerpos celestes.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Telecomunicaciones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Establecimiento de patrones de llamadas.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Modelos de carga en redes.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Detección de fraude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64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Datos. Aplicaciones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79133" y="932597"/>
            <a:ext cx="81189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Otras Áreas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Clasificación y distribución de correos electrónicos.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Selección de empleados.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Análisis del comportamiento de usuarios en sitios web.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Detección de evasión fiscal.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Identificación de posibles terroristas en el aeropuerto.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Diseño de campañas políticas.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396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37034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2400" dirty="0" smtClean="0">
                <a:solidFill>
                  <a:schemeClr val="bg1"/>
                </a:solidFill>
              </a:rPr>
              <a:t>Resumen</a:t>
            </a:r>
            <a:r>
              <a:rPr lang="es-MX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368968" y="1042737"/>
            <a:ext cx="8013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La minería de datos permite, mediante la aplicación de métodos, encontrar patrones de comportamiento en los datos. De esta manera poder generar conocimiento antes desconocido para alguna tarea determinada.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La minería de datos se relaciona con varias disciplinas como la estadística, y se puede aplicar a muchas áreas, como la medicina y las 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finanzas.</a:t>
            </a:r>
            <a:endParaRPr lang="es-C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71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Introducción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625642" y="1172024"/>
            <a:ext cx="806115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dirty="0" smtClean="0"/>
              <a:t>Minería de Datos es un conjunto de técnicas y herramientas destinadas a extraer conocimiento útil y comprensible, previamente desconocido, desde grandes cantidades de datos almacenados en distintos formatos.</a:t>
            </a:r>
          </a:p>
          <a:p>
            <a:pPr algn="just">
              <a:lnSpc>
                <a:spcPct val="150000"/>
              </a:lnSpc>
            </a:pPr>
            <a:endParaRPr lang="es-CL" dirty="0"/>
          </a:p>
          <a:p>
            <a:pPr algn="just">
              <a:lnSpc>
                <a:spcPct val="150000"/>
              </a:lnSpc>
            </a:pPr>
            <a:r>
              <a:rPr lang="es-CL" dirty="0" smtClean="0"/>
              <a:t>Características</a:t>
            </a:r>
            <a:r>
              <a:rPr lang="es-CL" dirty="0" smtClean="0"/>
              <a:t>:</a:t>
            </a:r>
          </a:p>
          <a:p>
            <a:pPr algn="just">
              <a:lnSpc>
                <a:spcPct val="150000"/>
              </a:lnSpc>
            </a:pPr>
            <a:endParaRPr lang="es-CL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Trabajo (</a:t>
            </a:r>
            <a:r>
              <a:rPr lang="es-CL" dirty="0" err="1" smtClean="0"/>
              <a:t>semi</a:t>
            </a:r>
            <a:r>
              <a:rPr lang="es-CL" dirty="0" smtClean="0"/>
              <a:t>)automático sobre los datos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Generación de conocimiento descriptivo y predictivo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Contribuye a la toma de decisiones de una organización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380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37034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2400" dirty="0" smtClean="0">
                <a:solidFill>
                  <a:schemeClr val="bg1"/>
                </a:solidFill>
              </a:rPr>
              <a:t>Material Complementario</a:t>
            </a:r>
            <a:r>
              <a:rPr lang="es-MX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368968" y="1042737"/>
            <a:ext cx="8486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Puede consultar el siguiente material complementario existente en la Biblioteca de </a:t>
            </a:r>
            <a:r>
              <a:rPr lang="es-C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DuocUC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Libro: “Minería </a:t>
            </a:r>
            <a:r>
              <a:rPr lang="es-CL" dirty="0"/>
              <a:t>de datos. Técnicas y </a:t>
            </a:r>
            <a:r>
              <a:rPr lang="es-CL" dirty="0" smtClean="0"/>
              <a:t>herramientas”. </a:t>
            </a:r>
            <a:r>
              <a:rPr lang="es-CL" dirty="0"/>
              <a:t>César </a:t>
            </a:r>
            <a:r>
              <a:rPr lang="es-CL" dirty="0" err="1"/>
              <a:t>Perez</a:t>
            </a:r>
            <a:r>
              <a:rPr lang="es-CL" dirty="0"/>
              <a:t> </a:t>
            </a:r>
            <a:r>
              <a:rPr lang="es-CL" dirty="0" err="1"/>
              <a:t>Lopez</a:t>
            </a:r>
            <a:r>
              <a:rPr lang="es-CL" dirty="0"/>
              <a:t>, Daniel </a:t>
            </a:r>
            <a:r>
              <a:rPr lang="es-CL" dirty="0" err="1"/>
              <a:t>Santin</a:t>
            </a:r>
            <a:r>
              <a:rPr lang="es-CL" dirty="0"/>
              <a:t>. Capitulo 1. 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s-C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34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Contexto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3"/>
          <a:stretch/>
        </p:blipFill>
        <p:spPr>
          <a:xfrm>
            <a:off x="140973" y="1172024"/>
            <a:ext cx="9014902" cy="41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457200" y="1020428"/>
            <a:ext cx="7996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dirty="0" smtClean="0"/>
              <a:t>Descubrimiento de conocimiento en Base de Datos (KDD):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Se define como el proceso no trivial de identificar patrones válidos, novedosos, potencialmente útiles y, en última instancia, comprensibles a partir de los datos.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La minería de datos es una fase de este proceso.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Es un proceso complejo cuyo objetivo es encontrar modelos, patrones e interpretaciones de los datos.</a:t>
            </a:r>
          </a:p>
          <a:p>
            <a:pPr algn="just">
              <a:lnSpc>
                <a:spcPct val="150000"/>
              </a:lnSpc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415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7200" y="978502"/>
            <a:ext cx="8492836" cy="502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dirty="0"/>
              <a:t>KDD es un proceso metodológico y además secuencial que </a:t>
            </a:r>
            <a:r>
              <a:rPr lang="es-CL" dirty="0" smtClean="0"/>
              <a:t>sirve para </a:t>
            </a:r>
            <a:r>
              <a:rPr lang="es-CL" dirty="0"/>
              <a:t>encontrar conocimiento en un conjunto de datos en bruto. Estos pasos se dividen en 9 que son: </a:t>
            </a:r>
            <a:endParaRPr lang="es-CL" dirty="0" smtClean="0"/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s-CL" dirty="0"/>
              <a:t>A</a:t>
            </a:r>
            <a:r>
              <a:rPr lang="es-CL" dirty="0" smtClean="0"/>
              <a:t>bstracción </a:t>
            </a:r>
            <a:r>
              <a:rPr lang="es-CL" dirty="0"/>
              <a:t>del </a:t>
            </a:r>
            <a:r>
              <a:rPr lang="es-CL" dirty="0" smtClean="0"/>
              <a:t>escenario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s-CL" dirty="0"/>
              <a:t>S</a:t>
            </a:r>
            <a:r>
              <a:rPr lang="es-CL" dirty="0" smtClean="0"/>
              <a:t>elección </a:t>
            </a:r>
            <a:r>
              <a:rPr lang="es-CL" dirty="0"/>
              <a:t>de </a:t>
            </a:r>
            <a:r>
              <a:rPr lang="es-CL" dirty="0" smtClean="0"/>
              <a:t>datos</a:t>
            </a:r>
            <a:endParaRPr lang="es-CL" dirty="0"/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s-CL" dirty="0"/>
              <a:t>L</a:t>
            </a:r>
            <a:r>
              <a:rPr lang="es-CL" dirty="0" smtClean="0"/>
              <a:t>impieza </a:t>
            </a:r>
            <a:r>
              <a:rPr lang="es-CL" dirty="0"/>
              <a:t>y </a:t>
            </a:r>
            <a:r>
              <a:rPr lang="es-CL" dirty="0" smtClean="0"/>
              <a:t>pre-procesamiento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s-CL" dirty="0"/>
              <a:t>T</a:t>
            </a:r>
            <a:r>
              <a:rPr lang="es-CL" dirty="0" smtClean="0"/>
              <a:t>ransformación </a:t>
            </a:r>
            <a:r>
              <a:rPr lang="es-CL" dirty="0"/>
              <a:t>de los </a:t>
            </a:r>
            <a:r>
              <a:rPr lang="es-CL" dirty="0" smtClean="0"/>
              <a:t>datos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s-CL" dirty="0"/>
              <a:t>E</a:t>
            </a:r>
            <a:r>
              <a:rPr lang="es-CL" dirty="0" smtClean="0"/>
              <a:t>lección </a:t>
            </a:r>
            <a:r>
              <a:rPr lang="es-CL" dirty="0"/>
              <a:t>de tareas de Minería de </a:t>
            </a:r>
            <a:r>
              <a:rPr lang="es-CL" dirty="0" smtClean="0"/>
              <a:t>Datos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s-CL" dirty="0"/>
              <a:t>E</a:t>
            </a:r>
            <a:r>
              <a:rPr lang="es-CL" dirty="0" smtClean="0"/>
              <a:t>lección </a:t>
            </a:r>
            <a:r>
              <a:rPr lang="es-CL" dirty="0"/>
              <a:t>del </a:t>
            </a:r>
            <a:r>
              <a:rPr lang="es-CL" dirty="0" smtClean="0"/>
              <a:t>algoritmo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s-CL" dirty="0"/>
              <a:t>A</a:t>
            </a:r>
            <a:r>
              <a:rPr lang="es-CL" dirty="0" smtClean="0"/>
              <a:t>plicación </a:t>
            </a:r>
            <a:r>
              <a:rPr lang="es-CL" dirty="0"/>
              <a:t>del </a:t>
            </a:r>
            <a:r>
              <a:rPr lang="es-CL" dirty="0" smtClean="0"/>
              <a:t>algoritmo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s-CL" dirty="0"/>
              <a:t>E</a:t>
            </a:r>
            <a:r>
              <a:rPr lang="es-CL" dirty="0" smtClean="0"/>
              <a:t>valuación </a:t>
            </a:r>
            <a:r>
              <a:rPr lang="es-CL" dirty="0"/>
              <a:t>e interpretación 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s-CL" dirty="0"/>
              <a:t>E</a:t>
            </a:r>
            <a:r>
              <a:rPr lang="es-CL" dirty="0" smtClean="0"/>
              <a:t>ntendimiento </a:t>
            </a:r>
            <a:r>
              <a:rPr lang="es-CL" dirty="0"/>
              <a:t>del conocimiento.</a:t>
            </a:r>
          </a:p>
        </p:txBody>
      </p:sp>
    </p:spTree>
    <p:extLst>
      <p:ext uri="{BB962C8B-B14F-4D97-AF65-F5344CB8AC3E}">
        <p14:creationId xmlns:p14="http://schemas.microsoft.com/office/powerpoint/2010/main" val="35188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457200" y="1010822"/>
            <a:ext cx="8589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Descubrimiento de Conocimiento en Base de Datos (</a:t>
            </a:r>
            <a:r>
              <a:rPr lang="es-CL" dirty="0" err="1"/>
              <a:t>Knowledge</a:t>
            </a:r>
            <a:r>
              <a:rPr lang="es-CL" dirty="0"/>
              <a:t> Discovery in </a:t>
            </a:r>
            <a:r>
              <a:rPr lang="es-CL" dirty="0" err="1"/>
              <a:t>Databases</a:t>
            </a:r>
            <a:r>
              <a:rPr lang="es-CL" dirty="0"/>
              <a:t> – KDD)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29" y="1657153"/>
            <a:ext cx="7482613" cy="42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1390650"/>
            <a:ext cx="851154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575109" y="997969"/>
            <a:ext cx="79937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dirty="0" smtClean="0"/>
              <a:t>Relación con otras disciplinas: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1" dirty="0" smtClean="0"/>
              <a:t>Bases de Datos</a:t>
            </a:r>
            <a:r>
              <a:rPr lang="es-CL" dirty="0" smtClean="0"/>
              <a:t>: relación estrecha con los data </a:t>
            </a:r>
            <a:r>
              <a:rPr lang="es-CL" dirty="0" err="1" smtClean="0"/>
              <a:t>warehouses</a:t>
            </a:r>
            <a:r>
              <a:rPr lang="es-CL" dirty="0" smtClean="0"/>
              <a:t> y OLAP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1" dirty="0" smtClean="0"/>
              <a:t>Estadística</a:t>
            </a:r>
            <a:r>
              <a:rPr lang="es-CL" dirty="0" smtClean="0"/>
              <a:t>: proporciona algoritmos y técnicas, como la media, la varianza, las distribuciones, la regresión lineal y no lineal, muestreo, validación cruzada, técnicas bayesianas,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1" dirty="0" smtClean="0"/>
              <a:t>Aprendizaje Automático: </a:t>
            </a:r>
            <a:r>
              <a:rPr lang="es-CL" dirty="0" smtClean="0"/>
              <a:t>es le área de la inteligencia artificial que se ocupa de desarrollar algoritmos, capaces de aprender, y constituye, junto a la estadística, el corazón del análisis inteligente de datos.</a:t>
            </a:r>
            <a:endParaRPr lang="es-CL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1" dirty="0" smtClean="0"/>
              <a:t>Computación Paralela y Distribuida: </a:t>
            </a:r>
            <a:r>
              <a:rPr lang="es-CL" dirty="0" smtClean="0"/>
              <a:t>son tecnologías orientadas a agilizar la ejecución de algoritmos complejos como los de minería de datos.</a:t>
            </a:r>
            <a:endParaRPr lang="es-CL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ETC.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43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-1925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Tareas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57200" y="969094"/>
            <a:ext cx="815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b="1" dirty="0" smtClean="0"/>
              <a:t>Tarea</a:t>
            </a:r>
            <a:r>
              <a:rPr lang="es-CL" dirty="0" smtClean="0"/>
              <a:t>: </a:t>
            </a:r>
            <a:r>
              <a:rPr lang="es-CL" dirty="0" smtClean="0"/>
              <a:t>Es </a:t>
            </a:r>
            <a:r>
              <a:rPr lang="es-CL" dirty="0" smtClean="0"/>
              <a:t>un problema de minería de datos, por ejemplo, clasificar las piezas de un sistema logístico. Para este caso, la tarea sería “clasificar”, y es necesario la aplicación de técnicas para resolverlas, por ejemplo, árboles de decisión o redes neuronales artificiales.</a:t>
            </a:r>
          </a:p>
          <a:p>
            <a:pPr algn="just">
              <a:lnSpc>
                <a:spcPct val="150000"/>
              </a:lnSpc>
            </a:pPr>
            <a:r>
              <a:rPr lang="es-CL" dirty="0" smtClean="0"/>
              <a:t>En minería de datos existen 2 tipos de tareas, predictivas y descriptivas: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Predictivas: se trata de problemas en los que hay que predecir uno o más valores para uno o más ejemplos. Los ejemplos en la evidencia van acompañados de una salida (clase, categoría, o valor numérico) o un orden entre ellos. De acuerdo a lo anterior se pueden definir varias tareas predictivas: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Clasificación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/>
              <a:t>Categorización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7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B411FBAAE44240A6302AD1849BCB77" ma:contentTypeVersion="0" ma:contentTypeDescription="Crear nuevo documento." ma:contentTypeScope="" ma:versionID="7314dff236fb7041d6d337487d27cf42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28F3AAA-1DB6-466A-B059-5BAF30D97A03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E5FFF0B-6726-41B9-91E0-14CD90CE9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30FD01-D69F-46EC-A4AC-5AFCF2EB31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9730</TotalTime>
  <Words>1116</Words>
  <Application>Microsoft Office PowerPoint</Application>
  <PresentationFormat>Presentación en pantalla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Calibri</vt:lpstr>
      <vt:lpstr>Tema de Office</vt:lpstr>
      <vt:lpstr>Presentación de PowerPoint</vt:lpstr>
      <vt:lpstr> Introducción </vt:lpstr>
      <vt:lpstr> Contexto </vt:lpstr>
      <vt:lpstr> Minería de Datos </vt:lpstr>
      <vt:lpstr> Minería de Datos </vt:lpstr>
      <vt:lpstr> Minería de Datos </vt:lpstr>
      <vt:lpstr> Minería de Datos </vt:lpstr>
      <vt:lpstr> Minería de Datos </vt:lpstr>
      <vt:lpstr> Tareas </vt:lpstr>
      <vt:lpstr> Tareas </vt:lpstr>
      <vt:lpstr> Tareas </vt:lpstr>
      <vt:lpstr> Métodos </vt:lpstr>
      <vt:lpstr> Métodos </vt:lpstr>
      <vt:lpstr> Métodos </vt:lpstr>
      <vt:lpstr> Minería de Datos. Aplicaciones </vt:lpstr>
      <vt:lpstr> Minería de Datos. Aplicaciones </vt:lpstr>
      <vt:lpstr> Minería de Datos. Aplicaciones </vt:lpstr>
      <vt:lpstr> Minería de Datos. Aplicaciones </vt:lpstr>
      <vt:lpstr> Resumen </vt:lpstr>
      <vt:lpstr> Material Complementario </vt:lpstr>
    </vt:vector>
  </TitlesOfParts>
  <Company>duoc 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calcota@duoc.cl</dc:creator>
  <cp:lastModifiedBy>duoc</cp:lastModifiedBy>
  <cp:revision>284</cp:revision>
  <cp:lastPrinted>2011-09-14T22:24:18Z</cp:lastPrinted>
  <dcterms:created xsi:type="dcterms:W3CDTF">2010-10-26T18:30:29Z</dcterms:created>
  <dcterms:modified xsi:type="dcterms:W3CDTF">2019-06-03T13:19:40Z</dcterms:modified>
</cp:coreProperties>
</file>