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90" r:id="rId15"/>
    <p:sldId id="330" r:id="rId16"/>
    <p:sldId id="294" r:id="rId17"/>
  </p:sldIdLst>
  <p:sldSz cx="9144000" cy="6858000" type="screen4x3"/>
  <p:notesSz cx="6934200" cy="92202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1" autoAdjust="0"/>
    <p:restoredTop sz="96198" autoAdjust="0"/>
  </p:normalViewPr>
  <p:slideViewPr>
    <p:cSldViewPr snapToGrid="0" snapToObjects="1">
      <p:cViewPr varScale="1">
        <p:scale>
          <a:sx n="75" d="100"/>
          <a:sy n="75" d="100"/>
        </p:scale>
        <p:origin x="204" y="78"/>
      </p:cViewPr>
      <p:guideLst>
        <p:guide orient="horz" pos="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27777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>
              <a:defRPr sz="1200"/>
            </a:lvl1pPr>
          </a:lstStyle>
          <a:p>
            <a:fld id="{8E33605C-9520-4D65-ADC7-93079AB9DBAF}" type="datetimeFigureOut">
              <a:rPr lang="es-CL" smtClean="0"/>
              <a:t>23-01-2017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27777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>
              <a:defRPr sz="1200"/>
            </a:lvl1pPr>
          </a:lstStyle>
          <a:p>
            <a:fld id="{1B333271-8B94-4B7E-B3C4-418C6E5249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8756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27777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>
              <a:defRPr sz="1200"/>
            </a:lvl1pPr>
          </a:lstStyle>
          <a:p>
            <a:fld id="{32A2E693-BB6A-43A4-B4B8-BE8B56B82DFD}" type="datetimeFigureOut">
              <a:rPr lang="es-CL" smtClean="0"/>
              <a:t>23-01-2017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27777" y="8757589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>
              <a:defRPr sz="1200"/>
            </a:lvl1pPr>
          </a:lstStyle>
          <a:p>
            <a:fld id="{73A25AFE-0F73-4520-A08F-4463A5FE08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57229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01157-CA9F-4F70-BEB6-1B1A4E1F1916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25F69-DC05-4B96-96F2-1FB472275FD4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DA6138-F590-4E48-818A-441C34F5E7C5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EB898-DC96-4059-9F32-DD79882D0E7E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D3D8F-EA7A-46E3-B94F-DFF846CCFFC3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A6371-4BB1-491C-88EC-7320670ED6AA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35A6AA-DD5B-4D02-A7E5-0A80C23F6B81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6AF0D-82E4-4338-9143-6A9F063ECCB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821F5-9C4F-42DE-9E4F-56E41CC77C7F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B0C24-2FDF-4461-8DF9-437B84D98964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2F20F-68BD-438D-85E8-D2EF42E1996A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C92B9-A770-4CC4-9090-57CB07B34E0E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4594C4-5683-4173-A575-397EFE889D64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3C254-8580-4809-8B37-27EF50B5916F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8F2EE-E29D-4D14-AA33-12275E312C72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7B973-9F99-45A8-8E91-40E72512FF50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A137A-5555-46C8-B477-47831EB4DF99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25E4A-DB8D-4EBE-A805-34E955D186F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81E16-878E-4C3B-9C6C-403E0DEEB05F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02162-1201-4CC9-8B1B-1C6581FD42CE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ABD1132-3255-4E31-B05F-257D0F17626C}" type="datetime1">
              <a:rPr lang="es-ES_tradnl"/>
              <a:pPr/>
              <a:t>23/01/2017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0B7D1C4-98B4-4967-A1F9-DE82227A573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043940"/>
            <a:ext cx="8260080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09141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>
                <a:solidFill>
                  <a:schemeClr val="bg1"/>
                </a:solidFill>
              </a:rPr>
              <a:t>Minería de Datos</a:t>
            </a:r>
            <a: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368968" y="1042737"/>
            <a:ext cx="801303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La correspondencia entre tareas y métodos es muy variada. Algunas tareas pueden ser resueltas por muy diversas técnicas y algunas técnicas para tres o incluso cuatro tareas. Esta variedad es una de las razones por la que es necesario conocer las capacidades de cada técnica.</a:t>
            </a:r>
          </a:p>
          <a:p>
            <a:pPr algn="just">
              <a:lnSpc>
                <a:spcPct val="150000"/>
              </a:lnSpc>
            </a:pPr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0558"/>
              </p:ext>
            </p:extLst>
          </p:nvPr>
        </p:nvGraphicFramePr>
        <p:xfrm>
          <a:off x="798894" y="2903528"/>
          <a:ext cx="7911968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992"/>
                <a:gridCol w="1977992"/>
                <a:gridCol w="1977992"/>
                <a:gridCol w="1977992"/>
              </a:tblGrid>
              <a:tr h="370840"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Agrupamiento</a:t>
                      </a:r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Reglas de Asociación</a:t>
                      </a:r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Correlación</a:t>
                      </a:r>
                      <a:endParaRPr lang="es-C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Redes Neuronales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Regresión Lineal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/>
                        <a:t>Kmeans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Vecinos más próximos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Algoritmos genéticos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Máquina de Soporte Vectorial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X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37034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2400" dirty="0" smtClean="0">
                <a:solidFill>
                  <a:schemeClr val="bg1"/>
                </a:solidFill>
              </a:rPr>
              <a:t>Resumen</a:t>
            </a:r>
            <a: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368968" y="1042737"/>
            <a:ext cx="801303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Las tareas descriptivas, aplican métodos para encontrar asociaciones y relaciones escondidas en grandes cantidades de datos. Los métodos que se utilizan pueden ser diversos y estos, a la vez, pueden ser aplicados a más de una tarea.</a:t>
            </a:r>
          </a:p>
          <a:p>
            <a:pPr>
              <a:lnSpc>
                <a:spcPct val="150000"/>
              </a:lnSpc>
            </a:pPr>
            <a:endParaRPr lang="es-C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0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37034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2400" dirty="0" smtClean="0">
                <a:solidFill>
                  <a:schemeClr val="bg1"/>
                </a:solidFill>
              </a:rPr>
              <a:t>Material Complementario</a:t>
            </a:r>
            <a: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328863" y="1042737"/>
            <a:ext cx="84862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Puede consultar el siguiente material complementario existente en la Biblioteca de </a:t>
            </a:r>
            <a:r>
              <a:rPr lang="es-C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DuocUC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Libro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s-CL" dirty="0"/>
              <a:t>Minería de datos. Técnicas y </a:t>
            </a:r>
            <a:r>
              <a:rPr lang="es-CL" dirty="0" smtClean="0"/>
              <a:t>herramientas”. </a:t>
            </a:r>
            <a:r>
              <a:rPr lang="es-CL" dirty="0"/>
              <a:t>César </a:t>
            </a:r>
            <a:r>
              <a:rPr lang="es-CL" dirty="0" err="1"/>
              <a:t>Perez</a:t>
            </a:r>
            <a:r>
              <a:rPr lang="es-CL" dirty="0"/>
              <a:t> </a:t>
            </a:r>
            <a:r>
              <a:rPr lang="es-CL" dirty="0" err="1"/>
              <a:t>Lopez</a:t>
            </a:r>
            <a:r>
              <a:rPr lang="es-CL" dirty="0"/>
              <a:t>, Daniel </a:t>
            </a:r>
            <a:r>
              <a:rPr lang="es-CL" dirty="0" err="1"/>
              <a:t>Santin</a:t>
            </a:r>
            <a:r>
              <a:rPr lang="es-CL" dirty="0"/>
              <a:t>. Capitulo </a:t>
            </a:r>
            <a:r>
              <a:rPr lang="es-CL" dirty="0" smtClean="0"/>
              <a:t>16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34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Introducción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12269" y="1116531"/>
            <a:ext cx="7757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 smtClean="0"/>
              <a:t>Las tareas descriptivas, mediante la aplicación de técnicas, permiten encontrar relaciones o asociaciones en los datos, que no son visibles fácilmente, otorgando la posibilidad de tomar decisiones basado en este nuevo conocimiento.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80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78230"/>
            <a:ext cx="880110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41684" y="1267326"/>
            <a:ext cx="8045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b="1" dirty="0" smtClean="0"/>
              <a:t>Correlaciones y Factorizaciones: </a:t>
            </a:r>
            <a:r>
              <a:rPr lang="es-CL" dirty="0" smtClean="0"/>
              <a:t>se centran exclusivamente en los atributos numéricos. El objetivo es ver, dados los ejemplos del conjunto E= A1 x A2 x … x </a:t>
            </a:r>
            <a:r>
              <a:rPr lang="es-CL" dirty="0" err="1" smtClean="0"/>
              <a:t>An</a:t>
            </a:r>
            <a:r>
              <a:rPr lang="es-CL" dirty="0" smtClean="0"/>
              <a:t>, si dos o más atributos numéricos </a:t>
            </a:r>
            <a:r>
              <a:rPr lang="es-CL" dirty="0" err="1" smtClean="0"/>
              <a:t>Ai</a:t>
            </a:r>
            <a:r>
              <a:rPr lang="es-CL" dirty="0" smtClean="0"/>
              <a:t> y Aj están correlacionados linealmente o relacionados de algún otro modo.</a:t>
            </a:r>
            <a:endParaRPr lang="es-CL" dirty="0"/>
          </a:p>
        </p:txBody>
      </p:sp>
      <p:pic>
        <p:nvPicPr>
          <p:cNvPr id="6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6" t="23291" r="56891" b="45218"/>
          <a:stretch/>
        </p:blipFill>
        <p:spPr>
          <a:xfrm>
            <a:off x="2594811" y="3160294"/>
            <a:ext cx="4138862" cy="28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41684" y="1267326"/>
            <a:ext cx="804511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b="1" dirty="0" smtClean="0"/>
              <a:t>Detección de valores e instancias anómalas: </a:t>
            </a:r>
            <a:r>
              <a:rPr lang="es-CL" dirty="0" smtClean="0"/>
              <a:t>útil para detectar comportamientos anómalos como fraudes, fallas, intrusos.</a:t>
            </a:r>
            <a:endParaRPr lang="es-CL" dirty="0"/>
          </a:p>
        </p:txBody>
      </p:sp>
      <p:pic>
        <p:nvPicPr>
          <p:cNvPr id="6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7" t="38396" r="25853"/>
          <a:stretch/>
        </p:blipFill>
        <p:spPr>
          <a:xfrm>
            <a:off x="1780674" y="2476355"/>
            <a:ext cx="4716379" cy="32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1066800"/>
            <a:ext cx="802386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41684" y="1267326"/>
            <a:ext cx="80451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b="1" dirty="0" smtClean="0"/>
              <a:t>(Reglas de) Asociación: </a:t>
            </a:r>
            <a:r>
              <a:rPr lang="es-CL" dirty="0" smtClean="0"/>
              <a:t> dados los ejemplos del conjunto E= A1 x A2 x … x </a:t>
            </a:r>
            <a:r>
              <a:rPr lang="es-CL" dirty="0" err="1" smtClean="0"/>
              <a:t>An</a:t>
            </a:r>
            <a:r>
              <a:rPr lang="es-CL" dirty="0" smtClean="0"/>
              <a:t>, una regla de asociación se define generalmente como:</a:t>
            </a:r>
          </a:p>
          <a:p>
            <a:pPr algn="just">
              <a:lnSpc>
                <a:spcPct val="150000"/>
              </a:lnSpc>
            </a:pPr>
            <a:endParaRPr lang="es-CL" dirty="0"/>
          </a:p>
          <a:p>
            <a:pPr algn="just">
              <a:lnSpc>
                <a:spcPct val="150000"/>
              </a:lnSpc>
            </a:pPr>
            <a:r>
              <a:rPr lang="es-CL" dirty="0" smtClean="0"/>
              <a:t>	“SI A1=a and A2=b and … </a:t>
            </a:r>
            <a:r>
              <a:rPr lang="es-CL" dirty="0" err="1" smtClean="0"/>
              <a:t>Ak</a:t>
            </a:r>
            <a:r>
              <a:rPr lang="es-CL" dirty="0" smtClean="0"/>
              <a:t>=h ENTONCES</a:t>
            </a:r>
          </a:p>
          <a:p>
            <a:pPr algn="just">
              <a:lnSpc>
                <a:spcPct val="150000"/>
              </a:lnSpc>
            </a:pPr>
            <a:r>
              <a:rPr lang="es-CL" dirty="0"/>
              <a:t> </a:t>
            </a:r>
            <a:r>
              <a:rPr lang="es-CL" dirty="0" smtClean="0"/>
              <a:t>                 Ar=u and As=v and … </a:t>
            </a:r>
            <a:r>
              <a:rPr lang="es-CL" dirty="0" err="1" smtClean="0"/>
              <a:t>Az</a:t>
            </a:r>
            <a:r>
              <a:rPr lang="es-CL" dirty="0" smtClean="0"/>
              <a:t>=w”</a:t>
            </a:r>
          </a:p>
          <a:p>
            <a:pPr algn="just">
              <a:lnSpc>
                <a:spcPct val="150000"/>
              </a:lnSpc>
            </a:pPr>
            <a:endParaRPr lang="es-CL" dirty="0"/>
          </a:p>
          <a:p>
            <a:pPr algn="just">
              <a:lnSpc>
                <a:spcPct val="150000"/>
              </a:lnSpc>
            </a:pPr>
            <a:r>
              <a:rPr lang="es-CL" dirty="0" smtClean="0"/>
              <a:t>Donde todos los atributos son nominales.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3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" y="1032510"/>
            <a:ext cx="7901940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0"/>
            <a:ext cx="9144000" cy="723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0" bIns="0" anchor="ctr"/>
          <a:lstStyle/>
          <a:p>
            <a:pPr algn="l">
              <a:buClr>
                <a:srgbClr val="CC3300"/>
              </a:buClr>
              <a:tabLst>
                <a:tab pos="3995738" algn="l"/>
              </a:tabLst>
            </a:pPr>
            <a: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L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4000" dirty="0" smtClean="0">
                <a:solidFill>
                  <a:schemeClr val="bg1"/>
                </a:solidFill>
              </a:rPr>
              <a:t>Minería de Datos</a:t>
            </a:r>
            <a: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1875" y="723331"/>
            <a:ext cx="9144000" cy="0"/>
          </a:xfrm>
          <a:prstGeom prst="line">
            <a:avLst/>
          </a:prstGeom>
          <a:ln>
            <a:gradFill>
              <a:gsLst>
                <a:gs pos="0">
                  <a:srgbClr val="FFC000"/>
                </a:gs>
                <a:gs pos="57000">
                  <a:srgbClr val="FFC000">
                    <a:lumMod val="98000"/>
                    <a:lumOff val="2000"/>
                    <a:alpha val="75000"/>
                  </a:srgb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657726" y="1363579"/>
            <a:ext cx="8029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b="1" dirty="0" smtClean="0"/>
              <a:t>Segmentación (Agrupamiento, </a:t>
            </a:r>
            <a:r>
              <a:rPr lang="es-CL" b="1" dirty="0" err="1" smtClean="0"/>
              <a:t>Clustering</a:t>
            </a:r>
            <a:r>
              <a:rPr lang="es-CL" b="1" dirty="0" smtClean="0"/>
              <a:t>): </a:t>
            </a:r>
            <a:r>
              <a:rPr lang="es-CL" dirty="0" smtClean="0"/>
              <a:t>el objetivo es obtener grupos o conjuntos entre los elementos del conjunto mayor, de tal manera que los elementos asignados al mismo grupo sean similares.</a:t>
            </a:r>
            <a:endParaRPr lang="es-CL" dirty="0"/>
          </a:p>
        </p:txBody>
      </p:sp>
      <p:pic>
        <p:nvPicPr>
          <p:cNvPr id="6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4" t="41833" r="19672"/>
          <a:stretch/>
        </p:blipFill>
        <p:spPr>
          <a:xfrm>
            <a:off x="2009718" y="2871536"/>
            <a:ext cx="5353609" cy="27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B411FBAAE44240A6302AD1849BCB77" ma:contentTypeVersion="0" ma:contentTypeDescription="Crear nuevo documento." ma:contentTypeScope="" ma:versionID="7314dff236fb7041d6d337487d27cf42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28F3AAA-1DB6-466A-B059-5BAF30D97A03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E5FFF0B-6726-41B9-91E0-14CD90CE9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0FD01-D69F-46EC-A4AC-5AFCF2EB31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321</Words>
  <Application>Microsoft Office PowerPoint</Application>
  <PresentationFormat>Presentación en pantalla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Tema de Office</vt:lpstr>
      <vt:lpstr>Presentación de PowerPoint</vt:lpstr>
      <vt:lpstr> Introducción </vt:lpstr>
      <vt:lpstr> Minería de Datos </vt:lpstr>
      <vt:lpstr> Minería de Datos </vt:lpstr>
      <vt:lpstr> Minería de Datos </vt:lpstr>
      <vt:lpstr> Minería de Datos </vt:lpstr>
      <vt:lpstr> Minería de Datos </vt:lpstr>
      <vt:lpstr> Minería de Datos </vt:lpstr>
      <vt:lpstr> Minería de Datos </vt:lpstr>
      <vt:lpstr> Minería de Datos </vt:lpstr>
      <vt:lpstr> Minería de Datos </vt:lpstr>
      <vt:lpstr> Resumen </vt:lpstr>
      <vt:lpstr> Material Complementario 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calcota@duoc.cl</dc:creator>
  <cp:lastModifiedBy>soporte</cp:lastModifiedBy>
  <cp:revision>266</cp:revision>
  <cp:lastPrinted>2011-09-14T22:24:18Z</cp:lastPrinted>
  <dcterms:created xsi:type="dcterms:W3CDTF">2010-10-26T18:30:29Z</dcterms:created>
  <dcterms:modified xsi:type="dcterms:W3CDTF">2017-01-23T22:26:01Z</dcterms:modified>
</cp:coreProperties>
</file>