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83" r:id="rId6"/>
    <p:sldId id="321" r:id="rId7"/>
    <p:sldId id="285" r:id="rId8"/>
    <p:sldId id="274" r:id="rId9"/>
    <p:sldId id="320" r:id="rId10"/>
    <p:sldId id="295" r:id="rId11"/>
    <p:sldId id="324" r:id="rId12"/>
    <p:sldId id="322" r:id="rId13"/>
    <p:sldId id="325" r:id="rId14"/>
    <p:sldId id="326" r:id="rId15"/>
    <p:sldId id="323" r:id="rId16"/>
    <p:sldId id="327" r:id="rId17"/>
    <p:sldId id="328" r:id="rId18"/>
    <p:sldId id="329" r:id="rId19"/>
    <p:sldId id="330" r:id="rId20"/>
    <p:sldId id="331" r:id="rId21"/>
    <p:sldId id="290" r:id="rId22"/>
    <p:sldId id="291" r:id="rId23"/>
    <p:sldId id="292" r:id="rId24"/>
    <p:sldId id="293" r:id="rId25"/>
    <p:sldId id="294" r:id="rId26"/>
  </p:sldIdLst>
  <p:sldSz cx="9144000" cy="6858000" type="screen4x3"/>
  <p:notesSz cx="6934200" cy="9220200"/>
  <p:custDataLst>
    <p:tags r:id="rId29"/>
  </p:custDataLst>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6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6198" autoAdjust="0"/>
  </p:normalViewPr>
  <p:slideViewPr>
    <p:cSldViewPr snapToGrid="0" snapToObjects="1">
      <p:cViewPr varScale="1">
        <p:scale>
          <a:sx n="75" d="100"/>
          <a:sy n="75" d="100"/>
        </p:scale>
        <p:origin x="1086" y="78"/>
      </p:cViewPr>
      <p:guideLst>
        <p:guide orient="horz" pos="6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sz="quarter" idx="1"/>
          </p:nvPr>
        </p:nvSpPr>
        <p:spPr>
          <a:xfrm>
            <a:off x="3927777" y="0"/>
            <a:ext cx="3004820" cy="461010"/>
          </a:xfrm>
          <a:prstGeom prst="rect">
            <a:avLst/>
          </a:prstGeom>
        </p:spPr>
        <p:txBody>
          <a:bodyPr vert="horz" lIns="90580" tIns="45290" rIns="90580" bIns="45290" rtlCol="0"/>
          <a:lstStyle>
            <a:lvl1pPr algn="r">
              <a:defRPr sz="1200"/>
            </a:lvl1pPr>
          </a:lstStyle>
          <a:p>
            <a:fld id="{8E33605C-9520-4D65-ADC7-93079AB9DBAF}" type="datetimeFigureOut">
              <a:rPr lang="es-CL" smtClean="0"/>
              <a:t>18-11-2016</a:t>
            </a:fld>
            <a:endParaRPr lang="es-CL"/>
          </a:p>
        </p:txBody>
      </p:sp>
      <p:sp>
        <p:nvSpPr>
          <p:cNvPr id="4" name="3 Marcador de pie de página"/>
          <p:cNvSpPr>
            <a:spLocks noGrp="1"/>
          </p:cNvSpPr>
          <p:nvPr>
            <p:ph type="ftr" sz="quarter" idx="2"/>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27777" y="8757589"/>
            <a:ext cx="3004820" cy="461010"/>
          </a:xfrm>
          <a:prstGeom prst="rect">
            <a:avLst/>
          </a:prstGeom>
        </p:spPr>
        <p:txBody>
          <a:bodyPr vert="horz" lIns="90580" tIns="45290" rIns="90580" bIns="45290" rtlCol="0" anchor="b"/>
          <a:lstStyle>
            <a:lvl1pPr algn="r">
              <a:defRPr sz="1200"/>
            </a:lvl1pPr>
          </a:lstStyle>
          <a:p>
            <a:fld id="{1B333271-8B94-4B7E-B3C4-418C6E5249DE}" type="slidenum">
              <a:rPr lang="es-CL" smtClean="0"/>
              <a:t>‹Nº›</a:t>
            </a:fld>
            <a:endParaRPr lang="es-CL"/>
          </a:p>
        </p:txBody>
      </p:sp>
    </p:spTree>
    <p:extLst>
      <p:ext uri="{BB962C8B-B14F-4D97-AF65-F5344CB8AC3E}">
        <p14:creationId xmlns:p14="http://schemas.microsoft.com/office/powerpoint/2010/main" val="16098756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04820" cy="461010"/>
          </a:xfrm>
          <a:prstGeom prst="rect">
            <a:avLst/>
          </a:prstGeom>
        </p:spPr>
        <p:txBody>
          <a:bodyPr vert="horz" lIns="90580" tIns="45290" rIns="90580" bIns="45290" rtlCol="0"/>
          <a:lstStyle>
            <a:lvl1pPr algn="l">
              <a:defRPr sz="1200"/>
            </a:lvl1pPr>
          </a:lstStyle>
          <a:p>
            <a:endParaRPr lang="es-CL"/>
          </a:p>
        </p:txBody>
      </p:sp>
      <p:sp>
        <p:nvSpPr>
          <p:cNvPr id="3" name="2 Marcador de fecha"/>
          <p:cNvSpPr>
            <a:spLocks noGrp="1"/>
          </p:cNvSpPr>
          <p:nvPr>
            <p:ph type="dt" idx="1"/>
          </p:nvPr>
        </p:nvSpPr>
        <p:spPr>
          <a:xfrm>
            <a:off x="3927777" y="0"/>
            <a:ext cx="3004820" cy="461010"/>
          </a:xfrm>
          <a:prstGeom prst="rect">
            <a:avLst/>
          </a:prstGeom>
        </p:spPr>
        <p:txBody>
          <a:bodyPr vert="horz" lIns="90580" tIns="45290" rIns="90580" bIns="45290" rtlCol="0"/>
          <a:lstStyle>
            <a:lvl1pPr algn="r">
              <a:defRPr sz="1200"/>
            </a:lvl1pPr>
          </a:lstStyle>
          <a:p>
            <a:fld id="{32A2E693-BB6A-43A4-B4B8-BE8B56B82DFD}" type="datetimeFigureOut">
              <a:rPr lang="es-CL" smtClean="0"/>
              <a:t>18-11-2016</a:t>
            </a:fld>
            <a:endParaRPr lang="es-CL"/>
          </a:p>
        </p:txBody>
      </p:sp>
      <p:sp>
        <p:nvSpPr>
          <p:cNvPr id="4" name="3 Marcador de imagen de diapositiva"/>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endParaRPr lang="es-CL"/>
          </a:p>
        </p:txBody>
      </p:sp>
      <p:sp>
        <p:nvSpPr>
          <p:cNvPr id="5" name="4 Marcador de notas"/>
          <p:cNvSpPr>
            <a:spLocks noGrp="1"/>
          </p:cNvSpPr>
          <p:nvPr>
            <p:ph type="body" sz="quarter" idx="3"/>
          </p:nvPr>
        </p:nvSpPr>
        <p:spPr>
          <a:xfrm>
            <a:off x="693420" y="4379595"/>
            <a:ext cx="5547360" cy="4149090"/>
          </a:xfrm>
          <a:prstGeom prst="rect">
            <a:avLst/>
          </a:prstGeom>
        </p:spPr>
        <p:txBody>
          <a:bodyPr vert="horz" lIns="90580" tIns="45290" rIns="90580" bIns="4529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757589"/>
            <a:ext cx="3004820" cy="461010"/>
          </a:xfrm>
          <a:prstGeom prst="rect">
            <a:avLst/>
          </a:prstGeom>
        </p:spPr>
        <p:txBody>
          <a:bodyPr vert="horz" lIns="90580" tIns="45290" rIns="90580" bIns="4529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927777" y="8757589"/>
            <a:ext cx="3004820" cy="461010"/>
          </a:xfrm>
          <a:prstGeom prst="rect">
            <a:avLst/>
          </a:prstGeom>
        </p:spPr>
        <p:txBody>
          <a:bodyPr vert="horz" lIns="90580" tIns="45290" rIns="90580" bIns="45290" rtlCol="0" anchor="b"/>
          <a:lstStyle>
            <a:lvl1pPr algn="r">
              <a:defRPr sz="1200"/>
            </a:lvl1pPr>
          </a:lstStyle>
          <a:p>
            <a:fld id="{73A25AFE-0F73-4520-A08F-4463A5FE08FF}" type="slidenum">
              <a:rPr lang="es-CL" smtClean="0"/>
              <a:t>‹Nº›</a:t>
            </a:fld>
            <a:endParaRPr lang="es-CL"/>
          </a:p>
        </p:txBody>
      </p:sp>
    </p:spTree>
    <p:extLst>
      <p:ext uri="{BB962C8B-B14F-4D97-AF65-F5344CB8AC3E}">
        <p14:creationId xmlns:p14="http://schemas.microsoft.com/office/powerpoint/2010/main" val="177572298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85800" y="2130425"/>
            <a:ext cx="7772400" cy="1470025"/>
          </a:xfrm>
        </p:spPr>
        <p:txBody>
          <a:bodyPr/>
          <a:lstStyle>
            <a:lvl1pPr>
              <a:defRPr>
                <a:solidFill>
                  <a:srgbClr val="FFFFFF"/>
                </a:solidFill>
              </a:defRPr>
            </a:lvl1p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3FF01157-CA9F-4F70-BEB6-1B1A4E1F1916}" type="datetime1">
              <a:rPr lang="es-ES_tradnl"/>
              <a:pPr/>
              <a:t>18/11/2016</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9DC25F69-DC05-4B96-96F2-1FB472275FD4}" type="slidenum">
              <a:rPr lang="es-ES_tradnl"/>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45DA6138-F590-4E48-818A-441C34F5E7C5}" type="datetime1">
              <a:rPr lang="es-ES_tradnl"/>
              <a:pPr/>
              <a:t>18/11/2016</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2C4EB898-DC96-4059-9F32-DD79882D0E7E}" type="slidenum">
              <a:rPr lang="es-ES_tradnl"/>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lvl1pPr>
              <a:defRPr/>
            </a:lvl1pPr>
          </a:lstStyle>
          <a:p>
            <a:fld id="{EA8D3D8F-EA7A-46E3-B94F-DFF846CCFFC3}" type="datetime1">
              <a:rPr lang="es-ES_tradnl"/>
              <a:pPr/>
              <a:t>18/11/2016</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F88A6371-4BB1-491C-88EC-7320670ED6AA}" type="slidenum">
              <a:rPr lang="es-ES_tradnl"/>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9235A6AA-DD5B-4D02-A7E5-0A80C23F6B81}" type="slidenum">
              <a:rPr lang="es-ES_tradnl"/>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_tradnl"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1"/>
          </p:nvPr>
        </p:nvSpPr>
        <p:spPr/>
        <p:txBody>
          <a:bodyPr/>
          <a:lstStyle>
            <a:lvl1pPr>
              <a:defRPr/>
            </a:lvl1pPr>
          </a:lstStyle>
          <a:p>
            <a:fld id="{3496AF0D-82E4-4338-9143-6A9F063ECCBB}" type="slidenum">
              <a:rPr lang="es-ES_tradnl"/>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3"/>
          <p:cNvSpPr>
            <a:spLocks noGrp="1"/>
          </p:cNvSpPr>
          <p:nvPr>
            <p:ph type="dt" sz="half" idx="10"/>
          </p:nvPr>
        </p:nvSpPr>
        <p:spPr/>
        <p:txBody>
          <a:bodyPr/>
          <a:lstStyle>
            <a:lvl1pPr>
              <a:defRPr/>
            </a:lvl1pPr>
          </a:lstStyle>
          <a:p>
            <a:fld id="{39F821F5-9C4F-42DE-9E4F-56E41CC77C7F}" type="datetime1">
              <a:rPr lang="es-ES_tradnl"/>
              <a:pPr/>
              <a:t>18/11/2016</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653B0C24-2FDF-4461-8DF9-437B84D98964}" type="slidenum">
              <a:rPr lang="es-ES_tradnl"/>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3"/>
          <p:cNvSpPr>
            <a:spLocks noGrp="1"/>
          </p:cNvSpPr>
          <p:nvPr>
            <p:ph type="dt" sz="half" idx="10"/>
          </p:nvPr>
        </p:nvSpPr>
        <p:spPr/>
        <p:txBody>
          <a:bodyPr/>
          <a:lstStyle>
            <a:lvl1pPr>
              <a:defRPr/>
            </a:lvl1pPr>
          </a:lstStyle>
          <a:p>
            <a:fld id="{B292F20F-68BD-438D-85E8-D2EF42E1996A}" type="datetime1">
              <a:rPr lang="es-ES_tradnl"/>
              <a:pPr/>
              <a:t>18/11/2016</a:t>
            </a:fld>
            <a:endParaRPr lang="es-ES_tradnl"/>
          </a:p>
        </p:txBody>
      </p:sp>
      <p:sp>
        <p:nvSpPr>
          <p:cNvPr id="8" name="Marcador de pie de página 4"/>
          <p:cNvSpPr>
            <a:spLocks noGrp="1"/>
          </p:cNvSpPr>
          <p:nvPr>
            <p:ph type="ftr" sz="quarter" idx="11"/>
          </p:nvPr>
        </p:nvSpPr>
        <p:spPr/>
        <p:txBody>
          <a:bodyPr/>
          <a:lstStyle>
            <a:lvl1pPr>
              <a:defRPr/>
            </a:lvl1pPr>
          </a:lstStyle>
          <a:p>
            <a:pPr>
              <a:defRPr/>
            </a:pPr>
            <a:endParaRPr lang="es-ES_tradnl"/>
          </a:p>
        </p:txBody>
      </p:sp>
      <p:sp>
        <p:nvSpPr>
          <p:cNvPr id="9" name="Marcador de número de diapositiva 5"/>
          <p:cNvSpPr>
            <a:spLocks noGrp="1"/>
          </p:cNvSpPr>
          <p:nvPr>
            <p:ph type="sldNum" sz="quarter" idx="12"/>
          </p:nvPr>
        </p:nvSpPr>
        <p:spPr/>
        <p:txBody>
          <a:bodyPr/>
          <a:lstStyle>
            <a:lvl1pPr>
              <a:defRPr/>
            </a:lvl1pPr>
          </a:lstStyle>
          <a:p>
            <a:fld id="{D43C92B9-A770-4CC4-9090-57CB07B34E0E}" type="slidenum">
              <a:rPr lang="es-ES_tradnl"/>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3"/>
          <p:cNvSpPr>
            <a:spLocks noGrp="1"/>
          </p:cNvSpPr>
          <p:nvPr>
            <p:ph type="dt" sz="half" idx="10"/>
          </p:nvPr>
        </p:nvSpPr>
        <p:spPr/>
        <p:txBody>
          <a:bodyPr/>
          <a:lstStyle>
            <a:lvl1pPr>
              <a:defRPr/>
            </a:lvl1pPr>
          </a:lstStyle>
          <a:p>
            <a:fld id="{C34594C4-5683-4173-A575-397EFE889D64}" type="datetime1">
              <a:rPr lang="es-ES_tradnl"/>
              <a:pPr/>
              <a:t>18/11/2016</a:t>
            </a:fld>
            <a:endParaRPr lang="es-ES_tradnl"/>
          </a:p>
        </p:txBody>
      </p:sp>
      <p:sp>
        <p:nvSpPr>
          <p:cNvPr id="4" name="Marcador de pie de página 4"/>
          <p:cNvSpPr>
            <a:spLocks noGrp="1"/>
          </p:cNvSpPr>
          <p:nvPr>
            <p:ph type="ftr" sz="quarter" idx="11"/>
          </p:nvPr>
        </p:nvSpPr>
        <p:spPr/>
        <p:txBody>
          <a:bodyPr/>
          <a:lstStyle>
            <a:lvl1pPr>
              <a:defRPr/>
            </a:lvl1pPr>
          </a:lstStyle>
          <a:p>
            <a:pPr>
              <a:defRPr/>
            </a:pPr>
            <a:endParaRPr lang="es-ES_tradnl"/>
          </a:p>
        </p:txBody>
      </p:sp>
      <p:sp>
        <p:nvSpPr>
          <p:cNvPr id="5" name="Marcador de número de diapositiva 5"/>
          <p:cNvSpPr>
            <a:spLocks noGrp="1"/>
          </p:cNvSpPr>
          <p:nvPr>
            <p:ph type="sldNum" sz="quarter" idx="12"/>
          </p:nvPr>
        </p:nvSpPr>
        <p:spPr/>
        <p:txBody>
          <a:bodyPr/>
          <a:lstStyle>
            <a:lvl1pPr>
              <a:defRPr/>
            </a:lvl1pPr>
          </a:lstStyle>
          <a:p>
            <a:fld id="{BCF3C254-8580-4809-8B37-27EF50B5916F}" type="slidenum">
              <a:rPr lang="es-ES_tradnl"/>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3058F2EE-E29D-4D14-AA33-12275E312C72}" type="datetime1">
              <a:rPr lang="es-ES_tradnl"/>
              <a:pPr/>
              <a:t>18/11/2016</a:t>
            </a:fld>
            <a:endParaRPr lang="es-ES_tradnl"/>
          </a:p>
        </p:txBody>
      </p:sp>
      <p:sp>
        <p:nvSpPr>
          <p:cNvPr id="3" name="Marcador de pie de página 4"/>
          <p:cNvSpPr>
            <a:spLocks noGrp="1"/>
          </p:cNvSpPr>
          <p:nvPr>
            <p:ph type="ftr" sz="quarter" idx="11"/>
          </p:nvPr>
        </p:nvSpPr>
        <p:spPr/>
        <p:txBody>
          <a:bodyPr/>
          <a:lstStyle>
            <a:lvl1pPr>
              <a:defRPr/>
            </a:lvl1pPr>
          </a:lstStyle>
          <a:p>
            <a:pPr>
              <a:defRPr/>
            </a:pPr>
            <a:endParaRPr lang="es-ES_tradnl"/>
          </a:p>
        </p:txBody>
      </p:sp>
      <p:sp>
        <p:nvSpPr>
          <p:cNvPr id="4" name="Marcador de número de diapositiva 5"/>
          <p:cNvSpPr>
            <a:spLocks noGrp="1"/>
          </p:cNvSpPr>
          <p:nvPr>
            <p:ph type="sldNum" sz="quarter" idx="12"/>
          </p:nvPr>
        </p:nvSpPr>
        <p:spPr/>
        <p:txBody>
          <a:bodyPr/>
          <a:lstStyle>
            <a:lvl1pPr>
              <a:defRPr/>
            </a:lvl1pPr>
          </a:lstStyle>
          <a:p>
            <a:fld id="{BA87B973-9F99-45A8-8E91-40E72512FF50}" type="slidenum">
              <a:rPr lang="es-ES_tradnl"/>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8ECA137A-5555-46C8-B477-47831EB4DF99}" type="datetime1">
              <a:rPr lang="es-ES_tradnl"/>
              <a:pPr/>
              <a:t>18/11/2016</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04625E4A-DB8D-4EBE-A805-34E955D186F2}" type="slidenum">
              <a:rPr lang="es-ES_tradnl"/>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13981E16-878E-4C3B-9C6C-403E0DEEB05F}" type="datetime1">
              <a:rPr lang="es-ES_tradnl"/>
              <a:pPr/>
              <a:t>18/11/2016</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BCD02162-1201-4CC9-8B1B-1C6581FD42CE}" type="slidenum">
              <a:rPr lang="es-ES_tradnl"/>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1ABD1132-3255-4E31-B05F-257D0F17626C}" type="datetime1">
              <a:rPr lang="es-ES_tradnl"/>
              <a:pPr/>
              <a:t>18/11/2016</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90B7D1C4-98B4-4967-A1F9-DE82227A5738}" type="slidenum">
              <a:rPr lang="es-ES_tradnl"/>
              <a:pPr/>
              <a:t>‹Nº›</a:t>
            </a:fld>
            <a:endParaRPr lang="es-ES_tradnl"/>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mj-cs"/>
        </a:defRPr>
      </a:lvl1pPr>
      <a:lvl2pPr algn="ctr" defTabSz="457200" rtl="0" fontAlgn="base">
        <a:spcBef>
          <a:spcPct val="0"/>
        </a:spcBef>
        <a:spcAft>
          <a:spcPct val="0"/>
        </a:spcAft>
        <a:defRPr sz="4400">
          <a:solidFill>
            <a:schemeClr val="tx1"/>
          </a:solidFill>
          <a:latin typeface="Calibri" charset="0"/>
          <a:ea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Tablas de Dimensiones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370572" y="943756"/>
            <a:ext cx="8032282" cy="456535"/>
          </a:xfrm>
          <a:prstGeom prst="rect">
            <a:avLst/>
          </a:prstGeom>
          <a:noFill/>
        </p:spPr>
        <p:txBody>
          <a:bodyPr wrap="square" rtlCol="0">
            <a:spAutoFit/>
          </a:bodyPr>
          <a:lstStyle/>
          <a:p>
            <a:pPr algn="just">
              <a:lnSpc>
                <a:spcPct val="150000"/>
              </a:lnSpc>
            </a:pPr>
            <a:r>
              <a:rPr lang="es-CL" dirty="0" smtClean="0"/>
              <a:t>Dimensión Sucursal</a:t>
            </a:r>
            <a:endParaRPr lang="es-CL"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0147"/>
            <a:ext cx="8402855" cy="1949415"/>
          </a:xfrm>
          <a:prstGeom prst="rect">
            <a:avLst/>
          </a:prstGeom>
        </p:spPr>
      </p:pic>
      <p:sp>
        <p:nvSpPr>
          <p:cNvPr id="8" name="CuadroTexto 7"/>
          <p:cNvSpPr txBox="1"/>
          <p:nvPr/>
        </p:nvSpPr>
        <p:spPr>
          <a:xfrm>
            <a:off x="282341" y="3714227"/>
            <a:ext cx="8032282" cy="456535"/>
          </a:xfrm>
          <a:prstGeom prst="rect">
            <a:avLst/>
          </a:prstGeom>
          <a:noFill/>
        </p:spPr>
        <p:txBody>
          <a:bodyPr wrap="square" rtlCol="0">
            <a:spAutoFit/>
          </a:bodyPr>
          <a:lstStyle/>
          <a:p>
            <a:pPr algn="just">
              <a:lnSpc>
                <a:spcPct val="150000"/>
              </a:lnSpc>
            </a:pPr>
            <a:r>
              <a:rPr lang="es-CL" dirty="0" smtClean="0"/>
              <a:t>Dimensión Producto</a:t>
            </a:r>
            <a:endParaRPr lang="es-CL"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326958"/>
            <a:ext cx="8494295" cy="1795917"/>
          </a:xfrm>
          <a:prstGeom prst="rect">
            <a:avLst/>
          </a:prstGeom>
        </p:spPr>
      </p:pic>
    </p:spTree>
    <p:extLst>
      <p:ext uri="{BB962C8B-B14F-4D97-AF65-F5344CB8AC3E}">
        <p14:creationId xmlns:p14="http://schemas.microsoft.com/office/powerpoint/2010/main" val="1115445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Tablas de Dimensiones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370572" y="943756"/>
            <a:ext cx="8032282" cy="456535"/>
          </a:xfrm>
          <a:prstGeom prst="rect">
            <a:avLst/>
          </a:prstGeom>
          <a:noFill/>
        </p:spPr>
        <p:txBody>
          <a:bodyPr wrap="square" rtlCol="0">
            <a:spAutoFit/>
          </a:bodyPr>
          <a:lstStyle/>
          <a:p>
            <a:pPr algn="just">
              <a:lnSpc>
                <a:spcPct val="150000"/>
              </a:lnSpc>
            </a:pPr>
            <a:r>
              <a:rPr lang="es-CL" dirty="0" smtClean="0"/>
              <a:t>Dimensión Cliente</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51003"/>
            <a:ext cx="8422105" cy="2073492"/>
          </a:xfrm>
          <a:prstGeom prst="rect">
            <a:avLst/>
          </a:prstGeom>
        </p:spPr>
      </p:pic>
    </p:spTree>
    <p:extLst>
      <p:ext uri="{BB962C8B-B14F-4D97-AF65-F5344CB8AC3E}">
        <p14:creationId xmlns:p14="http://schemas.microsoft.com/office/powerpoint/2010/main" val="3371766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2585323"/>
          </a:xfrm>
          <a:prstGeom prst="rect">
            <a:avLst/>
          </a:prstGeom>
          <a:noFill/>
        </p:spPr>
        <p:txBody>
          <a:bodyPr wrap="square" rtlCol="0">
            <a:spAutoFit/>
          </a:bodyPr>
          <a:lstStyle/>
          <a:p>
            <a:pPr algn="just">
              <a:lnSpc>
                <a:spcPct val="150000"/>
              </a:lnSpc>
            </a:pPr>
            <a:r>
              <a:rPr lang="es-CL" dirty="0" smtClean="0"/>
              <a:t>Finalmente se deben crear las relaciones entre las dimensiones y la tabla de hechos. Esto se implementa a través de la creación de restricciones de tipo clave foránea.</a:t>
            </a:r>
          </a:p>
          <a:p>
            <a:pPr algn="just">
              <a:lnSpc>
                <a:spcPct val="150000"/>
              </a:lnSpc>
            </a:pPr>
            <a:endParaRPr lang="es-CL" dirty="0"/>
          </a:p>
          <a:p>
            <a:pPr algn="just">
              <a:lnSpc>
                <a:spcPct val="150000"/>
              </a:lnSpc>
            </a:pPr>
            <a:r>
              <a:rPr lang="es-CL" dirty="0" smtClean="0"/>
              <a:t>Lo anterior se realiza exclusivamente en la tabla de hechos, puesto que en este caso, de acuerdo al modelo, solo esta tabla contiene claves foráneas.</a:t>
            </a:r>
            <a:endParaRPr lang="es-CL"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385" y="4017481"/>
            <a:ext cx="3187700" cy="1574800"/>
          </a:xfrm>
          <a:prstGeom prst="rect">
            <a:avLst/>
          </a:prstGeom>
        </p:spPr>
      </p:pic>
    </p:spTree>
    <p:extLst>
      <p:ext uri="{BB962C8B-B14F-4D97-AF65-F5344CB8AC3E}">
        <p14:creationId xmlns:p14="http://schemas.microsoft.com/office/powerpoint/2010/main" val="1749741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2585323"/>
          </a:xfrm>
          <a:prstGeom prst="rect">
            <a:avLst/>
          </a:prstGeom>
          <a:noFill/>
        </p:spPr>
        <p:txBody>
          <a:bodyPr wrap="square" rtlCol="0">
            <a:spAutoFit/>
          </a:bodyPr>
          <a:lstStyle/>
          <a:p>
            <a:pPr algn="just">
              <a:lnSpc>
                <a:spcPct val="150000"/>
              </a:lnSpc>
            </a:pPr>
            <a:r>
              <a:rPr lang="es-CL" dirty="0" smtClean="0"/>
              <a:t>Finalmente se deben crear las relaciones entre las dimensiones y la tabla de hechos. Esto se implementa a través de la creación de restricciones de tipo clave foránea.</a:t>
            </a:r>
          </a:p>
          <a:p>
            <a:pPr algn="just">
              <a:lnSpc>
                <a:spcPct val="150000"/>
              </a:lnSpc>
            </a:pPr>
            <a:endParaRPr lang="es-CL" dirty="0"/>
          </a:p>
          <a:p>
            <a:pPr algn="just">
              <a:lnSpc>
                <a:spcPct val="150000"/>
              </a:lnSpc>
            </a:pPr>
            <a:r>
              <a:rPr lang="es-CL" dirty="0" smtClean="0"/>
              <a:t>Lo anterior se realiza exclusivamente en la tabla de hechos, puesto que en este caso, de acuerdo al modelo, solo esta tabla contiene claves foráneas.</a:t>
            </a:r>
            <a:endParaRPr lang="es-CL"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385" y="4017481"/>
            <a:ext cx="3187700" cy="1574800"/>
          </a:xfrm>
          <a:prstGeom prst="rect">
            <a:avLst/>
          </a:prstGeom>
        </p:spPr>
      </p:pic>
    </p:spTree>
    <p:extLst>
      <p:ext uri="{BB962C8B-B14F-4D97-AF65-F5344CB8AC3E}">
        <p14:creationId xmlns:p14="http://schemas.microsoft.com/office/powerpoint/2010/main" val="2445920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456535"/>
          </a:xfrm>
          <a:prstGeom prst="rect">
            <a:avLst/>
          </a:prstGeom>
          <a:noFill/>
        </p:spPr>
        <p:txBody>
          <a:bodyPr wrap="square" rtlCol="0">
            <a:spAutoFit/>
          </a:bodyPr>
          <a:lstStyle/>
          <a:p>
            <a:pPr algn="just">
              <a:lnSpc>
                <a:spcPct val="150000"/>
              </a:lnSpc>
            </a:pPr>
            <a:r>
              <a:rPr lang="es-CL" dirty="0" smtClean="0"/>
              <a:t>Se crea la etiqueta para la restricción </a:t>
            </a:r>
            <a:endParaRPr lang="es-CL"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775" y="1888693"/>
            <a:ext cx="6172200" cy="3905250"/>
          </a:xfrm>
          <a:prstGeom prst="rect">
            <a:avLst/>
          </a:prstGeom>
        </p:spPr>
      </p:pic>
    </p:spTree>
    <p:extLst>
      <p:ext uri="{BB962C8B-B14F-4D97-AF65-F5344CB8AC3E}">
        <p14:creationId xmlns:p14="http://schemas.microsoft.com/office/powerpoint/2010/main" val="1655747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923330"/>
          </a:xfrm>
          <a:prstGeom prst="rect">
            <a:avLst/>
          </a:prstGeom>
          <a:noFill/>
        </p:spPr>
        <p:txBody>
          <a:bodyPr wrap="square" rtlCol="0">
            <a:spAutoFit/>
          </a:bodyPr>
          <a:lstStyle/>
          <a:p>
            <a:pPr algn="just">
              <a:lnSpc>
                <a:spcPct val="150000"/>
              </a:lnSpc>
            </a:pPr>
            <a:r>
              <a:rPr lang="es-CL" dirty="0" smtClean="0"/>
              <a:t>Se realiza el mapeo de atributos. En este caso entre la dimensión Tiempo y la tabla de hechos. </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397" y="2021238"/>
            <a:ext cx="5029200" cy="3797300"/>
          </a:xfrm>
          <a:prstGeom prst="rect">
            <a:avLst/>
          </a:prstGeom>
        </p:spPr>
      </p:pic>
    </p:spTree>
    <p:extLst>
      <p:ext uri="{BB962C8B-B14F-4D97-AF65-F5344CB8AC3E}">
        <p14:creationId xmlns:p14="http://schemas.microsoft.com/office/powerpoint/2010/main" val="2408864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1338828"/>
          </a:xfrm>
          <a:prstGeom prst="rect">
            <a:avLst/>
          </a:prstGeom>
          <a:noFill/>
        </p:spPr>
        <p:txBody>
          <a:bodyPr wrap="square" rtlCol="0">
            <a:spAutoFit/>
          </a:bodyPr>
          <a:lstStyle/>
          <a:p>
            <a:pPr algn="just">
              <a:lnSpc>
                <a:spcPct val="150000"/>
              </a:lnSpc>
            </a:pPr>
            <a:r>
              <a:rPr lang="es-CL" dirty="0" smtClean="0"/>
              <a:t>Se repite el procedimiento para todas las dimensiones. Una vez creadas las restricciones, el árbol de claves para la tabla de hechos debe mostrar lo siguiente:</a:t>
            </a:r>
            <a:endParaRPr lang="es-CL"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77" y="2887425"/>
            <a:ext cx="3198862" cy="2639620"/>
          </a:xfrm>
          <a:prstGeom prst="rect">
            <a:avLst/>
          </a:prstGeom>
        </p:spPr>
      </p:pic>
    </p:spTree>
    <p:extLst>
      <p:ext uri="{BB962C8B-B14F-4D97-AF65-F5344CB8AC3E}">
        <p14:creationId xmlns:p14="http://schemas.microsoft.com/office/powerpoint/2010/main" val="1678341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Claves Foráneas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923330"/>
          </a:xfrm>
          <a:prstGeom prst="rect">
            <a:avLst/>
          </a:prstGeom>
          <a:noFill/>
        </p:spPr>
        <p:txBody>
          <a:bodyPr wrap="square" rtlCol="0">
            <a:spAutoFit/>
          </a:bodyPr>
          <a:lstStyle/>
          <a:p>
            <a:pPr algn="just">
              <a:lnSpc>
                <a:spcPct val="150000"/>
              </a:lnSpc>
            </a:pPr>
            <a:r>
              <a:rPr lang="es-CL" dirty="0" smtClean="0"/>
              <a:t>Finalmente, se ha creado nuestra estructura multidimensional en </a:t>
            </a:r>
            <a:r>
              <a:rPr lang="es-CL" dirty="0" err="1" smtClean="0"/>
              <a:t>Sql</a:t>
            </a:r>
            <a:r>
              <a:rPr lang="es-CL" dirty="0" smtClean="0"/>
              <a:t> Server. El diagrama de la base de datos mostrará lo siguiente:</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678" y="2355488"/>
            <a:ext cx="4692048" cy="3677138"/>
          </a:xfrm>
          <a:prstGeom prst="rect">
            <a:avLst/>
          </a:prstGeom>
        </p:spPr>
      </p:pic>
    </p:spTree>
    <p:extLst>
      <p:ext uri="{BB962C8B-B14F-4D97-AF65-F5344CB8AC3E}">
        <p14:creationId xmlns:p14="http://schemas.microsoft.com/office/powerpoint/2010/main" val="2521207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Resumen</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013032" cy="230832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err="1" smtClean="0">
                <a:latin typeface="Arial" panose="020B0604020202020204" pitchFamily="34" charset="0"/>
                <a:cs typeface="Arial" panose="020B0604020202020204" pitchFamily="34" charset="0"/>
              </a:rPr>
              <a:t>Sql</a:t>
            </a:r>
            <a:r>
              <a:rPr lang="es-CL" dirty="0" smtClean="0">
                <a:latin typeface="Arial" panose="020B0604020202020204" pitchFamily="34" charset="0"/>
                <a:cs typeface="Arial" panose="020B0604020202020204" pitchFamily="34" charset="0"/>
              </a:rPr>
              <a:t> server permite crear estructuras multidimensionales para formar data </a:t>
            </a:r>
            <a:r>
              <a:rPr lang="es-CL" dirty="0" err="1" smtClean="0">
                <a:latin typeface="Arial" panose="020B0604020202020204" pitchFamily="34" charset="0"/>
                <a:cs typeface="Arial" panose="020B0604020202020204" pitchFamily="34" charset="0"/>
              </a:rPr>
              <a:t>warehouses</a:t>
            </a:r>
            <a:r>
              <a:rPr lang="es-CL" dirty="0" smtClean="0">
                <a:latin typeface="Arial" panose="020B0604020202020204" pitchFamily="34" charset="0"/>
                <a:cs typeface="Arial" panose="020B0604020202020204" pitchFamily="34" charset="0"/>
              </a:rPr>
              <a:t>. Previamente se debe contar con un modelo, el cual es representación de un requerimiento de gestión de datos.</a:t>
            </a:r>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1147157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err="1" smtClean="0">
                <a:solidFill>
                  <a:schemeClr val="bg1"/>
                </a:solidFill>
              </a:rPr>
              <a:t>Hands</a:t>
            </a:r>
            <a:r>
              <a:rPr lang="es-CL" sz="2400" dirty="0" smtClean="0">
                <a:solidFill>
                  <a:schemeClr val="bg1"/>
                </a:solidFill>
              </a:rPr>
              <a:t> </a:t>
            </a:r>
            <a:r>
              <a:rPr lang="es-CL" sz="2400" dirty="0" err="1" smtClean="0">
                <a:solidFill>
                  <a:schemeClr val="bg1"/>
                </a:solidFill>
              </a:rPr>
              <a:t>On</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013032" cy="18928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Arial" panose="020B0604020202020204" pitchFamily="34" charset="0"/>
                <a:cs typeface="Arial" panose="020B0604020202020204" pitchFamily="34" charset="0"/>
              </a:rPr>
              <a:t>Seleccione los objetos de base de datos que son necesarios para construir un data </a:t>
            </a:r>
            <a:r>
              <a:rPr lang="es-CL" dirty="0" err="1" smtClean="0">
                <a:latin typeface="Arial" panose="020B0604020202020204" pitchFamily="34" charset="0"/>
                <a:cs typeface="Arial" panose="020B0604020202020204" pitchFamily="34" charset="0"/>
              </a:rPr>
              <a:t>warehouse</a:t>
            </a:r>
            <a:r>
              <a:rPr lang="es-CL" dirty="0" smtClean="0">
                <a:latin typeface="Arial" panose="020B0604020202020204" pitchFamily="34" charset="0"/>
                <a:cs typeface="Arial" panose="020B0604020202020204" pitchFamily="34" charset="0"/>
              </a:rPr>
              <a:t> en </a:t>
            </a:r>
            <a:r>
              <a:rPr lang="es-CL" dirty="0" err="1" smtClean="0">
                <a:latin typeface="Arial" panose="020B0604020202020204" pitchFamily="34" charset="0"/>
                <a:cs typeface="Arial" panose="020B0604020202020204" pitchFamily="34" charset="0"/>
              </a:rPr>
              <a:t>Sql</a:t>
            </a:r>
            <a:r>
              <a:rPr lang="es-CL" dirty="0" smtClean="0">
                <a:latin typeface="Arial" panose="020B0604020202020204" pitchFamily="34" charset="0"/>
                <a:cs typeface="Arial" panose="020B0604020202020204" pitchFamily="34" charset="0"/>
              </a:rPr>
              <a:t> Server.</a:t>
            </a:r>
          </a:p>
          <a:p>
            <a:pPr algn="just">
              <a:lnSpc>
                <a:spcPct val="150000"/>
              </a:lnSpc>
            </a:pPr>
            <a:endParaRPr lang="es-CL" dirty="0" smtClean="0"/>
          </a:p>
          <a:p>
            <a:endParaRPr lang="es-CL" dirty="0" smtClean="0"/>
          </a:p>
          <a:p>
            <a:endParaRPr lang="es-CL" dirty="0"/>
          </a:p>
        </p:txBody>
      </p:sp>
    </p:spTree>
    <p:extLst>
      <p:ext uri="{BB962C8B-B14F-4D97-AF65-F5344CB8AC3E}">
        <p14:creationId xmlns:p14="http://schemas.microsoft.com/office/powerpoint/2010/main" val="3433668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Introducción</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25642" y="1172024"/>
            <a:ext cx="8061158" cy="3000821"/>
          </a:xfrm>
          <a:prstGeom prst="rect">
            <a:avLst/>
          </a:prstGeom>
          <a:noFill/>
        </p:spPr>
        <p:txBody>
          <a:bodyPr wrap="square" rtlCol="0">
            <a:spAutoFit/>
          </a:bodyPr>
          <a:lstStyle/>
          <a:p>
            <a:pPr algn="just">
              <a:lnSpc>
                <a:spcPct val="150000"/>
              </a:lnSpc>
            </a:pPr>
            <a:r>
              <a:rPr lang="es-CL" dirty="0" smtClean="0"/>
              <a:t>Para construir un data </a:t>
            </a:r>
            <a:r>
              <a:rPr lang="es-CL" dirty="0" err="1" smtClean="0"/>
              <a:t>warehouse</a:t>
            </a:r>
            <a:r>
              <a:rPr lang="es-CL" dirty="0" smtClean="0"/>
              <a:t>, es necesario previamente tener un diseño multidimensional, que represente y de respuesta a los requerimientos de información realizado. Para esto anteriormente se ha explicado una metodología que ayuda a llegar a un modelo para data </a:t>
            </a:r>
            <a:r>
              <a:rPr lang="es-CL" dirty="0" err="1" smtClean="0"/>
              <a:t>warehouse</a:t>
            </a:r>
            <a:r>
              <a:rPr lang="es-CL" dirty="0" smtClean="0"/>
              <a:t>.</a:t>
            </a:r>
          </a:p>
          <a:p>
            <a:pPr algn="just">
              <a:lnSpc>
                <a:spcPct val="150000"/>
              </a:lnSpc>
            </a:pPr>
            <a:endParaRPr lang="es-CL" dirty="0"/>
          </a:p>
          <a:p>
            <a:pPr algn="just">
              <a:lnSpc>
                <a:spcPct val="150000"/>
              </a:lnSpc>
            </a:pPr>
            <a:r>
              <a:rPr lang="es-CL" dirty="0" smtClean="0"/>
              <a:t>Se explicará como construir un modelo multidimensional sobre una base de datos relacional (</a:t>
            </a:r>
            <a:r>
              <a:rPr lang="es-CL" dirty="0" err="1" smtClean="0"/>
              <a:t>Sql</a:t>
            </a:r>
            <a:r>
              <a:rPr lang="es-CL" dirty="0" smtClean="0"/>
              <a:t> Server).</a:t>
            </a:r>
            <a:endParaRPr lang="es-CL" dirty="0"/>
          </a:p>
        </p:txBody>
      </p:sp>
    </p:spTree>
    <p:extLst>
      <p:ext uri="{BB962C8B-B14F-4D97-AF65-F5344CB8AC3E}">
        <p14:creationId xmlns:p14="http://schemas.microsoft.com/office/powerpoint/2010/main" val="3238086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err="1" smtClean="0">
                <a:solidFill>
                  <a:schemeClr val="bg1"/>
                </a:solidFill>
              </a:rPr>
              <a:t>Checkpoint</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260684" y="1042737"/>
            <a:ext cx="8013032" cy="7848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Arial" panose="020B0604020202020204" pitchFamily="34" charset="0"/>
                <a:cs typeface="Arial" panose="020B0604020202020204" pitchFamily="34" charset="0"/>
              </a:rPr>
              <a:t>Construir el siguiente modelo multidimensional en </a:t>
            </a:r>
            <a:r>
              <a:rPr lang="es-CL" dirty="0" err="1" smtClean="0">
                <a:latin typeface="Arial" panose="020B0604020202020204" pitchFamily="34" charset="0"/>
                <a:cs typeface="Arial" panose="020B0604020202020204" pitchFamily="34" charset="0"/>
              </a:rPr>
              <a:t>Sql</a:t>
            </a:r>
            <a:r>
              <a:rPr lang="es-CL" dirty="0" smtClean="0">
                <a:latin typeface="Arial" panose="020B0604020202020204" pitchFamily="34" charset="0"/>
                <a:cs typeface="Arial" panose="020B0604020202020204" pitchFamily="34" charset="0"/>
              </a:rPr>
              <a:t> Server</a:t>
            </a:r>
            <a:r>
              <a:rPr lang="es-CL" dirty="0" smtClean="0">
                <a:latin typeface="+mn-lt"/>
              </a:rPr>
              <a:t>.</a:t>
            </a:r>
            <a:endParaRPr lang="es-CL" dirty="0" smtClean="0"/>
          </a:p>
          <a:p>
            <a:endParaRPr lang="es-CL"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10" y="1709497"/>
            <a:ext cx="7735380" cy="3439005"/>
          </a:xfrm>
          <a:prstGeom prst="rect">
            <a:avLst/>
          </a:prstGeom>
        </p:spPr>
      </p:pic>
    </p:spTree>
    <p:custDataLst>
      <p:tags r:id="rId1"/>
    </p:custDataLst>
    <p:extLst>
      <p:ext uri="{BB962C8B-B14F-4D97-AF65-F5344CB8AC3E}">
        <p14:creationId xmlns:p14="http://schemas.microsoft.com/office/powerpoint/2010/main" val="2308689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err="1" smtClean="0">
                <a:solidFill>
                  <a:schemeClr val="bg1"/>
                </a:solidFill>
              </a:rPr>
              <a:t>Quiz</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013032" cy="14773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Arial" panose="020B0604020202020204" pitchFamily="34" charset="0"/>
                <a:cs typeface="Arial" panose="020B0604020202020204" pitchFamily="34" charset="0"/>
              </a:rPr>
              <a:t>Responda las siguientes preguntas de selección múltiple</a:t>
            </a:r>
            <a:r>
              <a:rPr lang="es-CL" dirty="0" smtClean="0">
                <a:latin typeface="+mn-lt"/>
              </a:rPr>
              <a:t>.</a:t>
            </a:r>
          </a:p>
          <a:p>
            <a:pPr algn="just">
              <a:lnSpc>
                <a:spcPct val="150000"/>
              </a:lnSpc>
            </a:pPr>
            <a:endParaRPr lang="es-CL" dirty="0" smtClean="0"/>
          </a:p>
          <a:p>
            <a:endParaRPr lang="es-CL" dirty="0" smtClean="0"/>
          </a:p>
          <a:p>
            <a:endParaRPr lang="es-CL" dirty="0"/>
          </a:p>
        </p:txBody>
      </p:sp>
    </p:spTree>
    <p:custDataLst>
      <p:tags r:id="rId1"/>
    </p:custDataLst>
    <p:extLst>
      <p:ext uri="{BB962C8B-B14F-4D97-AF65-F5344CB8AC3E}">
        <p14:creationId xmlns:p14="http://schemas.microsoft.com/office/powerpoint/2010/main" val="734015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152400" y="137034"/>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2400" dirty="0" smtClean="0">
                <a:solidFill>
                  <a:schemeClr val="bg1"/>
                </a:solidFill>
              </a:rPr>
              <a:t>Material Complementario</a:t>
            </a:r>
            <a:r>
              <a:rPr lang="es-MX" sz="2800" b="1" i="1" dirty="0">
                <a:solidFill>
                  <a:schemeClr val="bg1"/>
                </a:solidFill>
                <a:effectLst>
                  <a:outerShdw blurRad="38100" dist="38100" dir="2700000" algn="tl">
                    <a:srgbClr val="000000">
                      <a:alpha val="43137"/>
                    </a:srgbClr>
                  </a:outerShdw>
                </a:effectLst>
              </a:rPr>
              <a:t/>
            </a:r>
            <a:br>
              <a:rPr lang="es-MX" sz="2800" b="1" i="1" dirty="0">
                <a:solidFill>
                  <a:schemeClr val="bg1"/>
                </a:solidFill>
                <a:effectLst>
                  <a:outerShdw blurRad="38100" dist="38100" dir="2700000" algn="tl">
                    <a:srgbClr val="000000">
                      <a:alpha val="43137"/>
                    </a:srgbClr>
                  </a:outerShdw>
                </a:effectLst>
              </a:rPr>
            </a:br>
            <a:endParaRPr lang="es-ES" sz="28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368968" y="1042737"/>
            <a:ext cx="8486274" cy="31393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smtClean="0">
                <a:latin typeface="Arial" panose="020B0604020202020204" pitchFamily="34" charset="0"/>
                <a:cs typeface="Arial" panose="020B0604020202020204" pitchFamily="34" charset="0"/>
              </a:rPr>
              <a:t>Puede consultar el siguiente material complementario existente en la Biblioteca de </a:t>
            </a:r>
            <a:r>
              <a:rPr lang="es-CL" dirty="0" err="1" smtClean="0">
                <a:latin typeface="Arial" panose="020B0604020202020204" pitchFamily="34" charset="0"/>
                <a:cs typeface="Arial" panose="020B0604020202020204" pitchFamily="34" charset="0"/>
              </a:rPr>
              <a:t>DuocUC</a:t>
            </a:r>
            <a:r>
              <a:rPr lang="es-CL" dirty="0" smtClean="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s-CL"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es-CL" dirty="0">
                <a:latin typeface="Arial" panose="020B0604020202020204" pitchFamily="34" charset="0"/>
                <a:cs typeface="Arial" panose="020B0604020202020204" pitchFamily="34" charset="0"/>
              </a:rPr>
              <a:t>Libro </a:t>
            </a:r>
            <a:r>
              <a:rPr lang="es-CL" dirty="0" smtClean="0">
                <a:latin typeface="Arial" panose="020B0604020202020204" pitchFamily="34" charset="0"/>
                <a:cs typeface="Arial" panose="020B0604020202020204" pitchFamily="34" charset="0"/>
              </a:rPr>
              <a:t>: “Microsoft </a:t>
            </a:r>
            <a:r>
              <a:rPr lang="es-CL" dirty="0" err="1">
                <a:latin typeface="Arial" panose="020B0604020202020204" pitchFamily="34" charset="0"/>
                <a:cs typeface="Arial" panose="020B0604020202020204" pitchFamily="34" charset="0"/>
              </a:rPr>
              <a:t>Sql</a:t>
            </a:r>
            <a:r>
              <a:rPr lang="es-CL" dirty="0">
                <a:latin typeface="Arial" panose="020B0604020202020204" pitchFamily="34" charset="0"/>
                <a:cs typeface="Arial" panose="020B0604020202020204" pitchFamily="34" charset="0"/>
              </a:rPr>
              <a:t> Server 2008. Manual de </a:t>
            </a:r>
            <a:r>
              <a:rPr lang="es-CL" dirty="0" smtClean="0">
                <a:latin typeface="Arial" panose="020B0604020202020204" pitchFamily="34" charset="0"/>
                <a:cs typeface="Arial" panose="020B0604020202020204" pitchFamily="34" charset="0"/>
              </a:rPr>
              <a:t>Referencia”. </a:t>
            </a:r>
            <a:r>
              <a:rPr lang="es-CL" dirty="0" err="1">
                <a:latin typeface="Arial" panose="020B0604020202020204" pitchFamily="34" charset="0"/>
                <a:cs typeface="Arial" panose="020B0604020202020204" pitchFamily="34" charset="0"/>
              </a:rPr>
              <a:t>Dusan</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Petkovic</a:t>
            </a:r>
            <a:r>
              <a:rPr lang="es-CL" dirty="0">
                <a:latin typeface="Arial" panose="020B0604020202020204" pitchFamily="34" charset="0"/>
                <a:cs typeface="Arial" panose="020B0604020202020204" pitchFamily="34" charset="0"/>
              </a:rPr>
              <a:t>. Capítulo 3: </a:t>
            </a:r>
            <a:r>
              <a:rPr lang="es-CL" dirty="0" err="1">
                <a:latin typeface="Arial" panose="020B0604020202020204" pitchFamily="34" charset="0"/>
                <a:cs typeface="Arial" panose="020B0604020202020204" pitchFamily="34" charset="0"/>
              </a:rPr>
              <a:t>Sql</a:t>
            </a:r>
            <a:r>
              <a:rPr lang="es-CL" dirty="0">
                <a:latin typeface="Arial" panose="020B0604020202020204" pitchFamily="34" charset="0"/>
                <a:cs typeface="Arial" panose="020B0604020202020204" pitchFamily="34" charset="0"/>
              </a:rPr>
              <a:t> Server Management Studio. Capítulo 5: Lenguaje de definición de datos. </a:t>
            </a:r>
            <a:endParaRPr lang="es-CL" dirty="0" smtClean="0">
              <a:latin typeface="Arial" panose="020B0604020202020204" pitchFamily="34" charset="0"/>
              <a:cs typeface="Arial" panose="020B0604020202020204" pitchFamily="34" charset="0"/>
            </a:endParaRPr>
          </a:p>
          <a:p>
            <a:endParaRPr lang="es-CL" dirty="0" smtClean="0"/>
          </a:p>
          <a:p>
            <a:endParaRPr lang="es-CL" dirty="0"/>
          </a:p>
        </p:txBody>
      </p:sp>
    </p:spTree>
    <p:extLst>
      <p:ext uri="{BB962C8B-B14F-4D97-AF65-F5344CB8AC3E}">
        <p14:creationId xmlns:p14="http://schemas.microsoft.com/office/powerpoint/2010/main" val="1533463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Modelo a Construir</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25642" y="1172024"/>
            <a:ext cx="8061158" cy="456535"/>
          </a:xfrm>
          <a:prstGeom prst="rect">
            <a:avLst/>
          </a:prstGeom>
          <a:noFill/>
        </p:spPr>
        <p:txBody>
          <a:bodyPr wrap="square" rtlCol="0">
            <a:spAutoFit/>
          </a:bodyPr>
          <a:lstStyle/>
          <a:p>
            <a:pPr algn="just">
              <a:lnSpc>
                <a:spcPct val="150000"/>
              </a:lnSpc>
            </a:pPr>
            <a:r>
              <a:rPr lang="es-CL" dirty="0" smtClean="0"/>
              <a:t>El modelo multidimensional que se construirá será el siguiente:</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934" y="2178049"/>
            <a:ext cx="4788936" cy="3649595"/>
          </a:xfrm>
          <a:prstGeom prst="rect">
            <a:avLst/>
          </a:prstGeom>
        </p:spPr>
      </p:pic>
    </p:spTree>
    <p:extLst>
      <p:ext uri="{BB962C8B-B14F-4D97-AF65-F5344CB8AC3E}">
        <p14:creationId xmlns:p14="http://schemas.microsoft.com/office/powerpoint/2010/main" val="1843065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smtClean="0">
                <a:solidFill>
                  <a:schemeClr val="bg2"/>
                </a:solidFill>
                <a:effectLst>
                  <a:outerShdw blurRad="38100" dist="38100" dir="2700000" algn="tl">
                    <a:srgbClr val="000000">
                      <a:alpha val="43137"/>
                    </a:srgbClr>
                  </a:outerShdw>
                </a:effectLst>
              </a:rPr>
              <a:t/>
            </a:r>
            <a:br>
              <a:rPr lang="es-CL" sz="2400" b="1" i="1" dirty="0" smtClean="0">
                <a:solidFill>
                  <a:schemeClr val="bg2"/>
                </a:solidFill>
                <a:effectLst>
                  <a:outerShdw blurRad="38100" dist="38100" dir="2700000" algn="tl">
                    <a:srgbClr val="000000">
                      <a:alpha val="43137"/>
                    </a:srgbClr>
                  </a:outerShdw>
                </a:effectLst>
              </a:rPr>
            </a:br>
            <a:r>
              <a:rPr lang="es-CL" sz="4000" dirty="0" smtClean="0">
                <a:solidFill>
                  <a:schemeClr val="bg1"/>
                </a:solidFill>
              </a:rPr>
              <a:t>Acceso a </a:t>
            </a:r>
            <a:r>
              <a:rPr lang="es-CL" sz="4000" dirty="0" err="1" smtClean="0">
                <a:solidFill>
                  <a:schemeClr val="bg1"/>
                </a:solidFill>
              </a:rPr>
              <a:t>Sql</a:t>
            </a:r>
            <a:r>
              <a:rPr lang="es-CL" sz="4000" dirty="0" smtClean="0">
                <a:solidFill>
                  <a:schemeClr val="bg1"/>
                </a:solidFill>
              </a:rPr>
              <a:t> Server </a:t>
            </a:r>
            <a:r>
              <a:rPr lang="es-MX" sz="4000" b="1" i="1" dirty="0" smtClean="0">
                <a:solidFill>
                  <a:schemeClr val="bg1"/>
                </a:solidFill>
                <a:effectLst>
                  <a:outerShdw blurRad="38100" dist="38100" dir="2700000" algn="tl">
                    <a:srgbClr val="000000">
                      <a:alpha val="43137"/>
                    </a:srgbClr>
                  </a:outerShdw>
                </a:effectLst>
              </a:rPr>
              <a:t/>
            </a:r>
            <a:br>
              <a:rPr lang="es-MX" sz="4000" b="1" i="1" dirty="0" smtClean="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2" name="CuadroTexto 1"/>
          <p:cNvSpPr txBox="1"/>
          <p:nvPr/>
        </p:nvSpPr>
        <p:spPr>
          <a:xfrm>
            <a:off x="673768" y="1087655"/>
            <a:ext cx="8013032" cy="872034"/>
          </a:xfrm>
          <a:prstGeom prst="rect">
            <a:avLst/>
          </a:prstGeom>
          <a:noFill/>
        </p:spPr>
        <p:txBody>
          <a:bodyPr wrap="square" rtlCol="0">
            <a:spAutoFit/>
          </a:bodyPr>
          <a:lstStyle/>
          <a:p>
            <a:pPr algn="just">
              <a:lnSpc>
                <a:spcPct val="150000"/>
              </a:lnSpc>
            </a:pPr>
            <a:r>
              <a:rPr lang="es-CL" dirty="0" smtClean="0"/>
              <a:t>Para acceder a </a:t>
            </a:r>
            <a:r>
              <a:rPr lang="es-CL" dirty="0" err="1" smtClean="0"/>
              <a:t>Sql</a:t>
            </a:r>
            <a:r>
              <a:rPr lang="es-CL" dirty="0" smtClean="0"/>
              <a:t> Server, se debe ingresar al cliente “</a:t>
            </a:r>
            <a:r>
              <a:rPr lang="es-CL" dirty="0" err="1" smtClean="0"/>
              <a:t>Sql</a:t>
            </a:r>
            <a:r>
              <a:rPr lang="es-CL" dirty="0" smtClean="0"/>
              <a:t> Server Management Studio”. Luego, seleccionar un servidor existente.</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91" y="2648919"/>
            <a:ext cx="3419833" cy="2596849"/>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135" y="2323444"/>
            <a:ext cx="3508408" cy="3297254"/>
          </a:xfrm>
          <a:prstGeom prst="rect">
            <a:avLst/>
          </a:prstGeom>
        </p:spPr>
      </p:pic>
    </p:spTree>
    <p:extLst>
      <p:ext uri="{BB962C8B-B14F-4D97-AF65-F5344CB8AC3E}">
        <p14:creationId xmlns:p14="http://schemas.microsoft.com/office/powerpoint/2010/main" val="59082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Creando una base de datos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49442" y="997969"/>
            <a:ext cx="8045116" cy="967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Arial" panose="020B0604020202020204" pitchFamily="34" charset="0"/>
                <a:cs typeface="Arial" panose="020B0604020202020204" pitchFamily="34" charset="0"/>
              </a:rPr>
              <a:t>Se debe crear una base de datos para generar los objetos necesarios para representar el modelo multidimensional.</a:t>
            </a:r>
            <a:endParaRPr lang="es-CL" sz="20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54" y="2487061"/>
            <a:ext cx="6553200" cy="2692400"/>
          </a:xfrm>
          <a:prstGeom prst="rect">
            <a:avLst/>
          </a:prstGeom>
        </p:spPr>
      </p:pic>
    </p:spTree>
    <p:extLst>
      <p:ext uri="{BB962C8B-B14F-4D97-AF65-F5344CB8AC3E}">
        <p14:creationId xmlns:p14="http://schemas.microsoft.com/office/powerpoint/2010/main" val="273595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Creando una base de datos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4" name="CuadroTexto 3"/>
          <p:cNvSpPr txBox="1"/>
          <p:nvPr/>
        </p:nvSpPr>
        <p:spPr>
          <a:xfrm>
            <a:off x="549442" y="997969"/>
            <a:ext cx="8045116" cy="5062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sz="2000" dirty="0" smtClean="0">
                <a:latin typeface="Arial" panose="020B0604020202020204" pitchFamily="34" charset="0"/>
                <a:cs typeface="Arial" panose="020B0604020202020204" pitchFamily="34" charset="0"/>
              </a:rPr>
              <a:t>Luego de generar la base de datos, se visualizará los siguiente:</a:t>
            </a:r>
            <a:endParaRPr lang="es-CL" sz="2000"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2124442"/>
            <a:ext cx="4105074" cy="3076446"/>
          </a:xfrm>
          <a:prstGeom prst="rect">
            <a:avLst/>
          </a:prstGeom>
        </p:spPr>
      </p:pic>
    </p:spTree>
    <p:extLst>
      <p:ext uri="{BB962C8B-B14F-4D97-AF65-F5344CB8AC3E}">
        <p14:creationId xmlns:p14="http://schemas.microsoft.com/office/powerpoint/2010/main" val="205338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Tabla de Hechos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872034"/>
          </a:xfrm>
          <a:prstGeom prst="rect">
            <a:avLst/>
          </a:prstGeom>
          <a:noFill/>
        </p:spPr>
        <p:txBody>
          <a:bodyPr wrap="square" rtlCol="0">
            <a:spAutoFit/>
          </a:bodyPr>
          <a:lstStyle/>
          <a:p>
            <a:pPr algn="just">
              <a:lnSpc>
                <a:spcPct val="150000"/>
              </a:lnSpc>
            </a:pPr>
            <a:r>
              <a:rPr lang="es-CL" dirty="0" smtClean="0"/>
              <a:t>Se crea la tabla de hechos como una tabla normal, de manera gráfico o por línea de comando. La salvedad es que tiene una clave primaria compuesta.</a:t>
            </a:r>
            <a:endParaRPr lang="es-CL"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18" y="2476483"/>
            <a:ext cx="8160254" cy="2586405"/>
          </a:xfrm>
          <a:prstGeom prst="rect">
            <a:avLst/>
          </a:prstGeom>
        </p:spPr>
      </p:pic>
    </p:spTree>
    <p:extLst>
      <p:ext uri="{BB962C8B-B14F-4D97-AF65-F5344CB8AC3E}">
        <p14:creationId xmlns:p14="http://schemas.microsoft.com/office/powerpoint/2010/main" val="308225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Tabla de Hechos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456535"/>
          </a:xfrm>
          <a:prstGeom prst="rect">
            <a:avLst/>
          </a:prstGeom>
          <a:noFill/>
        </p:spPr>
        <p:txBody>
          <a:bodyPr wrap="square" rtlCol="0">
            <a:spAutoFit/>
          </a:bodyPr>
          <a:lstStyle/>
          <a:p>
            <a:pPr algn="just">
              <a:lnSpc>
                <a:spcPct val="150000"/>
              </a:lnSpc>
            </a:pPr>
            <a:r>
              <a:rPr lang="es-CL" dirty="0" smtClean="0"/>
              <a:t>El árbol de objetos se actualiza y debe mostrar los siguiente:</a:t>
            </a:r>
            <a:endParaRPr lang="es-CL"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955" y="1901825"/>
            <a:ext cx="3269300" cy="3700078"/>
          </a:xfrm>
          <a:prstGeom prst="rect">
            <a:avLst/>
          </a:prstGeom>
        </p:spPr>
      </p:pic>
    </p:spTree>
    <p:extLst>
      <p:ext uri="{BB962C8B-B14F-4D97-AF65-F5344CB8AC3E}">
        <p14:creationId xmlns:p14="http://schemas.microsoft.com/office/powerpoint/2010/main" val="3993953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0"/>
            <a:ext cx="9144000" cy="723331"/>
          </a:xfrm>
          <a:prstGeom prst="rect">
            <a:avLst/>
          </a:prstGeom>
          <a:solidFill>
            <a:schemeClr val="tx2">
              <a:lumMod val="50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Rectangle 11"/>
          <p:cNvSpPr>
            <a:spLocks noGrp="1" noChangeArrowheads="1"/>
          </p:cNvSpPr>
          <p:nvPr>
            <p:ph type="title"/>
          </p:nvPr>
        </p:nvSpPr>
        <p:spPr bwMode="auto">
          <a:xfrm>
            <a:off x="457200" y="274638"/>
            <a:ext cx="8229600" cy="44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bIns="0" anchor="ctr"/>
          <a:lstStyle/>
          <a:p>
            <a:pPr algn="l">
              <a:buClr>
                <a:srgbClr val="CC3300"/>
              </a:buClr>
              <a:tabLst>
                <a:tab pos="3995738" algn="l"/>
              </a:tabLst>
            </a:pPr>
            <a:r>
              <a:rPr lang="es-CL" sz="2400" b="1" i="1" dirty="0">
                <a:solidFill>
                  <a:schemeClr val="bg2"/>
                </a:solidFill>
                <a:effectLst>
                  <a:outerShdw blurRad="38100" dist="38100" dir="2700000" algn="tl">
                    <a:srgbClr val="000000">
                      <a:alpha val="43137"/>
                    </a:srgbClr>
                  </a:outerShdw>
                </a:effectLst>
              </a:rPr>
              <a:t/>
            </a:r>
            <a:br>
              <a:rPr lang="es-CL" sz="2400" b="1" i="1" dirty="0">
                <a:solidFill>
                  <a:schemeClr val="bg2"/>
                </a:solidFill>
                <a:effectLst>
                  <a:outerShdw blurRad="38100" dist="38100" dir="2700000" algn="tl">
                    <a:srgbClr val="000000">
                      <a:alpha val="43137"/>
                    </a:srgbClr>
                  </a:outerShdw>
                </a:effectLst>
              </a:rPr>
            </a:br>
            <a:r>
              <a:rPr lang="es-CL" sz="4000" dirty="0" smtClean="0">
                <a:solidFill>
                  <a:schemeClr val="bg1"/>
                </a:solidFill>
              </a:rPr>
              <a:t>Tablas de Dimensiones</a:t>
            </a:r>
            <a:r>
              <a:rPr lang="es-MX" sz="4000" b="1" i="1" dirty="0">
                <a:solidFill>
                  <a:schemeClr val="bg1"/>
                </a:solidFill>
                <a:effectLst>
                  <a:outerShdw blurRad="38100" dist="38100" dir="2700000" algn="tl">
                    <a:srgbClr val="000000">
                      <a:alpha val="43137"/>
                    </a:srgbClr>
                  </a:outerShdw>
                </a:effectLst>
              </a:rPr>
              <a:t/>
            </a:r>
            <a:br>
              <a:rPr lang="es-MX" sz="4000" b="1" i="1" dirty="0">
                <a:solidFill>
                  <a:schemeClr val="bg1"/>
                </a:solidFill>
                <a:effectLst>
                  <a:outerShdw blurRad="38100" dist="38100" dir="2700000" algn="tl">
                    <a:srgbClr val="000000">
                      <a:alpha val="43137"/>
                    </a:srgbClr>
                  </a:outerShdw>
                </a:effectLst>
              </a:rPr>
            </a:br>
            <a:endParaRPr lang="es-ES" sz="2400" b="1" i="1" dirty="0">
              <a:solidFill>
                <a:schemeClr val="bg1"/>
              </a:solidFill>
              <a:effectLst>
                <a:outerShdw blurRad="38100" dist="38100" dir="2700000" algn="tl">
                  <a:srgbClr val="000000">
                    <a:alpha val="43137"/>
                  </a:srgbClr>
                </a:outerShdw>
              </a:effectLst>
            </a:endParaRPr>
          </a:p>
        </p:txBody>
      </p:sp>
      <p:cxnSp>
        <p:nvCxnSpPr>
          <p:cNvPr id="9" name="8 Conector recto"/>
          <p:cNvCxnSpPr/>
          <p:nvPr/>
        </p:nvCxnSpPr>
        <p:spPr>
          <a:xfrm>
            <a:off x="11875" y="723331"/>
            <a:ext cx="9144000" cy="0"/>
          </a:xfrm>
          <a:prstGeom prst="line">
            <a:avLst/>
          </a:prstGeom>
          <a:ln>
            <a:gradFill>
              <a:gsLst>
                <a:gs pos="0">
                  <a:srgbClr val="FFC000"/>
                </a:gs>
                <a:gs pos="57000">
                  <a:srgbClr val="FFC000">
                    <a:lumMod val="98000"/>
                    <a:lumOff val="2000"/>
                    <a:alpha val="75000"/>
                  </a:srgbClr>
                </a:gs>
                <a:gs pos="100000">
                  <a:schemeClr val="accent1">
                    <a:tint val="23500"/>
                    <a:satMod val="160000"/>
                  </a:schemeClr>
                </a:gs>
              </a:gsLst>
              <a:lin ang="5400000" scaled="0"/>
            </a:gra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654518" y="1078029"/>
            <a:ext cx="8032282" cy="2585323"/>
          </a:xfrm>
          <a:prstGeom prst="rect">
            <a:avLst/>
          </a:prstGeom>
          <a:noFill/>
        </p:spPr>
        <p:txBody>
          <a:bodyPr wrap="square" rtlCol="0">
            <a:spAutoFit/>
          </a:bodyPr>
          <a:lstStyle/>
          <a:p>
            <a:pPr algn="just">
              <a:lnSpc>
                <a:spcPct val="150000"/>
              </a:lnSpc>
            </a:pPr>
            <a:r>
              <a:rPr lang="es-CL" dirty="0" smtClean="0"/>
              <a:t>Se crea cada tabla de dimensiones. Las claves primarias de estas tablas deben ser del mismo tipo que su representación en la tabla de hechos. De esta manera podremos generar integridad referencial entre las dimensiones y tabla de hechos.</a:t>
            </a:r>
          </a:p>
          <a:p>
            <a:pPr algn="just">
              <a:lnSpc>
                <a:spcPct val="150000"/>
              </a:lnSpc>
            </a:pPr>
            <a:endParaRPr lang="es-CL" dirty="0"/>
          </a:p>
          <a:p>
            <a:pPr algn="just">
              <a:lnSpc>
                <a:spcPct val="150000"/>
              </a:lnSpc>
            </a:pPr>
            <a:r>
              <a:rPr lang="es-CL" dirty="0" smtClean="0"/>
              <a:t>Dimensión Tiempo</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94" y="3927630"/>
            <a:ext cx="8636930" cy="1835496"/>
          </a:xfrm>
          <a:prstGeom prst="rect">
            <a:avLst/>
          </a:prstGeom>
        </p:spPr>
      </p:pic>
    </p:spTree>
    <p:extLst>
      <p:ext uri="{BB962C8B-B14F-4D97-AF65-F5344CB8AC3E}">
        <p14:creationId xmlns:p14="http://schemas.microsoft.com/office/powerpoint/2010/main" val="29430938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0B411FBAAE44240A6302AD1849BCB77" ma:contentTypeVersion="0" ma:contentTypeDescription="Crear nuevo documento." ma:contentTypeScope="" ma:versionID="7314dff236fb7041d6d337487d27cf42">
  <xsd:schema xmlns:xsd="http://www.w3.org/2001/XMLSchema" xmlns:p="http://schemas.microsoft.com/office/2006/metadata/properties" targetNamespace="http://schemas.microsoft.com/office/2006/metadata/properties" ma:root="true" ma:fieldsID="b004d877ca112f136821ba8115f647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8F3AAA-1DB6-466A-B059-5BAF30D97A03}">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D030FD01-D69F-46EC-A4AC-5AFCF2EB3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E5FFF0B-6726-41B9-91E0-14CD90CE9D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9468</TotalTime>
  <Words>528</Words>
  <Application>Microsoft Office PowerPoint</Application>
  <PresentationFormat>Presentación en pantalla (4:3)</PresentationFormat>
  <Paragraphs>56</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ＭＳ Ｐゴシック</vt:lpstr>
      <vt:lpstr>Arial</vt:lpstr>
      <vt:lpstr>Calibri</vt:lpstr>
      <vt:lpstr>Tema de Office</vt:lpstr>
      <vt:lpstr>Presentación de PowerPoint</vt:lpstr>
      <vt:lpstr> Introducción </vt:lpstr>
      <vt:lpstr> Modelo a Construir </vt:lpstr>
      <vt:lpstr> Acceso a Sql Server  </vt:lpstr>
      <vt:lpstr> Creando una base de datos </vt:lpstr>
      <vt:lpstr> Creando una base de datos </vt:lpstr>
      <vt:lpstr> Tabla de Hechos </vt:lpstr>
      <vt:lpstr> Tabla de Hechos </vt:lpstr>
      <vt:lpstr> Tablas de Dimensiones </vt:lpstr>
      <vt:lpstr> Tablas de Dimensiones </vt:lpstr>
      <vt:lpstr> Tablas de Dimensiones </vt:lpstr>
      <vt:lpstr> Claves Foráneas </vt:lpstr>
      <vt:lpstr> Claves Foráneas </vt:lpstr>
      <vt:lpstr> Claves Foráneas </vt:lpstr>
      <vt:lpstr> Claves Foráneas </vt:lpstr>
      <vt:lpstr> Claves Foráneas </vt:lpstr>
      <vt:lpstr> Claves Foráneas </vt:lpstr>
      <vt:lpstr> Resumen </vt:lpstr>
      <vt:lpstr> Hands On </vt:lpstr>
      <vt:lpstr> Checkpoint </vt:lpstr>
      <vt:lpstr> Quiz </vt:lpstr>
      <vt:lpstr> Material Complementario </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calcota@duoc.cl</dc:creator>
  <cp:lastModifiedBy>Jaime Cardenas G.</cp:lastModifiedBy>
  <cp:revision>248</cp:revision>
  <cp:lastPrinted>2011-09-14T22:24:18Z</cp:lastPrinted>
  <dcterms:created xsi:type="dcterms:W3CDTF">2010-10-26T18:30:29Z</dcterms:created>
  <dcterms:modified xsi:type="dcterms:W3CDTF">2016-11-18T20:54:27Z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2D6C4266-11EE-49C6-BCB4-C86C1A451308</vt:lpwstr>
  </property>
  <property fmtid="{D5CDD505-2E9C-101B-9397-08002B2CF9AE}" pid="3" name="ArticulatePath">
    <vt:lpwstr>PPT E3</vt:lpwstr>
  </property>
</Properties>
</file>