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83" r:id="rId6"/>
    <p:sldId id="285" r:id="rId7"/>
    <p:sldId id="274" r:id="rId8"/>
    <p:sldId id="295" r:id="rId9"/>
    <p:sldId id="275" r:id="rId10"/>
    <p:sldId id="296" r:id="rId11"/>
    <p:sldId id="297" r:id="rId12"/>
    <p:sldId id="298" r:id="rId13"/>
    <p:sldId id="299" r:id="rId14"/>
    <p:sldId id="300" r:id="rId15"/>
    <p:sldId id="301" r:id="rId16"/>
    <p:sldId id="302" r:id="rId17"/>
    <p:sldId id="303" r:id="rId18"/>
    <p:sldId id="304" r:id="rId19"/>
    <p:sldId id="276"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290" r:id="rId36"/>
    <p:sldId id="294" r:id="rId37"/>
  </p:sldIdLst>
  <p:sldSz cx="9144000" cy="6858000" type="screen4x3"/>
  <p:notesSz cx="6934200" cy="9220200"/>
  <p:custDataLst>
    <p:tags r:id="rId40"/>
  </p:custDataLst>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6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1" autoAdjust="0"/>
    <p:restoredTop sz="96198" autoAdjust="0"/>
  </p:normalViewPr>
  <p:slideViewPr>
    <p:cSldViewPr snapToGrid="0" snapToObjects="1">
      <p:cViewPr varScale="1">
        <p:scale>
          <a:sx n="69" d="100"/>
          <a:sy n="69" d="100"/>
        </p:scale>
        <p:origin x="384" y="78"/>
      </p:cViewPr>
      <p:guideLst>
        <p:guide orient="horz" pos="6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sz="quarter" idx="1"/>
          </p:nvPr>
        </p:nvSpPr>
        <p:spPr>
          <a:xfrm>
            <a:off x="3927777" y="0"/>
            <a:ext cx="3004820" cy="461010"/>
          </a:xfrm>
          <a:prstGeom prst="rect">
            <a:avLst/>
          </a:prstGeom>
        </p:spPr>
        <p:txBody>
          <a:bodyPr vert="horz" lIns="90580" tIns="45290" rIns="90580" bIns="45290" rtlCol="0"/>
          <a:lstStyle>
            <a:lvl1pPr algn="r">
              <a:defRPr sz="1200"/>
            </a:lvl1pPr>
          </a:lstStyle>
          <a:p>
            <a:fld id="{8E33605C-9520-4D65-ADC7-93079AB9DBAF}" type="datetimeFigureOut">
              <a:rPr lang="es-CL" smtClean="0"/>
              <a:t>06-03-2019</a:t>
            </a:fld>
            <a:endParaRPr lang="es-CL"/>
          </a:p>
        </p:txBody>
      </p:sp>
      <p:sp>
        <p:nvSpPr>
          <p:cNvPr id="4" name="3 Marcador de pie de página"/>
          <p:cNvSpPr>
            <a:spLocks noGrp="1"/>
          </p:cNvSpPr>
          <p:nvPr>
            <p:ph type="ftr" sz="quarter" idx="2"/>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27777" y="8757589"/>
            <a:ext cx="3004820" cy="461010"/>
          </a:xfrm>
          <a:prstGeom prst="rect">
            <a:avLst/>
          </a:prstGeom>
        </p:spPr>
        <p:txBody>
          <a:bodyPr vert="horz" lIns="90580" tIns="45290" rIns="90580" bIns="45290" rtlCol="0" anchor="b"/>
          <a:lstStyle>
            <a:lvl1pPr algn="r">
              <a:defRPr sz="1200"/>
            </a:lvl1pPr>
          </a:lstStyle>
          <a:p>
            <a:fld id="{1B333271-8B94-4B7E-B3C4-418C6E5249DE}" type="slidenum">
              <a:rPr lang="es-CL" smtClean="0"/>
              <a:t>‹Nº›</a:t>
            </a:fld>
            <a:endParaRPr lang="es-CL"/>
          </a:p>
        </p:txBody>
      </p:sp>
    </p:spTree>
    <p:extLst>
      <p:ext uri="{BB962C8B-B14F-4D97-AF65-F5344CB8AC3E}">
        <p14:creationId xmlns:p14="http://schemas.microsoft.com/office/powerpoint/2010/main" val="16098756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idx="1"/>
          </p:nvPr>
        </p:nvSpPr>
        <p:spPr>
          <a:xfrm>
            <a:off x="3927777" y="0"/>
            <a:ext cx="3004820" cy="461010"/>
          </a:xfrm>
          <a:prstGeom prst="rect">
            <a:avLst/>
          </a:prstGeom>
        </p:spPr>
        <p:txBody>
          <a:bodyPr vert="horz" lIns="90580" tIns="45290" rIns="90580" bIns="45290" rtlCol="0"/>
          <a:lstStyle>
            <a:lvl1pPr algn="r">
              <a:defRPr sz="1200"/>
            </a:lvl1pPr>
          </a:lstStyle>
          <a:p>
            <a:fld id="{32A2E693-BB6A-43A4-B4B8-BE8B56B82DFD}" type="datetimeFigureOut">
              <a:rPr lang="es-CL" smtClean="0"/>
              <a:t>06-03-2019</a:t>
            </a:fld>
            <a:endParaRPr lang="es-CL"/>
          </a:p>
        </p:txBody>
      </p:sp>
      <p:sp>
        <p:nvSpPr>
          <p:cNvPr id="4" name="3 Marcador de imagen de diapositiva"/>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endParaRPr lang="es-CL"/>
          </a:p>
        </p:txBody>
      </p:sp>
      <p:sp>
        <p:nvSpPr>
          <p:cNvPr id="5" name="4 Marcador de notas"/>
          <p:cNvSpPr>
            <a:spLocks noGrp="1"/>
          </p:cNvSpPr>
          <p:nvPr>
            <p:ph type="body" sz="quarter" idx="3"/>
          </p:nvPr>
        </p:nvSpPr>
        <p:spPr>
          <a:xfrm>
            <a:off x="693420" y="4379595"/>
            <a:ext cx="5547360" cy="4149090"/>
          </a:xfrm>
          <a:prstGeom prst="rect">
            <a:avLst/>
          </a:prstGeom>
        </p:spPr>
        <p:txBody>
          <a:bodyPr vert="horz" lIns="90580" tIns="45290" rIns="90580" bIns="4529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927777" y="8757589"/>
            <a:ext cx="3004820" cy="461010"/>
          </a:xfrm>
          <a:prstGeom prst="rect">
            <a:avLst/>
          </a:prstGeom>
        </p:spPr>
        <p:txBody>
          <a:bodyPr vert="horz" lIns="90580" tIns="45290" rIns="90580" bIns="45290" rtlCol="0" anchor="b"/>
          <a:lstStyle>
            <a:lvl1pPr algn="r">
              <a:defRPr sz="1200"/>
            </a:lvl1pPr>
          </a:lstStyle>
          <a:p>
            <a:fld id="{73A25AFE-0F73-4520-A08F-4463A5FE08FF}" type="slidenum">
              <a:rPr lang="es-CL" smtClean="0"/>
              <a:t>‹Nº›</a:t>
            </a:fld>
            <a:endParaRPr lang="es-CL"/>
          </a:p>
        </p:txBody>
      </p:sp>
    </p:spTree>
    <p:extLst>
      <p:ext uri="{BB962C8B-B14F-4D97-AF65-F5344CB8AC3E}">
        <p14:creationId xmlns:p14="http://schemas.microsoft.com/office/powerpoint/2010/main" val="177572298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85800" y="2130425"/>
            <a:ext cx="7772400" cy="1470025"/>
          </a:xfrm>
        </p:spPr>
        <p:txBody>
          <a:bodyPr/>
          <a:lstStyle>
            <a:lvl1pPr>
              <a:defRPr>
                <a:solidFill>
                  <a:srgbClr val="FFFFFF"/>
                </a:solidFill>
              </a:defRPr>
            </a:lvl1p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3FF01157-CA9F-4F70-BEB6-1B1A4E1F1916}" type="datetime1">
              <a:rPr lang="es-ES_tradnl"/>
              <a:pPr/>
              <a:t>06/03/2019</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9DC25F69-DC05-4B96-96F2-1FB472275FD4}" type="slidenum">
              <a:rPr lang="es-ES_tradnl"/>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45DA6138-F590-4E48-818A-441C34F5E7C5}" type="datetime1">
              <a:rPr lang="es-ES_tradnl"/>
              <a:pPr/>
              <a:t>06/03/2019</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2C4EB898-DC96-4059-9F32-DD79882D0E7E}" type="slidenum">
              <a:rPr lang="es-ES_tradnl"/>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EA8D3D8F-EA7A-46E3-B94F-DFF846CCFFC3}" type="datetime1">
              <a:rPr lang="es-ES_tradnl"/>
              <a:pPr/>
              <a:t>06/03/2019</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F88A6371-4BB1-491C-88EC-7320670ED6AA}" type="slidenum">
              <a:rPr lang="es-ES_tradnl"/>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9235A6AA-DD5B-4D02-A7E5-0A80C23F6B81}" type="slidenum">
              <a:rPr lang="es-ES_tradnl"/>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_tradnl"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3496AF0D-82E4-4338-9143-6A9F063ECCBB}" type="slidenum">
              <a:rPr lang="es-ES_tradnl"/>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3"/>
          <p:cNvSpPr>
            <a:spLocks noGrp="1"/>
          </p:cNvSpPr>
          <p:nvPr>
            <p:ph type="dt" sz="half" idx="10"/>
          </p:nvPr>
        </p:nvSpPr>
        <p:spPr/>
        <p:txBody>
          <a:bodyPr/>
          <a:lstStyle>
            <a:lvl1pPr>
              <a:defRPr/>
            </a:lvl1pPr>
          </a:lstStyle>
          <a:p>
            <a:fld id="{39F821F5-9C4F-42DE-9E4F-56E41CC77C7F}" type="datetime1">
              <a:rPr lang="es-ES_tradnl"/>
              <a:pPr/>
              <a:t>06/03/2019</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653B0C24-2FDF-4461-8DF9-437B84D98964}" type="slidenum">
              <a:rPr lang="es-ES_tradnl"/>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3"/>
          <p:cNvSpPr>
            <a:spLocks noGrp="1"/>
          </p:cNvSpPr>
          <p:nvPr>
            <p:ph type="dt" sz="half" idx="10"/>
          </p:nvPr>
        </p:nvSpPr>
        <p:spPr/>
        <p:txBody>
          <a:bodyPr/>
          <a:lstStyle>
            <a:lvl1pPr>
              <a:defRPr/>
            </a:lvl1pPr>
          </a:lstStyle>
          <a:p>
            <a:fld id="{B292F20F-68BD-438D-85E8-D2EF42E1996A}" type="datetime1">
              <a:rPr lang="es-ES_tradnl"/>
              <a:pPr/>
              <a:t>06/03/2019</a:t>
            </a:fld>
            <a:endParaRPr lang="es-ES_tradnl"/>
          </a:p>
        </p:txBody>
      </p:sp>
      <p:sp>
        <p:nvSpPr>
          <p:cNvPr id="8" name="Marcador de pie de página 4"/>
          <p:cNvSpPr>
            <a:spLocks noGrp="1"/>
          </p:cNvSpPr>
          <p:nvPr>
            <p:ph type="ftr" sz="quarter" idx="11"/>
          </p:nvPr>
        </p:nvSpPr>
        <p:spPr/>
        <p:txBody>
          <a:bodyPr/>
          <a:lstStyle>
            <a:lvl1pPr>
              <a:defRPr/>
            </a:lvl1pPr>
          </a:lstStyle>
          <a:p>
            <a:pPr>
              <a:defRPr/>
            </a:pPr>
            <a:endParaRPr lang="es-ES_tradnl"/>
          </a:p>
        </p:txBody>
      </p:sp>
      <p:sp>
        <p:nvSpPr>
          <p:cNvPr id="9" name="Marcador de número de diapositiva 5"/>
          <p:cNvSpPr>
            <a:spLocks noGrp="1"/>
          </p:cNvSpPr>
          <p:nvPr>
            <p:ph type="sldNum" sz="quarter" idx="12"/>
          </p:nvPr>
        </p:nvSpPr>
        <p:spPr/>
        <p:txBody>
          <a:bodyPr/>
          <a:lstStyle>
            <a:lvl1pPr>
              <a:defRPr/>
            </a:lvl1pPr>
          </a:lstStyle>
          <a:p>
            <a:fld id="{D43C92B9-A770-4CC4-9090-57CB07B34E0E}" type="slidenum">
              <a:rPr lang="es-ES_tradnl"/>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3"/>
          <p:cNvSpPr>
            <a:spLocks noGrp="1"/>
          </p:cNvSpPr>
          <p:nvPr>
            <p:ph type="dt" sz="half" idx="10"/>
          </p:nvPr>
        </p:nvSpPr>
        <p:spPr/>
        <p:txBody>
          <a:bodyPr/>
          <a:lstStyle>
            <a:lvl1pPr>
              <a:defRPr/>
            </a:lvl1pPr>
          </a:lstStyle>
          <a:p>
            <a:fld id="{C34594C4-5683-4173-A575-397EFE889D64}" type="datetime1">
              <a:rPr lang="es-ES_tradnl"/>
              <a:pPr/>
              <a:t>06/03/2019</a:t>
            </a:fld>
            <a:endParaRPr lang="es-ES_tradnl"/>
          </a:p>
        </p:txBody>
      </p:sp>
      <p:sp>
        <p:nvSpPr>
          <p:cNvPr id="4" name="Marcador de pie de página 4"/>
          <p:cNvSpPr>
            <a:spLocks noGrp="1"/>
          </p:cNvSpPr>
          <p:nvPr>
            <p:ph type="ftr" sz="quarter" idx="11"/>
          </p:nvPr>
        </p:nvSpPr>
        <p:spPr/>
        <p:txBody>
          <a:bodyPr/>
          <a:lstStyle>
            <a:lvl1pPr>
              <a:defRPr/>
            </a:lvl1pPr>
          </a:lstStyle>
          <a:p>
            <a:pPr>
              <a:defRPr/>
            </a:pPr>
            <a:endParaRPr lang="es-ES_tradnl"/>
          </a:p>
        </p:txBody>
      </p:sp>
      <p:sp>
        <p:nvSpPr>
          <p:cNvPr id="5" name="Marcador de número de diapositiva 5"/>
          <p:cNvSpPr>
            <a:spLocks noGrp="1"/>
          </p:cNvSpPr>
          <p:nvPr>
            <p:ph type="sldNum" sz="quarter" idx="12"/>
          </p:nvPr>
        </p:nvSpPr>
        <p:spPr/>
        <p:txBody>
          <a:bodyPr/>
          <a:lstStyle>
            <a:lvl1pPr>
              <a:defRPr/>
            </a:lvl1pPr>
          </a:lstStyle>
          <a:p>
            <a:fld id="{BCF3C254-8580-4809-8B37-27EF50B5916F}" type="slidenum">
              <a:rPr lang="es-ES_tradnl"/>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3058F2EE-E29D-4D14-AA33-12275E312C72}" type="datetime1">
              <a:rPr lang="es-ES_tradnl"/>
              <a:pPr/>
              <a:t>06/03/2019</a:t>
            </a:fld>
            <a:endParaRPr lang="es-ES_tradnl"/>
          </a:p>
        </p:txBody>
      </p:sp>
      <p:sp>
        <p:nvSpPr>
          <p:cNvPr id="3" name="Marcador de pie de página 4"/>
          <p:cNvSpPr>
            <a:spLocks noGrp="1"/>
          </p:cNvSpPr>
          <p:nvPr>
            <p:ph type="ftr" sz="quarter" idx="11"/>
          </p:nvPr>
        </p:nvSpPr>
        <p:spPr/>
        <p:txBody>
          <a:bodyPr/>
          <a:lstStyle>
            <a:lvl1pPr>
              <a:defRPr/>
            </a:lvl1pPr>
          </a:lstStyle>
          <a:p>
            <a:pPr>
              <a:defRPr/>
            </a:pPr>
            <a:endParaRPr lang="es-ES_tradnl"/>
          </a:p>
        </p:txBody>
      </p:sp>
      <p:sp>
        <p:nvSpPr>
          <p:cNvPr id="4" name="Marcador de número de diapositiva 5"/>
          <p:cNvSpPr>
            <a:spLocks noGrp="1"/>
          </p:cNvSpPr>
          <p:nvPr>
            <p:ph type="sldNum" sz="quarter" idx="12"/>
          </p:nvPr>
        </p:nvSpPr>
        <p:spPr/>
        <p:txBody>
          <a:bodyPr/>
          <a:lstStyle>
            <a:lvl1pPr>
              <a:defRPr/>
            </a:lvl1pPr>
          </a:lstStyle>
          <a:p>
            <a:fld id="{BA87B973-9F99-45A8-8E91-40E72512FF50}" type="slidenum">
              <a:rPr lang="es-ES_tradnl"/>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8ECA137A-5555-46C8-B477-47831EB4DF99}" type="datetime1">
              <a:rPr lang="es-ES_tradnl"/>
              <a:pPr/>
              <a:t>06/03/2019</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04625E4A-DB8D-4EBE-A805-34E955D186F2}" type="slidenum">
              <a:rPr lang="es-ES_tradnl"/>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13981E16-878E-4C3B-9C6C-403E0DEEB05F}" type="datetime1">
              <a:rPr lang="es-ES_tradnl"/>
              <a:pPr/>
              <a:t>06/03/2019</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BCD02162-1201-4CC9-8B1B-1C6581FD42CE}" type="slidenum">
              <a:rPr lang="es-ES_tradnl"/>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1ABD1132-3255-4E31-B05F-257D0F17626C}" type="datetime1">
              <a:rPr lang="es-ES_tradnl"/>
              <a:pPr/>
              <a:t>06/03/2019</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90B7D1C4-98B4-4967-A1F9-DE82227A5738}" type="slidenum">
              <a:rPr lang="es-ES_tradnl"/>
              <a:pPr/>
              <a:t>‹Nº›</a:t>
            </a:fld>
            <a:endParaRPr lang="es-ES_tradnl"/>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mj-cs"/>
        </a:defRPr>
      </a:lvl1pPr>
      <a:lvl2pPr algn="ctr" defTabSz="457200" rtl="0" fontAlgn="base">
        <a:spcBef>
          <a:spcPct val="0"/>
        </a:spcBef>
        <a:spcAft>
          <a:spcPct val="0"/>
        </a:spcAft>
        <a:defRPr sz="4400">
          <a:solidFill>
            <a:schemeClr val="tx1"/>
          </a:solidFill>
          <a:latin typeface="Calibri" charset="0"/>
          <a:ea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89811" y="1171074"/>
            <a:ext cx="7860631" cy="14773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Esquema Estrella: Difiere de una base de datos OLTP</a:t>
            </a:r>
          </a:p>
          <a:p>
            <a:pPr marL="285750" indent="-285750" algn="just">
              <a:lnSpc>
                <a:spcPct val="150000"/>
              </a:lnSpc>
              <a:buFont typeface="Arial" panose="020B0604020202020204" pitchFamily="34" charset="0"/>
              <a:buChar char="•"/>
            </a:pPr>
            <a:endParaRPr lang="es-CL" sz="2000" dirty="0" smtClean="0">
              <a:latin typeface="+mn-lt"/>
            </a:endParaRPr>
          </a:p>
          <a:p>
            <a:pPr marL="285750" indent="-285750" algn="just">
              <a:lnSpc>
                <a:spcPct val="150000"/>
              </a:lnSpc>
              <a:buFont typeface="Arial" panose="020B0604020202020204" pitchFamily="34" charset="0"/>
              <a:buChar char="•"/>
            </a:pPr>
            <a:endParaRPr lang="es-CL" sz="2000" dirty="0">
              <a:latin typeface="+mn-lt"/>
            </a:endParaRPr>
          </a:p>
        </p:txBody>
      </p:sp>
      <p:graphicFrame>
        <p:nvGraphicFramePr>
          <p:cNvPr id="2" name="Tabla 1"/>
          <p:cNvGraphicFramePr>
            <a:graphicFrameLocks noGrp="1"/>
          </p:cNvGraphicFramePr>
          <p:nvPr>
            <p:extLst>
              <p:ext uri="{D42A27DB-BD31-4B8C-83A1-F6EECF244321}">
                <p14:modId xmlns:p14="http://schemas.microsoft.com/office/powerpoint/2010/main" val="2668882923"/>
              </p:ext>
            </p:extLst>
          </p:nvPr>
        </p:nvGraphicFramePr>
        <p:xfrm>
          <a:off x="978568" y="2019300"/>
          <a:ext cx="7571874" cy="3043588"/>
        </p:xfrm>
        <a:graphic>
          <a:graphicData uri="http://schemas.openxmlformats.org/drawingml/2006/table">
            <a:tbl>
              <a:tblPr firstRow="1" bandRow="1">
                <a:tableStyleId>{D7AC3CCA-C797-4891-BE02-D94E43425B78}</a:tableStyleId>
              </a:tblPr>
              <a:tblGrid>
                <a:gridCol w="3785937">
                  <a:extLst>
                    <a:ext uri="{9D8B030D-6E8A-4147-A177-3AD203B41FA5}">
                      <a16:colId xmlns:a16="http://schemas.microsoft.com/office/drawing/2014/main" val="20000"/>
                    </a:ext>
                  </a:extLst>
                </a:gridCol>
                <a:gridCol w="3785937">
                  <a:extLst>
                    <a:ext uri="{9D8B030D-6E8A-4147-A177-3AD203B41FA5}">
                      <a16:colId xmlns:a16="http://schemas.microsoft.com/office/drawing/2014/main" val="20001"/>
                    </a:ext>
                  </a:extLst>
                </a:gridCol>
              </a:tblGrid>
              <a:tr h="483268">
                <a:tc>
                  <a:txBody>
                    <a:bodyPr/>
                    <a:lstStyle/>
                    <a:p>
                      <a:r>
                        <a:rPr lang="es-CL" dirty="0" smtClean="0"/>
                        <a:t>Esquema Estrella</a:t>
                      </a:r>
                      <a:endParaRPr lang="es-CL" dirty="0"/>
                    </a:p>
                  </a:txBody>
                  <a:tcPr/>
                </a:tc>
                <a:tc>
                  <a:txBody>
                    <a:bodyPr/>
                    <a:lstStyle/>
                    <a:p>
                      <a:r>
                        <a:rPr lang="es-CL" dirty="0" smtClean="0"/>
                        <a:t>Esquema Relacional Normalizado</a:t>
                      </a:r>
                      <a:endParaRPr lang="es-CL" dirty="0"/>
                    </a:p>
                  </a:txBody>
                  <a:tcPr/>
                </a:tc>
                <a:extLst>
                  <a:ext uri="{0D108BD9-81ED-4DB2-BD59-A6C34878D82A}">
                    <a16:rowId xmlns:a16="http://schemas.microsoft.com/office/drawing/2014/main" val="10000"/>
                  </a:ext>
                </a:extLst>
              </a:tr>
              <a:tr h="370840">
                <a:tc>
                  <a:txBody>
                    <a:bodyPr/>
                    <a:lstStyle/>
                    <a:p>
                      <a:pPr marL="285750" indent="-285750" algn="just">
                        <a:lnSpc>
                          <a:spcPct val="150000"/>
                        </a:lnSpc>
                        <a:buFont typeface="Arial" panose="020B0604020202020204" pitchFamily="34" charset="0"/>
                        <a:buChar char="•"/>
                      </a:pPr>
                      <a:r>
                        <a:rPr lang="es-CL" dirty="0" smtClean="0"/>
                        <a:t>Modelo </a:t>
                      </a:r>
                      <a:r>
                        <a:rPr lang="es-CL" dirty="0" err="1" smtClean="0"/>
                        <a:t>desnormalizado</a:t>
                      </a:r>
                      <a:r>
                        <a:rPr lang="es-CL" dirty="0" smtClean="0"/>
                        <a:t> para optimizar</a:t>
                      </a:r>
                      <a:r>
                        <a:rPr lang="es-CL" baseline="0" dirty="0" smtClean="0"/>
                        <a:t> velocidad.</a:t>
                      </a:r>
                    </a:p>
                    <a:p>
                      <a:pPr marL="285750" indent="-285750" algn="just">
                        <a:lnSpc>
                          <a:spcPct val="150000"/>
                        </a:lnSpc>
                        <a:buFont typeface="Arial" panose="020B0604020202020204" pitchFamily="34" charset="0"/>
                        <a:buChar char="•"/>
                      </a:pPr>
                      <a:r>
                        <a:rPr lang="es-CL" baseline="0" dirty="0" smtClean="0"/>
                        <a:t>Mayor espacio en disco.</a:t>
                      </a:r>
                    </a:p>
                    <a:p>
                      <a:pPr marL="285750" indent="-285750" algn="just">
                        <a:lnSpc>
                          <a:spcPct val="150000"/>
                        </a:lnSpc>
                        <a:buFont typeface="Arial" panose="020B0604020202020204" pitchFamily="34" charset="0"/>
                        <a:buChar char="•"/>
                      </a:pPr>
                      <a:r>
                        <a:rPr lang="es-CL" baseline="0" dirty="0" smtClean="0"/>
                        <a:t>Restringe las medidas numéricas a la tabla de hechos.</a:t>
                      </a:r>
                    </a:p>
                    <a:p>
                      <a:pPr marL="285750" indent="-285750" algn="just">
                        <a:lnSpc>
                          <a:spcPct val="150000"/>
                        </a:lnSpc>
                        <a:buFont typeface="Arial" panose="020B0604020202020204" pitchFamily="34" charset="0"/>
                        <a:buChar char="•"/>
                      </a:pPr>
                      <a:r>
                        <a:rPr lang="es-CL" baseline="0" dirty="0" smtClean="0"/>
                        <a:t>Estructura rígida.</a:t>
                      </a:r>
                      <a:endParaRPr lang="es-CL" dirty="0"/>
                    </a:p>
                  </a:txBody>
                  <a:tcPr/>
                </a:tc>
                <a:tc>
                  <a:txBody>
                    <a:bodyPr/>
                    <a:lstStyle/>
                    <a:p>
                      <a:pPr marL="285750" indent="-285750">
                        <a:lnSpc>
                          <a:spcPct val="150000"/>
                        </a:lnSpc>
                        <a:buFont typeface="Arial" panose="020B0604020202020204" pitchFamily="34" charset="0"/>
                        <a:buChar char="•"/>
                      </a:pPr>
                      <a:r>
                        <a:rPr lang="es-CL" dirty="0" smtClean="0"/>
                        <a:t>Modelo</a:t>
                      </a:r>
                      <a:r>
                        <a:rPr lang="es-CL" baseline="0" dirty="0" smtClean="0"/>
                        <a:t> normalizado, para minimizar la redundancia de datos.</a:t>
                      </a:r>
                    </a:p>
                    <a:p>
                      <a:pPr marL="285750" indent="-285750">
                        <a:lnSpc>
                          <a:spcPct val="150000"/>
                        </a:lnSpc>
                        <a:buFont typeface="Arial" panose="020B0604020202020204" pitchFamily="34" charset="0"/>
                        <a:buChar char="•"/>
                      </a:pPr>
                      <a:r>
                        <a:rPr lang="es-CL" baseline="0" dirty="0" smtClean="0"/>
                        <a:t>Menor espacio en disco.</a:t>
                      </a:r>
                    </a:p>
                    <a:p>
                      <a:pPr marL="285750" indent="-285750">
                        <a:lnSpc>
                          <a:spcPct val="150000"/>
                        </a:lnSpc>
                        <a:buFont typeface="Arial" panose="020B0604020202020204" pitchFamily="34" charset="0"/>
                        <a:buChar char="•"/>
                      </a:pPr>
                      <a:r>
                        <a:rPr lang="es-CL" baseline="0" dirty="0" smtClean="0"/>
                        <a:t>Los datos numéricos se pueden presentar en cualquier tabla.</a:t>
                      </a:r>
                    </a:p>
                    <a:p>
                      <a:pPr marL="285750" indent="-285750">
                        <a:lnSpc>
                          <a:spcPct val="150000"/>
                        </a:lnSpc>
                        <a:buFont typeface="Arial" panose="020B0604020202020204" pitchFamily="34" charset="0"/>
                        <a:buChar char="•"/>
                      </a:pPr>
                      <a:r>
                        <a:rPr lang="es-CL" baseline="0" dirty="0" smtClean="0"/>
                        <a:t>Estructura flexible (“grafo”)</a:t>
                      </a:r>
                      <a:endParaRPr lang="es-CL"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40942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5"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48" y="1423685"/>
            <a:ext cx="8601503" cy="3862761"/>
          </a:xfrm>
          <a:prstGeom prst="rect">
            <a:avLst/>
          </a:prstGeom>
        </p:spPr>
      </p:pic>
    </p:spTree>
    <p:custDataLst>
      <p:tags r:id="rId1"/>
    </p:custDataLst>
    <p:extLst>
      <p:ext uri="{BB962C8B-B14F-4D97-AF65-F5344CB8AC3E}">
        <p14:creationId xmlns:p14="http://schemas.microsoft.com/office/powerpoint/2010/main" val="2564818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25642" y="1363579"/>
            <a:ext cx="7924800" cy="23529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Esquema Estrella: extensiones.</a:t>
            </a:r>
          </a:p>
          <a:p>
            <a:pPr marL="742950" lvl="1" indent="-285750" algn="just">
              <a:lnSpc>
                <a:spcPct val="150000"/>
              </a:lnSpc>
              <a:buFont typeface="Arial" panose="020B0604020202020204" pitchFamily="34" charset="0"/>
              <a:buChar char="•"/>
            </a:pPr>
            <a:r>
              <a:rPr lang="es-CL" sz="2000" dirty="0" smtClean="0">
                <a:latin typeface="+mn-lt"/>
              </a:rPr>
              <a:t>Constelación: conjunto de varias “estrellas”, unidas (integradas) a través de dimensiones en común, particularmente la del tiempo.</a:t>
            </a:r>
          </a:p>
          <a:p>
            <a:pPr marL="742950" lvl="1" indent="-285750" algn="just">
              <a:lnSpc>
                <a:spcPct val="150000"/>
              </a:lnSpc>
              <a:buFont typeface="Arial" panose="020B0604020202020204" pitchFamily="34" charset="0"/>
              <a:buChar char="•"/>
            </a:pPr>
            <a:r>
              <a:rPr lang="es-CL" sz="2000" dirty="0" smtClean="0">
                <a:latin typeface="+mn-lt"/>
              </a:rPr>
              <a:t>Copo de nieve: añade estructuras de jerarquía a las tablas de dimensión, tales como la categoría de producto a la tabla producto</a:t>
            </a:r>
            <a:r>
              <a:rPr lang="es-CL" dirty="0" smtClean="0">
                <a:latin typeface="+mn-lt"/>
              </a:rPr>
              <a:t>.</a:t>
            </a:r>
            <a:endParaRPr lang="es-CL" dirty="0">
              <a:latin typeface="+mn-lt"/>
            </a:endParaRPr>
          </a:p>
        </p:txBody>
      </p:sp>
    </p:spTree>
    <p:custDataLst>
      <p:tags r:id="rId1"/>
    </p:custDataLst>
    <p:extLst>
      <p:ext uri="{BB962C8B-B14F-4D97-AF65-F5344CB8AC3E}">
        <p14:creationId xmlns:p14="http://schemas.microsoft.com/office/powerpoint/2010/main" val="267611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5"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83" y="1221611"/>
            <a:ext cx="7984633" cy="4225290"/>
          </a:xfrm>
          <a:prstGeom prst="rect">
            <a:avLst/>
          </a:prstGeom>
        </p:spPr>
      </p:pic>
    </p:spTree>
    <p:custDataLst>
      <p:tags r:id="rId1"/>
    </p:custDataLst>
    <p:extLst>
      <p:ext uri="{BB962C8B-B14F-4D97-AF65-F5344CB8AC3E}">
        <p14:creationId xmlns:p14="http://schemas.microsoft.com/office/powerpoint/2010/main" val="26628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5"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7889"/>
            <a:ext cx="8216942" cy="4103515"/>
          </a:xfrm>
          <a:prstGeom prst="rect">
            <a:avLst/>
          </a:prstGeom>
        </p:spPr>
      </p:pic>
    </p:spTree>
    <p:custDataLst>
      <p:tags r:id="rId1"/>
    </p:custDataLst>
    <p:extLst>
      <p:ext uri="{BB962C8B-B14F-4D97-AF65-F5344CB8AC3E}">
        <p14:creationId xmlns:p14="http://schemas.microsoft.com/office/powerpoint/2010/main" val="292408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1315453" y="2406316"/>
            <a:ext cx="5810422" cy="954107"/>
          </a:xfrm>
          <a:prstGeom prst="rect">
            <a:avLst/>
          </a:prstGeom>
          <a:noFill/>
        </p:spPr>
        <p:txBody>
          <a:bodyPr wrap="square" rtlCol="0">
            <a:spAutoFit/>
          </a:bodyPr>
          <a:lstStyle/>
          <a:p>
            <a:pPr algn="ctr"/>
            <a:r>
              <a:rPr lang="es-CL" sz="2800" b="1" dirty="0" smtClean="0"/>
              <a:t>Enfoques para el diseño de Data </a:t>
            </a:r>
            <a:r>
              <a:rPr lang="es-CL" sz="2800" b="1" dirty="0" err="1" smtClean="0"/>
              <a:t>Warehouses</a:t>
            </a:r>
            <a:endParaRPr lang="es-CL" sz="2800" b="1" dirty="0"/>
          </a:p>
        </p:txBody>
      </p:sp>
    </p:spTree>
    <p:custDataLst>
      <p:tags r:id="rId1"/>
    </p:custDataLst>
    <p:extLst>
      <p:ext uri="{BB962C8B-B14F-4D97-AF65-F5344CB8AC3E}">
        <p14:creationId xmlns:p14="http://schemas.microsoft.com/office/powerpoint/2010/main" val="1883667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Enfoques para el diseño</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1185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Método de </a:t>
            </a:r>
            <a:r>
              <a:rPr lang="es-CL" dirty="0" err="1" smtClean="0"/>
              <a:t>Kimball</a:t>
            </a:r>
            <a:r>
              <a:rPr lang="es-CL" dirty="0" smtClean="0"/>
              <a:t>: se aplica a cada data </a:t>
            </a:r>
            <a:r>
              <a:rPr lang="es-CL" dirty="0" err="1" smtClean="0"/>
              <a:t>warehouse</a:t>
            </a:r>
            <a:r>
              <a:rPr lang="es-CL" dirty="0" smtClean="0"/>
              <a:t> por departamento (Data </a:t>
            </a:r>
            <a:r>
              <a:rPr lang="es-CL" dirty="0" err="1" smtClean="0"/>
              <a:t>Mart</a:t>
            </a:r>
            <a:r>
              <a:rPr lang="es-CL" dirty="0" smtClean="0"/>
              <a:t>) por separado, comenzando por los más urgentes o más relevantes de la organización.</a:t>
            </a:r>
          </a:p>
          <a:p>
            <a:pPr marL="285750" indent="-285750" algn="just">
              <a:lnSpc>
                <a:spcPct val="150000"/>
              </a:lnSpc>
              <a:buFont typeface="Arial" panose="020B0604020202020204" pitchFamily="34" charset="0"/>
              <a:buChar char="•"/>
            </a:pPr>
            <a:r>
              <a:rPr lang="es-CL" dirty="0" smtClean="0"/>
              <a:t>Finalmente se construye el data </a:t>
            </a:r>
            <a:r>
              <a:rPr lang="es-CL" dirty="0" err="1" smtClean="0"/>
              <a:t>warehouse</a:t>
            </a:r>
            <a:r>
              <a:rPr lang="es-CL" dirty="0" smtClean="0"/>
              <a:t> corporativo (empresarial), como la unión de todos los data </a:t>
            </a:r>
            <a:r>
              <a:rPr lang="es-CL" dirty="0" err="1" smtClean="0"/>
              <a:t>marts</a:t>
            </a:r>
            <a:r>
              <a:rPr lang="es-CL" dirty="0" smtClean="0"/>
              <a:t>.</a:t>
            </a:r>
            <a:endParaRPr lang="es-CL" dirty="0"/>
          </a:p>
        </p:txBody>
      </p:sp>
    </p:spTree>
    <p:custDataLst>
      <p:tags r:id="rId1"/>
    </p:custDataLst>
    <p:extLst>
      <p:ext uri="{BB962C8B-B14F-4D97-AF65-F5344CB8AC3E}">
        <p14:creationId xmlns:p14="http://schemas.microsoft.com/office/powerpoint/2010/main" val="3024874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Enfoques para el diseño</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17621" y="1030053"/>
            <a:ext cx="8069179" cy="5016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CL" sz="2000" dirty="0" smtClean="0">
                <a:latin typeface="+mn-lt"/>
              </a:rPr>
              <a:t>Método de </a:t>
            </a:r>
            <a:r>
              <a:rPr lang="es-CL" sz="2000" dirty="0" err="1" smtClean="0">
                <a:latin typeface="+mn-lt"/>
              </a:rPr>
              <a:t>Kimball</a:t>
            </a:r>
            <a:r>
              <a:rPr lang="es-CL" sz="2000" dirty="0" smtClean="0">
                <a:latin typeface="+mn-lt"/>
              </a:rPr>
              <a:t>: 9 pasos.</a:t>
            </a:r>
          </a:p>
          <a:p>
            <a:pPr marL="742950" lvl="1" indent="-285750">
              <a:lnSpc>
                <a:spcPct val="150000"/>
              </a:lnSpc>
              <a:buFont typeface="Arial" panose="020B0604020202020204" pitchFamily="34" charset="0"/>
              <a:buChar char="•"/>
            </a:pPr>
            <a:r>
              <a:rPr lang="es-CL" sz="2000" dirty="0" smtClean="0">
                <a:latin typeface="+mn-lt"/>
              </a:rPr>
              <a:t>1: Elegir un “proceso” de la organización para modelar.</a:t>
            </a:r>
          </a:p>
          <a:p>
            <a:pPr marL="742950" lvl="1" indent="-285750">
              <a:lnSpc>
                <a:spcPct val="150000"/>
              </a:lnSpc>
              <a:buFont typeface="Arial" panose="020B0604020202020204" pitchFamily="34" charset="0"/>
              <a:buChar char="•"/>
            </a:pPr>
            <a:r>
              <a:rPr lang="es-CL" sz="2000" dirty="0" smtClean="0">
                <a:latin typeface="+mn-lt"/>
              </a:rPr>
              <a:t>2: Decidir el grano (nivel de detalle) de representación del proceso.</a:t>
            </a:r>
          </a:p>
          <a:p>
            <a:pPr marL="742950" lvl="1" indent="-285750">
              <a:lnSpc>
                <a:spcPct val="150000"/>
              </a:lnSpc>
              <a:buFont typeface="Arial" panose="020B0604020202020204" pitchFamily="34" charset="0"/>
              <a:buChar char="•"/>
            </a:pPr>
            <a:r>
              <a:rPr lang="es-CL" sz="2000" dirty="0" smtClean="0">
                <a:latin typeface="+mn-lt"/>
              </a:rPr>
              <a:t>3: Identificar las dimensiones que caracterizan el proceso.</a:t>
            </a:r>
          </a:p>
          <a:p>
            <a:pPr marL="742950" lvl="1" indent="-285750">
              <a:lnSpc>
                <a:spcPct val="150000"/>
              </a:lnSpc>
              <a:buFont typeface="Arial" panose="020B0604020202020204" pitchFamily="34" charset="0"/>
              <a:buChar char="•"/>
            </a:pPr>
            <a:r>
              <a:rPr lang="es-CL" sz="2000" dirty="0" smtClean="0">
                <a:latin typeface="+mn-lt"/>
              </a:rPr>
              <a:t>4: Decidir la información a almacenar sobre el proceso.</a:t>
            </a:r>
          </a:p>
          <a:p>
            <a:pPr marL="742950" lvl="1" indent="-285750">
              <a:lnSpc>
                <a:spcPct val="150000"/>
              </a:lnSpc>
              <a:buFont typeface="Arial" panose="020B0604020202020204" pitchFamily="34" charset="0"/>
              <a:buChar char="•"/>
            </a:pPr>
            <a:r>
              <a:rPr lang="es-CL" sz="2000" dirty="0" smtClean="0">
                <a:latin typeface="+mn-lt"/>
              </a:rPr>
              <a:t>5: Almacenar </a:t>
            </a:r>
            <a:r>
              <a:rPr lang="es-CL" sz="2000" dirty="0" err="1" smtClean="0">
                <a:latin typeface="+mn-lt"/>
              </a:rPr>
              <a:t>precálculos</a:t>
            </a:r>
            <a:r>
              <a:rPr lang="es-CL" sz="2000" dirty="0" smtClean="0">
                <a:latin typeface="+mn-lt"/>
              </a:rPr>
              <a:t> en la tabla de hechos.</a:t>
            </a:r>
          </a:p>
          <a:p>
            <a:pPr marL="742950" lvl="1" indent="-285750">
              <a:lnSpc>
                <a:spcPct val="150000"/>
              </a:lnSpc>
              <a:buFont typeface="Arial" panose="020B0604020202020204" pitchFamily="34" charset="0"/>
              <a:buChar char="•"/>
            </a:pPr>
            <a:r>
              <a:rPr lang="es-CL" sz="2000" dirty="0" smtClean="0">
                <a:latin typeface="+mn-lt"/>
              </a:rPr>
              <a:t>6: Completar las tablas de dimensiones.</a:t>
            </a:r>
          </a:p>
          <a:p>
            <a:pPr marL="742950" lvl="1" indent="-285750">
              <a:lnSpc>
                <a:spcPct val="150000"/>
              </a:lnSpc>
              <a:buFont typeface="Arial" panose="020B0604020202020204" pitchFamily="34" charset="0"/>
              <a:buChar char="•"/>
            </a:pPr>
            <a:r>
              <a:rPr lang="es-CL" sz="2000" dirty="0" smtClean="0">
                <a:latin typeface="+mn-lt"/>
              </a:rPr>
              <a:t>7: Elegir la duración histórica de la bases de datos.</a:t>
            </a:r>
          </a:p>
          <a:p>
            <a:pPr marL="742950" lvl="1" indent="-285750">
              <a:lnSpc>
                <a:spcPct val="150000"/>
              </a:lnSpc>
              <a:buFont typeface="Arial" panose="020B0604020202020204" pitchFamily="34" charset="0"/>
              <a:buChar char="•"/>
            </a:pPr>
            <a:r>
              <a:rPr lang="es-CL" sz="2000" dirty="0" smtClean="0">
                <a:latin typeface="+mn-lt"/>
              </a:rPr>
              <a:t>8: Rastrear las dimensiones que cambian lentamente.</a:t>
            </a:r>
          </a:p>
          <a:p>
            <a:pPr marL="742950" lvl="1" indent="-285750">
              <a:lnSpc>
                <a:spcPct val="150000"/>
              </a:lnSpc>
              <a:buFont typeface="Arial" panose="020B0604020202020204" pitchFamily="34" charset="0"/>
              <a:buChar char="•"/>
            </a:pPr>
            <a:r>
              <a:rPr lang="es-CL" sz="2000" dirty="0" smtClean="0">
                <a:latin typeface="+mn-lt"/>
              </a:rPr>
              <a:t>9: Decidir las prioridades de las consultas.</a:t>
            </a:r>
          </a:p>
          <a:p>
            <a:pPr marL="742950" lvl="1" indent="-285750">
              <a:buFont typeface="Arial" panose="020B0604020202020204" pitchFamily="34" charset="0"/>
              <a:buChar char="•"/>
            </a:pPr>
            <a:endParaRPr lang="es-CL" sz="2000" dirty="0">
              <a:latin typeface="+mn-lt"/>
            </a:endParaRPr>
          </a:p>
        </p:txBody>
      </p:sp>
    </p:spTree>
    <p:custDataLst>
      <p:tags r:id="rId1"/>
    </p:custDataLst>
    <p:extLst>
      <p:ext uri="{BB962C8B-B14F-4D97-AF65-F5344CB8AC3E}">
        <p14:creationId xmlns:p14="http://schemas.microsoft.com/office/powerpoint/2010/main" val="4227707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1: Elegir un “proceso” de la organización para modelar</a:t>
            </a:r>
          </a:p>
          <a:p>
            <a:pPr marL="742950" lvl="1" indent="-285750" algn="just">
              <a:lnSpc>
                <a:spcPct val="150000"/>
              </a:lnSpc>
              <a:buFont typeface="Arial" panose="020B0604020202020204" pitchFamily="34" charset="0"/>
              <a:buChar char="•"/>
            </a:pPr>
            <a:r>
              <a:rPr lang="es-CL" dirty="0" smtClean="0"/>
              <a:t>Proceso: actividad de la organización soportada por un OLTP del cual se puede extraer información con el propósito de construir el almacén de datos.</a:t>
            </a:r>
          </a:p>
          <a:p>
            <a:pPr marL="742950" lvl="1" indent="-285750" algn="just">
              <a:lnSpc>
                <a:spcPct val="150000"/>
              </a:lnSpc>
              <a:buFont typeface="Arial" panose="020B0604020202020204" pitchFamily="34" charset="0"/>
              <a:buChar char="•"/>
            </a:pPr>
            <a:r>
              <a:rPr lang="es-CL" dirty="0" smtClean="0"/>
              <a:t>Ejemplos: Pedidos (de clientes), compras (a suministradores), facturación, envíos, ventas, inventario…</a:t>
            </a:r>
            <a:endParaRPr lang="es-CL" dirty="0"/>
          </a:p>
        </p:txBody>
      </p:sp>
    </p:spTree>
    <p:custDataLst>
      <p:tags r:id="rId1"/>
    </p:custDataLst>
    <p:extLst>
      <p:ext uri="{BB962C8B-B14F-4D97-AF65-F5344CB8AC3E}">
        <p14:creationId xmlns:p14="http://schemas.microsoft.com/office/powerpoint/2010/main" val="3146152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2: Decidir el grano (nivel de detalle) de representación al que se desea almacenar los datos del proceso a modelar.</a:t>
            </a:r>
          </a:p>
          <a:p>
            <a:pPr marL="742950" lvl="1" indent="-285750" algn="just">
              <a:lnSpc>
                <a:spcPct val="150000"/>
              </a:lnSpc>
              <a:buFont typeface="Arial" panose="020B0604020202020204" pitchFamily="34" charset="0"/>
              <a:buChar char="•"/>
            </a:pPr>
            <a:r>
              <a:rPr lang="es-CL" dirty="0" smtClean="0"/>
              <a:t>Se define el nivel atómico de datos en el almacén de datos, determinando la granularidad adecuada para las dimensiones básicas del esquema; ej.: información diaria, semanal, mensual.</a:t>
            </a:r>
          </a:p>
          <a:p>
            <a:pPr marL="742950" lvl="1" indent="-285750" algn="just">
              <a:lnSpc>
                <a:spcPct val="150000"/>
              </a:lnSpc>
              <a:buFont typeface="Arial" panose="020B0604020202020204" pitchFamily="34" charset="0"/>
              <a:buChar char="•"/>
            </a:pPr>
            <a:r>
              <a:rPr lang="es-CL" dirty="0" smtClean="0"/>
              <a:t>Se almacena información a un nivel de detalle fino no porque se vaya a interrogar el almacén a ese nivel, sino porque ello permite clasificar y estudiar (analizar) la información desde muchos puntos de vista.</a:t>
            </a:r>
            <a:endParaRPr lang="es-CL" dirty="0"/>
          </a:p>
        </p:txBody>
      </p:sp>
    </p:spTree>
    <p:custDataLst>
      <p:tags r:id="rId1"/>
    </p:custDataLst>
    <p:extLst>
      <p:ext uri="{BB962C8B-B14F-4D97-AF65-F5344CB8AC3E}">
        <p14:creationId xmlns:p14="http://schemas.microsoft.com/office/powerpoint/2010/main" val="3929477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Introducción</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25642" y="1172024"/>
            <a:ext cx="8061158" cy="3323987"/>
          </a:xfrm>
          <a:prstGeom prst="rect">
            <a:avLst/>
          </a:prstGeom>
          <a:noFill/>
        </p:spPr>
        <p:txBody>
          <a:bodyPr wrap="square" rtlCol="0">
            <a:spAutoFit/>
          </a:bodyPr>
          <a:lstStyle/>
          <a:p>
            <a:pPr algn="just">
              <a:lnSpc>
                <a:spcPct val="150000"/>
              </a:lnSpc>
            </a:pPr>
            <a:r>
              <a:rPr lang="es-CL" dirty="0" smtClean="0"/>
              <a:t>Los </a:t>
            </a:r>
            <a:r>
              <a:rPr lang="es-CL" dirty="0" err="1" smtClean="0"/>
              <a:t>datawarehouses</a:t>
            </a:r>
            <a:r>
              <a:rPr lang="es-CL" dirty="0" smtClean="0"/>
              <a:t> son </a:t>
            </a:r>
            <a:r>
              <a:rPr lang="es-CL" sz="3600" dirty="0">
                <a:solidFill>
                  <a:srgbClr val="FF0000"/>
                </a:solidFill>
              </a:rPr>
              <a:t>A</a:t>
            </a:r>
            <a:r>
              <a:rPr lang="es-CL" sz="3600" dirty="0" smtClean="0">
                <a:solidFill>
                  <a:srgbClr val="FF0000"/>
                </a:solidFill>
              </a:rPr>
              <a:t>lmacenes </a:t>
            </a:r>
            <a:r>
              <a:rPr lang="es-CL" sz="3600" dirty="0" smtClean="0">
                <a:solidFill>
                  <a:srgbClr val="FF0000"/>
                </a:solidFill>
              </a:rPr>
              <a:t>de datos </a:t>
            </a:r>
            <a:r>
              <a:rPr lang="es-CL" dirty="0" smtClean="0"/>
              <a:t>cuya función principal es </a:t>
            </a:r>
            <a:r>
              <a:rPr lang="es-CL" sz="3200" dirty="0">
                <a:solidFill>
                  <a:srgbClr val="FF0000"/>
                </a:solidFill>
              </a:rPr>
              <a:t>O</a:t>
            </a:r>
            <a:r>
              <a:rPr lang="es-CL" sz="3200" dirty="0" smtClean="0">
                <a:solidFill>
                  <a:srgbClr val="FF0000"/>
                </a:solidFill>
              </a:rPr>
              <a:t>rganizar </a:t>
            </a:r>
            <a:r>
              <a:rPr lang="es-CL" sz="3200" dirty="0" smtClean="0">
                <a:solidFill>
                  <a:srgbClr val="FF0000"/>
                </a:solidFill>
              </a:rPr>
              <a:t>la información </a:t>
            </a:r>
            <a:r>
              <a:rPr lang="es-CL" dirty="0" smtClean="0"/>
              <a:t>de manera que pueda ser analizada y apoyar la toma de decisiones. La organización de la información utiliza modelos multidimensionales, los que permiten registrar datos a través del tiempo, para poder ser analizado desde varios puntos de vista.</a:t>
            </a:r>
            <a:endParaRPr lang="es-CL" dirty="0"/>
          </a:p>
        </p:txBody>
      </p:sp>
    </p:spTree>
    <p:custDataLst>
      <p:tags r:id="rId1"/>
    </p:custDataLst>
    <p:extLst>
      <p:ext uri="{BB962C8B-B14F-4D97-AF65-F5344CB8AC3E}">
        <p14:creationId xmlns:p14="http://schemas.microsoft.com/office/powerpoint/2010/main" val="3238086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Ejemplo: cadena de supermercado </a:t>
            </a:r>
            <a:r>
              <a:rPr lang="es-CL" dirty="0" smtClean="0">
                <a:sym typeface="Wingdings" panose="05000000000000000000" pitchFamily="2" charset="2"/>
              </a:rPr>
              <a:t> proceso de ventas.</a:t>
            </a:r>
          </a:p>
          <a:p>
            <a:pPr marL="742950" lvl="1" indent="-285750" algn="just">
              <a:lnSpc>
                <a:spcPct val="150000"/>
              </a:lnSpc>
              <a:buFont typeface="Arial" panose="020B0604020202020204" pitchFamily="34" charset="0"/>
              <a:buChar char="•"/>
            </a:pPr>
            <a:r>
              <a:rPr lang="es-CL" dirty="0" smtClean="0">
                <a:sym typeface="Wingdings" panose="05000000000000000000" pitchFamily="2" charset="2"/>
              </a:rPr>
              <a:t>Granularidad: “se desea almacenar información sobre las ventas diarias de cada producto en cada sucursal de la cadena”.</a:t>
            </a:r>
          </a:p>
          <a:p>
            <a:pPr lvl="1" algn="just">
              <a:lnSpc>
                <a:spcPct val="150000"/>
              </a:lnSpc>
            </a:pPr>
            <a:endParaRPr lang="es-CL" dirty="0"/>
          </a:p>
        </p:txBody>
      </p:sp>
    </p:spTree>
    <p:custDataLst>
      <p:tags r:id="rId1"/>
    </p:custDataLst>
    <p:extLst>
      <p:ext uri="{BB962C8B-B14F-4D97-AF65-F5344CB8AC3E}">
        <p14:creationId xmlns:p14="http://schemas.microsoft.com/office/powerpoint/2010/main" val="1862551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Grano Fino: no se almacena información a nivel de línea de ticket porque no se puede identificar siempre al cliente de la venta, lo que permitiría hacer el análisis del comportamiento (hábitos de compra) del cliente.</a:t>
            </a:r>
          </a:p>
          <a:p>
            <a:pPr marL="285750" indent="-285750" algn="just">
              <a:lnSpc>
                <a:spcPct val="150000"/>
              </a:lnSpc>
              <a:buFont typeface="Arial" panose="020B0604020202020204" pitchFamily="34" charset="0"/>
              <a:buChar char="•"/>
            </a:pPr>
            <a:r>
              <a:rPr lang="es-CL" dirty="0" smtClean="0"/>
              <a:t>Grano Grueso: no se almacena información a nivel semanal o mensual, porque se perderían opciones de análisis interesantes: ventas en días previos a vacaciones, ventas en fin de semana, ventas en fin de mes,…</a:t>
            </a:r>
            <a:endParaRPr lang="es-CL" dirty="0"/>
          </a:p>
        </p:txBody>
      </p:sp>
    </p:spTree>
    <p:custDataLst>
      <p:tags r:id="rId1"/>
    </p:custDataLst>
    <p:extLst>
      <p:ext uri="{BB962C8B-B14F-4D97-AF65-F5344CB8AC3E}">
        <p14:creationId xmlns:p14="http://schemas.microsoft.com/office/powerpoint/2010/main" val="2910060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1698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3: Identificar las dimensiones que caracterizan el proceso.</a:t>
            </a:r>
          </a:p>
          <a:p>
            <a:pPr marL="742950" lvl="1" indent="-285750" algn="just">
              <a:lnSpc>
                <a:spcPct val="150000"/>
              </a:lnSpc>
              <a:buFont typeface="Arial" panose="020B0604020202020204" pitchFamily="34" charset="0"/>
              <a:buChar char="•"/>
            </a:pPr>
            <a:r>
              <a:rPr lang="es-CL" dirty="0" smtClean="0"/>
              <a:t>Tiempo: ¿cuándo se produce la actividad?</a:t>
            </a:r>
          </a:p>
          <a:p>
            <a:pPr marL="742950" lvl="1" indent="-285750" algn="just">
              <a:lnSpc>
                <a:spcPct val="150000"/>
              </a:lnSpc>
              <a:buFont typeface="Arial" panose="020B0604020202020204" pitchFamily="34" charset="0"/>
              <a:buChar char="•"/>
            </a:pPr>
            <a:r>
              <a:rPr lang="es-CL" dirty="0" smtClean="0"/>
              <a:t>Producto: ¿cuál es el objeto de la actividad?</a:t>
            </a:r>
          </a:p>
          <a:p>
            <a:pPr marL="742950" lvl="1" indent="-285750" algn="just">
              <a:lnSpc>
                <a:spcPct val="150000"/>
              </a:lnSpc>
              <a:buFont typeface="Arial" panose="020B0604020202020204" pitchFamily="34" charset="0"/>
              <a:buChar char="•"/>
            </a:pPr>
            <a:r>
              <a:rPr lang="es-CL" dirty="0" smtClean="0"/>
              <a:t>Almacén: ¿dónde se produce la actividad?</a:t>
            </a:r>
          </a:p>
          <a:p>
            <a:pPr marL="742950" lvl="1" indent="-285750" algn="just">
              <a:lnSpc>
                <a:spcPct val="150000"/>
              </a:lnSpc>
              <a:buFont typeface="Arial" panose="020B0604020202020204" pitchFamily="34" charset="0"/>
              <a:buChar char="•"/>
            </a:pPr>
            <a:r>
              <a:rPr lang="es-CL" dirty="0" smtClean="0"/>
              <a:t>Cliente: ¿quién es el destinatario de la actividad?</a:t>
            </a:r>
            <a:endParaRPr lang="es-CL" dirty="0"/>
          </a:p>
        </p:txBody>
      </p:sp>
    </p:spTree>
    <p:custDataLst>
      <p:tags r:id="rId1"/>
    </p:custDataLst>
    <p:extLst>
      <p:ext uri="{BB962C8B-B14F-4D97-AF65-F5344CB8AC3E}">
        <p14:creationId xmlns:p14="http://schemas.microsoft.com/office/powerpoint/2010/main" val="3733467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De cada dimensión se debe decidir los atributos relevantes para el análisis de la actividad.</a:t>
            </a:r>
          </a:p>
          <a:p>
            <a:pPr marL="285750" indent="-285750" algn="just">
              <a:lnSpc>
                <a:spcPct val="150000"/>
              </a:lnSpc>
              <a:buFont typeface="Arial" panose="020B0604020202020204" pitchFamily="34" charset="0"/>
              <a:buChar char="•"/>
            </a:pPr>
            <a:r>
              <a:rPr lang="es-CL" dirty="0" smtClean="0"/>
              <a:t>Entre los atributos de una dimensión existen jerarquías naturales que deben ser identificadas (día-mes-año).</a:t>
            </a:r>
            <a:endParaRPr lang="es-CL" dirty="0"/>
          </a:p>
        </p:txBody>
      </p:sp>
    </p:spTree>
    <p:custDataLst>
      <p:tags r:id="rId1"/>
    </p:custDataLst>
    <p:extLst>
      <p:ext uri="{BB962C8B-B14F-4D97-AF65-F5344CB8AC3E}">
        <p14:creationId xmlns:p14="http://schemas.microsoft.com/office/powerpoint/2010/main" val="423925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4: Decidir la información a almacenar sobre el proceso.</a:t>
            </a:r>
          </a:p>
          <a:p>
            <a:pPr marL="742950" lvl="1" indent="-285750" algn="just">
              <a:lnSpc>
                <a:spcPct val="150000"/>
              </a:lnSpc>
              <a:buFont typeface="Arial" panose="020B0604020202020204" pitchFamily="34" charset="0"/>
              <a:buChar char="•"/>
            </a:pPr>
            <a:r>
              <a:rPr lang="es-CL" dirty="0" smtClean="0"/>
              <a:t>Hechos: información (sobre la actividad) que se desea almacenar en cada registro de la tabla de hechos y que será objeto del análisis.</a:t>
            </a:r>
          </a:p>
          <a:p>
            <a:pPr marL="742950" lvl="1" indent="-285750" algn="just">
              <a:lnSpc>
                <a:spcPct val="150000"/>
              </a:lnSpc>
              <a:buFont typeface="Arial" panose="020B0604020202020204" pitchFamily="34" charset="0"/>
              <a:buChar char="•"/>
            </a:pPr>
            <a:r>
              <a:rPr lang="es-CL" dirty="0" smtClean="0"/>
              <a:t>Ejemplos: cantidades, sumas, máximos,…</a:t>
            </a:r>
            <a:endParaRPr lang="es-CL" dirty="0"/>
          </a:p>
        </p:txBody>
      </p:sp>
    </p:spTree>
    <p:custDataLst>
      <p:tags r:id="rId1"/>
    </p:custDataLst>
    <p:extLst>
      <p:ext uri="{BB962C8B-B14F-4D97-AF65-F5344CB8AC3E}">
        <p14:creationId xmlns:p14="http://schemas.microsoft.com/office/powerpoint/2010/main" val="3732927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30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Ejemplo: cadena de supermercados </a:t>
            </a:r>
            <a:r>
              <a:rPr lang="es-CL" dirty="0" smtClean="0">
                <a:sym typeface="Wingdings" panose="05000000000000000000" pitchFamily="2" charset="2"/>
              </a:rPr>
              <a:t> proceso de ventas.</a:t>
            </a:r>
          </a:p>
          <a:p>
            <a:pPr marL="742950" lvl="1" indent="-285750" algn="just">
              <a:lnSpc>
                <a:spcPct val="150000"/>
              </a:lnSpc>
              <a:buFont typeface="Arial" panose="020B0604020202020204" pitchFamily="34" charset="0"/>
              <a:buChar char="•"/>
            </a:pPr>
            <a:r>
              <a:rPr lang="es-CL" dirty="0" smtClean="0">
                <a:sym typeface="Wingdings" panose="05000000000000000000" pitchFamily="2" charset="2"/>
              </a:rPr>
              <a:t>Gránulo: “se desea almacenar información sobre las ventas diarias de cada producto en cada establecimiento de la cadena”.</a:t>
            </a:r>
          </a:p>
          <a:p>
            <a:pPr marL="1200150" lvl="2" indent="-285750" algn="just">
              <a:lnSpc>
                <a:spcPct val="150000"/>
              </a:lnSpc>
              <a:buFont typeface="Arial" panose="020B0604020202020204" pitchFamily="34" charset="0"/>
              <a:buChar char="•"/>
            </a:pPr>
            <a:r>
              <a:rPr lang="es-CL" dirty="0" smtClean="0">
                <a:sym typeface="Wingdings" panose="05000000000000000000" pitchFamily="2" charset="2"/>
              </a:rPr>
              <a:t>Monto total de las ventas del producto en el día.</a:t>
            </a:r>
          </a:p>
          <a:p>
            <a:pPr marL="1200150" lvl="2" indent="-285750" algn="just">
              <a:lnSpc>
                <a:spcPct val="150000"/>
              </a:lnSpc>
              <a:buFont typeface="Arial" panose="020B0604020202020204" pitchFamily="34" charset="0"/>
              <a:buChar char="•"/>
            </a:pPr>
            <a:r>
              <a:rPr lang="es-CL" dirty="0" smtClean="0">
                <a:sym typeface="Wingdings" panose="05000000000000000000" pitchFamily="2" charset="2"/>
              </a:rPr>
              <a:t>Número total de las unidades vendidas del producto en el día.</a:t>
            </a:r>
          </a:p>
          <a:p>
            <a:pPr marL="1200150" lvl="2" indent="-285750" algn="just">
              <a:lnSpc>
                <a:spcPct val="150000"/>
              </a:lnSpc>
              <a:buFont typeface="Arial" panose="020B0604020202020204" pitchFamily="34" charset="0"/>
              <a:buChar char="•"/>
            </a:pPr>
            <a:r>
              <a:rPr lang="es-CL" dirty="0" smtClean="0">
                <a:sym typeface="Wingdings" panose="05000000000000000000" pitchFamily="2" charset="2"/>
              </a:rPr>
              <a:t>Número total de clientes distintos que han comprado el producto en el día.</a:t>
            </a:r>
            <a:endParaRPr lang="es-CL" dirty="0"/>
          </a:p>
        </p:txBody>
      </p:sp>
    </p:spTree>
    <p:custDataLst>
      <p:tags r:id="rId1"/>
    </p:custDataLst>
    <p:extLst>
      <p:ext uri="{BB962C8B-B14F-4D97-AF65-F5344CB8AC3E}">
        <p14:creationId xmlns:p14="http://schemas.microsoft.com/office/powerpoint/2010/main" val="2253814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5: Almacenar </a:t>
            </a:r>
            <a:r>
              <a:rPr lang="es-CL" dirty="0" err="1" smtClean="0"/>
              <a:t>precálculos</a:t>
            </a:r>
            <a:r>
              <a:rPr lang="es-CL" dirty="0" smtClean="0"/>
              <a:t> en la tabla de hechos.</a:t>
            </a:r>
          </a:p>
          <a:p>
            <a:pPr marL="742950" lvl="1" indent="-285750" algn="just">
              <a:lnSpc>
                <a:spcPct val="150000"/>
              </a:lnSpc>
              <a:buFont typeface="Arial" panose="020B0604020202020204" pitchFamily="34" charset="0"/>
              <a:buChar char="•"/>
            </a:pPr>
            <a:r>
              <a:rPr lang="es-CL" dirty="0" smtClean="0"/>
              <a:t>Se trata de analizar si ciertas medidas derivadas pueden ser útiles (aunque sean redundantes).</a:t>
            </a:r>
          </a:p>
          <a:p>
            <a:pPr marL="742950" lvl="1" indent="-285750" algn="just">
              <a:lnSpc>
                <a:spcPct val="150000"/>
              </a:lnSpc>
              <a:buFont typeface="Arial" panose="020B0604020202020204" pitchFamily="34" charset="0"/>
              <a:buChar char="•"/>
            </a:pPr>
            <a:r>
              <a:rPr lang="es-CL" dirty="0" smtClean="0"/>
              <a:t>Ej.: total bruto – descuento = monto final.</a:t>
            </a:r>
            <a:endParaRPr lang="es-CL" dirty="0"/>
          </a:p>
        </p:txBody>
      </p:sp>
    </p:spTree>
    <p:custDataLst>
      <p:tags r:id="rId1"/>
    </p:custDataLst>
    <p:extLst>
      <p:ext uri="{BB962C8B-B14F-4D97-AF65-F5344CB8AC3E}">
        <p14:creationId xmlns:p14="http://schemas.microsoft.com/office/powerpoint/2010/main" val="3145125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30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6: Completar las tablas de dimensiones.</a:t>
            </a:r>
          </a:p>
          <a:p>
            <a:pPr marL="742950" lvl="1" indent="-285750" algn="just">
              <a:lnSpc>
                <a:spcPct val="150000"/>
              </a:lnSpc>
              <a:buFont typeface="Arial" panose="020B0604020202020204" pitchFamily="34" charset="0"/>
              <a:buChar char="•"/>
            </a:pPr>
            <a:r>
              <a:rPr lang="es-CL" dirty="0" smtClean="0"/>
              <a:t>Repasar y añadir más atributos a las dimensiones que puedan ser útiles.</a:t>
            </a:r>
          </a:p>
          <a:p>
            <a:pPr marL="742950" lvl="1" indent="-285750" algn="just">
              <a:lnSpc>
                <a:spcPct val="150000"/>
              </a:lnSpc>
              <a:buFont typeface="Arial" panose="020B0604020202020204" pitchFamily="34" charset="0"/>
              <a:buChar char="•"/>
            </a:pPr>
            <a:r>
              <a:rPr lang="es-CL" dirty="0" smtClean="0"/>
              <a:t>Ej.: características directas de la sucursal: el código postal, playas de estacionamiento…</a:t>
            </a:r>
          </a:p>
          <a:p>
            <a:pPr marL="742950" lvl="1" indent="-285750" algn="just">
              <a:lnSpc>
                <a:spcPct val="150000"/>
              </a:lnSpc>
              <a:buFont typeface="Arial" panose="020B0604020202020204" pitchFamily="34" charset="0"/>
              <a:buChar char="•"/>
            </a:pPr>
            <a:r>
              <a:rPr lang="es-CL" dirty="0" smtClean="0"/>
              <a:t>Ej.: características derivadas de la sucursal: zona conflictiva, estacionamiento (S/N)…</a:t>
            </a:r>
            <a:endParaRPr lang="es-CL" dirty="0"/>
          </a:p>
        </p:txBody>
      </p:sp>
    </p:spTree>
    <p:custDataLst>
      <p:tags r:id="rId1"/>
    </p:custDataLst>
    <p:extLst>
      <p:ext uri="{BB962C8B-B14F-4D97-AF65-F5344CB8AC3E}">
        <p14:creationId xmlns:p14="http://schemas.microsoft.com/office/powerpoint/2010/main" val="2906340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7: Elegir la duración histórica de los datos.</a:t>
            </a:r>
          </a:p>
          <a:p>
            <a:pPr marL="742950" lvl="1" indent="-285750" algn="just">
              <a:lnSpc>
                <a:spcPct val="150000"/>
              </a:lnSpc>
              <a:buFont typeface="Arial" panose="020B0604020202020204" pitchFamily="34" charset="0"/>
              <a:buChar char="•"/>
            </a:pPr>
            <a:r>
              <a:rPr lang="es-CL" dirty="0" smtClean="0"/>
              <a:t>El contenido debe ser lo suficientemente grande, para permitir un análisis de tendencias correcto.</a:t>
            </a:r>
          </a:p>
          <a:p>
            <a:pPr marL="742950" lvl="1" indent="-285750" algn="just">
              <a:lnSpc>
                <a:spcPct val="150000"/>
              </a:lnSpc>
              <a:buFont typeface="Arial" panose="020B0604020202020204" pitchFamily="34" charset="0"/>
              <a:buChar char="•"/>
            </a:pPr>
            <a:r>
              <a:rPr lang="es-CL" dirty="0" smtClean="0"/>
              <a:t>El contenido debe ser los suficientemente pequeño como para no consumir grandes espacios de memoria o demorar la ejecución de las consultas involucradas.</a:t>
            </a:r>
          </a:p>
        </p:txBody>
      </p:sp>
    </p:spTree>
    <p:custDataLst>
      <p:tags r:id="rId1"/>
    </p:custDataLst>
    <p:extLst>
      <p:ext uri="{BB962C8B-B14F-4D97-AF65-F5344CB8AC3E}">
        <p14:creationId xmlns:p14="http://schemas.microsoft.com/office/powerpoint/2010/main" val="599973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38318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8: Rastrear las dimensiones que cambian “lentamente”.</a:t>
            </a:r>
          </a:p>
          <a:p>
            <a:pPr marL="742950" lvl="1" indent="-285750" algn="just">
              <a:lnSpc>
                <a:spcPct val="150000"/>
              </a:lnSpc>
              <a:buFont typeface="Arial" panose="020B0604020202020204" pitchFamily="34" charset="0"/>
              <a:buChar char="•"/>
            </a:pPr>
            <a:r>
              <a:rPr lang="es-CL" dirty="0" smtClean="0"/>
              <a:t>Se considera relevante el caso en que, en el mundo real, para un valor de una dimensión, cambia el valor de un atributo que es significativo para el análisis sin cambiar el valor de su clave.</a:t>
            </a:r>
          </a:p>
          <a:p>
            <a:pPr marL="742950" lvl="1" indent="-285750" algn="just">
              <a:lnSpc>
                <a:spcPct val="150000"/>
              </a:lnSpc>
              <a:buFont typeface="Arial" panose="020B0604020202020204" pitchFamily="34" charset="0"/>
              <a:buChar char="•"/>
            </a:pPr>
            <a:r>
              <a:rPr lang="es-CL" dirty="0" smtClean="0"/>
              <a:t>Ej.: considerar un data </a:t>
            </a:r>
            <a:r>
              <a:rPr lang="es-CL" dirty="0" err="1" smtClean="0"/>
              <a:t>warehouse</a:t>
            </a:r>
            <a:r>
              <a:rPr lang="es-CL" dirty="0" smtClean="0"/>
              <a:t> con una dimensión Cliente. Un registro representa la información sobre el cliente “Juan López”, cuyo estado civil cambia el 7 de Abril del 2011 de soltero a casado </a:t>
            </a:r>
            <a:r>
              <a:rPr lang="es-CL" dirty="0" smtClean="0">
                <a:sym typeface="Wingdings" panose="05000000000000000000" pitchFamily="2" charset="2"/>
              </a:rPr>
              <a:t> en un análisis comprendido en el periodo 2008 al 2012, ¿cuántas veces cuenta el cliente como soltero y cuántas como casado?.</a:t>
            </a:r>
            <a:endParaRPr lang="es-CL" dirty="0" smtClean="0"/>
          </a:p>
        </p:txBody>
      </p:sp>
    </p:spTree>
    <p:custDataLst>
      <p:tags r:id="rId1"/>
    </p:custDataLst>
    <p:extLst>
      <p:ext uri="{BB962C8B-B14F-4D97-AF65-F5344CB8AC3E}">
        <p14:creationId xmlns:p14="http://schemas.microsoft.com/office/powerpoint/2010/main" val="3588556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6"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55" y="1088019"/>
            <a:ext cx="7426468" cy="4714193"/>
          </a:xfrm>
          <a:prstGeom prst="rect">
            <a:avLst/>
          </a:prstGeom>
        </p:spPr>
      </p:pic>
    </p:spTree>
    <p:custDataLst>
      <p:tags r:id="rId1"/>
    </p:custDataLst>
    <p:extLst>
      <p:ext uri="{BB962C8B-B14F-4D97-AF65-F5344CB8AC3E}">
        <p14:creationId xmlns:p14="http://schemas.microsoft.com/office/powerpoint/2010/main" val="590825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1698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Existen 3 estrategias para el tratamiento de los cambios en las dimensiones:</a:t>
            </a:r>
          </a:p>
          <a:p>
            <a:pPr marL="742950" lvl="1" indent="-285750" algn="just">
              <a:lnSpc>
                <a:spcPct val="150000"/>
              </a:lnSpc>
              <a:buFont typeface="Arial" panose="020B0604020202020204" pitchFamily="34" charset="0"/>
              <a:buChar char="•"/>
            </a:pPr>
            <a:r>
              <a:rPr lang="es-CL" dirty="0" smtClean="0"/>
              <a:t>Tipo1: realizar la modificación</a:t>
            </a:r>
          </a:p>
          <a:p>
            <a:pPr marL="742950" lvl="1" indent="-285750" algn="just">
              <a:lnSpc>
                <a:spcPct val="150000"/>
              </a:lnSpc>
              <a:buFont typeface="Arial" panose="020B0604020202020204" pitchFamily="34" charset="0"/>
              <a:buChar char="•"/>
            </a:pPr>
            <a:r>
              <a:rPr lang="es-CL" dirty="0" smtClean="0"/>
              <a:t>Tipo 2: crear un nuevo registro</a:t>
            </a:r>
          </a:p>
          <a:p>
            <a:pPr marL="742950" lvl="1" indent="-285750" algn="just">
              <a:lnSpc>
                <a:spcPct val="150000"/>
              </a:lnSpc>
              <a:buFont typeface="Arial" panose="020B0604020202020204" pitchFamily="34" charset="0"/>
              <a:buChar char="•"/>
            </a:pPr>
            <a:r>
              <a:rPr lang="es-CL" dirty="0" smtClean="0"/>
              <a:t>Tipo 3: crear un nuevo atributo</a:t>
            </a:r>
          </a:p>
        </p:txBody>
      </p:sp>
    </p:spTree>
    <p:custDataLst>
      <p:tags r:id="rId1"/>
    </p:custDataLst>
    <p:extLst>
      <p:ext uri="{BB962C8B-B14F-4D97-AF65-F5344CB8AC3E}">
        <p14:creationId xmlns:p14="http://schemas.microsoft.com/office/powerpoint/2010/main" val="874365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Método de </a:t>
            </a:r>
            <a:r>
              <a:rPr lang="es-CL" sz="4000" dirty="0" err="1" smtClean="0">
                <a:solidFill>
                  <a:schemeClr val="bg1"/>
                </a:solidFill>
              </a:rPr>
              <a:t>Kimball</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457200" y="1204108"/>
            <a:ext cx="8117305"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t>Paso 9: Decidir las prioridades de las consultas (este paso se relaciona con el diseño físico).</a:t>
            </a:r>
          </a:p>
          <a:p>
            <a:pPr marL="285750" indent="-285750" algn="just">
              <a:lnSpc>
                <a:spcPct val="150000"/>
              </a:lnSpc>
              <a:buFont typeface="Arial" panose="020B0604020202020204" pitchFamily="34" charset="0"/>
              <a:buChar char="•"/>
            </a:pPr>
            <a:r>
              <a:rPr lang="es-CL" dirty="0" smtClean="0"/>
              <a:t>Una vez claro el diseño lógico, de cara al diseño físico, es necesario analizar ciertas cosas:</a:t>
            </a:r>
          </a:p>
          <a:p>
            <a:pPr marL="742950" lvl="1" indent="-285750" algn="just">
              <a:lnSpc>
                <a:spcPct val="150000"/>
              </a:lnSpc>
              <a:buFont typeface="Arial" panose="020B0604020202020204" pitchFamily="34" charset="0"/>
              <a:buChar char="•"/>
            </a:pPr>
            <a:r>
              <a:rPr lang="es-CL" dirty="0" smtClean="0"/>
              <a:t>¿Qué medidas en la tabla de hechos son más importantes?</a:t>
            </a:r>
          </a:p>
          <a:p>
            <a:pPr marL="742950" lvl="1" indent="-285750" algn="just">
              <a:lnSpc>
                <a:spcPct val="150000"/>
              </a:lnSpc>
              <a:buFont typeface="Arial" panose="020B0604020202020204" pitchFamily="34" charset="0"/>
              <a:buChar char="•"/>
            </a:pPr>
            <a:r>
              <a:rPr lang="es-CL" dirty="0" smtClean="0"/>
              <a:t>¿Qué medidas pueden ser más interesantes de agregar?</a:t>
            </a:r>
          </a:p>
        </p:txBody>
      </p:sp>
    </p:spTree>
    <p:custDataLst>
      <p:tags r:id="rId1"/>
    </p:custDataLst>
    <p:extLst>
      <p:ext uri="{BB962C8B-B14F-4D97-AF65-F5344CB8AC3E}">
        <p14:creationId xmlns:p14="http://schemas.microsoft.com/office/powerpoint/2010/main" val="2693096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Resumen</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013032" cy="39703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mn-lt"/>
              </a:rPr>
              <a:t>Los data </a:t>
            </a:r>
            <a:r>
              <a:rPr lang="es-CL" dirty="0" err="1" smtClean="0">
                <a:latin typeface="+mn-lt"/>
              </a:rPr>
              <a:t>warehouses</a:t>
            </a:r>
            <a:r>
              <a:rPr lang="es-CL" dirty="0" smtClean="0">
                <a:latin typeface="+mn-lt"/>
              </a:rPr>
              <a:t>, son almacenes de datos diseñados de manera que puedan organizar la información para el análisis de ciertos hechos relacionados con el negocio a través del tiempo.</a:t>
            </a:r>
          </a:p>
          <a:p>
            <a:pPr marL="285750" indent="-285750" algn="just">
              <a:lnSpc>
                <a:spcPct val="150000"/>
              </a:lnSpc>
              <a:buFont typeface="Arial" panose="020B0604020202020204" pitchFamily="34" charset="0"/>
              <a:buChar char="•"/>
            </a:pPr>
            <a:r>
              <a:rPr lang="es-CL" dirty="0" smtClean="0">
                <a:latin typeface="+mn-lt"/>
              </a:rPr>
              <a:t>El diseño de un data </a:t>
            </a:r>
            <a:r>
              <a:rPr lang="es-CL" dirty="0" err="1" smtClean="0">
                <a:latin typeface="+mn-lt"/>
              </a:rPr>
              <a:t>warehouse</a:t>
            </a:r>
            <a:r>
              <a:rPr lang="es-CL" dirty="0" smtClean="0">
                <a:latin typeface="+mn-lt"/>
              </a:rPr>
              <a:t> debe considerar diferentes aspectos, los cuales pueden ser abordados con metodologías de diseños y enfoques que ayuden a establecer el diseño correcto para satisfacer el requerimiento de información de una organización.</a:t>
            </a:r>
          </a:p>
          <a:p>
            <a:pPr algn="just">
              <a:lnSpc>
                <a:spcPct val="150000"/>
              </a:lnSpc>
            </a:pPr>
            <a:endParaRPr lang="es-CL" dirty="0" smtClean="0"/>
          </a:p>
          <a:p>
            <a:endParaRPr lang="es-CL" dirty="0" smtClean="0"/>
          </a:p>
          <a:p>
            <a:endParaRPr lang="es-CL" dirty="0"/>
          </a:p>
        </p:txBody>
      </p:sp>
    </p:spTree>
    <p:custDataLst>
      <p:tags r:id="rId1"/>
    </p:custDataLst>
    <p:extLst>
      <p:ext uri="{BB962C8B-B14F-4D97-AF65-F5344CB8AC3E}">
        <p14:creationId xmlns:p14="http://schemas.microsoft.com/office/powerpoint/2010/main" val="1147157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Material Complementario</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486274" cy="27238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mn-lt"/>
              </a:rPr>
              <a:t>Puede consultar el siguiente material complementario existente en la Biblioteca de </a:t>
            </a:r>
            <a:r>
              <a:rPr lang="es-CL" dirty="0" err="1" smtClean="0">
                <a:latin typeface="+mn-lt"/>
              </a:rPr>
              <a:t>DuocUC</a:t>
            </a:r>
            <a:r>
              <a:rPr lang="es-CL" dirty="0" smtClean="0">
                <a:latin typeface="+mn-lt"/>
              </a:rPr>
              <a:t>.</a:t>
            </a:r>
          </a:p>
          <a:p>
            <a:pPr marL="285750" indent="-285750" algn="just">
              <a:lnSpc>
                <a:spcPct val="150000"/>
              </a:lnSpc>
              <a:buFont typeface="Arial" panose="020B0604020202020204" pitchFamily="34" charset="0"/>
              <a:buChar char="•"/>
            </a:pPr>
            <a:endParaRPr lang="es-CL" dirty="0">
              <a:latin typeface="+mn-lt"/>
            </a:endParaRPr>
          </a:p>
          <a:p>
            <a:pPr marL="742950" lvl="1" indent="-285750" algn="just">
              <a:lnSpc>
                <a:spcPct val="150000"/>
              </a:lnSpc>
              <a:buFont typeface="Arial" panose="020B0604020202020204" pitchFamily="34" charset="0"/>
              <a:buChar char="•"/>
            </a:pPr>
            <a:r>
              <a:rPr lang="es-CL" dirty="0">
                <a:latin typeface="+mn-lt"/>
              </a:rPr>
              <a:t>Libro </a:t>
            </a:r>
            <a:r>
              <a:rPr lang="es-CL" dirty="0" smtClean="0">
                <a:latin typeface="+mn-lt"/>
              </a:rPr>
              <a:t>: “Conceptos </a:t>
            </a:r>
            <a:r>
              <a:rPr lang="es-CL" dirty="0">
                <a:latin typeface="+mn-lt"/>
              </a:rPr>
              <a:t>básicos de modelado </a:t>
            </a:r>
            <a:r>
              <a:rPr lang="es-CL" dirty="0" smtClean="0">
                <a:latin typeface="+mn-lt"/>
              </a:rPr>
              <a:t>multidimensional”. </a:t>
            </a:r>
            <a:r>
              <a:rPr lang="es-CL" dirty="0">
                <a:latin typeface="+mn-lt"/>
              </a:rPr>
              <a:t>Juan Carlos Trujillo. Capitulo 2:Arquitectura. </a:t>
            </a:r>
            <a:r>
              <a:rPr lang="es-CL" dirty="0" smtClean="0">
                <a:latin typeface="+mn-lt"/>
              </a:rPr>
              <a:t>. </a:t>
            </a:r>
          </a:p>
          <a:p>
            <a:endParaRPr lang="es-CL" dirty="0" smtClean="0"/>
          </a:p>
          <a:p>
            <a:endParaRPr lang="es-CL" dirty="0"/>
          </a:p>
        </p:txBody>
      </p:sp>
    </p:spTree>
    <p:custDataLst>
      <p:tags r:id="rId1"/>
    </p:custDataLst>
    <p:extLst>
      <p:ext uri="{BB962C8B-B14F-4D97-AF65-F5344CB8AC3E}">
        <p14:creationId xmlns:p14="http://schemas.microsoft.com/office/powerpoint/2010/main" val="153346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49442" y="997969"/>
            <a:ext cx="8045116" cy="56323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Data </a:t>
            </a:r>
            <a:r>
              <a:rPr lang="es-CL" sz="2000" dirty="0" err="1" smtClean="0">
                <a:latin typeface="+mn-lt"/>
              </a:rPr>
              <a:t>Warehousing</a:t>
            </a:r>
            <a:r>
              <a:rPr lang="es-CL" sz="2000" dirty="0" smtClean="0">
                <a:latin typeface="+mn-lt"/>
              </a:rPr>
              <a:t>: conjunto de herramientas que permite construir un </a:t>
            </a:r>
            <a:r>
              <a:rPr lang="es-CL" sz="2000" dirty="0" err="1" smtClean="0">
                <a:latin typeface="+mn-lt"/>
              </a:rPr>
              <a:t>datawarehouse</a:t>
            </a:r>
            <a:r>
              <a:rPr lang="es-CL" sz="2000" dirty="0" smtClean="0">
                <a:latin typeface="+mn-lt"/>
              </a:rPr>
              <a:t>, tales como:</a:t>
            </a:r>
          </a:p>
          <a:p>
            <a:pPr marL="742950" lvl="1" indent="-285750" algn="just">
              <a:lnSpc>
                <a:spcPct val="150000"/>
              </a:lnSpc>
              <a:buFont typeface="Arial" panose="020B0604020202020204" pitchFamily="34" charset="0"/>
              <a:buChar char="•"/>
            </a:pPr>
            <a:r>
              <a:rPr lang="es-CL" sz="2000" dirty="0" smtClean="0">
                <a:latin typeface="+mn-lt"/>
              </a:rPr>
              <a:t>Base de datos de apoyo a la gestión (data </a:t>
            </a:r>
            <a:r>
              <a:rPr lang="es-CL" sz="2000" dirty="0" err="1" smtClean="0">
                <a:latin typeface="+mn-lt"/>
              </a:rPr>
              <a:t>warehouse</a:t>
            </a:r>
            <a:r>
              <a:rPr lang="es-CL" sz="2000" dirty="0" smtClean="0">
                <a:latin typeface="+mn-lt"/>
              </a:rPr>
              <a:t>/</a:t>
            </a:r>
            <a:r>
              <a:rPr lang="es-CL" sz="2000" dirty="0" err="1" smtClean="0">
                <a:latin typeface="+mn-lt"/>
              </a:rPr>
              <a:t>mart</a:t>
            </a:r>
            <a:r>
              <a:rPr lang="es-CL" sz="2000" dirty="0" smtClean="0">
                <a:latin typeface="+mn-lt"/>
              </a:rPr>
              <a:t>)</a:t>
            </a:r>
          </a:p>
          <a:p>
            <a:pPr marL="742950" lvl="1" indent="-285750" algn="just">
              <a:lnSpc>
                <a:spcPct val="150000"/>
              </a:lnSpc>
              <a:buFont typeface="Arial" panose="020B0604020202020204" pitchFamily="34" charset="0"/>
              <a:buChar char="•"/>
            </a:pPr>
            <a:r>
              <a:rPr lang="es-CL" sz="2000" dirty="0" smtClean="0">
                <a:latin typeface="+mn-lt"/>
              </a:rPr>
              <a:t>Herramientas de integración de sistemas (ETL)</a:t>
            </a:r>
          </a:p>
          <a:p>
            <a:pPr marL="742950" lvl="1" indent="-285750" algn="just">
              <a:lnSpc>
                <a:spcPct val="150000"/>
              </a:lnSpc>
              <a:buFont typeface="Arial" panose="020B0604020202020204" pitchFamily="34" charset="0"/>
              <a:buChar char="•"/>
            </a:pPr>
            <a:r>
              <a:rPr lang="es-CL" sz="2000" dirty="0" smtClean="0">
                <a:latin typeface="+mn-lt"/>
              </a:rPr>
              <a:t>Herramientas de análisis de datos</a:t>
            </a:r>
          </a:p>
          <a:p>
            <a:pPr marL="742950" lvl="1" indent="-285750" algn="just">
              <a:lnSpc>
                <a:spcPct val="150000"/>
              </a:lnSpc>
              <a:buFont typeface="Arial" panose="020B0604020202020204" pitchFamily="34" charset="0"/>
              <a:buChar char="•"/>
            </a:pPr>
            <a:r>
              <a:rPr lang="es-CL" sz="2000" dirty="0" smtClean="0">
                <a:latin typeface="+mn-lt"/>
              </a:rPr>
              <a:t>Hardware ad-hoc</a:t>
            </a:r>
          </a:p>
          <a:p>
            <a:pPr marL="285750" indent="-285750" algn="just">
              <a:lnSpc>
                <a:spcPct val="150000"/>
              </a:lnSpc>
              <a:buFont typeface="Arial" panose="020B0604020202020204" pitchFamily="34" charset="0"/>
              <a:buChar char="•"/>
            </a:pPr>
            <a:r>
              <a:rPr lang="es-CL" sz="2000" dirty="0" smtClean="0">
                <a:latin typeface="+mn-lt"/>
              </a:rPr>
              <a:t>Data </a:t>
            </a:r>
            <a:r>
              <a:rPr lang="es-CL" sz="2000" dirty="0" err="1" smtClean="0">
                <a:latin typeface="+mn-lt"/>
              </a:rPr>
              <a:t>warehouse</a:t>
            </a:r>
            <a:r>
              <a:rPr lang="es-CL" sz="2000" dirty="0" smtClean="0">
                <a:latin typeface="+mn-lt"/>
              </a:rPr>
              <a:t>: colección de datos “orientada a un tema específico”, integrada, no volátil y variante en el tiempo. Considera a la base de datos como un conjunto de hechos (objetos de análisis) y dimensiones (puntos de vista desde los que se pueden analizar los hechos) </a:t>
            </a:r>
            <a:r>
              <a:rPr lang="es-CL" sz="2000" dirty="0" smtClean="0">
                <a:latin typeface="+mn-lt"/>
                <a:sym typeface="Wingdings" panose="05000000000000000000" pitchFamily="2" charset="2"/>
              </a:rPr>
              <a:t>modelo de datos Multidimensional.</a:t>
            </a:r>
            <a:endParaRPr lang="es-CL" sz="2000" dirty="0" smtClean="0">
              <a:latin typeface="+mn-lt"/>
            </a:endParaRPr>
          </a:p>
          <a:p>
            <a:pPr marL="285750" indent="-285750" algn="just">
              <a:lnSpc>
                <a:spcPct val="150000"/>
              </a:lnSpc>
              <a:buFont typeface="Arial" panose="020B0604020202020204" pitchFamily="34" charset="0"/>
              <a:buChar char="•"/>
            </a:pPr>
            <a:endParaRPr lang="es-CL" sz="2000" dirty="0">
              <a:latin typeface="+mn-lt"/>
            </a:endParaRPr>
          </a:p>
        </p:txBody>
      </p:sp>
    </p:spTree>
    <p:custDataLst>
      <p:tags r:id="rId1"/>
    </p:custDataLst>
    <p:extLst>
      <p:ext uri="{BB962C8B-B14F-4D97-AF65-F5344CB8AC3E}">
        <p14:creationId xmlns:p14="http://schemas.microsoft.com/office/powerpoint/2010/main" val="2735955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457200" y="997969"/>
            <a:ext cx="8045116"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Modelo de Datos Multidimensional:</a:t>
            </a:r>
          </a:p>
          <a:p>
            <a:pPr marL="742950" lvl="1" indent="-285750" algn="just">
              <a:lnSpc>
                <a:spcPct val="150000"/>
              </a:lnSpc>
              <a:buFont typeface="Arial" panose="020B0604020202020204" pitchFamily="34" charset="0"/>
              <a:buChar char="•"/>
            </a:pPr>
            <a:r>
              <a:rPr lang="es-CL" sz="2000" dirty="0" smtClean="0">
                <a:latin typeface="+mn-lt"/>
              </a:rPr>
              <a:t>La información relevante sobre el hecho, se representa por un conjunto de indicadores o medidas. Ej., Cantidad vendida, Monto de ventas, ganancias obtenidas, impuestos a pagar.</a:t>
            </a:r>
          </a:p>
          <a:p>
            <a:pPr marL="742950" lvl="1" indent="-285750" algn="just">
              <a:lnSpc>
                <a:spcPct val="150000"/>
              </a:lnSpc>
              <a:buFont typeface="Arial" panose="020B0604020202020204" pitchFamily="34" charset="0"/>
              <a:buChar char="•"/>
            </a:pPr>
            <a:r>
              <a:rPr lang="es-CL" sz="2000" dirty="0" smtClean="0">
                <a:latin typeface="+mn-lt"/>
              </a:rPr>
              <a:t>La información descriptiva se representa en dimensiones. Ej., Tiempo, Zona Geográfica, Producto, etc.</a:t>
            </a:r>
            <a:endParaRPr lang="es-CL" sz="2000" dirty="0">
              <a:latin typeface="+mn-lt"/>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237" y="3860291"/>
            <a:ext cx="3845426" cy="2524684"/>
          </a:xfrm>
          <a:prstGeom prst="rect">
            <a:avLst/>
          </a:prstGeom>
        </p:spPr>
      </p:pic>
    </p:spTree>
    <p:custDataLst>
      <p:tags r:id="rId1"/>
    </p:custDataLst>
    <p:extLst>
      <p:ext uri="{BB962C8B-B14F-4D97-AF65-F5344CB8AC3E}">
        <p14:creationId xmlns:p14="http://schemas.microsoft.com/office/powerpoint/2010/main" val="3082254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1263879" y="2630905"/>
            <a:ext cx="6639991" cy="830997"/>
          </a:xfrm>
          <a:prstGeom prst="rect">
            <a:avLst/>
          </a:prstGeom>
          <a:noFill/>
        </p:spPr>
        <p:txBody>
          <a:bodyPr wrap="square" rtlCol="0">
            <a:spAutoFit/>
          </a:bodyPr>
          <a:lstStyle/>
          <a:p>
            <a:pPr algn="ctr"/>
            <a:r>
              <a:rPr lang="es-CL" sz="2400" b="1" dirty="0" smtClean="0"/>
              <a:t>MODELO DE DATOS MULTIDIMENSIONAL</a:t>
            </a:r>
          </a:p>
          <a:p>
            <a:pPr algn="ctr"/>
            <a:r>
              <a:rPr lang="es-CL" sz="2400" b="1" dirty="0" smtClean="0"/>
              <a:t>ROLAP</a:t>
            </a:r>
            <a:endParaRPr lang="es-CL" sz="2400" b="1" dirty="0"/>
          </a:p>
        </p:txBody>
      </p:sp>
    </p:spTree>
    <p:custDataLst>
      <p:tags r:id="rId1"/>
    </p:custDataLst>
    <p:extLst>
      <p:ext uri="{BB962C8B-B14F-4D97-AF65-F5344CB8AC3E}">
        <p14:creationId xmlns:p14="http://schemas.microsoft.com/office/powerpoint/2010/main" val="42571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557463" y="1030053"/>
            <a:ext cx="8029074" cy="37379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Esquema Básico: estrella</a:t>
            </a:r>
          </a:p>
          <a:p>
            <a:pPr marL="742950" lvl="1" indent="-285750" algn="just">
              <a:lnSpc>
                <a:spcPct val="150000"/>
              </a:lnSpc>
              <a:buFont typeface="Arial" panose="020B0604020202020204" pitchFamily="34" charset="0"/>
              <a:buChar char="•"/>
            </a:pPr>
            <a:r>
              <a:rPr lang="es-CL" sz="2000" dirty="0" smtClean="0">
                <a:latin typeface="+mn-lt"/>
              </a:rPr>
              <a:t>El centro de un esquema estrella es la tabla de hechos, con atributos numéricos (medidas), que corresponden a valores medibles sobre el proceso que está siendo estudiado.</a:t>
            </a:r>
          </a:p>
          <a:p>
            <a:pPr marL="742950" lvl="1" indent="-285750" algn="just">
              <a:lnSpc>
                <a:spcPct val="150000"/>
              </a:lnSpc>
              <a:buFont typeface="Arial" panose="020B0604020202020204" pitchFamily="34" charset="0"/>
              <a:buChar char="•"/>
            </a:pPr>
            <a:r>
              <a:rPr lang="es-CL" sz="2000" dirty="0" smtClean="0">
                <a:latin typeface="+mn-lt"/>
              </a:rPr>
              <a:t>Alrededor de la tabla de hechos se pueden presentar diversas tablas, que corresponden a los criterios de análisis (dimensiones) del proceso en estudio, proveyendo información descriptiva sobre cada fila de la tabla de hechos.</a:t>
            </a:r>
            <a:endParaRPr lang="es-CL" sz="2000" dirty="0">
              <a:latin typeface="+mn-lt"/>
            </a:endParaRPr>
          </a:p>
        </p:txBody>
      </p:sp>
    </p:spTree>
    <p:custDataLst>
      <p:tags r:id="rId1"/>
    </p:custDataLst>
    <p:extLst>
      <p:ext uri="{BB962C8B-B14F-4D97-AF65-F5344CB8AC3E}">
        <p14:creationId xmlns:p14="http://schemas.microsoft.com/office/powerpoint/2010/main" val="1459927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156" y="1446662"/>
            <a:ext cx="6167688" cy="4168585"/>
          </a:xfrm>
          <a:prstGeom prst="rect">
            <a:avLst/>
          </a:prstGeom>
        </p:spPr>
      </p:pic>
    </p:spTree>
    <p:custDataLst>
      <p:tags r:id="rId1"/>
    </p:custDataLst>
    <p:extLst>
      <p:ext uri="{BB962C8B-B14F-4D97-AF65-F5344CB8AC3E}">
        <p14:creationId xmlns:p14="http://schemas.microsoft.com/office/powerpoint/2010/main" val="1729275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Data </a:t>
            </a:r>
            <a:r>
              <a:rPr lang="es-CL" sz="4000" dirty="0" err="1" smtClean="0">
                <a:solidFill>
                  <a:schemeClr val="bg1"/>
                </a:solidFill>
              </a:rPr>
              <a:t>Warehousing</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89811" y="1171074"/>
            <a:ext cx="7860631" cy="327628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En general:</a:t>
            </a:r>
          </a:p>
          <a:p>
            <a:pPr marL="742950" lvl="1" indent="-285750" algn="just">
              <a:lnSpc>
                <a:spcPct val="150000"/>
              </a:lnSpc>
              <a:buFont typeface="Arial" panose="020B0604020202020204" pitchFamily="34" charset="0"/>
              <a:buChar char="•"/>
            </a:pPr>
            <a:r>
              <a:rPr lang="es-CL" sz="2000" dirty="0" smtClean="0">
                <a:latin typeface="+mn-lt"/>
              </a:rPr>
              <a:t>La tabla de hechos tiene un gran volumen de datos.</a:t>
            </a:r>
          </a:p>
          <a:p>
            <a:pPr marL="742950" lvl="1" indent="-285750" algn="just">
              <a:lnSpc>
                <a:spcPct val="150000"/>
              </a:lnSpc>
              <a:buFont typeface="Arial" panose="020B0604020202020204" pitchFamily="34" charset="0"/>
              <a:buChar char="•"/>
            </a:pPr>
            <a:r>
              <a:rPr lang="es-CL" sz="2000" dirty="0" smtClean="0">
                <a:latin typeface="+mn-lt"/>
              </a:rPr>
              <a:t>Las tablas de dimensiones tienden a tener un número menor de filas (a menudo, son lo bastante pequeñas como para estar totalmente almacenadas en memoria)</a:t>
            </a:r>
          </a:p>
          <a:p>
            <a:pPr marL="742950" lvl="1" indent="-285750" algn="just">
              <a:lnSpc>
                <a:spcPct val="150000"/>
              </a:lnSpc>
              <a:buFont typeface="Arial" panose="020B0604020202020204" pitchFamily="34" charset="0"/>
              <a:buChar char="•"/>
            </a:pPr>
            <a:r>
              <a:rPr lang="es-CL" sz="2000" dirty="0" smtClean="0">
                <a:latin typeface="+mn-lt"/>
              </a:rPr>
              <a:t>Una de las dimensiones debe ser la tabla del tiempo, dado el contexto del trabajo.</a:t>
            </a:r>
            <a:endParaRPr lang="es-CL" sz="2000" dirty="0">
              <a:latin typeface="+mn-lt"/>
            </a:endParaRPr>
          </a:p>
        </p:txBody>
      </p:sp>
    </p:spTree>
    <p:custDataLst>
      <p:tags r:id="rId1"/>
    </p:custDataLst>
    <p:extLst>
      <p:ext uri="{BB962C8B-B14F-4D97-AF65-F5344CB8AC3E}">
        <p14:creationId xmlns:p14="http://schemas.microsoft.com/office/powerpoint/2010/main" val="10805430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0B411FBAAE44240A6302AD1849BCB77" ma:contentTypeVersion="0" ma:contentTypeDescription="Crear nuevo documento." ma:contentTypeScope="" ma:versionID="7314dff236fb7041d6d337487d27cf42">
  <xsd:schema xmlns:xsd="http://www.w3.org/2001/XMLSchema" xmlns:p="http://schemas.microsoft.com/office/2006/metadata/properties" targetNamespace="http://schemas.microsoft.com/office/2006/metadata/properties" ma:root="true" ma:fieldsID="b004d877ca112f136821ba8115f647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8F3AAA-1DB6-466A-B059-5BAF30D97A03}">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D030FD01-D69F-46EC-A4AC-5AFCF2EB3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E5FFF0B-6726-41B9-91E0-14CD90CE9D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9480</TotalTime>
  <Words>1548</Words>
  <Application>Microsoft Office PowerPoint</Application>
  <PresentationFormat>Presentación en pantalla (4:3)</PresentationFormat>
  <Paragraphs>130</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ＭＳ Ｐゴシック</vt:lpstr>
      <vt:lpstr>Arial</vt:lpstr>
      <vt:lpstr>Calibri</vt:lpstr>
      <vt:lpstr>Wingdings</vt:lpstr>
      <vt:lpstr>Tema de Office</vt:lpstr>
      <vt:lpstr>Presentación de PowerPoint</vt:lpstr>
      <vt:lpstr> Introducción </vt:lpstr>
      <vt:lpstr> Conceptos Básicos </vt:lpstr>
      <vt:lpstr> Conceptos Básicos </vt:lpstr>
      <vt:lpstr> Conceptos Básicos </vt:lpstr>
      <vt:lpstr> Data Warehousing </vt:lpstr>
      <vt:lpstr> Data Warehousing </vt:lpstr>
      <vt:lpstr> Data Warehousing </vt:lpstr>
      <vt:lpstr> Data Warehousing </vt:lpstr>
      <vt:lpstr> Data Warehousing </vt:lpstr>
      <vt:lpstr> Data Warehousing </vt:lpstr>
      <vt:lpstr> Data Warehousing </vt:lpstr>
      <vt:lpstr> Data Warehousing </vt:lpstr>
      <vt:lpstr> Data Warehousing </vt:lpstr>
      <vt:lpstr> Data Warehousing </vt:lpstr>
      <vt:lpstr> Enfoques para el diseño </vt:lpstr>
      <vt:lpstr> Enfoques para el diseño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Método de Kimball </vt:lpstr>
      <vt:lpstr> Resumen </vt:lpstr>
      <vt:lpstr> Material Complementario </vt:lpstr>
    </vt:vector>
  </TitlesOfParts>
  <Company>duoc 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calcota@duoc.cl</dc:creator>
  <cp:lastModifiedBy>duoc</cp:lastModifiedBy>
  <cp:revision>238</cp:revision>
  <cp:lastPrinted>2011-09-14T22:24:18Z</cp:lastPrinted>
  <dcterms:created xsi:type="dcterms:W3CDTF">2010-10-26T18:30:29Z</dcterms:created>
  <dcterms:modified xsi:type="dcterms:W3CDTF">2019-03-06T14:09:36Z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80A540F0-1246-4347-B23B-6BC431B19AEA</vt:lpwstr>
  </property>
  <property fmtid="{D5CDD505-2E9C-101B-9397-08002B2CF9AE}" pid="3" name="ArticulatePath">
    <vt:lpwstr>Clase 2</vt:lpwstr>
  </property>
</Properties>
</file>