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96" r:id="rId6"/>
    <p:sldId id="283" r:id="rId7"/>
    <p:sldId id="285" r:id="rId8"/>
    <p:sldId id="274" r:id="rId9"/>
    <p:sldId id="275" r:id="rId10"/>
    <p:sldId id="276" r:id="rId11"/>
    <p:sldId id="277" r:id="rId12"/>
    <p:sldId id="280" r:id="rId13"/>
    <p:sldId id="286" r:id="rId14"/>
    <p:sldId id="288" r:id="rId15"/>
    <p:sldId id="289" r:id="rId16"/>
    <p:sldId id="278" r:id="rId17"/>
    <p:sldId id="287" r:id="rId18"/>
    <p:sldId id="282" r:id="rId19"/>
    <p:sldId id="290" r:id="rId20"/>
    <p:sldId id="294" r:id="rId21"/>
  </p:sldIdLst>
  <p:sldSz cx="9144000" cy="6858000" type="screen4x3"/>
  <p:notesSz cx="6934200" cy="92202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6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85" autoAdjust="0"/>
    <p:restoredTop sz="96198" autoAdjust="0"/>
  </p:normalViewPr>
  <p:slideViewPr>
    <p:cSldViewPr snapToGrid="0" snapToObjects="1">
      <p:cViewPr varScale="1">
        <p:scale>
          <a:sx n="70" d="100"/>
          <a:sy n="70" d="100"/>
        </p:scale>
        <p:origin x="918" y="72"/>
      </p:cViewPr>
      <p:guideLst>
        <p:guide orient="horz" pos="61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04820" cy="461010"/>
          </a:xfrm>
          <a:prstGeom prst="rect">
            <a:avLst/>
          </a:prstGeom>
        </p:spPr>
        <p:txBody>
          <a:bodyPr vert="horz" lIns="90580" tIns="45290" rIns="90580" bIns="45290" rtlCol="0"/>
          <a:lstStyle>
            <a:lvl1pPr algn="l">
              <a:defRPr sz="1200"/>
            </a:lvl1pPr>
          </a:lstStyle>
          <a:p>
            <a:endParaRPr lang="es-CL"/>
          </a:p>
        </p:txBody>
      </p:sp>
      <p:sp>
        <p:nvSpPr>
          <p:cNvPr id="3" name="2 Marcador de fecha"/>
          <p:cNvSpPr>
            <a:spLocks noGrp="1"/>
          </p:cNvSpPr>
          <p:nvPr>
            <p:ph type="dt" sz="quarter" idx="1"/>
          </p:nvPr>
        </p:nvSpPr>
        <p:spPr>
          <a:xfrm>
            <a:off x="3927777" y="0"/>
            <a:ext cx="3004820" cy="461010"/>
          </a:xfrm>
          <a:prstGeom prst="rect">
            <a:avLst/>
          </a:prstGeom>
        </p:spPr>
        <p:txBody>
          <a:bodyPr vert="horz" lIns="90580" tIns="45290" rIns="90580" bIns="45290" rtlCol="0"/>
          <a:lstStyle>
            <a:lvl1pPr algn="r">
              <a:defRPr sz="1200"/>
            </a:lvl1pPr>
          </a:lstStyle>
          <a:p>
            <a:fld id="{8E33605C-9520-4D65-ADC7-93079AB9DBAF}" type="datetimeFigureOut">
              <a:rPr lang="es-CL" smtClean="0"/>
              <a:t>13-01-2017</a:t>
            </a:fld>
            <a:endParaRPr lang="es-CL"/>
          </a:p>
        </p:txBody>
      </p:sp>
      <p:sp>
        <p:nvSpPr>
          <p:cNvPr id="4" name="3 Marcador de pie de página"/>
          <p:cNvSpPr>
            <a:spLocks noGrp="1"/>
          </p:cNvSpPr>
          <p:nvPr>
            <p:ph type="ftr" sz="quarter" idx="2"/>
          </p:nvPr>
        </p:nvSpPr>
        <p:spPr>
          <a:xfrm>
            <a:off x="0" y="8757589"/>
            <a:ext cx="3004820" cy="461010"/>
          </a:xfrm>
          <a:prstGeom prst="rect">
            <a:avLst/>
          </a:prstGeom>
        </p:spPr>
        <p:txBody>
          <a:bodyPr vert="horz" lIns="90580" tIns="45290" rIns="90580" bIns="4529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27777" y="8757589"/>
            <a:ext cx="3004820" cy="461010"/>
          </a:xfrm>
          <a:prstGeom prst="rect">
            <a:avLst/>
          </a:prstGeom>
        </p:spPr>
        <p:txBody>
          <a:bodyPr vert="horz" lIns="90580" tIns="45290" rIns="90580" bIns="45290" rtlCol="0" anchor="b"/>
          <a:lstStyle>
            <a:lvl1pPr algn="r">
              <a:defRPr sz="1200"/>
            </a:lvl1pPr>
          </a:lstStyle>
          <a:p>
            <a:fld id="{1B333271-8B94-4B7E-B3C4-418C6E5249DE}" type="slidenum">
              <a:rPr lang="es-CL" smtClean="0"/>
              <a:t>‹Nº›</a:t>
            </a:fld>
            <a:endParaRPr lang="es-CL"/>
          </a:p>
        </p:txBody>
      </p:sp>
    </p:spTree>
    <p:extLst>
      <p:ext uri="{BB962C8B-B14F-4D97-AF65-F5344CB8AC3E}">
        <p14:creationId xmlns:p14="http://schemas.microsoft.com/office/powerpoint/2010/main" val="160987562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04820" cy="461010"/>
          </a:xfrm>
          <a:prstGeom prst="rect">
            <a:avLst/>
          </a:prstGeom>
        </p:spPr>
        <p:txBody>
          <a:bodyPr vert="horz" lIns="90580" tIns="45290" rIns="90580" bIns="45290" rtlCol="0"/>
          <a:lstStyle>
            <a:lvl1pPr algn="l">
              <a:defRPr sz="1200"/>
            </a:lvl1pPr>
          </a:lstStyle>
          <a:p>
            <a:endParaRPr lang="es-CL"/>
          </a:p>
        </p:txBody>
      </p:sp>
      <p:sp>
        <p:nvSpPr>
          <p:cNvPr id="3" name="2 Marcador de fecha"/>
          <p:cNvSpPr>
            <a:spLocks noGrp="1"/>
          </p:cNvSpPr>
          <p:nvPr>
            <p:ph type="dt" idx="1"/>
          </p:nvPr>
        </p:nvSpPr>
        <p:spPr>
          <a:xfrm>
            <a:off x="3927777" y="0"/>
            <a:ext cx="3004820" cy="461010"/>
          </a:xfrm>
          <a:prstGeom prst="rect">
            <a:avLst/>
          </a:prstGeom>
        </p:spPr>
        <p:txBody>
          <a:bodyPr vert="horz" lIns="90580" tIns="45290" rIns="90580" bIns="45290" rtlCol="0"/>
          <a:lstStyle>
            <a:lvl1pPr algn="r">
              <a:defRPr sz="1200"/>
            </a:lvl1pPr>
          </a:lstStyle>
          <a:p>
            <a:fld id="{32A2E693-BB6A-43A4-B4B8-BE8B56B82DFD}" type="datetimeFigureOut">
              <a:rPr lang="es-CL" smtClean="0"/>
              <a:t>13-01-2017</a:t>
            </a:fld>
            <a:endParaRPr lang="es-CL"/>
          </a:p>
        </p:txBody>
      </p:sp>
      <p:sp>
        <p:nvSpPr>
          <p:cNvPr id="4" name="3 Marcador de imagen de diapositiva"/>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0580" tIns="45290" rIns="90580" bIns="45290" rtlCol="0" anchor="ctr"/>
          <a:lstStyle/>
          <a:p>
            <a:endParaRPr lang="es-CL"/>
          </a:p>
        </p:txBody>
      </p:sp>
      <p:sp>
        <p:nvSpPr>
          <p:cNvPr id="5" name="4 Marcador de notas"/>
          <p:cNvSpPr>
            <a:spLocks noGrp="1"/>
          </p:cNvSpPr>
          <p:nvPr>
            <p:ph type="body" sz="quarter" idx="3"/>
          </p:nvPr>
        </p:nvSpPr>
        <p:spPr>
          <a:xfrm>
            <a:off x="693420" y="4379595"/>
            <a:ext cx="5547360" cy="4149090"/>
          </a:xfrm>
          <a:prstGeom prst="rect">
            <a:avLst/>
          </a:prstGeom>
        </p:spPr>
        <p:txBody>
          <a:bodyPr vert="horz" lIns="90580" tIns="45290" rIns="90580" bIns="4529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757589"/>
            <a:ext cx="3004820" cy="461010"/>
          </a:xfrm>
          <a:prstGeom prst="rect">
            <a:avLst/>
          </a:prstGeom>
        </p:spPr>
        <p:txBody>
          <a:bodyPr vert="horz" lIns="90580" tIns="45290" rIns="90580" bIns="4529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927777" y="8757589"/>
            <a:ext cx="3004820" cy="461010"/>
          </a:xfrm>
          <a:prstGeom prst="rect">
            <a:avLst/>
          </a:prstGeom>
        </p:spPr>
        <p:txBody>
          <a:bodyPr vert="horz" lIns="90580" tIns="45290" rIns="90580" bIns="45290" rtlCol="0" anchor="b"/>
          <a:lstStyle>
            <a:lvl1pPr algn="r">
              <a:defRPr sz="1200"/>
            </a:lvl1pPr>
          </a:lstStyle>
          <a:p>
            <a:fld id="{73A25AFE-0F73-4520-A08F-4463A5FE08FF}" type="slidenum">
              <a:rPr lang="es-CL" smtClean="0"/>
              <a:t>‹Nº›</a:t>
            </a:fld>
            <a:endParaRPr lang="es-CL"/>
          </a:p>
        </p:txBody>
      </p:sp>
    </p:spTree>
    <p:extLst>
      <p:ext uri="{BB962C8B-B14F-4D97-AF65-F5344CB8AC3E}">
        <p14:creationId xmlns:p14="http://schemas.microsoft.com/office/powerpoint/2010/main" val="177572298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85800" y="2130425"/>
            <a:ext cx="7772400" cy="1470025"/>
          </a:xfrm>
        </p:spPr>
        <p:txBody>
          <a:bodyPr/>
          <a:lstStyle>
            <a:lvl1pPr>
              <a:defRPr>
                <a:solidFill>
                  <a:srgbClr val="FFFFFF"/>
                </a:solidFill>
              </a:defRPr>
            </a:lvl1pPr>
          </a:lstStyle>
          <a:p>
            <a:r>
              <a:rPr lang="es-ES_tradnl" smtClean="0"/>
              <a:t>Clic para editar título</a:t>
            </a:r>
            <a:endParaRPr lang="es-ES_tradnl"/>
          </a:p>
        </p:txBody>
      </p:sp>
      <p:sp>
        <p:nvSpPr>
          <p:cNvPr id="3" name="Subtítulo 2"/>
          <p:cNvSpPr>
            <a:spLocks noGrp="1"/>
          </p:cNvSpPr>
          <p:nvPr>
            <p:ph type="subTitle" idx="1"/>
          </p:nvPr>
        </p:nvSpPr>
        <p:spPr>
          <a:xfrm>
            <a:off x="1371600" y="3886200"/>
            <a:ext cx="6400800" cy="1752600"/>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3FF01157-CA9F-4F70-BEB6-1B1A4E1F1916}" type="datetime1">
              <a:rPr lang="es-ES_tradnl"/>
              <a:pPr/>
              <a:t>13/01/2017</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9DC25F69-DC05-4B96-96F2-1FB472275FD4}" type="slidenum">
              <a:rPr lang="es-ES_tradnl"/>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lvl1pPr>
              <a:defRPr/>
            </a:lvl1pPr>
          </a:lstStyle>
          <a:p>
            <a:fld id="{45DA6138-F590-4E48-818A-441C34F5E7C5}" type="datetime1">
              <a:rPr lang="es-ES_tradnl"/>
              <a:pPr/>
              <a:t>13/01/2017</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2C4EB898-DC96-4059-9F32-DD79882D0E7E}" type="slidenum">
              <a:rPr lang="es-ES_tradnl"/>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lvl1pPr>
              <a:defRPr/>
            </a:lvl1pPr>
          </a:lstStyle>
          <a:p>
            <a:fld id="{EA8D3D8F-EA7A-46E3-B94F-DFF846CCFFC3}" type="datetime1">
              <a:rPr lang="es-ES_tradnl"/>
              <a:pPr/>
              <a:t>13/01/2017</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F88A6371-4BB1-491C-88EC-7320670ED6AA}" type="slidenum">
              <a:rPr lang="es-ES_tradnl"/>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1"/>
          </p:nvPr>
        </p:nvSpPr>
        <p:spPr/>
        <p:txBody>
          <a:bodyPr/>
          <a:lstStyle>
            <a:lvl1pPr>
              <a:defRPr/>
            </a:lvl1pPr>
          </a:lstStyle>
          <a:p>
            <a:fld id="{9235A6AA-DD5B-4D02-A7E5-0A80C23F6B81}" type="slidenum">
              <a:rPr lang="es-ES_tradnl"/>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_tradnl" smtClean="0"/>
              <a:t>Clic para editar título</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1"/>
          </p:nvPr>
        </p:nvSpPr>
        <p:spPr/>
        <p:txBody>
          <a:bodyPr/>
          <a:lstStyle>
            <a:lvl1pPr>
              <a:defRPr/>
            </a:lvl1pPr>
          </a:lstStyle>
          <a:p>
            <a:fld id="{3496AF0D-82E4-4338-9143-6A9F063ECCBB}" type="slidenum">
              <a:rPr lang="es-ES_tradnl"/>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3"/>
          <p:cNvSpPr>
            <a:spLocks noGrp="1"/>
          </p:cNvSpPr>
          <p:nvPr>
            <p:ph type="dt" sz="half" idx="10"/>
          </p:nvPr>
        </p:nvSpPr>
        <p:spPr/>
        <p:txBody>
          <a:bodyPr/>
          <a:lstStyle>
            <a:lvl1pPr>
              <a:defRPr/>
            </a:lvl1pPr>
          </a:lstStyle>
          <a:p>
            <a:fld id="{39F821F5-9C4F-42DE-9E4F-56E41CC77C7F}" type="datetime1">
              <a:rPr lang="es-ES_tradnl"/>
              <a:pPr/>
              <a:t>13/01/2017</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653B0C24-2FDF-4461-8DF9-437B84D98964}" type="slidenum">
              <a:rPr lang="es-ES_tradnl"/>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3"/>
          <p:cNvSpPr>
            <a:spLocks noGrp="1"/>
          </p:cNvSpPr>
          <p:nvPr>
            <p:ph type="dt" sz="half" idx="10"/>
          </p:nvPr>
        </p:nvSpPr>
        <p:spPr/>
        <p:txBody>
          <a:bodyPr/>
          <a:lstStyle>
            <a:lvl1pPr>
              <a:defRPr/>
            </a:lvl1pPr>
          </a:lstStyle>
          <a:p>
            <a:fld id="{B292F20F-68BD-438D-85E8-D2EF42E1996A}" type="datetime1">
              <a:rPr lang="es-ES_tradnl"/>
              <a:pPr/>
              <a:t>13/01/2017</a:t>
            </a:fld>
            <a:endParaRPr lang="es-ES_tradnl"/>
          </a:p>
        </p:txBody>
      </p:sp>
      <p:sp>
        <p:nvSpPr>
          <p:cNvPr id="8" name="Marcador de pie de página 4"/>
          <p:cNvSpPr>
            <a:spLocks noGrp="1"/>
          </p:cNvSpPr>
          <p:nvPr>
            <p:ph type="ftr" sz="quarter" idx="11"/>
          </p:nvPr>
        </p:nvSpPr>
        <p:spPr/>
        <p:txBody>
          <a:bodyPr/>
          <a:lstStyle>
            <a:lvl1pPr>
              <a:defRPr/>
            </a:lvl1pPr>
          </a:lstStyle>
          <a:p>
            <a:pPr>
              <a:defRPr/>
            </a:pPr>
            <a:endParaRPr lang="es-ES_tradnl"/>
          </a:p>
        </p:txBody>
      </p:sp>
      <p:sp>
        <p:nvSpPr>
          <p:cNvPr id="9" name="Marcador de número de diapositiva 5"/>
          <p:cNvSpPr>
            <a:spLocks noGrp="1"/>
          </p:cNvSpPr>
          <p:nvPr>
            <p:ph type="sldNum" sz="quarter" idx="12"/>
          </p:nvPr>
        </p:nvSpPr>
        <p:spPr/>
        <p:txBody>
          <a:bodyPr/>
          <a:lstStyle>
            <a:lvl1pPr>
              <a:defRPr/>
            </a:lvl1pPr>
          </a:lstStyle>
          <a:p>
            <a:fld id="{D43C92B9-A770-4CC4-9090-57CB07B34E0E}" type="slidenum">
              <a:rPr lang="es-ES_tradnl"/>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3"/>
          <p:cNvSpPr>
            <a:spLocks noGrp="1"/>
          </p:cNvSpPr>
          <p:nvPr>
            <p:ph type="dt" sz="half" idx="10"/>
          </p:nvPr>
        </p:nvSpPr>
        <p:spPr/>
        <p:txBody>
          <a:bodyPr/>
          <a:lstStyle>
            <a:lvl1pPr>
              <a:defRPr/>
            </a:lvl1pPr>
          </a:lstStyle>
          <a:p>
            <a:fld id="{C34594C4-5683-4173-A575-397EFE889D64}" type="datetime1">
              <a:rPr lang="es-ES_tradnl"/>
              <a:pPr/>
              <a:t>13/01/2017</a:t>
            </a:fld>
            <a:endParaRPr lang="es-ES_tradnl"/>
          </a:p>
        </p:txBody>
      </p:sp>
      <p:sp>
        <p:nvSpPr>
          <p:cNvPr id="4" name="Marcador de pie de página 4"/>
          <p:cNvSpPr>
            <a:spLocks noGrp="1"/>
          </p:cNvSpPr>
          <p:nvPr>
            <p:ph type="ftr" sz="quarter" idx="11"/>
          </p:nvPr>
        </p:nvSpPr>
        <p:spPr/>
        <p:txBody>
          <a:bodyPr/>
          <a:lstStyle>
            <a:lvl1pPr>
              <a:defRPr/>
            </a:lvl1pPr>
          </a:lstStyle>
          <a:p>
            <a:pPr>
              <a:defRPr/>
            </a:pPr>
            <a:endParaRPr lang="es-ES_tradnl"/>
          </a:p>
        </p:txBody>
      </p:sp>
      <p:sp>
        <p:nvSpPr>
          <p:cNvPr id="5" name="Marcador de número de diapositiva 5"/>
          <p:cNvSpPr>
            <a:spLocks noGrp="1"/>
          </p:cNvSpPr>
          <p:nvPr>
            <p:ph type="sldNum" sz="quarter" idx="12"/>
          </p:nvPr>
        </p:nvSpPr>
        <p:spPr/>
        <p:txBody>
          <a:bodyPr/>
          <a:lstStyle>
            <a:lvl1pPr>
              <a:defRPr/>
            </a:lvl1pPr>
          </a:lstStyle>
          <a:p>
            <a:fld id="{BCF3C254-8580-4809-8B37-27EF50B5916F}" type="slidenum">
              <a:rPr lang="es-ES_tradnl"/>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3058F2EE-E29D-4D14-AA33-12275E312C72}" type="datetime1">
              <a:rPr lang="es-ES_tradnl"/>
              <a:pPr/>
              <a:t>13/01/2017</a:t>
            </a:fld>
            <a:endParaRPr lang="es-ES_tradnl"/>
          </a:p>
        </p:txBody>
      </p:sp>
      <p:sp>
        <p:nvSpPr>
          <p:cNvPr id="3" name="Marcador de pie de página 4"/>
          <p:cNvSpPr>
            <a:spLocks noGrp="1"/>
          </p:cNvSpPr>
          <p:nvPr>
            <p:ph type="ftr" sz="quarter" idx="11"/>
          </p:nvPr>
        </p:nvSpPr>
        <p:spPr/>
        <p:txBody>
          <a:bodyPr/>
          <a:lstStyle>
            <a:lvl1pPr>
              <a:defRPr/>
            </a:lvl1pPr>
          </a:lstStyle>
          <a:p>
            <a:pPr>
              <a:defRPr/>
            </a:pPr>
            <a:endParaRPr lang="es-ES_tradnl"/>
          </a:p>
        </p:txBody>
      </p:sp>
      <p:sp>
        <p:nvSpPr>
          <p:cNvPr id="4" name="Marcador de número de diapositiva 5"/>
          <p:cNvSpPr>
            <a:spLocks noGrp="1"/>
          </p:cNvSpPr>
          <p:nvPr>
            <p:ph type="sldNum" sz="quarter" idx="12"/>
          </p:nvPr>
        </p:nvSpPr>
        <p:spPr/>
        <p:txBody>
          <a:bodyPr/>
          <a:lstStyle>
            <a:lvl1pPr>
              <a:defRPr/>
            </a:lvl1pPr>
          </a:lstStyle>
          <a:p>
            <a:fld id="{BA87B973-9F99-45A8-8E91-40E72512FF50}" type="slidenum">
              <a:rPr lang="es-ES_tradnl"/>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8ECA137A-5555-46C8-B477-47831EB4DF99}" type="datetime1">
              <a:rPr lang="es-ES_tradnl"/>
              <a:pPr/>
              <a:t>13/01/2017</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04625E4A-DB8D-4EBE-A805-34E955D186F2}" type="slidenum">
              <a:rPr lang="es-ES_tradnl"/>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13981E16-878E-4C3B-9C6C-403E0DEEB05F}" type="datetime1">
              <a:rPr lang="es-ES_tradnl"/>
              <a:pPr/>
              <a:t>13/01/2017</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BCD02162-1201-4CC9-8B1B-1C6581FD42CE}" type="slidenum">
              <a:rPr lang="es-ES_tradnl"/>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1ABD1132-3255-4E31-B05F-257D0F17626C}" type="datetime1">
              <a:rPr lang="es-ES_tradnl"/>
              <a:pPr/>
              <a:t>13/01/2017</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es-ES_tradn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90B7D1C4-98B4-4967-A1F9-DE82227A5738}" type="slidenum">
              <a:rPr lang="es-ES_tradnl"/>
              <a:pPr/>
              <a:t>‹Nº›</a:t>
            </a:fld>
            <a:endParaRPr lang="es-ES_tradnl"/>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mj-cs"/>
        </a:defRPr>
      </a:lvl1pPr>
      <a:lvl2pPr algn="ctr" defTabSz="457200" rtl="0" fontAlgn="base">
        <a:spcBef>
          <a:spcPct val="0"/>
        </a:spcBef>
        <a:spcAft>
          <a:spcPct val="0"/>
        </a:spcAft>
        <a:defRPr sz="4400">
          <a:solidFill>
            <a:schemeClr val="tx1"/>
          </a:solidFill>
          <a:latin typeface="Calibri" charset="0"/>
          <a:ea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03361" y="943086"/>
            <a:ext cx="6653284" cy="369332"/>
          </a:xfrm>
          <a:prstGeom prst="rect">
            <a:avLst/>
          </a:prstGeom>
        </p:spPr>
        <p:txBody>
          <a:bodyPr wrap="square">
            <a:spAutoFit/>
          </a:bodyPr>
          <a:lstStyle/>
          <a:p>
            <a:r>
              <a:rPr lang="es-CL" b="1" dirty="0">
                <a:solidFill>
                  <a:schemeClr val="bg1"/>
                </a:solidFill>
                <a:latin typeface="NimbusRomNo9L"/>
              </a:rPr>
              <a:t>MBI7501 MODELAMIENTO CON </a:t>
            </a:r>
            <a:r>
              <a:rPr lang="es-CL" b="1" dirty="0" smtClean="0">
                <a:solidFill>
                  <a:schemeClr val="bg1"/>
                </a:solidFill>
                <a:latin typeface="NimbusRomNo9L"/>
              </a:rPr>
              <a:t>BUSINESS INTELLIGENCE</a:t>
            </a:r>
            <a:endParaRPr lang="es-CL" b="1" dirty="0">
              <a:solidFill>
                <a:schemeClr val="bg1"/>
              </a:solidFill>
              <a:latin typeface="NimbusRomNo9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800" dirty="0" smtClean="0">
                <a:solidFill>
                  <a:schemeClr val="bg1"/>
                </a:solidFill>
              </a:rPr>
              <a:t>Componentes Tecnológicos en las Organizaciones</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733464"/>
            <a:ext cx="8013032" cy="68634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b="1" dirty="0" smtClean="0">
                <a:latin typeface="+mn-lt"/>
              </a:rPr>
              <a:t>FUENTES DE DATOS</a:t>
            </a:r>
          </a:p>
          <a:p>
            <a:pPr marL="742950" lvl="1" indent="-285750" algn="just">
              <a:buFont typeface="Arial" panose="020B0604020202020204" pitchFamily="34" charset="0"/>
              <a:buChar char="•"/>
            </a:pPr>
            <a:r>
              <a:rPr lang="es-CL" sz="2000" b="1" dirty="0" smtClean="0">
                <a:latin typeface="+mn-lt"/>
              </a:rPr>
              <a:t>ERP: </a:t>
            </a:r>
            <a:r>
              <a:rPr lang="es-CL" sz="2000" dirty="0">
                <a:latin typeface="+mn-lt"/>
              </a:rPr>
              <a:t>Una solución ERP, del inglés </a:t>
            </a:r>
            <a:r>
              <a:rPr lang="es-CL" sz="2000" i="1" dirty="0">
                <a:latin typeface="+mn-lt"/>
              </a:rPr>
              <a:t>Enterprise </a:t>
            </a:r>
            <a:r>
              <a:rPr lang="es-CL" sz="2000" i="1" dirty="0" err="1">
                <a:latin typeface="+mn-lt"/>
              </a:rPr>
              <a:t>Resource</a:t>
            </a:r>
            <a:r>
              <a:rPr lang="es-CL" sz="2000" i="1" dirty="0">
                <a:latin typeface="+mn-lt"/>
              </a:rPr>
              <a:t> </a:t>
            </a:r>
            <a:r>
              <a:rPr lang="es-CL" sz="2000" i="1" dirty="0" err="1">
                <a:latin typeface="+mn-lt"/>
              </a:rPr>
              <a:t>Planning</a:t>
            </a:r>
            <a:r>
              <a:rPr lang="es-CL" sz="2000" dirty="0" smtClean="0">
                <a:latin typeface="+mn-lt"/>
              </a:rPr>
              <a:t>, es  un </a:t>
            </a:r>
            <a:r>
              <a:rPr lang="es-CL" sz="2000" dirty="0">
                <a:latin typeface="+mn-lt"/>
              </a:rPr>
              <a:t>grupo de módulos conectados a una única base de datos.</a:t>
            </a:r>
            <a:br>
              <a:rPr lang="es-CL" sz="2000" dirty="0">
                <a:latin typeface="+mn-lt"/>
              </a:rPr>
            </a:br>
            <a:r>
              <a:rPr lang="es-CL" sz="2000" dirty="0">
                <a:latin typeface="+mn-lt"/>
              </a:rPr>
              <a:t>El ERP es un paquete de software que permite administrar todos los procesos operativos de una empresa, integrando varias funciones de gestión en un único </a:t>
            </a:r>
            <a:r>
              <a:rPr lang="es-CL" sz="2000" dirty="0" smtClean="0">
                <a:latin typeface="+mn-lt"/>
              </a:rPr>
              <a:t>sistema.</a:t>
            </a:r>
          </a:p>
          <a:p>
            <a:pPr marL="742950" lvl="1" indent="-285750" algn="just">
              <a:buFont typeface="Arial" panose="020B0604020202020204" pitchFamily="34" charset="0"/>
              <a:buChar char="•"/>
            </a:pPr>
            <a:endParaRPr lang="es-CL" sz="2000" b="1" dirty="0" smtClean="0">
              <a:latin typeface="+mn-lt"/>
            </a:endParaRPr>
          </a:p>
          <a:p>
            <a:pPr marL="742950" lvl="1" indent="-285750" algn="just">
              <a:buFont typeface="Arial" panose="020B0604020202020204" pitchFamily="34" charset="0"/>
              <a:buChar char="•"/>
            </a:pPr>
            <a:r>
              <a:rPr lang="es-CL" sz="2000" b="1" dirty="0" smtClean="0">
                <a:latin typeface="+mn-lt"/>
              </a:rPr>
              <a:t>Sistemas de Información (software): </a:t>
            </a:r>
            <a:r>
              <a:rPr lang="es-CL" sz="2000" dirty="0" smtClean="0">
                <a:latin typeface="+mn-lt"/>
              </a:rPr>
              <a:t>Una solución particular que administra información de procesos específicos de una organización.</a:t>
            </a:r>
          </a:p>
          <a:p>
            <a:pPr lvl="1" algn="just"/>
            <a:endParaRPr lang="es-CL" sz="2000" dirty="0" smtClean="0">
              <a:latin typeface="+mn-lt"/>
            </a:endParaRPr>
          </a:p>
          <a:p>
            <a:pPr marL="742950" lvl="1" indent="-285750" algn="just">
              <a:buFont typeface="Arial" panose="020B0604020202020204" pitchFamily="34" charset="0"/>
              <a:buChar char="•"/>
            </a:pPr>
            <a:r>
              <a:rPr lang="es-CL" sz="2000" b="1" dirty="0" smtClean="0">
                <a:latin typeface="+mn-lt"/>
              </a:rPr>
              <a:t>Información estructurada (Planillas y Archivos): </a:t>
            </a:r>
            <a:r>
              <a:rPr lang="es-CL" sz="2000" dirty="0" smtClean="0">
                <a:latin typeface="+mn-lt"/>
              </a:rPr>
              <a:t>Información almacenada con cierta organización reconocible para su lectura y proceso.</a:t>
            </a:r>
          </a:p>
          <a:p>
            <a:pPr lvl="1" algn="just"/>
            <a:endParaRPr lang="es-CL" sz="2000" b="1" dirty="0" smtClean="0">
              <a:latin typeface="+mn-lt"/>
            </a:endParaRPr>
          </a:p>
          <a:p>
            <a:pPr marL="742950" lvl="1" indent="-285750" algn="just">
              <a:buFont typeface="Arial" panose="020B0604020202020204" pitchFamily="34" charset="0"/>
              <a:buChar char="•"/>
            </a:pPr>
            <a:r>
              <a:rPr lang="es-CL" sz="2000" b="1" dirty="0" smtClean="0">
                <a:latin typeface="+mn-lt"/>
              </a:rPr>
              <a:t>Información no estructurada: </a:t>
            </a:r>
            <a:r>
              <a:rPr lang="es-CL" sz="2000" dirty="0" smtClean="0">
                <a:latin typeface="+mn-lt"/>
              </a:rPr>
              <a:t>Información almacenada sin una organización reconocible, por lo que requiere un tratamiento específico para su procesamiento.</a:t>
            </a:r>
            <a:endParaRPr lang="es-CL" sz="2000" b="1" dirty="0" smtClean="0">
              <a:latin typeface="+mn-lt"/>
            </a:endParaRPr>
          </a:p>
          <a:p>
            <a:pPr algn="just">
              <a:lnSpc>
                <a:spcPct val="150000"/>
              </a:lnSpc>
            </a:pPr>
            <a:endParaRPr lang="es-CL" dirty="0" smtClean="0"/>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362462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800" dirty="0" smtClean="0">
                <a:solidFill>
                  <a:schemeClr val="bg1"/>
                </a:solidFill>
              </a:rPr>
              <a:t>Componentes Tecnológicos en las Organizaciones</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65484" y="1106905"/>
            <a:ext cx="8013032" cy="594008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b="1" dirty="0">
                <a:latin typeface="+mn-lt"/>
              </a:rPr>
              <a:t>Data </a:t>
            </a:r>
            <a:r>
              <a:rPr lang="es-CL" sz="2000" b="1" dirty="0" err="1" smtClean="0">
                <a:latin typeface="+mn-lt"/>
              </a:rPr>
              <a:t>Warehouse</a:t>
            </a:r>
            <a:r>
              <a:rPr lang="es-CL" sz="2000" b="1" dirty="0" smtClean="0">
                <a:latin typeface="+mn-lt"/>
              </a:rPr>
              <a:t>: </a:t>
            </a:r>
            <a:r>
              <a:rPr lang="es-CL" sz="2000" dirty="0" smtClean="0">
                <a:latin typeface="+mn-lt"/>
              </a:rPr>
              <a:t>es </a:t>
            </a:r>
            <a:r>
              <a:rPr lang="es-CL" sz="2000" dirty="0">
                <a:latin typeface="+mn-lt"/>
              </a:rPr>
              <a:t>una colección de datos orientada a un determinado ámbito (empresa, organización, etc.), integrado, no volátil y variable en el tiempo, que ayuda a la toma de decisiones en la entidad en la que se utiliza</a:t>
            </a:r>
            <a:r>
              <a:rPr lang="es-CL" sz="2000" dirty="0" smtClean="0">
                <a:latin typeface="+mn-lt"/>
              </a:rPr>
              <a:t>.</a:t>
            </a:r>
          </a:p>
          <a:p>
            <a:pPr algn="just">
              <a:lnSpc>
                <a:spcPct val="150000"/>
              </a:lnSpc>
            </a:pPr>
            <a:endParaRPr lang="es-CL" sz="2000" dirty="0" smtClean="0">
              <a:latin typeface="+mn-lt"/>
            </a:endParaRPr>
          </a:p>
          <a:p>
            <a:pPr marL="285750" indent="-285750" algn="just">
              <a:lnSpc>
                <a:spcPct val="150000"/>
              </a:lnSpc>
              <a:buFont typeface="Arial" panose="020B0604020202020204" pitchFamily="34" charset="0"/>
              <a:buChar char="•"/>
            </a:pPr>
            <a:r>
              <a:rPr lang="es-CL" sz="2000" b="1" dirty="0" smtClean="0">
                <a:latin typeface="+mn-lt"/>
              </a:rPr>
              <a:t>ETL: </a:t>
            </a:r>
            <a:r>
              <a:rPr lang="es-CL" sz="2000" dirty="0" smtClean="0">
                <a:latin typeface="+mn-lt"/>
              </a:rPr>
              <a:t>es </a:t>
            </a:r>
            <a:r>
              <a:rPr lang="es-CL" sz="2000" dirty="0">
                <a:latin typeface="+mn-lt"/>
              </a:rPr>
              <a:t>el proceso que permite a las organizaciones mover datos desde múltiples fuentes, reformatearlos y limpiarlos, y cargarlos en otra base de datos, data </a:t>
            </a:r>
            <a:r>
              <a:rPr lang="es-CL" sz="2000" dirty="0" err="1">
                <a:latin typeface="+mn-lt"/>
              </a:rPr>
              <a:t>mart</a:t>
            </a:r>
            <a:r>
              <a:rPr lang="es-CL" sz="2000" dirty="0">
                <a:latin typeface="+mn-lt"/>
              </a:rPr>
              <a:t>, o data </a:t>
            </a:r>
            <a:r>
              <a:rPr lang="es-CL" sz="2000" dirty="0" err="1">
                <a:latin typeface="+mn-lt"/>
              </a:rPr>
              <a:t>warehouse</a:t>
            </a:r>
            <a:r>
              <a:rPr lang="es-CL" sz="2000" dirty="0">
                <a:latin typeface="+mn-lt"/>
              </a:rPr>
              <a:t> para analizar, o en otro sistema operacional para apoyar un proceso de </a:t>
            </a:r>
            <a:r>
              <a:rPr lang="es-CL" sz="2000" dirty="0" smtClean="0">
                <a:latin typeface="+mn-lt"/>
              </a:rPr>
              <a:t>negocio.</a:t>
            </a:r>
          </a:p>
          <a:p>
            <a:pPr algn="just"/>
            <a:endParaRPr lang="es-CL" sz="2000" b="1" dirty="0"/>
          </a:p>
          <a:p>
            <a:pPr algn="just">
              <a:lnSpc>
                <a:spcPct val="150000"/>
              </a:lnSpc>
            </a:pPr>
            <a:endParaRPr lang="es-CL" dirty="0" smtClean="0"/>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889720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800" dirty="0" smtClean="0">
                <a:solidFill>
                  <a:schemeClr val="bg1"/>
                </a:solidFill>
              </a:rPr>
              <a:t>Componentes Tecnológicos en las Organizaciones</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65484" y="1042737"/>
            <a:ext cx="8013032" cy="609397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b="1" dirty="0"/>
              <a:t>OLAP: </a:t>
            </a:r>
            <a:r>
              <a:rPr lang="es-CL" sz="2000" dirty="0">
                <a:latin typeface="+mn-lt"/>
              </a:rPr>
              <a:t>Es una solución utilizada en el campo de la llamada inteligencia empresarial (o Business </a:t>
            </a:r>
            <a:r>
              <a:rPr lang="es-CL" sz="2000" dirty="0" err="1">
                <a:latin typeface="+mn-lt"/>
              </a:rPr>
              <a:t>Intelligence</a:t>
            </a:r>
            <a:r>
              <a:rPr lang="es-CL" sz="2000" dirty="0">
                <a:latin typeface="+mn-lt"/>
              </a:rPr>
              <a:t>) cuyo objetivo es agilizar la consulta de grandes cantidades de datos. Para ello utiliza estructuras multidimensionales (o cubos OLAP) que contienen datos resumidos de grandes fuentes de datos. Se usa en informes de negocios de ventas, marketing, informes de dirección, minería de datos y áreas similares</a:t>
            </a:r>
            <a:r>
              <a:rPr lang="es-CL" sz="2000" dirty="0" smtClean="0">
                <a:latin typeface="+mn-lt"/>
              </a:rPr>
              <a:t>.</a:t>
            </a:r>
          </a:p>
          <a:p>
            <a:pPr marL="285750" indent="-285750" algn="just">
              <a:lnSpc>
                <a:spcPct val="150000"/>
              </a:lnSpc>
              <a:buFont typeface="Arial" panose="020B0604020202020204" pitchFamily="34" charset="0"/>
              <a:buChar char="•"/>
            </a:pPr>
            <a:endParaRPr lang="es-CL" sz="2000" dirty="0">
              <a:latin typeface="+mn-lt"/>
            </a:endParaRPr>
          </a:p>
          <a:p>
            <a:pPr marL="285750" indent="-285750" algn="just">
              <a:lnSpc>
                <a:spcPct val="150000"/>
              </a:lnSpc>
              <a:buFont typeface="Arial" panose="020B0604020202020204" pitchFamily="34" charset="0"/>
              <a:buChar char="•"/>
            </a:pPr>
            <a:r>
              <a:rPr lang="es-CL" sz="2000" b="1" dirty="0" smtClean="0"/>
              <a:t>Minería </a:t>
            </a:r>
            <a:r>
              <a:rPr lang="es-CL" sz="2000" b="1" dirty="0"/>
              <a:t>de </a:t>
            </a:r>
            <a:r>
              <a:rPr lang="es-CL" sz="2000" b="1" dirty="0" smtClean="0"/>
              <a:t>Datos: </a:t>
            </a:r>
            <a:r>
              <a:rPr lang="es-CL" sz="2000" dirty="0" smtClean="0">
                <a:latin typeface="+mn-lt"/>
              </a:rPr>
              <a:t>es </a:t>
            </a:r>
            <a:r>
              <a:rPr lang="es-CL" sz="2000" dirty="0">
                <a:latin typeface="+mn-lt"/>
              </a:rPr>
              <a:t>un campo de la estadística y las ciencias de la computación referido al proceso que intenta descubrir patrones en grandes volúmenes de conjuntos de datos.</a:t>
            </a:r>
          </a:p>
          <a:p>
            <a:pPr algn="just">
              <a:lnSpc>
                <a:spcPct val="150000"/>
              </a:lnSpc>
            </a:pPr>
            <a:endParaRPr lang="es-CL" dirty="0" smtClean="0"/>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2040712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Esquema Genera BI</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203475"/>
            <a:ext cx="7133590" cy="4536925"/>
          </a:xfrm>
          <a:prstGeom prst="rect">
            <a:avLst/>
          </a:prstGeom>
        </p:spPr>
      </p:pic>
    </p:spTree>
    <p:extLst>
      <p:ext uri="{BB962C8B-B14F-4D97-AF65-F5344CB8AC3E}">
        <p14:creationId xmlns:p14="http://schemas.microsoft.com/office/powerpoint/2010/main" val="460645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smtClean="0">
                <a:solidFill>
                  <a:schemeClr val="bg1"/>
                </a:solidFill>
              </a:rPr>
              <a:t>Preguntas que puede resolver la inteligencia de negocios</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673768" y="1379621"/>
            <a:ext cx="8013032" cy="429348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¿Cuantos insumos debo comprar el próximo mes?</a:t>
            </a:r>
          </a:p>
          <a:p>
            <a:pPr marL="285750" indent="-285750" algn="just">
              <a:lnSpc>
                <a:spcPct val="150000"/>
              </a:lnSpc>
              <a:buFont typeface="Arial" panose="020B0604020202020204" pitchFamily="34" charset="0"/>
              <a:buChar char="•"/>
            </a:pPr>
            <a:r>
              <a:rPr lang="es-CL" sz="2000" dirty="0" smtClean="0">
                <a:latin typeface="+mn-lt"/>
              </a:rPr>
              <a:t>¿A cuantos clientes puedo ofrecer el nuevo producto para maximizar las ventas minimizando los costos?</a:t>
            </a:r>
          </a:p>
          <a:p>
            <a:pPr marL="285750" indent="-285750" algn="just">
              <a:lnSpc>
                <a:spcPct val="150000"/>
              </a:lnSpc>
              <a:buFont typeface="Arial" panose="020B0604020202020204" pitchFamily="34" charset="0"/>
              <a:buChar char="•"/>
            </a:pPr>
            <a:r>
              <a:rPr lang="es-CL" sz="2000" dirty="0" smtClean="0">
                <a:latin typeface="+mn-lt"/>
              </a:rPr>
              <a:t>¿Qué producto debo vender junto con las gaseosas?</a:t>
            </a:r>
          </a:p>
          <a:p>
            <a:pPr marL="285750" indent="-285750" algn="just">
              <a:lnSpc>
                <a:spcPct val="150000"/>
              </a:lnSpc>
              <a:buFont typeface="Arial" panose="020B0604020202020204" pitchFamily="34" charset="0"/>
              <a:buChar char="•"/>
            </a:pPr>
            <a:r>
              <a:rPr lang="es-CL" sz="2000" dirty="0" smtClean="0">
                <a:latin typeface="+mn-lt"/>
              </a:rPr>
              <a:t>¿Qué factor explica la pérdida de ingresos en el tiempo?</a:t>
            </a:r>
          </a:p>
          <a:p>
            <a:pPr marL="285750" indent="-285750" algn="just">
              <a:lnSpc>
                <a:spcPct val="150000"/>
              </a:lnSpc>
              <a:buFont typeface="Arial" panose="020B0604020202020204" pitchFamily="34" charset="0"/>
              <a:buChar char="•"/>
            </a:pPr>
            <a:r>
              <a:rPr lang="es-CL" sz="2000" dirty="0" smtClean="0">
                <a:latin typeface="+mn-lt"/>
              </a:rPr>
              <a:t>¿Cuál es la mejor ubicación del supermercado?</a:t>
            </a:r>
          </a:p>
          <a:p>
            <a:pPr marL="285750" indent="-285750" algn="just">
              <a:lnSpc>
                <a:spcPct val="150000"/>
              </a:lnSpc>
              <a:buFont typeface="Arial" panose="020B0604020202020204" pitchFamily="34" charset="0"/>
              <a:buChar char="•"/>
            </a:pPr>
            <a:r>
              <a:rPr lang="es-CL" sz="2000" dirty="0" smtClean="0">
                <a:latin typeface="+mn-lt"/>
              </a:rPr>
              <a:t>Etc.</a:t>
            </a:r>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386556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89230" y="154999"/>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3200" dirty="0" smtClean="0">
                <a:solidFill>
                  <a:schemeClr val="bg1"/>
                </a:solidFill>
              </a:rPr>
              <a:t>Esquema Tecnológico en las Organizaciones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70" y="1250248"/>
            <a:ext cx="7693660" cy="4326322"/>
          </a:xfrm>
          <a:prstGeom prst="rect">
            <a:avLst/>
          </a:prstGeom>
        </p:spPr>
      </p:pic>
    </p:spTree>
    <p:extLst>
      <p:ext uri="{BB962C8B-B14F-4D97-AF65-F5344CB8AC3E}">
        <p14:creationId xmlns:p14="http://schemas.microsoft.com/office/powerpoint/2010/main" val="2634568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smtClean="0">
                <a:solidFill>
                  <a:schemeClr val="bg1"/>
                </a:solidFill>
              </a:rPr>
              <a:t>Resumen</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013032" cy="39703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mn-lt"/>
              </a:rPr>
              <a:t>La inteligencia de negocios es una estrategia de generación de conocimiento, basado en los datos históricos de las organizaciones. Su objetivo es apoyar la toma de decisiones encontrando información oculta en el comportamiento de los datos a través del tiempo.</a:t>
            </a:r>
          </a:p>
          <a:p>
            <a:pPr marL="285750" indent="-285750" algn="just">
              <a:lnSpc>
                <a:spcPct val="150000"/>
              </a:lnSpc>
              <a:buFont typeface="Arial" panose="020B0604020202020204" pitchFamily="34" charset="0"/>
              <a:buChar char="•"/>
            </a:pPr>
            <a:r>
              <a:rPr lang="es-CL" dirty="0" smtClean="0">
                <a:latin typeface="+mn-lt"/>
              </a:rPr>
              <a:t>Para transformar datos transaccionales en conocimiento, es necesario una arquitectura tecnológica que incluye elementos como </a:t>
            </a:r>
            <a:r>
              <a:rPr lang="es-CL" dirty="0" err="1" smtClean="0">
                <a:latin typeface="+mn-lt"/>
              </a:rPr>
              <a:t>Datawarehouse</a:t>
            </a:r>
            <a:r>
              <a:rPr lang="es-CL" dirty="0" smtClean="0">
                <a:latin typeface="+mn-lt"/>
              </a:rPr>
              <a:t>, OLAP y minería de datos, entre otros.</a:t>
            </a:r>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114715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smtClean="0">
                <a:solidFill>
                  <a:schemeClr val="bg1"/>
                </a:solidFill>
              </a:rPr>
              <a:t>Material Complementario</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486274" cy="27238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mn-lt"/>
              </a:rPr>
              <a:t>Puede consultar el siguiente material complementario existente en la Biblioteca de </a:t>
            </a:r>
            <a:r>
              <a:rPr lang="es-CL" dirty="0" err="1" smtClean="0">
                <a:latin typeface="+mn-lt"/>
              </a:rPr>
              <a:t>DuocUC</a:t>
            </a:r>
            <a:r>
              <a:rPr lang="es-CL" dirty="0" smtClean="0">
                <a:latin typeface="+mn-lt"/>
              </a:rPr>
              <a:t>.</a:t>
            </a:r>
          </a:p>
          <a:p>
            <a:pPr marL="285750" indent="-285750" algn="just">
              <a:lnSpc>
                <a:spcPct val="150000"/>
              </a:lnSpc>
              <a:buFont typeface="Arial" panose="020B0604020202020204" pitchFamily="34" charset="0"/>
              <a:buChar char="•"/>
            </a:pPr>
            <a:endParaRPr lang="es-CL" dirty="0">
              <a:latin typeface="+mn-lt"/>
            </a:endParaRPr>
          </a:p>
          <a:p>
            <a:pPr marL="742950" lvl="1" indent="-285750" algn="just">
              <a:lnSpc>
                <a:spcPct val="150000"/>
              </a:lnSpc>
              <a:buFont typeface="Arial" panose="020B0604020202020204" pitchFamily="34" charset="0"/>
              <a:buChar char="•"/>
            </a:pPr>
            <a:r>
              <a:rPr lang="es-CL" dirty="0">
                <a:latin typeface="+mn-lt"/>
              </a:rPr>
              <a:t>Libro "Más allá del Business </a:t>
            </a:r>
            <a:r>
              <a:rPr lang="es-CL" dirty="0" err="1">
                <a:latin typeface="+mn-lt"/>
              </a:rPr>
              <a:t>Intelligence</a:t>
            </a:r>
            <a:r>
              <a:rPr lang="es-CL" dirty="0" smtClean="0">
                <a:latin typeface="+mn-lt"/>
              </a:rPr>
              <a:t>", </a:t>
            </a:r>
            <a:r>
              <a:rPr lang="es-CL" dirty="0">
                <a:latin typeface="+mn-lt"/>
              </a:rPr>
              <a:t>Parte 1: Introducción al Business </a:t>
            </a:r>
            <a:r>
              <a:rPr lang="es-CL" dirty="0" err="1" smtClean="0">
                <a:latin typeface="+mn-lt"/>
              </a:rPr>
              <a:t>Intelligence</a:t>
            </a:r>
            <a:r>
              <a:rPr lang="es-CL" dirty="0" smtClean="0">
                <a:latin typeface="+mn-lt"/>
              </a:rPr>
              <a:t>,  </a:t>
            </a:r>
            <a:r>
              <a:rPr lang="es-CL" dirty="0">
                <a:latin typeface="+mn-lt"/>
              </a:rPr>
              <a:t>de Luis </a:t>
            </a:r>
            <a:r>
              <a:rPr lang="es-CL" dirty="0" err="1">
                <a:latin typeface="+mn-lt"/>
              </a:rPr>
              <a:t>Mendez</a:t>
            </a:r>
            <a:r>
              <a:rPr lang="es-CL" dirty="0">
                <a:latin typeface="+mn-lt"/>
              </a:rPr>
              <a:t> del Río. </a:t>
            </a:r>
            <a:endParaRPr lang="es-CL" dirty="0" smtClean="0"/>
          </a:p>
          <a:p>
            <a:endParaRPr lang="es-CL" dirty="0" smtClean="0"/>
          </a:p>
          <a:p>
            <a:endParaRPr lang="es-CL" dirty="0"/>
          </a:p>
        </p:txBody>
      </p:sp>
    </p:spTree>
    <p:extLst>
      <p:ext uri="{BB962C8B-B14F-4D97-AF65-F5344CB8AC3E}">
        <p14:creationId xmlns:p14="http://schemas.microsoft.com/office/powerpoint/2010/main" val="1533463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115616" y="722196"/>
            <a:ext cx="6957413" cy="3736407"/>
          </a:xfrm>
          <a:prstGeom prst="rect">
            <a:avLst/>
          </a:prstGeom>
        </p:spPr>
        <p:txBody>
          <a:bodyPr wrap="square">
            <a:spAutoFit/>
          </a:bodyPr>
          <a:lstStyle/>
          <a:p>
            <a:pPr algn="ctr"/>
            <a:r>
              <a:rPr lang="es-CL" sz="2800" b="1" dirty="0"/>
              <a:t>Unidad de </a:t>
            </a:r>
            <a:r>
              <a:rPr lang="es-CL" sz="2800" b="1" dirty="0" smtClean="0"/>
              <a:t>Aprendizaje 1</a:t>
            </a:r>
            <a:endParaRPr lang="es-CL" sz="2800" b="1" dirty="0"/>
          </a:p>
          <a:p>
            <a:pPr algn="ctr"/>
            <a:r>
              <a:rPr lang="es-CL" sz="2400" b="1" dirty="0" smtClean="0">
                <a:latin typeface="Calibri" pitchFamily="34" charset="0"/>
              </a:rPr>
              <a:t>DATAWAREHOUSING</a:t>
            </a:r>
          </a:p>
          <a:p>
            <a:pPr algn="ctr"/>
            <a:r>
              <a:rPr lang="es-CL" sz="2400" b="1" dirty="0" smtClean="0">
                <a:latin typeface="Calibri" pitchFamily="34" charset="0"/>
              </a:rPr>
              <a:t>EA </a:t>
            </a:r>
            <a:r>
              <a:rPr lang="es-CL" sz="2400" b="1" dirty="0">
                <a:latin typeface="Calibri" pitchFamily="34" charset="0"/>
              </a:rPr>
              <a:t>1</a:t>
            </a:r>
            <a:r>
              <a:rPr lang="es-CL" sz="2400" b="1" dirty="0" smtClean="0">
                <a:latin typeface="Calibri" pitchFamily="34" charset="0"/>
              </a:rPr>
              <a:t>:</a:t>
            </a:r>
            <a:r>
              <a:rPr lang="es-CL" sz="2400" dirty="0" smtClean="0">
                <a:latin typeface="Calibri" pitchFamily="34" charset="0"/>
              </a:rPr>
              <a:t> </a:t>
            </a:r>
            <a:r>
              <a:rPr lang="es-CL" sz="2400" dirty="0"/>
              <a:t>“</a:t>
            </a:r>
            <a:r>
              <a:rPr lang="es-CL" sz="2400" dirty="0" smtClean="0"/>
              <a:t>Fundamentos de Inteligencia de Negocios</a:t>
            </a:r>
            <a:r>
              <a:rPr lang="es-CL" sz="2400" dirty="0"/>
              <a:t>”</a:t>
            </a:r>
            <a:endParaRPr lang="es-CL" sz="2800" dirty="0"/>
          </a:p>
          <a:p>
            <a:pPr algn="ctr"/>
            <a:r>
              <a:rPr lang="es-CL" sz="2800" b="1" dirty="0" err="1" smtClean="0"/>
              <a:t>Aprendizaje</a:t>
            </a:r>
            <a:r>
              <a:rPr lang="es-CL" sz="2800" dirty="0" err="1"/>
              <a:t>Identifica</a:t>
            </a:r>
            <a:r>
              <a:rPr lang="es-CL" sz="2800" dirty="0"/>
              <a:t> los elementos que componen una problemática dentro de la Organización según los estándares establecidos.</a:t>
            </a:r>
          </a:p>
          <a:p>
            <a:pPr algn="ctr"/>
            <a:r>
              <a:rPr lang="es-CL" sz="2800" b="1" dirty="0" smtClean="0"/>
              <a:t> </a:t>
            </a:r>
            <a:r>
              <a:rPr lang="es-CL" sz="2800" b="1" dirty="0"/>
              <a:t>Esperado</a:t>
            </a:r>
            <a:r>
              <a:rPr lang="es-CL" sz="2800" b="1" dirty="0" smtClean="0"/>
              <a:t>:</a:t>
            </a:r>
            <a:endParaRPr lang="es-CL" sz="2800" b="1" dirty="0"/>
          </a:p>
        </p:txBody>
      </p:sp>
    </p:spTree>
    <p:extLst>
      <p:ext uri="{BB962C8B-B14F-4D97-AF65-F5344CB8AC3E}">
        <p14:creationId xmlns:p14="http://schemas.microsoft.com/office/powerpoint/2010/main" val="209450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Introducción</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81526" y="723900"/>
            <a:ext cx="7980947" cy="5584606"/>
          </a:xfrm>
          <a:prstGeom prst="rect">
            <a:avLst/>
          </a:prstGeom>
          <a:noFill/>
        </p:spPr>
        <p:txBody>
          <a:bodyPr wrap="square" rtlCol="0">
            <a:spAutoFit/>
          </a:bodyPr>
          <a:lstStyle/>
          <a:p>
            <a:pPr algn="just">
              <a:lnSpc>
                <a:spcPct val="150000"/>
              </a:lnSpc>
            </a:pPr>
            <a:r>
              <a:rPr lang="es-CL" sz="2000" dirty="0" smtClean="0">
                <a:latin typeface="+mn-lt"/>
              </a:rPr>
              <a:t>Las necesidades de información de las organizaciones han cambiado a lo largo de los años. Cada vez tomar decisiones que puedan marcar una diferencia se hace más difícil, ya que los factores que influyen en el éxito o fracaso de un determinado negocio aumentan en cantidad y tipo.</a:t>
            </a:r>
          </a:p>
          <a:p>
            <a:pPr algn="just">
              <a:lnSpc>
                <a:spcPct val="150000"/>
              </a:lnSpc>
            </a:pPr>
            <a:endParaRPr lang="es-CL" sz="2000" dirty="0" smtClean="0">
              <a:latin typeface="+mn-lt"/>
            </a:endParaRPr>
          </a:p>
          <a:p>
            <a:pPr algn="just">
              <a:lnSpc>
                <a:spcPct val="150000"/>
              </a:lnSpc>
            </a:pPr>
            <a:r>
              <a:rPr lang="es-CL" sz="2000" dirty="0" smtClean="0">
                <a:latin typeface="+mn-lt"/>
              </a:rPr>
              <a:t>La inteligencia de negocios nace como una estrategia para la generación de conocimiento, a partir de la experiencia que los datos entregan a través del tiempo. Para esto utiliza una arquitectura de componentes tecnológicos, los cuales permiten obtener estructuras de análisis para la descripción de los datos existentes y predicción de los datos futuros. De esta forma los negocios se benefician con el descubrimiento de información oculta, que puede influir positivamente en su rendimiento. </a:t>
            </a:r>
            <a:endParaRPr lang="es-CL" sz="2000" dirty="0">
              <a:latin typeface="+mn-lt"/>
            </a:endParaRPr>
          </a:p>
        </p:txBody>
      </p:sp>
    </p:spTree>
    <p:extLst>
      <p:ext uri="{BB962C8B-B14F-4D97-AF65-F5344CB8AC3E}">
        <p14:creationId xmlns:p14="http://schemas.microsoft.com/office/powerpoint/2010/main" val="3238086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Conceptos Básicos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705853" y="1172024"/>
            <a:ext cx="7996989" cy="4199611"/>
          </a:xfrm>
          <a:prstGeom prst="rect">
            <a:avLst/>
          </a:prstGeom>
          <a:noFill/>
        </p:spPr>
        <p:txBody>
          <a:bodyPr wrap="square" rtlCol="0">
            <a:spAutoFit/>
          </a:bodyPr>
          <a:lstStyle/>
          <a:p>
            <a:pPr>
              <a:lnSpc>
                <a:spcPct val="150000"/>
              </a:lnSpc>
            </a:pPr>
            <a:r>
              <a:rPr lang="es-CL" sz="2000" b="1" dirty="0" smtClean="0">
                <a:latin typeface="+mn-lt"/>
              </a:rPr>
              <a:t>Dato: </a:t>
            </a:r>
            <a:r>
              <a:rPr lang="es-CL" sz="2000" dirty="0" smtClean="0">
                <a:latin typeface="+mn-lt"/>
              </a:rPr>
              <a:t>aquel hecho relacionado con personas, objetos, lugares, eventos u otras entidades del mundo real.</a:t>
            </a:r>
          </a:p>
          <a:p>
            <a:pPr>
              <a:lnSpc>
                <a:spcPct val="150000"/>
              </a:lnSpc>
            </a:pPr>
            <a:endParaRPr lang="es-CL" sz="2000" dirty="0">
              <a:latin typeface="+mn-lt"/>
            </a:endParaRPr>
          </a:p>
          <a:p>
            <a:pPr>
              <a:lnSpc>
                <a:spcPct val="150000"/>
              </a:lnSpc>
            </a:pPr>
            <a:r>
              <a:rPr lang="es-CL" sz="2000" b="1" dirty="0" smtClean="0">
                <a:latin typeface="+mn-lt"/>
              </a:rPr>
              <a:t>Formalmente: </a:t>
            </a:r>
            <a:r>
              <a:rPr lang="es-CL" sz="2000" dirty="0" smtClean="0">
                <a:latin typeface="+mn-lt"/>
              </a:rPr>
              <a:t>dato = (Atributo, Valor)</a:t>
            </a:r>
          </a:p>
          <a:p>
            <a:pPr>
              <a:lnSpc>
                <a:spcPct val="150000"/>
              </a:lnSpc>
            </a:pPr>
            <a:endParaRPr lang="es-CL" sz="2000" dirty="0">
              <a:latin typeface="+mn-lt"/>
            </a:endParaRPr>
          </a:p>
          <a:p>
            <a:pPr>
              <a:lnSpc>
                <a:spcPct val="150000"/>
              </a:lnSpc>
            </a:pPr>
            <a:r>
              <a:rPr lang="es-CL" sz="2000" b="1" dirty="0" smtClean="0">
                <a:latin typeface="+mn-lt"/>
              </a:rPr>
              <a:t>Características:</a:t>
            </a:r>
          </a:p>
          <a:p>
            <a:pPr marL="742950" lvl="1" indent="-285750">
              <a:lnSpc>
                <a:spcPct val="150000"/>
              </a:lnSpc>
              <a:buFont typeface="Arial" panose="020B0604020202020204" pitchFamily="34" charset="0"/>
              <a:buChar char="•"/>
            </a:pPr>
            <a:r>
              <a:rPr lang="es-CL" sz="2000" dirty="0" smtClean="0">
                <a:latin typeface="+mn-lt"/>
              </a:rPr>
              <a:t>Cualitativo (descriptivo) o Cuantitativo</a:t>
            </a:r>
          </a:p>
          <a:p>
            <a:pPr marL="742950" lvl="1" indent="-285750">
              <a:lnSpc>
                <a:spcPct val="150000"/>
              </a:lnSpc>
              <a:buFont typeface="Arial" panose="020B0604020202020204" pitchFamily="34" charset="0"/>
              <a:buChar char="•"/>
            </a:pPr>
            <a:r>
              <a:rPr lang="es-CL" sz="2000" dirty="0" smtClean="0">
                <a:latin typeface="+mn-lt"/>
              </a:rPr>
              <a:t>Interno o Externo</a:t>
            </a:r>
          </a:p>
          <a:p>
            <a:pPr marL="742950" lvl="1" indent="-285750">
              <a:lnSpc>
                <a:spcPct val="150000"/>
              </a:lnSpc>
              <a:buFont typeface="Arial" panose="020B0604020202020204" pitchFamily="34" charset="0"/>
              <a:buChar char="•"/>
            </a:pPr>
            <a:r>
              <a:rPr lang="es-CL" sz="2000" dirty="0" smtClean="0">
                <a:latin typeface="+mn-lt"/>
              </a:rPr>
              <a:t>Histórico o Predictivo</a:t>
            </a:r>
            <a:endParaRPr lang="es-CL" sz="2000" dirty="0">
              <a:latin typeface="+mn-lt"/>
            </a:endParaRPr>
          </a:p>
        </p:txBody>
      </p:sp>
    </p:spTree>
    <p:extLst>
      <p:ext uri="{BB962C8B-B14F-4D97-AF65-F5344CB8AC3E}">
        <p14:creationId xmlns:p14="http://schemas.microsoft.com/office/powerpoint/2010/main" val="59082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Conceptos Básicos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641684" y="1347537"/>
            <a:ext cx="8045116" cy="37379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Información: datos procesados, organizados o formateados de una forma que sea adecuada para la toma de decisiones u otras actividades de la organización.</a:t>
            </a:r>
          </a:p>
          <a:p>
            <a:pPr marL="285750" indent="-285750" algn="just">
              <a:lnSpc>
                <a:spcPct val="150000"/>
              </a:lnSpc>
              <a:buFont typeface="Arial" panose="020B0604020202020204" pitchFamily="34" charset="0"/>
              <a:buChar char="•"/>
            </a:pPr>
            <a:r>
              <a:rPr lang="es-CL" sz="2000" dirty="0" smtClean="0">
                <a:latin typeface="+mn-lt"/>
              </a:rPr>
              <a:t>El paso de dato a información es subjetivo, pues no todos tienen el mismo interés o necesidades sobre un mismo dato, por lo que éste es información sólo para algunos.</a:t>
            </a:r>
          </a:p>
          <a:p>
            <a:pPr marL="285750" indent="-285750" algn="just">
              <a:lnSpc>
                <a:spcPct val="150000"/>
              </a:lnSpc>
              <a:buFont typeface="Arial" panose="020B0604020202020204" pitchFamily="34" charset="0"/>
              <a:buChar char="•"/>
            </a:pPr>
            <a:r>
              <a:rPr lang="es-CL" sz="2000" dirty="0" smtClean="0">
                <a:latin typeface="+mn-lt"/>
              </a:rPr>
              <a:t>La información es un recurso de la organización.</a:t>
            </a:r>
          </a:p>
          <a:p>
            <a:pPr marL="285750" indent="-285750" algn="just">
              <a:lnSpc>
                <a:spcPct val="150000"/>
              </a:lnSpc>
              <a:buFont typeface="Arial" panose="020B0604020202020204" pitchFamily="34" charset="0"/>
              <a:buChar char="•"/>
            </a:pPr>
            <a:endParaRPr lang="es-CL" sz="2000" dirty="0">
              <a:latin typeface="+mn-lt"/>
            </a:endParaRPr>
          </a:p>
        </p:txBody>
      </p:sp>
    </p:spTree>
    <p:extLst>
      <p:ext uri="{BB962C8B-B14F-4D97-AF65-F5344CB8AC3E}">
        <p14:creationId xmlns:p14="http://schemas.microsoft.com/office/powerpoint/2010/main" val="273595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Sistema Transaccional (OLTP)</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4" y="1193800"/>
            <a:ext cx="7576931" cy="3665220"/>
          </a:xfrm>
          <a:prstGeom prst="rect">
            <a:avLst/>
          </a:prstGeom>
        </p:spPr>
      </p:pic>
    </p:spTree>
    <p:extLst>
      <p:ext uri="{BB962C8B-B14F-4D97-AF65-F5344CB8AC3E}">
        <p14:creationId xmlns:p14="http://schemas.microsoft.com/office/powerpoint/2010/main" val="42571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Conceptos Básicos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61317" y="1030053"/>
            <a:ext cx="8045116" cy="2862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b="1" dirty="0" smtClean="0">
                <a:latin typeface="+mn-lt"/>
              </a:rPr>
              <a:t>Conocimiento: </a:t>
            </a:r>
            <a:r>
              <a:rPr lang="es-CL" sz="2000" dirty="0" smtClean="0">
                <a:latin typeface="+mn-lt"/>
              </a:rPr>
              <a:t>es un conjunto de información almacenada mediante la experiencia o el aprendizaje (a posteriori), o a través de la introspección (a priori).</a:t>
            </a:r>
          </a:p>
          <a:p>
            <a:pPr marL="285750" indent="-285750" algn="just">
              <a:lnSpc>
                <a:spcPct val="150000"/>
              </a:lnSpc>
              <a:buFont typeface="Arial" panose="020B0604020202020204" pitchFamily="34" charset="0"/>
              <a:buChar char="•"/>
            </a:pPr>
            <a:r>
              <a:rPr lang="es-CL" sz="2000" dirty="0" smtClean="0">
                <a:latin typeface="+mn-lt"/>
              </a:rPr>
              <a:t>En el sentido más amplio del término, se trata de la posesión de múltiples datos interrelacionados que, al ser tomados por sí solos, poseen un menor valor cualitativo.</a:t>
            </a:r>
            <a:endParaRPr lang="es-CL" sz="2000" dirty="0">
              <a:latin typeface="+mn-lt"/>
            </a:endParaRPr>
          </a:p>
        </p:txBody>
      </p:sp>
    </p:spTree>
    <p:extLst>
      <p:ext uri="{BB962C8B-B14F-4D97-AF65-F5344CB8AC3E}">
        <p14:creationId xmlns:p14="http://schemas.microsoft.com/office/powerpoint/2010/main" val="3024874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Inteligencia de Negocios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77359" y="997969"/>
            <a:ext cx="8013032" cy="52168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mn-lt"/>
              </a:rPr>
              <a:t>Inteligencia de Negocios: conjunto de estrategias y de herramientas enfocadas a la administración y creación de conocimiento a través del análisis de datos existentes en una organización.</a:t>
            </a:r>
          </a:p>
          <a:p>
            <a:pPr algn="just">
              <a:lnSpc>
                <a:spcPct val="150000"/>
              </a:lnSpc>
            </a:pPr>
            <a:endParaRPr lang="es-CL" sz="2000" dirty="0" smtClean="0">
              <a:latin typeface="+mn-lt"/>
            </a:endParaRPr>
          </a:p>
          <a:p>
            <a:pPr marL="285750" indent="-285750" algn="just">
              <a:lnSpc>
                <a:spcPct val="150000"/>
              </a:lnSpc>
              <a:buFont typeface="Arial" panose="020B0604020202020204" pitchFamily="34" charset="0"/>
              <a:buChar char="•"/>
            </a:pPr>
            <a:r>
              <a:rPr lang="es-CL" sz="2000" dirty="0" smtClean="0">
                <a:latin typeface="+mn-lt"/>
              </a:rPr>
              <a:t>Alternativa tecnológica para manejar la información requerida por una organización para apoyar la toma de decisiones estratégicas, que comprende desde la extracción de los datos de las fuentes existentes, hasta la explotación de la información por herramientas de análisis de datos.</a:t>
            </a:r>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901786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Inteligencia de Negocios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50" y="1152828"/>
            <a:ext cx="7766050" cy="4253562"/>
          </a:xfrm>
          <a:prstGeom prst="rect">
            <a:avLst/>
          </a:prstGeom>
        </p:spPr>
      </p:pic>
    </p:spTree>
    <p:extLst>
      <p:ext uri="{BB962C8B-B14F-4D97-AF65-F5344CB8AC3E}">
        <p14:creationId xmlns:p14="http://schemas.microsoft.com/office/powerpoint/2010/main" val="3221114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0B411FBAAE44240A6302AD1849BCB77" ma:contentTypeVersion="0" ma:contentTypeDescription="Crear nuevo documento." ma:contentTypeScope="" ma:versionID="7314dff236fb7041d6d337487d27cf42">
  <xsd:schema xmlns:xsd="http://www.w3.org/2001/XMLSchema" xmlns:p="http://schemas.microsoft.com/office/2006/metadata/properties" targetNamespace="http://schemas.microsoft.com/office/2006/metadata/properties" ma:root="true" ma:fieldsID="b004d877ca112f136821ba8115f647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E5FFF0B-6726-41B9-91E0-14CD90CE9DF2}">
  <ds:schemaRefs>
    <ds:schemaRef ds:uri="http://schemas.microsoft.com/sharepoint/v3/contenttype/forms"/>
  </ds:schemaRefs>
</ds:datastoreItem>
</file>

<file path=customXml/itemProps2.xml><?xml version="1.0" encoding="utf-8"?>
<ds:datastoreItem xmlns:ds="http://schemas.openxmlformats.org/officeDocument/2006/customXml" ds:itemID="{D030FD01-D69F-46EC-A4AC-5AFCF2EB3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28F3AAA-1DB6-466A-B059-5BAF30D97A03}">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7698</TotalTime>
  <Words>675</Words>
  <Application>Microsoft Office PowerPoint</Application>
  <PresentationFormat>Presentación en pantalla (4:3)</PresentationFormat>
  <Paragraphs>75</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ＭＳ Ｐゴシック</vt:lpstr>
      <vt:lpstr>Arial</vt:lpstr>
      <vt:lpstr>Calibri</vt:lpstr>
      <vt:lpstr>NimbusRomNo9L</vt:lpstr>
      <vt:lpstr>Tema de Office</vt:lpstr>
      <vt:lpstr>Presentación de PowerPoint</vt:lpstr>
      <vt:lpstr>Presentación de PowerPoint</vt:lpstr>
      <vt:lpstr> Introducción </vt:lpstr>
      <vt:lpstr> Conceptos Básicos </vt:lpstr>
      <vt:lpstr> Conceptos Básicos </vt:lpstr>
      <vt:lpstr> Sistema Transaccional (OLTP) </vt:lpstr>
      <vt:lpstr> Conceptos Básicos </vt:lpstr>
      <vt:lpstr> Inteligencia de Negocios </vt:lpstr>
      <vt:lpstr> Inteligencia de Negocios </vt:lpstr>
      <vt:lpstr> Componentes Tecnológicos en las Organizaciones </vt:lpstr>
      <vt:lpstr> Componentes Tecnológicos en las Organizaciones </vt:lpstr>
      <vt:lpstr> Componentes Tecnológicos en las Organizaciones </vt:lpstr>
      <vt:lpstr> Esquema Genera BI </vt:lpstr>
      <vt:lpstr> Preguntas que puede resolver la inteligencia de negocios </vt:lpstr>
      <vt:lpstr> Esquema Tecnológico en las Organizaciones </vt:lpstr>
      <vt:lpstr> Resumen </vt:lpstr>
      <vt:lpstr> Material Complementario </vt:lpstr>
    </vt:vector>
  </TitlesOfParts>
  <Company>duoc 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calcota@duoc.cl</dc:creator>
  <cp:lastModifiedBy>soporte</cp:lastModifiedBy>
  <cp:revision>215</cp:revision>
  <cp:lastPrinted>2011-09-14T22:24:18Z</cp:lastPrinted>
  <dcterms:created xsi:type="dcterms:W3CDTF">2010-10-26T18:30:29Z</dcterms:created>
  <dcterms:modified xsi:type="dcterms:W3CDTF">2017-01-13T20:39:00Z</dcterms:modified>
</cp:coreProperties>
</file>