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11"/>
  </p:notesMasterIdLst>
  <p:sldIdLst>
    <p:sldId id="261" r:id="rId2"/>
    <p:sldId id="262" r:id="rId3"/>
    <p:sldId id="269" r:id="rId4"/>
    <p:sldId id="270" r:id="rId5"/>
    <p:sldId id="265" r:id="rId6"/>
    <p:sldId id="274" r:id="rId7"/>
    <p:sldId id="271" r:id="rId8"/>
    <p:sldId id="272" r:id="rId9"/>
    <p:sldId id="273" r:id="rId10"/>
  </p:sldIdLst>
  <p:sldSz cx="9720263" cy="756285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2">
          <p15:clr>
            <a:srgbClr val="A4A3A4"/>
          </p15:clr>
        </p15:guide>
        <p15:guide id="2" pos="306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7064" autoAdjust="0"/>
  </p:normalViewPr>
  <p:slideViewPr>
    <p:cSldViewPr>
      <p:cViewPr varScale="1">
        <p:scale>
          <a:sx n="59" d="100"/>
          <a:sy n="59" d="100"/>
        </p:scale>
        <p:origin x="1608" y="66"/>
      </p:cViewPr>
      <p:guideLst>
        <p:guide orient="horz" pos="2382"/>
        <p:guide pos="3062"/>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0E2F61-9404-1449-9C32-4A02A8727512}" type="doc">
      <dgm:prSet loTypeId="urn:microsoft.com/office/officeart/2005/8/layout/matrix2" loCatId="" qsTypeId="urn:microsoft.com/office/officeart/2005/8/quickstyle/3D3" qsCatId="3D" csTypeId="urn:microsoft.com/office/officeart/2005/8/colors/accent1_4" csCatId="accent1" phldr="1"/>
      <dgm:spPr/>
      <dgm:t>
        <a:bodyPr/>
        <a:lstStyle/>
        <a:p>
          <a:endParaRPr lang="es-ES"/>
        </a:p>
      </dgm:t>
    </dgm:pt>
    <dgm:pt modelId="{D241ED1B-66C5-2A4E-9949-FBFD82F3C2BE}">
      <dgm:prSet custT="1"/>
      <dgm:spPr/>
      <dgm:t>
        <a:bodyPr/>
        <a:lstStyle/>
        <a:p>
          <a:pPr algn="just" rtl="0"/>
          <a:r>
            <a:rPr lang="es-ES" sz="2000" dirty="0" err="1" smtClean="0"/>
            <a:t>Stakeholders</a:t>
          </a:r>
          <a:r>
            <a:rPr lang="es-ES" sz="2000" dirty="0" smtClean="0"/>
            <a:t> en sistemas, también son llamados interesados o involucrados en un problema determinado, y que necesitan una solución.</a:t>
          </a:r>
          <a:endParaRPr lang="es-ES" sz="2000" dirty="0"/>
        </a:p>
      </dgm:t>
    </dgm:pt>
    <dgm:pt modelId="{FF9BE7F6-75AA-CC4B-8B13-AA4F8ABB1006}" type="parTrans" cxnId="{F668B238-FCD4-4845-89DE-384E72B4E357}">
      <dgm:prSet/>
      <dgm:spPr/>
      <dgm:t>
        <a:bodyPr/>
        <a:lstStyle/>
        <a:p>
          <a:endParaRPr lang="es-ES"/>
        </a:p>
      </dgm:t>
    </dgm:pt>
    <dgm:pt modelId="{759B7402-286B-5746-9D67-84722B00BA0A}" type="sibTrans" cxnId="{F668B238-FCD4-4845-89DE-384E72B4E357}">
      <dgm:prSet/>
      <dgm:spPr/>
      <dgm:t>
        <a:bodyPr/>
        <a:lstStyle/>
        <a:p>
          <a:endParaRPr lang="es-ES"/>
        </a:p>
      </dgm:t>
    </dgm:pt>
    <dgm:pt modelId="{AE98A780-2EC8-C04B-9D3A-2682BA51D1F1}">
      <dgm:prSet custT="1"/>
      <dgm:spPr/>
      <dgm:t>
        <a:bodyPr/>
        <a:lstStyle/>
        <a:p>
          <a:pPr algn="just" rtl="0"/>
          <a:r>
            <a:rPr lang="es-ES" sz="2000" dirty="0" smtClean="0"/>
            <a:t>Desde el punto de vista del desarrollo de sistemas, un </a:t>
          </a:r>
          <a:r>
            <a:rPr lang="es-ES" sz="2000" dirty="0" err="1" smtClean="0"/>
            <a:t>stakeholder</a:t>
          </a:r>
          <a:r>
            <a:rPr lang="es-ES" sz="2000" dirty="0" smtClean="0"/>
            <a:t> es aquella persona o entidad interesada en la realización de un proyecto, auspiciando ella misma mediante poder de decisión, financiamiento o su propio esfuerzo, entre ellos: los desarrolladores del sistema, los usuarios finales, los encargados del mantenimiento, etc.</a:t>
          </a:r>
          <a:endParaRPr lang="es-ES" sz="2000" dirty="0"/>
        </a:p>
      </dgm:t>
    </dgm:pt>
    <dgm:pt modelId="{81E3B034-958C-004F-9EDF-077ED8C75C47}" type="parTrans" cxnId="{7012D2E0-44D5-C349-B377-4B578FDA793F}">
      <dgm:prSet/>
      <dgm:spPr/>
      <dgm:t>
        <a:bodyPr/>
        <a:lstStyle/>
        <a:p>
          <a:endParaRPr lang="es-ES"/>
        </a:p>
      </dgm:t>
    </dgm:pt>
    <dgm:pt modelId="{8E8A1A2C-419E-EB48-BD8A-F557DA9DB851}" type="sibTrans" cxnId="{7012D2E0-44D5-C349-B377-4B578FDA793F}">
      <dgm:prSet/>
      <dgm:spPr/>
      <dgm:t>
        <a:bodyPr/>
        <a:lstStyle/>
        <a:p>
          <a:endParaRPr lang="es-ES"/>
        </a:p>
      </dgm:t>
    </dgm:pt>
    <dgm:pt modelId="{59C9F7AD-31E2-E648-A736-35FA203366FE}">
      <dgm:prSet custT="1"/>
      <dgm:spPr/>
      <dgm:t>
        <a:bodyPr/>
        <a:lstStyle/>
        <a:p>
          <a:pPr algn="just" rtl="0"/>
          <a:r>
            <a:rPr lang="es-ES" sz="2000" dirty="0" smtClean="0">
              <a:solidFill>
                <a:schemeClr val="tx2">
                  <a:lumMod val="75000"/>
                </a:schemeClr>
              </a:solidFill>
            </a:rPr>
            <a:t>En </a:t>
          </a:r>
          <a:r>
            <a:rPr lang="es-ES" sz="2000" dirty="0" smtClean="0">
              <a:solidFill>
                <a:schemeClr val="tx2">
                  <a:lumMod val="75000"/>
                </a:schemeClr>
              </a:solidFill>
            </a:rPr>
            <a:t>la gestión de proyectos, los involucrados o interesados ("</a:t>
          </a:r>
          <a:r>
            <a:rPr lang="es-ES" sz="2000" dirty="0" err="1" smtClean="0">
              <a:solidFill>
                <a:schemeClr val="tx2">
                  <a:lumMod val="75000"/>
                </a:schemeClr>
              </a:solidFill>
            </a:rPr>
            <a:t>stakeholders</a:t>
          </a:r>
          <a:r>
            <a:rPr lang="es-ES" sz="2000" dirty="0" smtClean="0">
              <a:solidFill>
                <a:schemeClr val="tx2">
                  <a:lumMod val="75000"/>
                </a:schemeClr>
              </a:solidFill>
            </a:rPr>
            <a:t>" en inglés) son todas aquellas personas u organizaciones que afectan o son afectadas por el proyecto, ya sea de forma positiva o negativa. Una buena planificación de proyectos debe involucrar la identificación y clasificación de los interesados, así como el estudio y la determinación de sus necesidades y expectativas</a:t>
          </a:r>
          <a:r>
            <a:rPr lang="es-ES" sz="2000" dirty="0" smtClean="0"/>
            <a:t>.</a:t>
          </a:r>
          <a:endParaRPr lang="es-ES" sz="2000" dirty="0"/>
        </a:p>
      </dgm:t>
    </dgm:pt>
    <dgm:pt modelId="{764E2059-678F-8E46-AC6E-68CE78B10FA7}" type="parTrans" cxnId="{39EB63DD-69F3-F54A-AB09-4C8E9F020B57}">
      <dgm:prSet/>
      <dgm:spPr/>
      <dgm:t>
        <a:bodyPr/>
        <a:lstStyle/>
        <a:p>
          <a:endParaRPr lang="es-ES"/>
        </a:p>
      </dgm:t>
    </dgm:pt>
    <dgm:pt modelId="{CC2DDB38-D049-684F-8EA8-DC927303C37D}" type="sibTrans" cxnId="{39EB63DD-69F3-F54A-AB09-4C8E9F020B57}">
      <dgm:prSet/>
      <dgm:spPr/>
      <dgm:t>
        <a:bodyPr/>
        <a:lstStyle/>
        <a:p>
          <a:endParaRPr lang="es-ES"/>
        </a:p>
      </dgm:t>
    </dgm:pt>
    <dgm:pt modelId="{A26448F3-2B72-C243-8C80-91709EFE5098}" type="pres">
      <dgm:prSet presAssocID="{870E2F61-9404-1449-9C32-4A02A8727512}" presName="matrix" presStyleCnt="0">
        <dgm:presLayoutVars>
          <dgm:chMax val="1"/>
          <dgm:dir/>
          <dgm:resizeHandles val="exact"/>
        </dgm:presLayoutVars>
      </dgm:prSet>
      <dgm:spPr/>
      <dgm:t>
        <a:bodyPr/>
        <a:lstStyle/>
        <a:p>
          <a:endParaRPr lang="es-ES"/>
        </a:p>
      </dgm:t>
    </dgm:pt>
    <dgm:pt modelId="{E1C6A13E-E6C3-6D47-AC3D-89A71E3B7138}" type="pres">
      <dgm:prSet presAssocID="{870E2F61-9404-1449-9C32-4A02A8727512}" presName="axisShape" presStyleLbl="bgShp" presStyleIdx="0" presStyleCnt="1" custScaleX="92207" custScaleY="87013" custLinFactNeighborX="-17252" custLinFactNeighborY="5195"/>
      <dgm:spPr/>
    </dgm:pt>
    <dgm:pt modelId="{E8B0BBC0-CB0F-3149-9F41-3FBF28EBAD3D}" type="pres">
      <dgm:prSet presAssocID="{870E2F61-9404-1449-9C32-4A02A8727512}" presName="rect1" presStyleLbl="node1" presStyleIdx="0" presStyleCnt="4" custScaleX="151829" custScaleY="87849" custLinFactNeighborX="-59306" custLinFactNeighborY="14715">
        <dgm:presLayoutVars>
          <dgm:chMax val="0"/>
          <dgm:chPref val="0"/>
          <dgm:bulletEnabled val="1"/>
        </dgm:presLayoutVars>
      </dgm:prSet>
      <dgm:spPr/>
      <dgm:t>
        <a:bodyPr/>
        <a:lstStyle/>
        <a:p>
          <a:endParaRPr lang="es-ES"/>
        </a:p>
      </dgm:t>
    </dgm:pt>
    <dgm:pt modelId="{E16149DD-5957-BD4A-88B8-CCC5552283C8}" type="pres">
      <dgm:prSet presAssocID="{870E2F61-9404-1449-9C32-4A02A8727512}" presName="rect2" presStyleLbl="node1" presStyleIdx="1" presStyleCnt="4" custScaleX="186235" custScaleY="116840" custLinFactNeighborX="4517" custLinFactNeighborY="-1953">
        <dgm:presLayoutVars>
          <dgm:chMax val="0"/>
          <dgm:chPref val="0"/>
          <dgm:bulletEnabled val="1"/>
        </dgm:presLayoutVars>
      </dgm:prSet>
      <dgm:spPr/>
      <dgm:t>
        <a:bodyPr/>
        <a:lstStyle/>
        <a:p>
          <a:endParaRPr lang="es-ES"/>
        </a:p>
      </dgm:t>
    </dgm:pt>
    <dgm:pt modelId="{4C6774B5-3217-9442-8F33-D4BE54CC028F}" type="pres">
      <dgm:prSet presAssocID="{870E2F61-9404-1449-9C32-4A02A8727512}" presName="rect3" presStyleLbl="node1" presStyleIdx="2" presStyleCnt="4" custScaleX="291081" custScaleY="83251" custLinFactNeighborX="25432" custLinFactNeighborY="2233">
        <dgm:presLayoutVars>
          <dgm:chMax val="0"/>
          <dgm:chPref val="0"/>
          <dgm:bulletEnabled val="1"/>
        </dgm:presLayoutVars>
      </dgm:prSet>
      <dgm:spPr/>
      <dgm:t>
        <a:bodyPr/>
        <a:lstStyle/>
        <a:p>
          <a:endParaRPr lang="es-ES"/>
        </a:p>
      </dgm:t>
    </dgm:pt>
    <dgm:pt modelId="{9CBDD191-AC59-1E4F-BFD4-7CA76A55BF11}" type="pres">
      <dgm:prSet presAssocID="{870E2F61-9404-1449-9C32-4A02A8727512}" presName="rect4" presStyleLbl="node1" presStyleIdx="3" presStyleCnt="4" custFlipVert="0" custFlipHor="1" custScaleX="2061" custScaleY="3418" custLinFactX="-2472" custLinFactNeighborX="-100000" custLinFactNeighborY="-48218">
        <dgm:presLayoutVars>
          <dgm:chMax val="0"/>
          <dgm:chPref val="0"/>
          <dgm:bulletEnabled val="1"/>
        </dgm:presLayoutVars>
      </dgm:prSet>
      <dgm:spPr/>
    </dgm:pt>
  </dgm:ptLst>
  <dgm:cxnLst>
    <dgm:cxn modelId="{DEED8057-EA79-E442-A98F-9519F9FE4B7F}" type="presOf" srcId="{D241ED1B-66C5-2A4E-9949-FBFD82F3C2BE}" destId="{E8B0BBC0-CB0F-3149-9F41-3FBF28EBAD3D}" srcOrd="0" destOrd="0" presId="urn:microsoft.com/office/officeart/2005/8/layout/matrix2"/>
    <dgm:cxn modelId="{77B94641-31D2-1C4B-94C1-ECB3E9C9FDA6}" type="presOf" srcId="{59C9F7AD-31E2-E648-A736-35FA203366FE}" destId="{4C6774B5-3217-9442-8F33-D4BE54CC028F}" srcOrd="0" destOrd="0" presId="urn:microsoft.com/office/officeart/2005/8/layout/matrix2"/>
    <dgm:cxn modelId="{7012D2E0-44D5-C349-B377-4B578FDA793F}" srcId="{870E2F61-9404-1449-9C32-4A02A8727512}" destId="{AE98A780-2EC8-C04B-9D3A-2682BA51D1F1}" srcOrd="1" destOrd="0" parTransId="{81E3B034-958C-004F-9EDF-077ED8C75C47}" sibTransId="{8E8A1A2C-419E-EB48-BD8A-F557DA9DB851}"/>
    <dgm:cxn modelId="{39EB63DD-69F3-F54A-AB09-4C8E9F020B57}" srcId="{870E2F61-9404-1449-9C32-4A02A8727512}" destId="{59C9F7AD-31E2-E648-A736-35FA203366FE}" srcOrd="2" destOrd="0" parTransId="{764E2059-678F-8E46-AC6E-68CE78B10FA7}" sibTransId="{CC2DDB38-D049-684F-8EA8-DC927303C37D}"/>
    <dgm:cxn modelId="{F668B238-FCD4-4845-89DE-384E72B4E357}" srcId="{870E2F61-9404-1449-9C32-4A02A8727512}" destId="{D241ED1B-66C5-2A4E-9949-FBFD82F3C2BE}" srcOrd="0" destOrd="0" parTransId="{FF9BE7F6-75AA-CC4B-8B13-AA4F8ABB1006}" sibTransId="{759B7402-286B-5746-9D67-84722B00BA0A}"/>
    <dgm:cxn modelId="{1BA3B98F-DF25-5042-B445-EA8EBFED2657}" type="presOf" srcId="{AE98A780-2EC8-C04B-9D3A-2682BA51D1F1}" destId="{E16149DD-5957-BD4A-88B8-CCC5552283C8}" srcOrd="0" destOrd="0" presId="urn:microsoft.com/office/officeart/2005/8/layout/matrix2"/>
    <dgm:cxn modelId="{10D6008F-A7AF-9445-886F-4EA33A27D244}" type="presOf" srcId="{870E2F61-9404-1449-9C32-4A02A8727512}" destId="{A26448F3-2B72-C243-8C80-91709EFE5098}" srcOrd="0" destOrd="0" presId="urn:microsoft.com/office/officeart/2005/8/layout/matrix2"/>
    <dgm:cxn modelId="{94FA8A39-B055-2544-9520-51D59EA6C507}" type="presParOf" srcId="{A26448F3-2B72-C243-8C80-91709EFE5098}" destId="{E1C6A13E-E6C3-6D47-AC3D-89A71E3B7138}" srcOrd="0" destOrd="0" presId="urn:microsoft.com/office/officeart/2005/8/layout/matrix2"/>
    <dgm:cxn modelId="{B2ED7D40-12C7-864C-B4F9-677B78A7F5A6}" type="presParOf" srcId="{A26448F3-2B72-C243-8C80-91709EFE5098}" destId="{E8B0BBC0-CB0F-3149-9F41-3FBF28EBAD3D}" srcOrd="1" destOrd="0" presId="urn:microsoft.com/office/officeart/2005/8/layout/matrix2"/>
    <dgm:cxn modelId="{989292E6-3A96-5F49-BBB4-79A63273673A}" type="presParOf" srcId="{A26448F3-2B72-C243-8C80-91709EFE5098}" destId="{E16149DD-5957-BD4A-88B8-CCC5552283C8}" srcOrd="2" destOrd="0" presId="urn:microsoft.com/office/officeart/2005/8/layout/matrix2"/>
    <dgm:cxn modelId="{64BAD5E5-7A88-7F49-B707-84840310B1E0}" type="presParOf" srcId="{A26448F3-2B72-C243-8C80-91709EFE5098}" destId="{4C6774B5-3217-9442-8F33-D4BE54CC028F}" srcOrd="3" destOrd="0" presId="urn:microsoft.com/office/officeart/2005/8/layout/matrix2"/>
    <dgm:cxn modelId="{8767C8DB-E182-7141-B736-580FD27C1051}" type="presParOf" srcId="{A26448F3-2B72-C243-8C80-91709EFE5098}" destId="{9CBDD191-AC59-1E4F-BFD4-7CA76A55BF11}"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E5B748-4086-0D4A-8B06-0EC230AA2F08}" type="doc">
      <dgm:prSet loTypeId="urn:microsoft.com/office/officeart/2005/8/layout/cycle7" loCatId="" qsTypeId="urn:microsoft.com/office/officeart/2005/8/quickstyle/3D2" qsCatId="3D" csTypeId="urn:microsoft.com/office/officeart/2005/8/colors/colorful2" csCatId="colorful" phldr="1"/>
      <dgm:spPr/>
      <dgm:t>
        <a:bodyPr/>
        <a:lstStyle/>
        <a:p>
          <a:endParaRPr lang="es-ES"/>
        </a:p>
      </dgm:t>
    </dgm:pt>
    <dgm:pt modelId="{543E71C7-2241-AA48-BD17-FAA65442258D}">
      <dgm:prSet custT="1"/>
      <dgm:spPr/>
      <dgm:t>
        <a:bodyPr/>
        <a:lstStyle/>
        <a:p>
          <a:pPr rtl="0"/>
          <a:r>
            <a:rPr lang="es-ES" sz="3200" b="1" dirty="0" smtClean="0"/>
            <a:t>Tipos de interesados</a:t>
          </a:r>
          <a:endParaRPr lang="es-ES" sz="3200" b="1" dirty="0"/>
        </a:p>
      </dgm:t>
    </dgm:pt>
    <dgm:pt modelId="{840ADFDF-78D3-5D4F-8ABC-CB4EBAA73D69}" type="parTrans" cxnId="{4DD4A019-3D0D-B741-BD61-8E5E9A64212F}">
      <dgm:prSet/>
      <dgm:spPr/>
      <dgm:t>
        <a:bodyPr/>
        <a:lstStyle/>
        <a:p>
          <a:endParaRPr lang="es-ES"/>
        </a:p>
      </dgm:t>
    </dgm:pt>
    <dgm:pt modelId="{A82A6C8C-5D2F-FA43-8DE1-F79DFB09BDE7}" type="sibTrans" cxnId="{4DD4A019-3D0D-B741-BD61-8E5E9A64212F}">
      <dgm:prSet/>
      <dgm:spPr/>
      <dgm:t>
        <a:bodyPr/>
        <a:lstStyle/>
        <a:p>
          <a:endParaRPr lang="es-ES"/>
        </a:p>
      </dgm:t>
    </dgm:pt>
    <dgm:pt modelId="{A4096D35-99E4-A647-9EB8-CF86B8F38B40}">
      <dgm:prSet custT="1"/>
      <dgm:spPr/>
      <dgm:t>
        <a:bodyPr/>
        <a:lstStyle/>
        <a:p>
          <a:pPr algn="just" rtl="0"/>
          <a:r>
            <a:rPr lang="es-ES" sz="1800" b="1" dirty="0" smtClean="0">
              <a:solidFill>
                <a:srgbClr val="17375E"/>
              </a:solidFill>
            </a:rPr>
            <a:t>Aquellos que serán afectados por el proyecto y que pueden ejercer cierta influencia sobre él, pero que no están directamente involucrados con la ejecución del trabajo. Ejemplos de este tipo de interesados son: gerentes afectados por el proyecto, personas que trabajan en el proceso bajo estudio, departamentos internos que soportan el proceso (como el departamento de finanzas), proveedores, la oficina de gestión de proyectos, clientes, patrocinadores, vecinos, etc.</a:t>
          </a:r>
          <a:endParaRPr lang="es-ES" sz="1800" b="1" dirty="0">
            <a:solidFill>
              <a:srgbClr val="17375E"/>
            </a:solidFill>
          </a:endParaRPr>
        </a:p>
      </dgm:t>
    </dgm:pt>
    <dgm:pt modelId="{25D01765-B626-4B4A-9128-4F8B6FC5AE40}" type="parTrans" cxnId="{7DC44156-D07B-4A43-B1B8-0A1B81C6A43A}">
      <dgm:prSet/>
      <dgm:spPr/>
      <dgm:t>
        <a:bodyPr/>
        <a:lstStyle/>
        <a:p>
          <a:endParaRPr lang="es-ES"/>
        </a:p>
      </dgm:t>
    </dgm:pt>
    <dgm:pt modelId="{E530B351-D728-3A46-9B08-9E9F0651A6F0}" type="sibTrans" cxnId="{7DC44156-D07B-4A43-B1B8-0A1B81C6A43A}">
      <dgm:prSet/>
      <dgm:spPr/>
      <dgm:t>
        <a:bodyPr/>
        <a:lstStyle/>
        <a:p>
          <a:endParaRPr lang="es-ES"/>
        </a:p>
      </dgm:t>
    </dgm:pt>
    <dgm:pt modelId="{53A32A43-6F27-524C-BCC2-D5982DB7F0A9}">
      <dgm:prSet custT="1"/>
      <dgm:spPr/>
      <dgm:t>
        <a:bodyPr/>
        <a:lstStyle/>
        <a:p>
          <a:pPr algn="just" rtl="0"/>
          <a:r>
            <a:rPr lang="es-ES" sz="2000" b="1" dirty="0" smtClean="0">
              <a:solidFill>
                <a:srgbClr val="17375E"/>
              </a:solidFill>
            </a:rPr>
            <a:t>Organizaciones que tienen algún interés en que los resultados del proyecto cumplan con ciertas regulaciones. Ejemplos de ellos son: gobiernos nacionales y locales, grupos de protección al ambiente y entidades gubernamentales, vecinos y connacionales</a:t>
          </a:r>
          <a:r>
            <a:rPr lang="es-ES" sz="1000" b="1" dirty="0" smtClean="0">
              <a:solidFill>
                <a:srgbClr val="17375E"/>
              </a:solidFill>
            </a:rPr>
            <a:t>.</a:t>
          </a:r>
          <a:endParaRPr lang="es-ES" sz="1000" b="1" dirty="0">
            <a:solidFill>
              <a:srgbClr val="17375E"/>
            </a:solidFill>
          </a:endParaRPr>
        </a:p>
      </dgm:t>
    </dgm:pt>
    <dgm:pt modelId="{82D5F4C9-7867-0D4C-A681-017213118376}" type="parTrans" cxnId="{3DDF73DE-AB09-9E4C-889A-7E497C3AF40D}">
      <dgm:prSet/>
      <dgm:spPr/>
      <dgm:t>
        <a:bodyPr/>
        <a:lstStyle/>
        <a:p>
          <a:endParaRPr lang="es-ES"/>
        </a:p>
      </dgm:t>
    </dgm:pt>
    <dgm:pt modelId="{5016BA66-8EAA-F240-A167-A0BAB55EB360}" type="sibTrans" cxnId="{3DDF73DE-AB09-9E4C-889A-7E497C3AF40D}">
      <dgm:prSet/>
      <dgm:spPr/>
      <dgm:t>
        <a:bodyPr/>
        <a:lstStyle/>
        <a:p>
          <a:endParaRPr lang="es-ES"/>
        </a:p>
      </dgm:t>
    </dgm:pt>
    <dgm:pt modelId="{9BA0D238-2C9D-AB4B-B72D-A1B3449AEC24}" type="pres">
      <dgm:prSet presAssocID="{51E5B748-4086-0D4A-8B06-0EC230AA2F08}" presName="Name0" presStyleCnt="0">
        <dgm:presLayoutVars>
          <dgm:dir/>
          <dgm:resizeHandles val="exact"/>
        </dgm:presLayoutVars>
      </dgm:prSet>
      <dgm:spPr/>
      <dgm:t>
        <a:bodyPr/>
        <a:lstStyle/>
        <a:p>
          <a:endParaRPr lang="es-ES"/>
        </a:p>
      </dgm:t>
    </dgm:pt>
    <dgm:pt modelId="{C3BE8921-1F97-4E48-A962-9C915385D3D2}" type="pres">
      <dgm:prSet presAssocID="{543E71C7-2241-AA48-BD17-FAA65442258D}" presName="node" presStyleLbl="node1" presStyleIdx="0" presStyleCnt="3" custScaleX="233551" custScaleY="72115" custRadScaleRad="113310" custRadScaleInc="5041">
        <dgm:presLayoutVars>
          <dgm:bulletEnabled val="1"/>
        </dgm:presLayoutVars>
      </dgm:prSet>
      <dgm:spPr/>
      <dgm:t>
        <a:bodyPr/>
        <a:lstStyle/>
        <a:p>
          <a:endParaRPr lang="es-ES"/>
        </a:p>
      </dgm:t>
    </dgm:pt>
    <dgm:pt modelId="{B0D51B6A-C310-3545-9643-8353041AB65B}" type="pres">
      <dgm:prSet presAssocID="{A82A6C8C-5D2F-FA43-8DE1-F79DFB09BDE7}" presName="sibTrans" presStyleLbl="sibTrans2D1" presStyleIdx="0" presStyleCnt="3" custScaleX="139030" custLinFactNeighborX="-32848"/>
      <dgm:spPr/>
      <dgm:t>
        <a:bodyPr/>
        <a:lstStyle/>
        <a:p>
          <a:endParaRPr lang="es-ES"/>
        </a:p>
      </dgm:t>
    </dgm:pt>
    <dgm:pt modelId="{5E779E34-A6C9-7E43-A3F5-F8B9BF5952A1}" type="pres">
      <dgm:prSet presAssocID="{A82A6C8C-5D2F-FA43-8DE1-F79DFB09BDE7}" presName="connectorText" presStyleLbl="sibTrans2D1" presStyleIdx="0" presStyleCnt="3"/>
      <dgm:spPr/>
      <dgm:t>
        <a:bodyPr/>
        <a:lstStyle/>
        <a:p>
          <a:endParaRPr lang="es-ES"/>
        </a:p>
      </dgm:t>
    </dgm:pt>
    <dgm:pt modelId="{285F512A-9CCF-2C43-8582-356AE65C2BE4}" type="pres">
      <dgm:prSet presAssocID="{A4096D35-99E4-A647-9EB8-CF86B8F38B40}" presName="node" presStyleLbl="node1" presStyleIdx="1" presStyleCnt="3" custScaleX="129678" custScaleY="366402" custRadScaleRad="95023" custRadScaleInc="-6345">
        <dgm:presLayoutVars>
          <dgm:bulletEnabled val="1"/>
        </dgm:presLayoutVars>
      </dgm:prSet>
      <dgm:spPr/>
      <dgm:t>
        <a:bodyPr/>
        <a:lstStyle/>
        <a:p>
          <a:endParaRPr lang="es-ES"/>
        </a:p>
      </dgm:t>
    </dgm:pt>
    <dgm:pt modelId="{F7277C8F-4947-2441-BCAE-04AD7BC42B04}" type="pres">
      <dgm:prSet presAssocID="{E530B351-D728-3A46-9B08-9E9F0651A6F0}" presName="sibTrans" presStyleLbl="sibTrans2D1" presStyleIdx="1" presStyleCnt="3" custScaleX="182991"/>
      <dgm:spPr/>
      <dgm:t>
        <a:bodyPr/>
        <a:lstStyle/>
        <a:p>
          <a:endParaRPr lang="es-ES"/>
        </a:p>
      </dgm:t>
    </dgm:pt>
    <dgm:pt modelId="{17E5E8FE-F31F-5E4D-9B73-7D465A4A6B48}" type="pres">
      <dgm:prSet presAssocID="{E530B351-D728-3A46-9B08-9E9F0651A6F0}" presName="connectorText" presStyleLbl="sibTrans2D1" presStyleIdx="1" presStyleCnt="3"/>
      <dgm:spPr/>
      <dgm:t>
        <a:bodyPr/>
        <a:lstStyle/>
        <a:p>
          <a:endParaRPr lang="es-ES"/>
        </a:p>
      </dgm:t>
    </dgm:pt>
    <dgm:pt modelId="{F6CDCCA2-8916-3948-89FB-D98B766BA180}" type="pres">
      <dgm:prSet presAssocID="{53A32A43-6F27-524C-BCC2-D5982DB7F0A9}" presName="node" presStyleLbl="node1" presStyleIdx="2" presStyleCnt="3" custScaleX="118477" custScaleY="358784" custRadScaleRad="95688" custRadScaleInc="8050">
        <dgm:presLayoutVars>
          <dgm:bulletEnabled val="1"/>
        </dgm:presLayoutVars>
      </dgm:prSet>
      <dgm:spPr/>
      <dgm:t>
        <a:bodyPr/>
        <a:lstStyle/>
        <a:p>
          <a:endParaRPr lang="es-ES"/>
        </a:p>
      </dgm:t>
    </dgm:pt>
    <dgm:pt modelId="{A002E544-BDD5-C541-AB59-23A1EDCAD76B}" type="pres">
      <dgm:prSet presAssocID="{5016BA66-8EAA-F240-A167-A0BAB55EB360}" presName="sibTrans" presStyleLbl="sibTrans2D1" presStyleIdx="2" presStyleCnt="3" custScaleX="143398" custLinFactNeighborX="-51528" custLinFactNeighborY="-23571"/>
      <dgm:spPr/>
      <dgm:t>
        <a:bodyPr/>
        <a:lstStyle/>
        <a:p>
          <a:endParaRPr lang="es-ES"/>
        </a:p>
      </dgm:t>
    </dgm:pt>
    <dgm:pt modelId="{F47A6C30-92FE-E642-A40D-BB5192A40851}" type="pres">
      <dgm:prSet presAssocID="{5016BA66-8EAA-F240-A167-A0BAB55EB360}" presName="connectorText" presStyleLbl="sibTrans2D1" presStyleIdx="2" presStyleCnt="3"/>
      <dgm:spPr/>
      <dgm:t>
        <a:bodyPr/>
        <a:lstStyle/>
        <a:p>
          <a:endParaRPr lang="es-ES"/>
        </a:p>
      </dgm:t>
    </dgm:pt>
  </dgm:ptLst>
  <dgm:cxnLst>
    <dgm:cxn modelId="{DC28EA04-1ECA-034E-9D36-EFFCFDC57EA7}" type="presOf" srcId="{A4096D35-99E4-A647-9EB8-CF86B8F38B40}" destId="{285F512A-9CCF-2C43-8582-356AE65C2BE4}" srcOrd="0" destOrd="0" presId="urn:microsoft.com/office/officeart/2005/8/layout/cycle7"/>
    <dgm:cxn modelId="{86CEEF2D-93E5-F84C-9F77-871625086300}" type="presOf" srcId="{E530B351-D728-3A46-9B08-9E9F0651A6F0}" destId="{17E5E8FE-F31F-5E4D-9B73-7D465A4A6B48}" srcOrd="1" destOrd="0" presId="urn:microsoft.com/office/officeart/2005/8/layout/cycle7"/>
    <dgm:cxn modelId="{3DDF73DE-AB09-9E4C-889A-7E497C3AF40D}" srcId="{51E5B748-4086-0D4A-8B06-0EC230AA2F08}" destId="{53A32A43-6F27-524C-BCC2-D5982DB7F0A9}" srcOrd="2" destOrd="0" parTransId="{82D5F4C9-7867-0D4C-A681-017213118376}" sibTransId="{5016BA66-8EAA-F240-A167-A0BAB55EB360}"/>
    <dgm:cxn modelId="{65F05F2F-E00D-9448-B376-77DDF22755AD}" type="presOf" srcId="{51E5B748-4086-0D4A-8B06-0EC230AA2F08}" destId="{9BA0D238-2C9D-AB4B-B72D-A1B3449AEC24}" srcOrd="0" destOrd="0" presId="urn:microsoft.com/office/officeart/2005/8/layout/cycle7"/>
    <dgm:cxn modelId="{8345ADB6-E50A-6D47-9F42-D75B8ACBE2D5}" type="presOf" srcId="{5016BA66-8EAA-F240-A167-A0BAB55EB360}" destId="{F47A6C30-92FE-E642-A40D-BB5192A40851}" srcOrd="1" destOrd="0" presId="urn:microsoft.com/office/officeart/2005/8/layout/cycle7"/>
    <dgm:cxn modelId="{87A1DB1F-E1C2-A740-BF04-562ACBEC5C17}" type="presOf" srcId="{A82A6C8C-5D2F-FA43-8DE1-F79DFB09BDE7}" destId="{5E779E34-A6C9-7E43-A3F5-F8B9BF5952A1}" srcOrd="1" destOrd="0" presId="urn:microsoft.com/office/officeart/2005/8/layout/cycle7"/>
    <dgm:cxn modelId="{4DD4A019-3D0D-B741-BD61-8E5E9A64212F}" srcId="{51E5B748-4086-0D4A-8B06-0EC230AA2F08}" destId="{543E71C7-2241-AA48-BD17-FAA65442258D}" srcOrd="0" destOrd="0" parTransId="{840ADFDF-78D3-5D4F-8ABC-CB4EBAA73D69}" sibTransId="{A82A6C8C-5D2F-FA43-8DE1-F79DFB09BDE7}"/>
    <dgm:cxn modelId="{25939D02-5FDB-8E41-A7A5-941219AEFB66}" type="presOf" srcId="{E530B351-D728-3A46-9B08-9E9F0651A6F0}" destId="{F7277C8F-4947-2441-BCAE-04AD7BC42B04}" srcOrd="0" destOrd="0" presId="urn:microsoft.com/office/officeart/2005/8/layout/cycle7"/>
    <dgm:cxn modelId="{D3A56507-B97B-714C-9E7B-6F4C287C5488}" type="presOf" srcId="{5016BA66-8EAA-F240-A167-A0BAB55EB360}" destId="{A002E544-BDD5-C541-AB59-23A1EDCAD76B}" srcOrd="0" destOrd="0" presId="urn:microsoft.com/office/officeart/2005/8/layout/cycle7"/>
    <dgm:cxn modelId="{711229A8-795E-A141-95BD-2BC3880F392D}" type="presOf" srcId="{543E71C7-2241-AA48-BD17-FAA65442258D}" destId="{C3BE8921-1F97-4E48-A962-9C915385D3D2}" srcOrd="0" destOrd="0" presId="urn:microsoft.com/office/officeart/2005/8/layout/cycle7"/>
    <dgm:cxn modelId="{BBBFAE57-0DBC-1C4E-B9E2-F327A7413CFD}" type="presOf" srcId="{A82A6C8C-5D2F-FA43-8DE1-F79DFB09BDE7}" destId="{B0D51B6A-C310-3545-9643-8353041AB65B}" srcOrd="0" destOrd="0" presId="urn:microsoft.com/office/officeart/2005/8/layout/cycle7"/>
    <dgm:cxn modelId="{F63ADA94-1264-1245-AC8F-31A76284B444}" type="presOf" srcId="{53A32A43-6F27-524C-BCC2-D5982DB7F0A9}" destId="{F6CDCCA2-8916-3948-89FB-D98B766BA180}" srcOrd="0" destOrd="0" presId="urn:microsoft.com/office/officeart/2005/8/layout/cycle7"/>
    <dgm:cxn modelId="{7DC44156-D07B-4A43-B1B8-0A1B81C6A43A}" srcId="{51E5B748-4086-0D4A-8B06-0EC230AA2F08}" destId="{A4096D35-99E4-A647-9EB8-CF86B8F38B40}" srcOrd="1" destOrd="0" parTransId="{25D01765-B626-4B4A-9128-4F8B6FC5AE40}" sibTransId="{E530B351-D728-3A46-9B08-9E9F0651A6F0}"/>
    <dgm:cxn modelId="{6F845409-A6FF-BB4A-A6AB-98C3CFB6030B}" type="presParOf" srcId="{9BA0D238-2C9D-AB4B-B72D-A1B3449AEC24}" destId="{C3BE8921-1F97-4E48-A962-9C915385D3D2}" srcOrd="0" destOrd="0" presId="urn:microsoft.com/office/officeart/2005/8/layout/cycle7"/>
    <dgm:cxn modelId="{E7CD732B-8F9C-C243-8FB4-D06502C4C340}" type="presParOf" srcId="{9BA0D238-2C9D-AB4B-B72D-A1B3449AEC24}" destId="{B0D51B6A-C310-3545-9643-8353041AB65B}" srcOrd="1" destOrd="0" presId="urn:microsoft.com/office/officeart/2005/8/layout/cycle7"/>
    <dgm:cxn modelId="{AD0D34AB-D145-EF49-906A-B2FF2C267C40}" type="presParOf" srcId="{B0D51B6A-C310-3545-9643-8353041AB65B}" destId="{5E779E34-A6C9-7E43-A3F5-F8B9BF5952A1}" srcOrd="0" destOrd="0" presId="urn:microsoft.com/office/officeart/2005/8/layout/cycle7"/>
    <dgm:cxn modelId="{01C406F1-203D-EB4D-B210-45737FFD27A9}" type="presParOf" srcId="{9BA0D238-2C9D-AB4B-B72D-A1B3449AEC24}" destId="{285F512A-9CCF-2C43-8582-356AE65C2BE4}" srcOrd="2" destOrd="0" presId="urn:microsoft.com/office/officeart/2005/8/layout/cycle7"/>
    <dgm:cxn modelId="{1D6381E6-CF36-4E49-96F8-531E93EDCE99}" type="presParOf" srcId="{9BA0D238-2C9D-AB4B-B72D-A1B3449AEC24}" destId="{F7277C8F-4947-2441-BCAE-04AD7BC42B04}" srcOrd="3" destOrd="0" presId="urn:microsoft.com/office/officeart/2005/8/layout/cycle7"/>
    <dgm:cxn modelId="{28666C6F-663E-8945-9C4B-2447ECFD4E95}" type="presParOf" srcId="{F7277C8F-4947-2441-BCAE-04AD7BC42B04}" destId="{17E5E8FE-F31F-5E4D-9B73-7D465A4A6B48}" srcOrd="0" destOrd="0" presId="urn:microsoft.com/office/officeart/2005/8/layout/cycle7"/>
    <dgm:cxn modelId="{7698F821-E3DA-714E-81A6-1A0C3AB9185D}" type="presParOf" srcId="{9BA0D238-2C9D-AB4B-B72D-A1B3449AEC24}" destId="{F6CDCCA2-8916-3948-89FB-D98B766BA180}" srcOrd="4" destOrd="0" presId="urn:microsoft.com/office/officeart/2005/8/layout/cycle7"/>
    <dgm:cxn modelId="{8BF70D31-41CC-D04D-8138-1443526A63A5}" type="presParOf" srcId="{9BA0D238-2C9D-AB4B-B72D-A1B3449AEC24}" destId="{A002E544-BDD5-C541-AB59-23A1EDCAD76B}" srcOrd="5" destOrd="0" presId="urn:microsoft.com/office/officeart/2005/8/layout/cycle7"/>
    <dgm:cxn modelId="{74E396BA-2343-CD4E-B70E-32732D51E267}" type="presParOf" srcId="{A002E544-BDD5-C541-AB59-23A1EDCAD76B}" destId="{F47A6C30-92FE-E642-A40D-BB5192A40851}"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C6A13E-E6C3-6D47-AC3D-89A71E3B7138}">
      <dsp:nvSpPr>
        <dsp:cNvPr id="0" name=""/>
        <dsp:cNvSpPr/>
      </dsp:nvSpPr>
      <dsp:spPr>
        <a:xfrm>
          <a:off x="1168615" y="794087"/>
          <a:ext cx="5637977" cy="5320391"/>
        </a:xfrm>
        <a:prstGeom prst="quadArrow">
          <a:avLst>
            <a:gd name="adj1" fmla="val 2000"/>
            <a:gd name="adj2" fmla="val 4000"/>
            <a:gd name="adj3" fmla="val 5000"/>
          </a:avLst>
        </a:prstGeom>
        <a:solidFill>
          <a:schemeClr val="accent1">
            <a:tint val="55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E8B0BBC0-CB0F-3149-9F41-3FBF28EBAD3D}">
      <dsp:nvSpPr>
        <dsp:cNvPr id="0" name=""/>
        <dsp:cNvSpPr/>
      </dsp:nvSpPr>
      <dsp:spPr>
        <a:xfrm>
          <a:off x="298359" y="1008702"/>
          <a:ext cx="3713420" cy="2148603"/>
        </a:xfrm>
        <a:prstGeom prst="roundRect">
          <a:avLst/>
        </a:prstGeom>
        <a:solidFill>
          <a:schemeClr val="accent1">
            <a:shade val="5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rtl="0">
            <a:lnSpc>
              <a:spcPct val="90000"/>
            </a:lnSpc>
            <a:spcBef>
              <a:spcPct val="0"/>
            </a:spcBef>
            <a:spcAft>
              <a:spcPct val="35000"/>
            </a:spcAft>
          </a:pPr>
          <a:r>
            <a:rPr lang="es-ES" sz="2000" kern="1200" dirty="0" err="1" smtClean="0"/>
            <a:t>Stakeholders</a:t>
          </a:r>
          <a:r>
            <a:rPr lang="es-ES" sz="2000" kern="1200" dirty="0" smtClean="0"/>
            <a:t> en sistemas, también son llamados interesados o involucrados en un problema determinado, y que necesitan una solución.</a:t>
          </a:r>
          <a:endParaRPr lang="es-ES" sz="2000" kern="1200" dirty="0"/>
        </a:p>
      </dsp:txBody>
      <dsp:txXfrm>
        <a:off x="403245" y="1113588"/>
        <a:ext cx="3503648" cy="1938831"/>
      </dsp:txXfrm>
    </dsp:sp>
    <dsp:sp modelId="{E16149DD-5957-BD4A-88B8-CCC5552283C8}">
      <dsp:nvSpPr>
        <dsp:cNvPr id="0" name=""/>
        <dsp:cNvSpPr/>
      </dsp:nvSpPr>
      <dsp:spPr>
        <a:xfrm>
          <a:off x="4247871" y="246508"/>
          <a:ext cx="4554919" cy="2857662"/>
        </a:xfrm>
        <a:prstGeom prst="roundRect">
          <a:avLst/>
        </a:prstGeom>
        <a:solidFill>
          <a:schemeClr val="accent1">
            <a:shade val="50000"/>
            <a:hueOff val="180718"/>
            <a:satOff val="-3780"/>
            <a:lumOff val="21031"/>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rtl="0">
            <a:lnSpc>
              <a:spcPct val="90000"/>
            </a:lnSpc>
            <a:spcBef>
              <a:spcPct val="0"/>
            </a:spcBef>
            <a:spcAft>
              <a:spcPct val="35000"/>
            </a:spcAft>
          </a:pPr>
          <a:r>
            <a:rPr lang="es-ES" sz="2000" kern="1200" dirty="0" smtClean="0"/>
            <a:t>Desde el punto de vista del desarrollo de sistemas, un </a:t>
          </a:r>
          <a:r>
            <a:rPr lang="es-ES" sz="2000" kern="1200" dirty="0" err="1" smtClean="0"/>
            <a:t>stakeholder</a:t>
          </a:r>
          <a:r>
            <a:rPr lang="es-ES" sz="2000" kern="1200" dirty="0" smtClean="0"/>
            <a:t> es aquella persona o entidad interesada en la realización de un proyecto, auspiciando ella misma mediante poder de decisión, financiamiento o su propio esfuerzo, entre ellos: los desarrolladores del sistema, los usuarios finales, los encargados del mantenimiento, etc.</a:t>
          </a:r>
          <a:endParaRPr lang="es-ES" sz="2000" kern="1200" dirty="0"/>
        </a:p>
      </dsp:txBody>
      <dsp:txXfrm>
        <a:off x="4387371" y="386008"/>
        <a:ext cx="4275919" cy="2578662"/>
      </dsp:txXfrm>
    </dsp:sp>
    <dsp:sp modelId="{4C6774B5-3217-9442-8F33-D4BE54CC028F}">
      <dsp:nvSpPr>
        <dsp:cNvPr id="0" name=""/>
        <dsp:cNvSpPr/>
      </dsp:nvSpPr>
      <dsp:spPr>
        <a:xfrm>
          <a:off x="667967" y="3633452"/>
          <a:ext cx="7119234" cy="2036145"/>
        </a:xfrm>
        <a:prstGeom prst="roundRect">
          <a:avLst/>
        </a:prstGeom>
        <a:solidFill>
          <a:schemeClr val="accent1">
            <a:shade val="50000"/>
            <a:hueOff val="361436"/>
            <a:satOff val="-7560"/>
            <a:lumOff val="42063"/>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rtl="0">
            <a:lnSpc>
              <a:spcPct val="90000"/>
            </a:lnSpc>
            <a:spcBef>
              <a:spcPct val="0"/>
            </a:spcBef>
            <a:spcAft>
              <a:spcPct val="35000"/>
            </a:spcAft>
          </a:pPr>
          <a:r>
            <a:rPr lang="es-ES" sz="2000" kern="1200" dirty="0" smtClean="0">
              <a:solidFill>
                <a:schemeClr val="tx2">
                  <a:lumMod val="75000"/>
                </a:schemeClr>
              </a:solidFill>
            </a:rPr>
            <a:t>En </a:t>
          </a:r>
          <a:r>
            <a:rPr lang="es-ES" sz="2000" kern="1200" dirty="0" smtClean="0">
              <a:solidFill>
                <a:schemeClr val="tx2">
                  <a:lumMod val="75000"/>
                </a:schemeClr>
              </a:solidFill>
            </a:rPr>
            <a:t>la gestión de proyectos, los involucrados o interesados ("</a:t>
          </a:r>
          <a:r>
            <a:rPr lang="es-ES" sz="2000" kern="1200" dirty="0" err="1" smtClean="0">
              <a:solidFill>
                <a:schemeClr val="tx2">
                  <a:lumMod val="75000"/>
                </a:schemeClr>
              </a:solidFill>
            </a:rPr>
            <a:t>stakeholders</a:t>
          </a:r>
          <a:r>
            <a:rPr lang="es-ES" sz="2000" kern="1200" dirty="0" smtClean="0">
              <a:solidFill>
                <a:schemeClr val="tx2">
                  <a:lumMod val="75000"/>
                </a:schemeClr>
              </a:solidFill>
            </a:rPr>
            <a:t>" en inglés) son todas aquellas personas u organizaciones que afectan o son afectadas por el proyecto, ya sea de forma positiva o negativa. Una buena planificación de proyectos debe involucrar la identificación y clasificación de los interesados, así como el estudio y la determinación de sus necesidades y expectativas</a:t>
          </a:r>
          <a:r>
            <a:rPr lang="es-ES" sz="2000" kern="1200" dirty="0" smtClean="0"/>
            <a:t>.</a:t>
          </a:r>
          <a:endParaRPr lang="es-ES" sz="2000" kern="1200" dirty="0"/>
        </a:p>
      </dsp:txBody>
      <dsp:txXfrm>
        <a:off x="767363" y="3732848"/>
        <a:ext cx="6920442" cy="1837353"/>
      </dsp:txXfrm>
    </dsp:sp>
    <dsp:sp modelId="{9CBDD191-AC59-1E4F-BFD4-7CA76A55BF11}">
      <dsp:nvSpPr>
        <dsp:cNvPr id="0" name=""/>
        <dsp:cNvSpPr/>
      </dsp:nvSpPr>
      <dsp:spPr>
        <a:xfrm flipH="1">
          <a:off x="3947921" y="3375800"/>
          <a:ext cx="50407" cy="83597"/>
        </a:xfrm>
        <a:prstGeom prst="roundRect">
          <a:avLst/>
        </a:prstGeom>
        <a:solidFill>
          <a:schemeClr val="accent1">
            <a:shade val="50000"/>
            <a:hueOff val="180718"/>
            <a:satOff val="-3780"/>
            <a:lumOff val="21031"/>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E8921-1F97-4E48-A962-9C915385D3D2}">
      <dsp:nvSpPr>
        <dsp:cNvPr id="0" name=""/>
        <dsp:cNvSpPr/>
      </dsp:nvSpPr>
      <dsp:spPr>
        <a:xfrm>
          <a:off x="1449848" y="-681313"/>
          <a:ext cx="6053262" cy="934551"/>
        </a:xfrm>
        <a:prstGeom prst="roundRect">
          <a:avLst>
            <a:gd name="adj" fmla="val 10000"/>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s-ES" sz="3200" b="1" kern="1200" dirty="0" smtClean="0"/>
            <a:t>Tipos de interesados</a:t>
          </a:r>
          <a:endParaRPr lang="es-ES" sz="3200" b="1" kern="1200" dirty="0"/>
        </a:p>
      </dsp:txBody>
      <dsp:txXfrm>
        <a:off x="1477220" y="-653941"/>
        <a:ext cx="5998518" cy="879807"/>
      </dsp:txXfrm>
    </dsp:sp>
    <dsp:sp modelId="{B0D51B6A-C310-3545-9643-8353041AB65B}">
      <dsp:nvSpPr>
        <dsp:cNvPr id="0" name=""/>
        <dsp:cNvSpPr/>
      </dsp:nvSpPr>
      <dsp:spPr>
        <a:xfrm rot="3648786">
          <a:off x="4299945" y="358576"/>
          <a:ext cx="846248" cy="453571"/>
        </a:xfrm>
        <a:prstGeom prst="leftRightArrow">
          <a:avLst>
            <a:gd name="adj1" fmla="val 60000"/>
            <a:gd name="adj2" fmla="val 50000"/>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s-ES" sz="1900" kern="1200"/>
        </a:p>
      </dsp:txBody>
      <dsp:txXfrm>
        <a:off x="4436016" y="449290"/>
        <a:ext cx="574106" cy="272143"/>
      </dsp:txXfrm>
    </dsp:sp>
    <dsp:sp modelId="{285F512A-9CCF-2C43-8582-356AE65C2BE4}">
      <dsp:nvSpPr>
        <dsp:cNvPr id="0" name=""/>
        <dsp:cNvSpPr/>
      </dsp:nvSpPr>
      <dsp:spPr>
        <a:xfrm>
          <a:off x="4754152" y="917486"/>
          <a:ext cx="3361042" cy="4748272"/>
        </a:xfrm>
        <a:prstGeom prst="roundRect">
          <a:avLst>
            <a:gd name="adj" fmla="val 10000"/>
          </a:avLst>
        </a:prstGeom>
        <a:gradFill rotWithShape="0">
          <a:gsLst>
            <a:gs pos="0">
              <a:schemeClr val="accent2">
                <a:hueOff val="2340759"/>
                <a:satOff val="-2919"/>
                <a:lumOff val="686"/>
                <a:alphaOff val="0"/>
                <a:tint val="100000"/>
                <a:shade val="100000"/>
                <a:satMod val="130000"/>
              </a:schemeClr>
            </a:gs>
            <a:gs pos="100000">
              <a:schemeClr val="accent2">
                <a:hueOff val="2340759"/>
                <a:satOff val="-2919"/>
                <a:lumOff val="686"/>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just" defTabSz="800100" rtl="0">
            <a:lnSpc>
              <a:spcPct val="90000"/>
            </a:lnSpc>
            <a:spcBef>
              <a:spcPct val="0"/>
            </a:spcBef>
            <a:spcAft>
              <a:spcPct val="35000"/>
            </a:spcAft>
          </a:pPr>
          <a:r>
            <a:rPr lang="es-ES" sz="1800" b="1" kern="1200" dirty="0" smtClean="0">
              <a:solidFill>
                <a:srgbClr val="17375E"/>
              </a:solidFill>
            </a:rPr>
            <a:t>Aquellos que serán afectados por el proyecto y que pueden ejercer cierta influencia sobre él, pero que no están directamente involucrados con la ejecución del trabajo. Ejemplos de este tipo de interesados son: gerentes afectados por el proyecto, personas que trabajan en el proceso bajo estudio, departamentos internos que soportan el proceso (como el departamento de finanzas), proveedores, la oficina de gestión de proyectos, clientes, patrocinadores, vecinos, etc.</a:t>
          </a:r>
          <a:endParaRPr lang="es-ES" sz="1800" b="1" kern="1200" dirty="0">
            <a:solidFill>
              <a:srgbClr val="17375E"/>
            </a:solidFill>
          </a:endParaRPr>
        </a:p>
      </dsp:txBody>
      <dsp:txXfrm>
        <a:off x="4852594" y="1015928"/>
        <a:ext cx="3164158" cy="4551388"/>
      </dsp:txXfrm>
    </dsp:sp>
    <dsp:sp modelId="{F7277C8F-4947-2441-BCAE-04AD7BC42B04}">
      <dsp:nvSpPr>
        <dsp:cNvPr id="0" name=""/>
        <dsp:cNvSpPr/>
      </dsp:nvSpPr>
      <dsp:spPr>
        <a:xfrm rot="10824926">
          <a:off x="3682812" y="3048921"/>
          <a:ext cx="1113830" cy="453571"/>
        </a:xfrm>
        <a:prstGeom prst="leftRightArrow">
          <a:avLst>
            <a:gd name="adj1" fmla="val 60000"/>
            <a:gd name="adj2" fmla="val 50000"/>
          </a:avLst>
        </a:prstGeom>
        <a:solidFill>
          <a:schemeClr val="accent2">
            <a:hueOff val="2340759"/>
            <a:satOff val="-2919"/>
            <a:lumOff val="686"/>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s-ES" sz="1900" kern="1200"/>
        </a:p>
      </dsp:txBody>
      <dsp:txXfrm rot="10800000">
        <a:off x="3818883" y="3139635"/>
        <a:ext cx="841688" cy="272143"/>
      </dsp:txXfrm>
    </dsp:sp>
    <dsp:sp modelId="{F6CDCCA2-8916-3948-89FB-D98B766BA180}">
      <dsp:nvSpPr>
        <dsp:cNvPr id="0" name=""/>
        <dsp:cNvSpPr/>
      </dsp:nvSpPr>
      <dsp:spPr>
        <a:xfrm>
          <a:off x="654571" y="936070"/>
          <a:ext cx="3070731" cy="4649548"/>
        </a:xfrm>
        <a:prstGeom prst="roundRect">
          <a:avLst>
            <a:gd name="adj" fmla="val 10000"/>
          </a:avLst>
        </a:prstGeom>
        <a:gradFill rotWithShape="0">
          <a:gsLst>
            <a:gs pos="0">
              <a:schemeClr val="accent2">
                <a:hueOff val="4681519"/>
                <a:satOff val="-5839"/>
                <a:lumOff val="1373"/>
                <a:alphaOff val="0"/>
                <a:tint val="100000"/>
                <a:shade val="100000"/>
                <a:satMod val="130000"/>
              </a:schemeClr>
            </a:gs>
            <a:gs pos="100000">
              <a:schemeClr val="accent2">
                <a:hueOff val="4681519"/>
                <a:satOff val="-5839"/>
                <a:lumOff val="1373"/>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rtl="0">
            <a:lnSpc>
              <a:spcPct val="90000"/>
            </a:lnSpc>
            <a:spcBef>
              <a:spcPct val="0"/>
            </a:spcBef>
            <a:spcAft>
              <a:spcPct val="35000"/>
            </a:spcAft>
          </a:pPr>
          <a:r>
            <a:rPr lang="es-ES" sz="2000" b="1" kern="1200" dirty="0" smtClean="0">
              <a:solidFill>
                <a:srgbClr val="17375E"/>
              </a:solidFill>
            </a:rPr>
            <a:t>Organizaciones que tienen algún interés en que los resultados del proyecto cumplan con ciertas regulaciones. Ejemplos de ellos son: gobiernos nacionales y locales, grupos de protección al ambiente y entidades gubernamentales, vecinos y connacionales</a:t>
          </a:r>
          <a:r>
            <a:rPr lang="es-ES" sz="1000" b="1" kern="1200" dirty="0" smtClean="0">
              <a:solidFill>
                <a:srgbClr val="17375E"/>
              </a:solidFill>
            </a:rPr>
            <a:t>.</a:t>
          </a:r>
          <a:endParaRPr lang="es-ES" sz="1000" b="1" kern="1200" dirty="0">
            <a:solidFill>
              <a:srgbClr val="17375E"/>
            </a:solidFill>
          </a:endParaRPr>
        </a:p>
      </dsp:txBody>
      <dsp:txXfrm>
        <a:off x="744510" y="1026009"/>
        <a:ext cx="2890853" cy="4469670"/>
      </dsp:txXfrm>
    </dsp:sp>
    <dsp:sp modelId="{A002E544-BDD5-C541-AB59-23A1EDCAD76B}">
      <dsp:nvSpPr>
        <dsp:cNvPr id="0" name=""/>
        <dsp:cNvSpPr/>
      </dsp:nvSpPr>
      <dsp:spPr>
        <a:xfrm rot="18200743">
          <a:off x="3194284" y="260957"/>
          <a:ext cx="872835" cy="453571"/>
        </a:xfrm>
        <a:prstGeom prst="leftRightArrow">
          <a:avLst>
            <a:gd name="adj1" fmla="val 60000"/>
            <a:gd name="adj2" fmla="val 50000"/>
          </a:avLst>
        </a:prstGeom>
        <a:solidFill>
          <a:schemeClr val="accent2">
            <a:hueOff val="4681519"/>
            <a:satOff val="-5839"/>
            <a:lumOff val="1373"/>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s-ES" sz="1900" kern="1200"/>
        </a:p>
      </dsp:txBody>
      <dsp:txXfrm>
        <a:off x="3330355" y="351671"/>
        <a:ext cx="600693" cy="272143"/>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L"/>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31F746-0070-4FC6-A14B-1246EAB313E3}" type="datetimeFigureOut">
              <a:rPr lang="es-CL" smtClean="0"/>
              <a:t>17-11-2015</a:t>
            </a:fld>
            <a:endParaRPr lang="es-CL"/>
          </a:p>
        </p:txBody>
      </p:sp>
      <p:sp>
        <p:nvSpPr>
          <p:cNvPr id="4" name="3 Marcador de imagen de diapositiva"/>
          <p:cNvSpPr>
            <a:spLocks noGrp="1" noRot="1" noChangeAspect="1"/>
          </p:cNvSpPr>
          <p:nvPr>
            <p:ph type="sldImg" idx="2"/>
          </p:nvPr>
        </p:nvSpPr>
        <p:spPr>
          <a:xfrm>
            <a:off x="1225550" y="685800"/>
            <a:ext cx="4406900" cy="3429000"/>
          </a:xfrm>
          <a:prstGeom prst="rect">
            <a:avLst/>
          </a:prstGeom>
          <a:noFill/>
          <a:ln w="12700">
            <a:solidFill>
              <a:prstClr val="black"/>
            </a:solidFill>
          </a:ln>
        </p:spPr>
        <p:txBody>
          <a:bodyPr vert="horz" lIns="91440" tIns="45720" rIns="91440" bIns="45720" rtlCol="0" anchor="ctr"/>
          <a:lstStyle/>
          <a:p>
            <a:endParaRPr lang="es-CL"/>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L"/>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59BAC6-CDD1-495F-B578-B1B655A186A6}" type="slidenum">
              <a:rPr lang="es-CL" smtClean="0"/>
              <a:t>‹Nº›</a:t>
            </a:fld>
            <a:endParaRPr lang="es-CL"/>
          </a:p>
        </p:txBody>
      </p:sp>
    </p:spTree>
    <p:extLst>
      <p:ext uri="{BB962C8B-B14F-4D97-AF65-F5344CB8AC3E}">
        <p14:creationId xmlns:p14="http://schemas.microsoft.com/office/powerpoint/2010/main" val="2999726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8359BAC6-CDD1-495F-B578-B1B655A186A6}" type="slidenum">
              <a:rPr lang="es-CL" smtClean="0"/>
              <a:t>4</a:t>
            </a:fld>
            <a:endParaRPr lang="es-CL"/>
          </a:p>
        </p:txBody>
      </p:sp>
    </p:spTree>
    <p:extLst>
      <p:ext uri="{BB962C8B-B14F-4D97-AF65-F5344CB8AC3E}">
        <p14:creationId xmlns:p14="http://schemas.microsoft.com/office/powerpoint/2010/main" val="36911852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6" descr="fondo-tapa1.jpg"/>
          <p:cNvPicPr>
            <a:picLocks noChangeAspect="1"/>
          </p:cNvPicPr>
          <p:nvPr/>
        </p:nvPicPr>
        <p:blipFill>
          <a:blip r:embed="rId2"/>
          <a:srcRect/>
          <a:stretch>
            <a:fillRect/>
          </a:stretch>
        </p:blipFill>
        <p:spPr bwMode="auto">
          <a:xfrm>
            <a:off x="0" y="0"/>
            <a:ext cx="9720263" cy="7562850"/>
          </a:xfrm>
          <a:prstGeom prst="rect">
            <a:avLst/>
          </a:prstGeom>
          <a:noFill/>
          <a:ln w="9525">
            <a:noFill/>
            <a:miter lim="800000"/>
            <a:headEnd/>
            <a:tailEnd/>
          </a:ln>
        </p:spPr>
      </p:pic>
      <p:sp>
        <p:nvSpPr>
          <p:cNvPr id="2" name="Título 1"/>
          <p:cNvSpPr>
            <a:spLocks noGrp="1"/>
          </p:cNvSpPr>
          <p:nvPr>
            <p:ph type="ctrTitle"/>
          </p:nvPr>
        </p:nvSpPr>
        <p:spPr>
          <a:xfrm>
            <a:off x="683427" y="1024117"/>
            <a:ext cx="8262224" cy="1621111"/>
          </a:xfrm>
        </p:spPr>
        <p:txBody>
          <a:bodyPr/>
          <a:lstStyle>
            <a:lvl1pPr>
              <a:defRPr>
                <a:solidFill>
                  <a:srgbClr val="FFFFFF"/>
                </a:solidFill>
              </a:defRPr>
            </a:lvl1pPr>
          </a:lstStyle>
          <a:p>
            <a:r>
              <a:rPr lang="es-ES" smtClean="0"/>
              <a:t>Haga clic para modificar el estilo de título del patrón</a:t>
            </a:r>
            <a:endParaRPr lang="es-ES_tradnl"/>
          </a:p>
        </p:txBody>
      </p:sp>
      <p:sp>
        <p:nvSpPr>
          <p:cNvPr id="3" name="Subtítulo 2"/>
          <p:cNvSpPr>
            <a:spLocks noGrp="1"/>
          </p:cNvSpPr>
          <p:nvPr>
            <p:ph type="subTitle" idx="1"/>
          </p:nvPr>
        </p:nvSpPr>
        <p:spPr>
          <a:xfrm>
            <a:off x="1458041" y="5435810"/>
            <a:ext cx="6804184" cy="782533"/>
          </a:xfrm>
        </p:spPr>
        <p:txBody>
          <a:bodyPr>
            <a:normAutofit/>
          </a:bodyPr>
          <a:lstStyle>
            <a:lvl1pPr marL="0" indent="0" algn="ctr">
              <a:buNone/>
              <a:defRPr sz="24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_tradnl"/>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17-11-2015</a:t>
            </a:fld>
            <a:endParaRPr lang="es-CL"/>
          </a:p>
        </p:txBody>
      </p:sp>
      <p:sp>
        <p:nvSpPr>
          <p:cNvPr id="6" name="Marcador de pie de página 4"/>
          <p:cNvSpPr>
            <a:spLocks noGrp="1"/>
          </p:cNvSpPr>
          <p:nvPr>
            <p:ph type="ftr" sz="quarter" idx="11"/>
          </p:nvPr>
        </p:nvSpPr>
        <p:spPr/>
        <p:txBody>
          <a:bodyPr/>
          <a:lstStyle>
            <a:lvl1pPr>
              <a:defRPr/>
            </a:lvl1pPr>
          </a:lstStyle>
          <a:p>
            <a:endParaRPr lang="es-CL"/>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lvl1pPr>
              <a:defRPr/>
            </a:lvl1pPr>
          </a:lstStyle>
          <a:p>
            <a:fld id="{41BF2EB3-0EDA-4ED9-9536-B32CA2814CB2}" type="datetimeFigureOut">
              <a:rPr lang="es-CL" smtClean="0"/>
              <a:pPr/>
              <a:t>17-11-2015</a:t>
            </a:fld>
            <a:endParaRPr lang="es-CL"/>
          </a:p>
        </p:txBody>
      </p:sp>
      <p:sp>
        <p:nvSpPr>
          <p:cNvPr id="5" name="Marcador de pie de página 4"/>
          <p:cNvSpPr>
            <a:spLocks noGrp="1"/>
          </p:cNvSpPr>
          <p:nvPr>
            <p:ph type="ftr" sz="quarter" idx="11"/>
          </p:nvPr>
        </p:nvSpPr>
        <p:spPr/>
        <p:txBody>
          <a:bodyPr/>
          <a:lstStyle>
            <a:lvl1pPr>
              <a:defRPr/>
            </a:lvl1pPr>
          </a:lstStyle>
          <a:p>
            <a:endParaRPr lang="es-CL"/>
          </a:p>
        </p:txBody>
      </p:sp>
      <p:sp>
        <p:nvSpPr>
          <p:cNvPr id="6"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7047191" y="302865"/>
            <a:ext cx="2187059" cy="6452931"/>
          </a:xfrm>
        </p:spPr>
        <p:txBody>
          <a:bodyPr vert="eaVert"/>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a:xfrm>
            <a:off x="486014" y="302865"/>
            <a:ext cx="6399173" cy="645293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lvl1pPr>
              <a:defRPr/>
            </a:lvl1pPr>
          </a:lstStyle>
          <a:p>
            <a:fld id="{41BF2EB3-0EDA-4ED9-9536-B32CA2814CB2}" type="datetimeFigureOut">
              <a:rPr lang="es-CL" smtClean="0"/>
              <a:pPr/>
              <a:t>17-11-2015</a:t>
            </a:fld>
            <a:endParaRPr lang="es-CL"/>
          </a:p>
        </p:txBody>
      </p:sp>
      <p:sp>
        <p:nvSpPr>
          <p:cNvPr id="5" name="Marcador de pie de página 4"/>
          <p:cNvSpPr>
            <a:spLocks noGrp="1"/>
          </p:cNvSpPr>
          <p:nvPr>
            <p:ph type="ftr" sz="quarter" idx="11"/>
          </p:nvPr>
        </p:nvSpPr>
        <p:spPr/>
        <p:txBody>
          <a:bodyPr/>
          <a:lstStyle>
            <a:lvl1pPr>
              <a:defRPr/>
            </a:lvl1pPr>
          </a:lstStyle>
          <a:p>
            <a:endParaRPr lang="es-CL"/>
          </a:p>
        </p:txBody>
      </p:sp>
      <p:sp>
        <p:nvSpPr>
          <p:cNvPr id="6"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ítulo y contenido">
    <p:spTree>
      <p:nvGrpSpPr>
        <p:cNvPr id="1" name=""/>
        <p:cNvGrpSpPr/>
        <p:nvPr/>
      </p:nvGrpSpPr>
      <p:grpSpPr>
        <a:xfrm>
          <a:off x="0" y="0"/>
          <a:ext cx="0" cy="0"/>
          <a:chOff x="0" y="0"/>
          <a:chExt cx="0" cy="0"/>
        </a:xfrm>
      </p:grpSpPr>
      <p:sp>
        <p:nvSpPr>
          <p:cNvPr id="3" name="Shape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Shape 3"/>
          <p:cNvSpPr>
            <a:spLocks noGrp="1"/>
          </p:cNvSpPr>
          <p:nvPr>
            <p:ph type="dt" sz="half" idx="10"/>
          </p:nvPr>
        </p:nvSpPr>
        <p:spPr/>
        <p:txBody>
          <a:bodyPr/>
          <a:lstStyle/>
          <a:p>
            <a:fld id="{41BF2EB3-0EDA-4ED9-9536-B32CA2814CB2}" type="datetimeFigureOut">
              <a:rPr lang="es-CL" smtClean="0"/>
              <a:pPr/>
              <a:t>17-11-2015</a:t>
            </a:fld>
            <a:endParaRPr lang="es-CL"/>
          </a:p>
        </p:txBody>
      </p:sp>
      <p:sp>
        <p:nvSpPr>
          <p:cNvPr id="5" name="Shape 4"/>
          <p:cNvSpPr>
            <a:spLocks noGrp="1"/>
          </p:cNvSpPr>
          <p:nvPr>
            <p:ph type="ftr" sz="quarter" idx="11"/>
          </p:nvPr>
        </p:nvSpPr>
        <p:spPr/>
        <p:txBody>
          <a:bodyPr/>
          <a:lstStyle/>
          <a:p>
            <a:endParaRPr lang="es-CL"/>
          </a:p>
        </p:txBody>
      </p:sp>
      <p:sp>
        <p:nvSpPr>
          <p:cNvPr id="6" name="Shape 5"/>
          <p:cNvSpPr>
            <a:spLocks noGrp="1"/>
          </p:cNvSpPr>
          <p:nvPr>
            <p:ph type="sldNum" sz="quarter" idx="12"/>
          </p:nvPr>
        </p:nvSpPr>
        <p:spPr/>
        <p:txBody>
          <a:bodyPr/>
          <a:lstStyle/>
          <a:p>
            <a:fld id="{04CB81E1-065B-41FA-A93E-2D40791BFEEB}" type="slidenum">
              <a:rPr lang="es-CL" smtClean="0"/>
              <a:pPr/>
              <a:t>‹Nº›</a:t>
            </a:fld>
            <a:endParaRPr lang="es-CL"/>
          </a:p>
        </p:txBody>
      </p:sp>
      <p:sp>
        <p:nvSpPr>
          <p:cNvPr id="7" name="Rectangle 6"/>
          <p:cNvSpPr>
            <a:spLocks noGrp="1"/>
          </p:cNvSpPr>
          <p:nvPr>
            <p:ph type="title"/>
          </p:nvPr>
        </p:nvSpPr>
        <p:spPr/>
        <p:txBody>
          <a:bodyPr/>
          <a:lstStyle/>
          <a:p>
            <a:r>
              <a:rPr lang="es-ES" smtClean="0"/>
              <a:t>Haga clic para modificar el estilo de título del patrón</a:t>
            </a:r>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pic>
        <p:nvPicPr>
          <p:cNvPr id="4" name="Imagen 6" descr="hoja-interior.jpg"/>
          <p:cNvPicPr>
            <a:picLocks noChangeAspect="1"/>
          </p:cNvPicPr>
          <p:nvPr/>
        </p:nvPicPr>
        <p:blipFill>
          <a:blip r:embed="rId2"/>
          <a:srcRect/>
          <a:stretch>
            <a:fillRect/>
          </a:stretch>
        </p:blipFill>
        <p:spPr bwMode="auto">
          <a:xfrm>
            <a:off x="0" y="0"/>
            <a:ext cx="9720263" cy="7562850"/>
          </a:xfrm>
          <a:prstGeom prst="rect">
            <a:avLst/>
          </a:prstGeom>
          <a:noFill/>
          <a:ln w="9525">
            <a:noFill/>
            <a:miter lim="800000"/>
            <a:headEnd/>
            <a:tailEnd/>
          </a:ln>
        </p:spPr>
      </p:pic>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Rectangle 10"/>
          <p:cNvSpPr>
            <a:spLocks noChangeArrowheads="1"/>
          </p:cNvSpPr>
          <p:nvPr/>
        </p:nvSpPr>
        <p:spPr bwMode="auto">
          <a:xfrm>
            <a:off x="9264657" y="472655"/>
            <a:ext cx="151880" cy="787802"/>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8" name="Rectangle 11"/>
          <p:cNvSpPr>
            <a:spLocks noChangeArrowheads="1"/>
          </p:cNvSpPr>
          <p:nvPr/>
        </p:nvSpPr>
        <p:spPr bwMode="auto">
          <a:xfrm>
            <a:off x="3645090" y="157534"/>
            <a:ext cx="5923327" cy="157561"/>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
        <p:nvSpPr>
          <p:cNvPr id="10" name="9 Marcador de fecha"/>
          <p:cNvSpPr>
            <a:spLocks noGrp="1"/>
          </p:cNvSpPr>
          <p:nvPr>
            <p:ph type="dt" sz="half" idx="10"/>
          </p:nvPr>
        </p:nvSpPr>
        <p:spPr/>
        <p:txBody>
          <a:bodyPr/>
          <a:lstStyle/>
          <a:p>
            <a:fld id="{6C70D0AA-A564-40E6-BDF9-FE3371FD07B4}" type="datetimeFigureOut">
              <a:rPr lang="es-CL" smtClean="0"/>
              <a:pPr/>
              <a:t>17-11-2015</a:t>
            </a:fld>
            <a:endParaRPr lang="es-CL"/>
          </a:p>
        </p:txBody>
      </p:sp>
      <p:sp>
        <p:nvSpPr>
          <p:cNvPr id="11" name="10 Marcador de número de diapositiva"/>
          <p:cNvSpPr>
            <a:spLocks noGrp="1"/>
          </p:cNvSpPr>
          <p:nvPr>
            <p:ph type="sldNum" sz="quarter" idx="11"/>
          </p:nvPr>
        </p:nvSpPr>
        <p:spPr/>
        <p:txBody>
          <a:bodyPr/>
          <a:lstStyle/>
          <a:p>
            <a:fld id="{04CB81E1-065B-41FA-A93E-2D40791BFEEB}" type="slidenum">
              <a:rPr lang="es-CL" smtClean="0"/>
              <a:pPr/>
              <a:t>‹Nº›</a:t>
            </a:fld>
            <a:endParaRPr lang="es-CL"/>
          </a:p>
        </p:txBody>
      </p:sp>
      <p:sp>
        <p:nvSpPr>
          <p:cNvPr id="12" name="11 Marcador de pie de página"/>
          <p:cNvSpPr>
            <a:spLocks noGrp="1"/>
          </p:cNvSpPr>
          <p:nvPr>
            <p:ph type="ftr" sz="quarter" idx="12"/>
          </p:nvPr>
        </p:nvSpPr>
        <p:spPr/>
        <p:txBody>
          <a:bodyPr/>
          <a:lstStyle/>
          <a:p>
            <a:endParaRPr lang="es-CL"/>
          </a:p>
        </p:txBody>
      </p:sp>
      <p:sp>
        <p:nvSpPr>
          <p:cNvPr id="13" name="12 Título"/>
          <p:cNvSpPr>
            <a:spLocks noGrp="1"/>
          </p:cNvSpPr>
          <p:nvPr>
            <p:ph type="title"/>
          </p:nvPr>
        </p:nvSpPr>
        <p:spPr/>
        <p:txBody>
          <a:bodyPr/>
          <a:lstStyle>
            <a:lvl1pPr algn="r">
              <a:defRPr sz="3600">
                <a:solidFill>
                  <a:schemeClr val="tx2">
                    <a:lumMod val="50000"/>
                  </a:schemeClr>
                </a:solidFill>
              </a:defRPr>
            </a:lvl1pPr>
          </a:lstStyle>
          <a:p>
            <a:r>
              <a:rPr lang="es-ES" smtClean="0"/>
              <a:t>Haga clic para modificar el estilo de título del patrón</a:t>
            </a:r>
            <a:endParaRPr lang="es-CL"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4" name="Imagen 6" descr="portadilla.jpg"/>
          <p:cNvPicPr>
            <a:picLocks noChangeAspect="1"/>
          </p:cNvPicPr>
          <p:nvPr/>
        </p:nvPicPr>
        <p:blipFill>
          <a:blip r:embed="rId2"/>
          <a:srcRect/>
          <a:stretch>
            <a:fillRect/>
          </a:stretch>
        </p:blipFill>
        <p:spPr bwMode="auto">
          <a:xfrm>
            <a:off x="0" y="0"/>
            <a:ext cx="9720263" cy="7562850"/>
          </a:xfrm>
          <a:prstGeom prst="rect">
            <a:avLst/>
          </a:prstGeom>
          <a:noFill/>
          <a:ln w="9525">
            <a:noFill/>
            <a:miter lim="800000"/>
            <a:headEnd/>
            <a:tailEnd/>
          </a:ln>
        </p:spPr>
      </p:pic>
      <p:sp>
        <p:nvSpPr>
          <p:cNvPr id="2" name="Título 1"/>
          <p:cNvSpPr>
            <a:spLocks noGrp="1"/>
          </p:cNvSpPr>
          <p:nvPr>
            <p:ph type="title"/>
          </p:nvPr>
        </p:nvSpPr>
        <p:spPr>
          <a:xfrm>
            <a:off x="767834" y="4859832"/>
            <a:ext cx="8262224" cy="1502066"/>
          </a:xfrm>
        </p:spPr>
        <p:txBody>
          <a:bodyPr anchor="t"/>
          <a:lstStyle>
            <a:lvl1pPr algn="l">
              <a:defRPr sz="4000" b="1" cap="all">
                <a:solidFill>
                  <a:srgbClr val="FFFFFF"/>
                </a:solidFill>
              </a:defRPr>
            </a:lvl1p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767834" y="3205460"/>
            <a:ext cx="8262224" cy="1654373"/>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5" name="Marcador de pie de página 4"/>
          <p:cNvSpPr>
            <a:spLocks noGrp="1"/>
          </p:cNvSpPr>
          <p:nvPr>
            <p:ph type="ftr" sz="quarter" idx="10"/>
          </p:nvPr>
        </p:nvSpPr>
        <p:spPr/>
        <p:txBody>
          <a:bodyPr/>
          <a:lstStyle>
            <a:lvl1pPr>
              <a:defRPr/>
            </a:lvl1pPr>
          </a:lstStyle>
          <a:p>
            <a:endParaRPr lang="es-CL"/>
          </a:p>
        </p:txBody>
      </p:sp>
      <p:sp>
        <p:nvSpPr>
          <p:cNvPr id="6" name="Marcador de número de diapositiva 5"/>
          <p:cNvSpPr>
            <a:spLocks noGrp="1"/>
          </p:cNvSpPr>
          <p:nvPr>
            <p:ph type="sldNum" sz="quarter" idx="11"/>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contenido 2"/>
          <p:cNvSpPr>
            <a:spLocks noGrp="1"/>
          </p:cNvSpPr>
          <p:nvPr>
            <p:ph sz="half" idx="1"/>
          </p:nvPr>
        </p:nvSpPr>
        <p:spPr>
          <a:xfrm>
            <a:off x="486013" y="1764666"/>
            <a:ext cx="4293116" cy="49911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contenido 3"/>
          <p:cNvSpPr>
            <a:spLocks noGrp="1"/>
          </p:cNvSpPr>
          <p:nvPr>
            <p:ph sz="half" idx="2"/>
          </p:nvPr>
        </p:nvSpPr>
        <p:spPr>
          <a:xfrm>
            <a:off x="4941135" y="1764666"/>
            <a:ext cx="4293116" cy="49911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17-11-2015</a:t>
            </a:fld>
            <a:endParaRPr lang="es-CL"/>
          </a:p>
        </p:txBody>
      </p:sp>
      <p:sp>
        <p:nvSpPr>
          <p:cNvPr id="6" name="Marcador de pie de página 4"/>
          <p:cNvSpPr>
            <a:spLocks noGrp="1"/>
          </p:cNvSpPr>
          <p:nvPr>
            <p:ph type="ftr" sz="quarter" idx="11"/>
          </p:nvPr>
        </p:nvSpPr>
        <p:spPr/>
        <p:txBody>
          <a:bodyPr/>
          <a:lstStyle>
            <a:lvl1pPr>
              <a:defRPr/>
            </a:lvl1pPr>
          </a:lstStyle>
          <a:p>
            <a:endParaRPr lang="es-CL"/>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486014" y="1692888"/>
            <a:ext cx="4294804" cy="70551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486014" y="2398404"/>
            <a:ext cx="4294804" cy="435739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texto 4"/>
          <p:cNvSpPr>
            <a:spLocks noGrp="1"/>
          </p:cNvSpPr>
          <p:nvPr>
            <p:ph type="body" sz="quarter" idx="3"/>
          </p:nvPr>
        </p:nvSpPr>
        <p:spPr>
          <a:xfrm>
            <a:off x="4937759" y="1692888"/>
            <a:ext cx="4296492" cy="70551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4937759" y="2398404"/>
            <a:ext cx="4296492" cy="435739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Marcador de fecha 3"/>
          <p:cNvSpPr>
            <a:spLocks noGrp="1"/>
          </p:cNvSpPr>
          <p:nvPr>
            <p:ph type="dt" sz="half" idx="10"/>
          </p:nvPr>
        </p:nvSpPr>
        <p:spPr/>
        <p:txBody>
          <a:bodyPr/>
          <a:lstStyle>
            <a:lvl1pPr>
              <a:defRPr/>
            </a:lvl1pPr>
          </a:lstStyle>
          <a:p>
            <a:fld id="{41BF2EB3-0EDA-4ED9-9536-B32CA2814CB2}" type="datetimeFigureOut">
              <a:rPr lang="es-CL" smtClean="0"/>
              <a:pPr/>
              <a:t>17-11-2015</a:t>
            </a:fld>
            <a:endParaRPr lang="es-CL"/>
          </a:p>
        </p:txBody>
      </p:sp>
      <p:sp>
        <p:nvSpPr>
          <p:cNvPr id="8" name="Marcador de pie de página 4"/>
          <p:cNvSpPr>
            <a:spLocks noGrp="1"/>
          </p:cNvSpPr>
          <p:nvPr>
            <p:ph type="ftr" sz="quarter" idx="11"/>
          </p:nvPr>
        </p:nvSpPr>
        <p:spPr/>
        <p:txBody>
          <a:bodyPr/>
          <a:lstStyle>
            <a:lvl1pPr>
              <a:defRPr/>
            </a:lvl1pPr>
          </a:lstStyle>
          <a:p>
            <a:endParaRPr lang="es-CL"/>
          </a:p>
        </p:txBody>
      </p:sp>
      <p:sp>
        <p:nvSpPr>
          <p:cNvPr id="9"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pic>
        <p:nvPicPr>
          <p:cNvPr id="6" name="Imagen 6" descr="hoja-interior.jpg"/>
          <p:cNvPicPr>
            <a:picLocks noChangeAspect="1"/>
          </p:cNvPicPr>
          <p:nvPr/>
        </p:nvPicPr>
        <p:blipFill>
          <a:blip r:embed="rId2"/>
          <a:srcRect/>
          <a:stretch>
            <a:fillRect/>
          </a:stretch>
        </p:blipFill>
        <p:spPr bwMode="auto">
          <a:xfrm>
            <a:off x="0" y="0"/>
            <a:ext cx="9720263" cy="7562850"/>
          </a:xfrm>
          <a:prstGeom prst="rect">
            <a:avLst/>
          </a:prstGeom>
          <a:noFill/>
          <a:ln w="9525">
            <a:noFill/>
            <a:miter lim="800000"/>
            <a:headEnd/>
            <a:tailEnd/>
          </a:ln>
        </p:spPr>
      </p:pic>
      <p:sp>
        <p:nvSpPr>
          <p:cNvPr id="2" name="Título 1"/>
          <p:cNvSpPr>
            <a:spLocks noGrp="1"/>
          </p:cNvSpPr>
          <p:nvPr>
            <p:ph type="title"/>
          </p:nvPr>
        </p:nvSpPr>
        <p:spPr/>
        <p:txBody>
          <a:bodyPr/>
          <a:lstStyle>
            <a:lvl1pPr algn="r">
              <a:defRPr sz="3600">
                <a:solidFill>
                  <a:schemeClr val="tx2">
                    <a:lumMod val="50000"/>
                  </a:schemeClr>
                </a:solidFill>
              </a:defRPr>
            </a:lvl1pPr>
          </a:lstStyle>
          <a:p>
            <a:r>
              <a:rPr lang="es-ES" smtClean="0"/>
              <a:t>Haga clic para modificar el estilo de título del patrón</a:t>
            </a:r>
            <a:endParaRPr lang="es-ES_tradnl" dirty="0"/>
          </a:p>
        </p:txBody>
      </p:sp>
      <p:sp>
        <p:nvSpPr>
          <p:cNvPr id="3" name="Marcador de fecha 3"/>
          <p:cNvSpPr>
            <a:spLocks noGrp="1"/>
          </p:cNvSpPr>
          <p:nvPr>
            <p:ph type="dt" sz="half" idx="10"/>
          </p:nvPr>
        </p:nvSpPr>
        <p:spPr/>
        <p:txBody>
          <a:bodyPr/>
          <a:lstStyle>
            <a:lvl1pPr>
              <a:defRPr/>
            </a:lvl1pPr>
          </a:lstStyle>
          <a:p>
            <a:fld id="{41BF2EB3-0EDA-4ED9-9536-B32CA2814CB2}" type="datetimeFigureOut">
              <a:rPr lang="es-CL" smtClean="0"/>
              <a:pPr/>
              <a:t>17-11-2015</a:t>
            </a:fld>
            <a:endParaRPr lang="es-CL"/>
          </a:p>
        </p:txBody>
      </p:sp>
      <p:sp>
        <p:nvSpPr>
          <p:cNvPr id="4" name="Marcador de pie de página 4"/>
          <p:cNvSpPr>
            <a:spLocks noGrp="1"/>
          </p:cNvSpPr>
          <p:nvPr>
            <p:ph type="ftr" sz="quarter" idx="11"/>
          </p:nvPr>
        </p:nvSpPr>
        <p:spPr/>
        <p:txBody>
          <a:bodyPr/>
          <a:lstStyle>
            <a:lvl1pPr>
              <a:defRPr/>
            </a:lvl1pPr>
          </a:lstStyle>
          <a:p>
            <a:endParaRPr lang="es-CL"/>
          </a:p>
        </p:txBody>
      </p:sp>
      <p:sp>
        <p:nvSpPr>
          <p:cNvPr id="5"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
        <p:nvSpPr>
          <p:cNvPr id="7" name="Rectangle 10"/>
          <p:cNvSpPr>
            <a:spLocks noChangeArrowheads="1"/>
          </p:cNvSpPr>
          <p:nvPr/>
        </p:nvSpPr>
        <p:spPr bwMode="auto">
          <a:xfrm>
            <a:off x="9264657" y="472655"/>
            <a:ext cx="151880" cy="787802"/>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8" name="Rectangle 11"/>
          <p:cNvSpPr>
            <a:spLocks noChangeArrowheads="1"/>
          </p:cNvSpPr>
          <p:nvPr/>
        </p:nvSpPr>
        <p:spPr bwMode="auto">
          <a:xfrm>
            <a:off x="3645090" y="157534"/>
            <a:ext cx="5923327" cy="157561"/>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fld id="{41BF2EB3-0EDA-4ED9-9536-B32CA2814CB2}" type="datetimeFigureOut">
              <a:rPr lang="es-CL" smtClean="0"/>
              <a:pPr/>
              <a:t>17-11-2015</a:t>
            </a:fld>
            <a:endParaRPr lang="es-CL"/>
          </a:p>
        </p:txBody>
      </p:sp>
      <p:sp>
        <p:nvSpPr>
          <p:cNvPr id="3" name="Marcador de pie de página 4"/>
          <p:cNvSpPr>
            <a:spLocks noGrp="1"/>
          </p:cNvSpPr>
          <p:nvPr>
            <p:ph type="ftr" sz="quarter" idx="11"/>
          </p:nvPr>
        </p:nvSpPr>
        <p:spPr/>
        <p:txBody>
          <a:bodyPr/>
          <a:lstStyle>
            <a:lvl1pPr>
              <a:defRPr/>
            </a:lvl1pPr>
          </a:lstStyle>
          <a:p>
            <a:endParaRPr lang="es-CL"/>
          </a:p>
        </p:txBody>
      </p:sp>
      <p:sp>
        <p:nvSpPr>
          <p:cNvPr id="4"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86014" y="301114"/>
            <a:ext cx="3197900" cy="1281483"/>
          </a:xfrm>
        </p:spPr>
        <p:txBody>
          <a:bodyPr anchor="b"/>
          <a:lstStyle>
            <a:lvl1pPr algn="l">
              <a:defRPr sz="2000" b="1"/>
            </a:lvl1pPr>
          </a:lstStyle>
          <a:p>
            <a:r>
              <a:rPr lang="es-ES" smtClean="0"/>
              <a:t>Haga clic para modificar el estilo de título del patrón</a:t>
            </a:r>
            <a:endParaRPr lang="es-ES_tradnl"/>
          </a:p>
        </p:txBody>
      </p:sp>
      <p:sp>
        <p:nvSpPr>
          <p:cNvPr id="3" name="Marcador de contenido 2"/>
          <p:cNvSpPr>
            <a:spLocks noGrp="1"/>
          </p:cNvSpPr>
          <p:nvPr>
            <p:ph idx="1"/>
          </p:nvPr>
        </p:nvSpPr>
        <p:spPr>
          <a:xfrm>
            <a:off x="3800353" y="301114"/>
            <a:ext cx="5433897" cy="64546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texto 3"/>
          <p:cNvSpPr>
            <a:spLocks noGrp="1"/>
          </p:cNvSpPr>
          <p:nvPr>
            <p:ph type="body" sz="half" idx="2"/>
          </p:nvPr>
        </p:nvSpPr>
        <p:spPr>
          <a:xfrm>
            <a:off x="486014" y="1582598"/>
            <a:ext cx="3197900" cy="51732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17-11-2015</a:t>
            </a:fld>
            <a:endParaRPr lang="es-CL"/>
          </a:p>
        </p:txBody>
      </p:sp>
      <p:sp>
        <p:nvSpPr>
          <p:cNvPr id="6" name="Marcador de pie de página 4"/>
          <p:cNvSpPr>
            <a:spLocks noGrp="1"/>
          </p:cNvSpPr>
          <p:nvPr>
            <p:ph type="ftr" sz="quarter" idx="11"/>
          </p:nvPr>
        </p:nvSpPr>
        <p:spPr/>
        <p:txBody>
          <a:bodyPr/>
          <a:lstStyle>
            <a:lvl1pPr>
              <a:defRPr/>
            </a:lvl1pPr>
          </a:lstStyle>
          <a:p>
            <a:endParaRPr lang="es-CL"/>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905240" y="5293995"/>
            <a:ext cx="5832158" cy="624986"/>
          </a:xfrm>
        </p:spPr>
        <p:txBody>
          <a:bodyPr anchor="b"/>
          <a:lstStyle>
            <a:lvl1pPr algn="l">
              <a:defRPr sz="2000" b="1"/>
            </a:lvl1pPr>
          </a:lstStyle>
          <a:p>
            <a:r>
              <a:rPr lang="es-ES" smtClean="0"/>
              <a:t>Haga clic para modificar el estilo de título del patrón</a:t>
            </a:r>
            <a:endParaRPr lang="es-ES_tradnl"/>
          </a:p>
        </p:txBody>
      </p:sp>
      <p:sp>
        <p:nvSpPr>
          <p:cNvPr id="3" name="Marcador de posición de imagen 2"/>
          <p:cNvSpPr>
            <a:spLocks noGrp="1"/>
          </p:cNvSpPr>
          <p:nvPr>
            <p:ph type="pic" idx="1"/>
          </p:nvPr>
        </p:nvSpPr>
        <p:spPr>
          <a:xfrm>
            <a:off x="1905240" y="675754"/>
            <a:ext cx="5832158" cy="453771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_tradnl" noProof="0" smtClean="0"/>
          </a:p>
        </p:txBody>
      </p:sp>
      <p:sp>
        <p:nvSpPr>
          <p:cNvPr id="4" name="Marcador de texto 3"/>
          <p:cNvSpPr>
            <a:spLocks noGrp="1"/>
          </p:cNvSpPr>
          <p:nvPr>
            <p:ph type="body" sz="half" idx="2"/>
          </p:nvPr>
        </p:nvSpPr>
        <p:spPr>
          <a:xfrm>
            <a:off x="1905240" y="5918981"/>
            <a:ext cx="5832158" cy="88758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17-11-2015</a:t>
            </a:fld>
            <a:endParaRPr lang="es-CL"/>
          </a:p>
        </p:txBody>
      </p:sp>
      <p:sp>
        <p:nvSpPr>
          <p:cNvPr id="6" name="Marcador de pie de página 4"/>
          <p:cNvSpPr>
            <a:spLocks noGrp="1"/>
          </p:cNvSpPr>
          <p:nvPr>
            <p:ph type="ftr" sz="quarter" idx="11"/>
          </p:nvPr>
        </p:nvSpPr>
        <p:spPr/>
        <p:txBody>
          <a:bodyPr/>
          <a:lstStyle>
            <a:lvl1pPr>
              <a:defRPr/>
            </a:lvl1pPr>
          </a:lstStyle>
          <a:p>
            <a:endParaRPr lang="es-CL"/>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Marcador de título 1"/>
          <p:cNvSpPr>
            <a:spLocks noGrp="1"/>
          </p:cNvSpPr>
          <p:nvPr>
            <p:ph type="title"/>
          </p:nvPr>
        </p:nvSpPr>
        <p:spPr bwMode="auto">
          <a:xfrm>
            <a:off x="486014" y="302865"/>
            <a:ext cx="8748237" cy="12604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_tradnl" smtClean="0"/>
              <a:t>Clic para editar título</a:t>
            </a:r>
          </a:p>
        </p:txBody>
      </p:sp>
      <p:sp>
        <p:nvSpPr>
          <p:cNvPr id="1027" name="Marcador de texto 2"/>
          <p:cNvSpPr>
            <a:spLocks noGrp="1"/>
          </p:cNvSpPr>
          <p:nvPr>
            <p:ph type="body" idx="1"/>
          </p:nvPr>
        </p:nvSpPr>
        <p:spPr bwMode="auto">
          <a:xfrm>
            <a:off x="486014" y="1764666"/>
            <a:ext cx="8748237" cy="49911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p>
        </p:txBody>
      </p:sp>
      <p:sp>
        <p:nvSpPr>
          <p:cNvPr id="4" name="Marcador de fecha 3"/>
          <p:cNvSpPr>
            <a:spLocks noGrp="1"/>
          </p:cNvSpPr>
          <p:nvPr>
            <p:ph type="dt" sz="half" idx="2"/>
          </p:nvPr>
        </p:nvSpPr>
        <p:spPr>
          <a:xfrm>
            <a:off x="486015" y="7009642"/>
            <a:ext cx="2268061" cy="402652"/>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fld id="{41BF2EB3-0EDA-4ED9-9536-B32CA2814CB2}" type="datetimeFigureOut">
              <a:rPr lang="es-CL" smtClean="0"/>
              <a:pPr/>
              <a:t>17-11-2015</a:t>
            </a:fld>
            <a:endParaRPr lang="es-CL"/>
          </a:p>
        </p:txBody>
      </p:sp>
      <p:sp>
        <p:nvSpPr>
          <p:cNvPr id="5" name="Marcador de pie de página 4"/>
          <p:cNvSpPr>
            <a:spLocks noGrp="1"/>
          </p:cNvSpPr>
          <p:nvPr>
            <p:ph type="ftr" sz="quarter" idx="3"/>
          </p:nvPr>
        </p:nvSpPr>
        <p:spPr>
          <a:xfrm>
            <a:off x="3321091" y="7009642"/>
            <a:ext cx="3078084" cy="402652"/>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endParaRPr lang="es-CL"/>
          </a:p>
        </p:txBody>
      </p:sp>
      <p:sp>
        <p:nvSpPr>
          <p:cNvPr id="6" name="Marcador de número de diapositiva 5"/>
          <p:cNvSpPr>
            <a:spLocks noGrp="1"/>
          </p:cNvSpPr>
          <p:nvPr>
            <p:ph type="sldNum" sz="quarter" idx="4"/>
          </p:nvPr>
        </p:nvSpPr>
        <p:spPr>
          <a:xfrm>
            <a:off x="6966190" y="7009642"/>
            <a:ext cx="2268061" cy="402652"/>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fld id="{04CB81E1-065B-41FA-A93E-2D40791BFEEB}" type="slidenum">
              <a:rPr lang="es-CL" smtClean="0"/>
              <a:pPr/>
              <a:t>‹Nº›</a:t>
            </a:fld>
            <a:endParaRPr lang="es-CL"/>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Lst>
  <p:txStyles>
    <p:titleStyle>
      <a:lvl1pPr algn="ctr" defTabSz="457200" rtl="0" eaLnBrk="1" fontAlgn="base" hangingPunct="1">
        <a:spcBef>
          <a:spcPct val="0"/>
        </a:spcBef>
        <a:spcAft>
          <a:spcPct val="0"/>
        </a:spcAft>
        <a:defRPr sz="4400" kern="1200">
          <a:solidFill>
            <a:schemeClr val="tx1"/>
          </a:solidFill>
          <a:latin typeface="+mj-lt"/>
          <a:ea typeface="ＭＳ Ｐゴシック" charset="-128"/>
          <a:cs typeface="+mj-cs"/>
        </a:defRPr>
      </a:lvl1pPr>
      <a:lvl2pPr algn="ctr" defTabSz="457200" rtl="0" eaLnBrk="1" fontAlgn="base" hangingPunct="1">
        <a:spcBef>
          <a:spcPct val="0"/>
        </a:spcBef>
        <a:spcAft>
          <a:spcPct val="0"/>
        </a:spcAft>
        <a:defRPr sz="4400">
          <a:solidFill>
            <a:schemeClr val="tx1"/>
          </a:solidFill>
          <a:latin typeface="Calibri" charset="0"/>
          <a:ea typeface="ＭＳ Ｐゴシック" charset="-128"/>
        </a:defRPr>
      </a:lvl2pPr>
      <a:lvl3pPr algn="ctr" defTabSz="457200" rtl="0" eaLnBrk="1" fontAlgn="base" hangingPunct="1">
        <a:spcBef>
          <a:spcPct val="0"/>
        </a:spcBef>
        <a:spcAft>
          <a:spcPct val="0"/>
        </a:spcAft>
        <a:defRPr sz="4400">
          <a:solidFill>
            <a:schemeClr val="tx1"/>
          </a:solidFill>
          <a:latin typeface="Calibri" charset="0"/>
          <a:ea typeface="ＭＳ Ｐゴシック" charset="-128"/>
        </a:defRPr>
      </a:lvl3pPr>
      <a:lvl4pPr algn="ctr" defTabSz="457200" rtl="0" eaLnBrk="1" fontAlgn="base" hangingPunct="1">
        <a:spcBef>
          <a:spcPct val="0"/>
        </a:spcBef>
        <a:spcAft>
          <a:spcPct val="0"/>
        </a:spcAft>
        <a:defRPr sz="4400">
          <a:solidFill>
            <a:schemeClr val="tx1"/>
          </a:solidFill>
          <a:latin typeface="Calibri" charset="0"/>
          <a:ea typeface="ＭＳ Ｐゴシック" charset="-128"/>
        </a:defRPr>
      </a:lvl4pPr>
      <a:lvl5pPr algn="ctr" defTabSz="457200" rtl="0" eaLnBrk="1" fontAlgn="base" hangingPunct="1">
        <a:spcBef>
          <a:spcPct val="0"/>
        </a:spcBef>
        <a:spcAft>
          <a:spcPct val="0"/>
        </a:spcAft>
        <a:defRPr sz="4400">
          <a:solidFill>
            <a:schemeClr val="tx1"/>
          </a:solidFill>
          <a:latin typeface="Calibri" charset="0"/>
          <a:ea typeface="ＭＳ Ｐゴシック" charset="-128"/>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mn-c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27683" y="541065"/>
            <a:ext cx="8208912" cy="1477328"/>
          </a:xfrm>
          <a:prstGeom prst="rect">
            <a:avLst/>
          </a:prstGeom>
          <a:noFill/>
        </p:spPr>
        <p:txBody>
          <a:bodyPr wrap="square" rtlCol="0">
            <a:spAutoFit/>
          </a:bodyPr>
          <a:lstStyle/>
          <a:p>
            <a:pPr algn="ctr"/>
            <a:r>
              <a:rPr lang="es-ES" sz="2400" b="1" dirty="0">
                <a:solidFill>
                  <a:schemeClr val="bg1"/>
                </a:solidFill>
              </a:rPr>
              <a:t>GPI7501</a:t>
            </a:r>
          </a:p>
          <a:p>
            <a:pPr algn="ctr"/>
            <a:r>
              <a:rPr lang="es-ES" sz="2400" dirty="0">
                <a:solidFill>
                  <a:schemeClr val="bg1"/>
                </a:solidFill>
                <a:latin typeface="Calibri" pitchFamily="34" charset="0"/>
              </a:rPr>
              <a:t>Control y Gestión de Proyectos Informáticos</a:t>
            </a:r>
            <a:endParaRPr lang="es-CL" sz="2400" dirty="0">
              <a:solidFill>
                <a:schemeClr val="bg1"/>
              </a:solidFill>
              <a:latin typeface="Calibri" pitchFamily="34" charset="0"/>
            </a:endParaRPr>
          </a:p>
          <a:p>
            <a:endParaRPr lang="es-ES" sz="2400" dirty="0"/>
          </a:p>
          <a:p>
            <a:endParaRPr lang="es-CL" dirty="0"/>
          </a:p>
        </p:txBody>
      </p:sp>
      <p:sp>
        <p:nvSpPr>
          <p:cNvPr id="6" name="4 CuadroTexto"/>
          <p:cNvSpPr txBox="1"/>
          <p:nvPr/>
        </p:nvSpPr>
        <p:spPr>
          <a:xfrm>
            <a:off x="5148163" y="6589737"/>
            <a:ext cx="5400599" cy="646331"/>
          </a:xfrm>
          <a:prstGeom prst="rect">
            <a:avLst/>
          </a:prstGeom>
          <a:noFill/>
        </p:spPr>
        <p:txBody>
          <a:bodyPr wrap="square" rtlCol="0">
            <a:spAutoFit/>
          </a:bodyPr>
          <a:lstStyle/>
          <a:p>
            <a:pPr algn="ctr"/>
            <a:r>
              <a:rPr lang="es-CL" b="1" dirty="0" smtClean="0"/>
              <a:t>Experiencia de aprendizaje </a:t>
            </a:r>
            <a:r>
              <a:rPr lang="es-CL" b="1" dirty="0" smtClean="0"/>
              <a:t>3</a:t>
            </a:r>
            <a:endParaRPr lang="es-CL" b="1" dirty="0" smtClean="0"/>
          </a:p>
          <a:p>
            <a:pPr algn="ctr"/>
            <a:r>
              <a:rPr lang="es-CL" dirty="0" smtClean="0"/>
              <a:t>Acta de constitución del proyecto</a:t>
            </a:r>
            <a:endParaRPr lang="es-CL" dirty="0"/>
          </a:p>
        </p:txBody>
      </p:sp>
    </p:spTree>
    <p:extLst>
      <p:ext uri="{BB962C8B-B14F-4D97-AF65-F5344CB8AC3E}">
        <p14:creationId xmlns:p14="http://schemas.microsoft.com/office/powerpoint/2010/main" val="15154175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texto"/>
          <p:cNvSpPr>
            <a:spLocks noGrp="1"/>
          </p:cNvSpPr>
          <p:nvPr>
            <p:ph type="body" idx="1"/>
          </p:nvPr>
        </p:nvSpPr>
        <p:spPr>
          <a:xfrm>
            <a:off x="179611" y="768637"/>
            <a:ext cx="9361040" cy="4881336"/>
          </a:xfrm>
          <a:prstGeom prst="rect">
            <a:avLst/>
          </a:prstGeom>
        </p:spPr>
        <p:txBody>
          <a:bodyPr wrap="square">
            <a:spAutoFit/>
          </a:bodyPr>
          <a:lstStyle/>
          <a:p>
            <a:pPr algn="ctr"/>
            <a:endParaRPr lang="es-CL" sz="2800" b="1" dirty="0" smtClean="0">
              <a:latin typeface="Calibri" pitchFamily="34" charset="0"/>
            </a:endParaRPr>
          </a:p>
          <a:p>
            <a:pPr algn="ctr"/>
            <a:r>
              <a:rPr lang="es-CL" sz="2800" b="1" dirty="0" smtClean="0">
                <a:latin typeface="Calibri" pitchFamily="34" charset="0"/>
              </a:rPr>
              <a:t>Unidad </a:t>
            </a:r>
            <a:r>
              <a:rPr lang="es-CL" sz="2800" b="1" dirty="0">
                <a:latin typeface="Calibri" pitchFamily="34" charset="0"/>
              </a:rPr>
              <a:t>de Aprendizaje </a:t>
            </a:r>
            <a:r>
              <a:rPr lang="es-CL" sz="2800" b="1" dirty="0" smtClean="0">
                <a:latin typeface="Calibri" pitchFamily="34" charset="0"/>
              </a:rPr>
              <a:t>N°1</a:t>
            </a:r>
          </a:p>
          <a:p>
            <a:pPr algn="ctr"/>
            <a:r>
              <a:rPr lang="es-CL" sz="2800" dirty="0"/>
              <a:t>Inicio del proyecto de Software </a:t>
            </a:r>
          </a:p>
          <a:p>
            <a:pPr algn="ctr"/>
            <a:endParaRPr lang="es-CL" sz="2800" dirty="0" smtClean="0">
              <a:latin typeface="Calibri" pitchFamily="34" charset="0"/>
            </a:endParaRPr>
          </a:p>
          <a:p>
            <a:pPr algn="ctr"/>
            <a:endParaRPr lang="es-CL" sz="2800" dirty="0">
              <a:latin typeface="Calibri" pitchFamily="34" charset="0"/>
            </a:endParaRPr>
          </a:p>
          <a:p>
            <a:pPr algn="ctr"/>
            <a:endParaRPr lang="es-CL" sz="2800" dirty="0" smtClean="0">
              <a:latin typeface="Calibri" pitchFamily="34" charset="0"/>
            </a:endParaRPr>
          </a:p>
          <a:p>
            <a:pPr algn="ctr"/>
            <a:r>
              <a:rPr lang="es-CL" sz="2800" b="1" dirty="0" smtClean="0">
                <a:latin typeface="Calibri" pitchFamily="34" charset="0"/>
              </a:rPr>
              <a:t>Aprendizajes Esperados</a:t>
            </a:r>
            <a:r>
              <a:rPr lang="es-CL" sz="2800" b="1" dirty="0" smtClean="0">
                <a:latin typeface="Calibri" pitchFamily="34" charset="0"/>
              </a:rPr>
              <a:t>:</a:t>
            </a:r>
            <a:endParaRPr lang="es-CL" sz="2800" b="1" dirty="0">
              <a:latin typeface="Calibri" pitchFamily="34" charset="0"/>
            </a:endParaRPr>
          </a:p>
          <a:p>
            <a:pPr algn="just"/>
            <a:r>
              <a:rPr lang="es-CL" dirty="0" smtClean="0"/>
              <a:t>- Implementar </a:t>
            </a:r>
            <a:r>
              <a:rPr lang="es-CL" dirty="0"/>
              <a:t>la fase de iniciación del proyecto de acuerdo a las prácticas del PMBOK</a:t>
            </a:r>
            <a:r>
              <a:rPr lang="es-CL" dirty="0" smtClean="0"/>
              <a:t>.</a:t>
            </a:r>
          </a:p>
          <a:p>
            <a:pPr algn="just"/>
            <a:r>
              <a:rPr lang="es-CL" dirty="0" smtClean="0">
                <a:latin typeface="Calibri" pitchFamily="34" charset="0"/>
              </a:rPr>
              <a:t>- Articular </a:t>
            </a:r>
            <a:r>
              <a:rPr lang="es-CL" dirty="0">
                <a:latin typeface="Calibri" pitchFamily="34" charset="0"/>
              </a:rPr>
              <a:t>ideas nuevas para alcanzar los </a:t>
            </a:r>
            <a:r>
              <a:rPr lang="es-CL" dirty="0" smtClean="0">
                <a:latin typeface="Calibri" pitchFamily="34" charset="0"/>
              </a:rPr>
              <a:t>objetivos.</a:t>
            </a:r>
          </a:p>
          <a:p>
            <a:pPr algn="just"/>
            <a:r>
              <a:rPr lang="es-CL" dirty="0" smtClean="0">
                <a:latin typeface="Calibri" pitchFamily="34" charset="0"/>
              </a:rPr>
              <a:t>- Reconoce </a:t>
            </a:r>
            <a:r>
              <a:rPr lang="es-CL" dirty="0">
                <a:latin typeface="Calibri" pitchFamily="34" charset="0"/>
              </a:rPr>
              <a:t>las fases de un proyecto de acuerdo a las prácticas del PMBOK</a:t>
            </a:r>
            <a:r>
              <a:rPr lang="es-CL" sz="2800" dirty="0">
                <a:latin typeface="Calibri" pitchFamily="34" charset="0"/>
              </a:rPr>
              <a:t>. </a:t>
            </a:r>
          </a:p>
        </p:txBody>
      </p:sp>
    </p:spTree>
    <p:extLst>
      <p:ext uri="{BB962C8B-B14F-4D97-AF65-F5344CB8AC3E}">
        <p14:creationId xmlns:p14="http://schemas.microsoft.com/office/powerpoint/2010/main" val="1917090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a:spLocks noGrp="1"/>
          </p:cNvSpPr>
          <p:nvPr>
            <p:ph type="title"/>
          </p:nvPr>
        </p:nvSpPr>
        <p:spPr>
          <a:xfrm>
            <a:off x="7173865" y="302864"/>
            <a:ext cx="2060384" cy="619843"/>
          </a:xfrm>
        </p:spPr>
        <p:txBody>
          <a:bodyPr/>
          <a:lstStyle/>
          <a:p>
            <a:r>
              <a:rPr lang="es-CL" sz="1800" b="1" i="1" dirty="0" smtClean="0"/>
              <a:t>Stakeholder</a:t>
            </a:r>
            <a:br>
              <a:rPr lang="es-CL" sz="1800" b="1" i="1" dirty="0" smtClean="0"/>
            </a:br>
            <a:endParaRPr lang="es-ES" sz="1800" dirty="0"/>
          </a:p>
        </p:txBody>
      </p:sp>
      <p:graphicFrame>
        <p:nvGraphicFramePr>
          <p:cNvPr id="6" name="Diagrama 5"/>
          <p:cNvGraphicFramePr/>
          <p:nvPr>
            <p:extLst>
              <p:ext uri="{D42A27DB-BD31-4B8C-83A1-F6EECF244321}">
                <p14:modId xmlns:p14="http://schemas.microsoft.com/office/powerpoint/2010/main" val="3142328702"/>
              </p:ext>
            </p:extLst>
          </p:nvPr>
        </p:nvGraphicFramePr>
        <p:xfrm>
          <a:off x="420463" y="684481"/>
          <a:ext cx="8802791" cy="61144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2804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a:spLocks noGrp="1"/>
          </p:cNvSpPr>
          <p:nvPr>
            <p:ph type="title"/>
          </p:nvPr>
        </p:nvSpPr>
        <p:spPr>
          <a:xfrm>
            <a:off x="7358963" y="302864"/>
            <a:ext cx="1875286" cy="619843"/>
          </a:xfrm>
        </p:spPr>
        <p:txBody>
          <a:bodyPr/>
          <a:lstStyle/>
          <a:p>
            <a:r>
              <a:rPr lang="es-CL" sz="1800" b="1" i="1" dirty="0" smtClean="0"/>
              <a:t>Stakeholder</a:t>
            </a:r>
            <a:br>
              <a:rPr lang="es-CL" sz="1800" b="1" i="1" dirty="0" smtClean="0"/>
            </a:br>
            <a:endParaRPr lang="es-ES" sz="1800" dirty="0"/>
          </a:p>
        </p:txBody>
      </p:sp>
      <p:graphicFrame>
        <p:nvGraphicFramePr>
          <p:cNvPr id="6" name="Diagrama 5"/>
          <p:cNvGraphicFramePr/>
          <p:nvPr>
            <p:extLst>
              <p:ext uri="{D42A27DB-BD31-4B8C-83A1-F6EECF244321}">
                <p14:modId xmlns:p14="http://schemas.microsoft.com/office/powerpoint/2010/main" val="1343728944"/>
              </p:ext>
            </p:extLst>
          </p:nvPr>
        </p:nvGraphicFramePr>
        <p:xfrm>
          <a:off x="343918" y="1796205"/>
          <a:ext cx="8802791" cy="50027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0813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p:cNvSpPr/>
          <p:nvPr/>
        </p:nvSpPr>
        <p:spPr>
          <a:xfrm>
            <a:off x="1836552" y="684482"/>
            <a:ext cx="5868664" cy="646331"/>
          </a:xfrm>
          <a:prstGeom prst="rect">
            <a:avLst/>
          </a:prstGeom>
        </p:spPr>
        <p:txBody>
          <a:bodyPr wrap="none">
            <a:spAutoFit/>
          </a:bodyPr>
          <a:lstStyle/>
          <a:p>
            <a:r>
              <a:rPr lang="es-CL" sz="3600" b="1" i="1" u="sng" dirty="0" smtClean="0"/>
              <a:t>LÍDERES /Gestor de Proyectos</a:t>
            </a:r>
            <a:endParaRPr lang="es-ES_tradnl" sz="3600" dirty="0"/>
          </a:p>
        </p:txBody>
      </p:sp>
      <p:sp>
        <p:nvSpPr>
          <p:cNvPr id="6" name="Título 1"/>
          <p:cNvSpPr>
            <a:spLocks noGrp="1"/>
          </p:cNvSpPr>
          <p:nvPr>
            <p:ph type="title"/>
          </p:nvPr>
        </p:nvSpPr>
        <p:spPr>
          <a:xfrm>
            <a:off x="7451513" y="302864"/>
            <a:ext cx="1782736" cy="619843"/>
          </a:xfrm>
        </p:spPr>
        <p:txBody>
          <a:bodyPr/>
          <a:lstStyle/>
          <a:p>
            <a:r>
              <a:rPr lang="es-CL" sz="1800" b="1" i="1" dirty="0" smtClean="0"/>
              <a:t>Stakeholder</a:t>
            </a:r>
            <a:br>
              <a:rPr lang="es-CL" sz="1800" b="1" i="1" dirty="0" smtClean="0"/>
            </a:br>
            <a:endParaRPr lang="es-ES" sz="1800" dirty="0"/>
          </a:p>
        </p:txBody>
      </p:sp>
      <p:pic>
        <p:nvPicPr>
          <p:cNvPr id="9" name="Imagen 8"/>
          <p:cNvPicPr>
            <a:picLocks noChangeAspect="1"/>
          </p:cNvPicPr>
          <p:nvPr/>
        </p:nvPicPr>
        <p:blipFill rotWithShape="1">
          <a:blip r:embed="rId2"/>
          <a:srcRect l="2899" t="1712" r="2612" b="4690"/>
          <a:stretch/>
        </p:blipFill>
        <p:spPr>
          <a:xfrm>
            <a:off x="827683" y="829097"/>
            <a:ext cx="8280920" cy="5832648"/>
          </a:xfrm>
          <a:prstGeom prst="rect">
            <a:avLst/>
          </a:prstGeom>
        </p:spPr>
      </p:pic>
    </p:spTree>
    <p:extLst>
      <p:ext uri="{BB962C8B-B14F-4D97-AF65-F5344CB8AC3E}">
        <p14:creationId xmlns:p14="http://schemas.microsoft.com/office/powerpoint/2010/main" val="42742842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a 6"/>
          <p:cNvGraphicFramePr>
            <a:graphicFrameLocks noGrp="1"/>
          </p:cNvGraphicFramePr>
          <p:nvPr>
            <p:extLst>
              <p:ext uri="{D42A27DB-BD31-4B8C-83A1-F6EECF244321}">
                <p14:modId xmlns:p14="http://schemas.microsoft.com/office/powerpoint/2010/main" val="1980041032"/>
              </p:ext>
            </p:extLst>
          </p:nvPr>
        </p:nvGraphicFramePr>
        <p:xfrm>
          <a:off x="251618" y="469057"/>
          <a:ext cx="9197655" cy="5550308"/>
        </p:xfrm>
        <a:graphic>
          <a:graphicData uri="http://schemas.openxmlformats.org/drawingml/2006/table">
            <a:tbl>
              <a:tblPr/>
              <a:tblGrid>
                <a:gridCol w="882375"/>
                <a:gridCol w="1176499"/>
                <a:gridCol w="808843"/>
                <a:gridCol w="882375"/>
                <a:gridCol w="1250030"/>
                <a:gridCol w="1544156"/>
                <a:gridCol w="1176499"/>
                <a:gridCol w="1476878"/>
              </a:tblGrid>
              <a:tr h="303923">
                <a:tc gridSpan="8">
                  <a:txBody>
                    <a:bodyPr/>
                    <a:lstStyle/>
                    <a:p>
                      <a:pPr algn="ctr"/>
                      <a:r>
                        <a:rPr lang="es-ES" sz="1800" b="1" kern="1200" dirty="0" smtClean="0">
                          <a:solidFill>
                            <a:schemeClr val="tx1"/>
                          </a:solidFill>
                          <a:latin typeface="+mn-lt"/>
                          <a:ea typeface="+mn-ea"/>
                          <a:cs typeface="+mn-cs"/>
                        </a:rPr>
                        <a:t>STAKEHOLDER REGISTER</a:t>
                      </a:r>
                      <a:endParaRPr lang="es-ES" dirty="0"/>
                    </a:p>
                  </a:txBody>
                  <a:tcPr anchor="ctr">
                    <a:lnL w="12700" cmpd="sng">
                      <a:solidFill>
                        <a:scrgbClr r="0" g="0" b="0"/>
                      </a:solidFill>
                      <a:prstDash val="solid"/>
                    </a:lnL>
                    <a:lnR w="12700" cap="flat" cmpd="sng" algn="ctr">
                      <a:solidFill>
                        <a:scrgbClr r="0" g="0" b="0"/>
                      </a:solidFill>
                      <a:prstDash val="solid"/>
                      <a:round/>
                      <a:headEnd type="none" w="med" len="med"/>
                      <a:tailEnd type="none" w="med" len="med"/>
                    </a:lnR>
                    <a:lnT w="12700" cmpd="sng">
                      <a:solidFill>
                        <a:scrgbClr r="0" g="0" b="0"/>
                      </a:solidFill>
                      <a:prstDash val="solid"/>
                    </a:lnT>
                    <a:lnB w="12700" cap="flat" cmpd="sng" algn="ctr">
                      <a:solidFill>
                        <a:scrgbClr r="0" g="0" b="0"/>
                      </a:solidFill>
                      <a:prstDash val="solid"/>
                      <a:round/>
                      <a:headEnd type="none" w="med" len="med"/>
                      <a:tailEnd type="none" w="med" len="med"/>
                    </a:lnB>
                  </a:tcPr>
                </a:tc>
                <a:tc hMerge="1">
                  <a:txBody>
                    <a:bodyPr/>
                    <a:lstStyle/>
                    <a:p>
                      <a:endParaRPr lang="es-ES"/>
                    </a:p>
                  </a:txBody>
                  <a:tcPr/>
                </a:tc>
                <a:tc hMerge="1">
                  <a:txBody>
                    <a:bodyPr/>
                    <a:lstStyle/>
                    <a:p>
                      <a:pPr algn="l"/>
                      <a:endParaRPr lang="es-E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s-ES"/>
                    </a:p>
                  </a:txBody>
                  <a:tcPr/>
                </a:tc>
                <a:tc hMerge="1">
                  <a:txBody>
                    <a:bodyPr/>
                    <a:lstStyle/>
                    <a:p>
                      <a:endParaRPr lang="es-ES"/>
                    </a:p>
                  </a:txBody>
                  <a:tcPr/>
                </a:tc>
                <a:tc hMerge="1">
                  <a:txBody>
                    <a:bodyPr/>
                    <a:lstStyle/>
                    <a:p>
                      <a:pPr algn="l"/>
                      <a:endParaRPr lang="es-E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s-ES"/>
                    </a:p>
                  </a:txBody>
                  <a:tcPr/>
                </a:tc>
                <a:tc hMerge="1">
                  <a:txBody>
                    <a:bodyPr/>
                    <a:lstStyle/>
                    <a:p>
                      <a:pPr algn="l"/>
                      <a:endParaRPr lang="es-ES" dirty="0"/>
                    </a:p>
                  </a:txBody>
                  <a:tcPr anchor="ctr">
                    <a:lnL w="12700" cap="flat" cmpd="sng" algn="ctr">
                      <a:solidFill>
                        <a:scrgbClr r="0" g="0" b="0"/>
                      </a:solidFill>
                      <a:prstDash val="solid"/>
                      <a:round/>
                      <a:headEnd type="none" w="med" len="med"/>
                      <a:tailEnd type="none" w="med" len="med"/>
                    </a:lnL>
                    <a:lnR w="12700" cmpd="sng">
                      <a:solidFill>
                        <a:scrgbClr r="0" g="0" b="0"/>
                      </a:solidFill>
                      <a:prstDash val="soli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31866">
                <a:tc gridSpan="2">
                  <a:txBody>
                    <a:bodyPr/>
                    <a:lstStyle/>
                    <a:p>
                      <a:pPr algn="l"/>
                      <a:r>
                        <a:rPr lang="es-ES" sz="1800" b="1" kern="1200" dirty="0" smtClean="0">
                          <a:solidFill>
                            <a:schemeClr val="tx1"/>
                          </a:solidFill>
                          <a:latin typeface="+mn-lt"/>
                          <a:ea typeface="+mn-ea"/>
                          <a:cs typeface="+mn-cs"/>
                        </a:rPr>
                        <a:t>Project </a:t>
                      </a:r>
                      <a:r>
                        <a:rPr lang="es-ES" sz="1800" b="1" kern="1200" dirty="0" err="1" smtClean="0">
                          <a:solidFill>
                            <a:schemeClr val="tx1"/>
                          </a:solidFill>
                          <a:latin typeface="+mn-lt"/>
                          <a:ea typeface="+mn-ea"/>
                          <a:cs typeface="+mn-cs"/>
                        </a:rPr>
                        <a:t>Title</a:t>
                      </a:r>
                      <a:r>
                        <a:rPr lang="es-ES" sz="1800" b="1" kern="1200" dirty="0" smtClean="0">
                          <a:solidFill>
                            <a:schemeClr val="tx1"/>
                          </a:solidFill>
                          <a:latin typeface="+mn-lt"/>
                          <a:ea typeface="+mn-ea"/>
                          <a:cs typeface="+mn-cs"/>
                        </a:rPr>
                        <a:t>:</a:t>
                      </a:r>
                      <a:r>
                        <a:rPr lang="es-ES" sz="1800" b="0" kern="1200" dirty="0" smtClean="0">
                          <a:solidFill>
                            <a:schemeClr val="tx1"/>
                          </a:solidFill>
                          <a:latin typeface="+mn-lt"/>
                          <a:ea typeface="+mn-ea"/>
                          <a:cs typeface="+mn-cs"/>
                        </a:rPr>
                        <a:t>	</a:t>
                      </a:r>
                      <a:endParaRPr lang="es-ES" dirty="0"/>
                    </a:p>
                  </a:txBody>
                  <a:tcPr anchor="ctr">
                    <a:lnL w="12700" cmpd="sng">
                      <a:solidFill>
                        <a:scrgbClr r="0" g="0" b="0"/>
                      </a:solidFill>
                      <a:prstDash val="soli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s-E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gridSpan="3">
                  <a:txBody>
                    <a:bodyPr/>
                    <a:lstStyle/>
                    <a:p>
                      <a:pPr algn="l"/>
                      <a:endParaRPr lang="es-E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s-E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s-E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sz="1800" b="1" kern="1200" dirty="0" smtClean="0">
                          <a:solidFill>
                            <a:schemeClr val="tx1"/>
                          </a:solidFill>
                          <a:latin typeface="+mn-lt"/>
                          <a:ea typeface="+mn-ea"/>
                          <a:cs typeface="+mn-cs"/>
                        </a:rPr>
                        <a:t>Date </a:t>
                      </a:r>
                      <a:r>
                        <a:rPr lang="es-ES" sz="1800" b="1" kern="1200" dirty="0" err="1" smtClean="0">
                          <a:solidFill>
                            <a:schemeClr val="tx1"/>
                          </a:solidFill>
                          <a:latin typeface="+mn-lt"/>
                          <a:ea typeface="+mn-ea"/>
                          <a:cs typeface="+mn-cs"/>
                        </a:rPr>
                        <a:t>Prepared</a:t>
                      </a:r>
                      <a:r>
                        <a:rPr lang="es-ES" sz="1800" b="1" kern="1200" dirty="0" smtClean="0">
                          <a:solidFill>
                            <a:schemeClr val="tx1"/>
                          </a:solidFill>
                          <a:latin typeface="+mn-lt"/>
                          <a:ea typeface="+mn-ea"/>
                          <a:cs typeface="+mn-cs"/>
                        </a:rPr>
                        <a:t>:</a:t>
                      </a:r>
                      <a:endParaRPr lang="es-E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gridSpan="2">
                  <a:txBody>
                    <a:bodyPr/>
                    <a:lstStyle/>
                    <a:p>
                      <a:endParaRPr lang="es-E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pPr algn="l"/>
                      <a:endParaRPr lang="es-ES" dirty="0"/>
                    </a:p>
                  </a:txBody>
                  <a:tcPr anchor="ctr">
                    <a:lnL w="12700" cap="flat" cmpd="sng" algn="ctr">
                      <a:solidFill>
                        <a:scrgbClr r="0" g="0" b="0"/>
                      </a:solidFill>
                      <a:prstDash val="solid"/>
                      <a:round/>
                      <a:headEnd type="none" w="med" len="med"/>
                      <a:tailEnd type="none" w="med" len="med"/>
                    </a:lnL>
                    <a:lnR w="12700" cmpd="sng">
                      <a:solidFill>
                        <a:scrgbClr r="0" g="0" b="0"/>
                      </a:solidFill>
                      <a:prstDash val="soli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607846">
                <a:tc>
                  <a:txBody>
                    <a:bodyPr/>
                    <a:lstStyle/>
                    <a:p>
                      <a:pPr algn="ctr"/>
                      <a:r>
                        <a:rPr lang="es-ES" sz="1400" b="1" kern="1200" dirty="0" err="1" smtClean="0">
                          <a:solidFill>
                            <a:schemeClr val="tx1"/>
                          </a:solidFill>
                          <a:latin typeface="+mn-lt"/>
                          <a:ea typeface="+mn-ea"/>
                          <a:cs typeface="+mn-cs"/>
                        </a:rPr>
                        <a:t>Name</a:t>
                      </a:r>
                      <a:endParaRPr lang="es-ES" sz="1400" dirty="0"/>
                    </a:p>
                  </a:txBody>
                  <a:tcPr anchor="ctr">
                    <a:lnL w="12700" cmpd="sng">
                      <a:solidFill>
                        <a:scrgbClr r="0" g="0" b="0"/>
                      </a:solidFill>
                      <a:prstDash val="soli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sz="1400" b="1" kern="1200" dirty="0" smtClean="0">
                          <a:solidFill>
                            <a:schemeClr val="tx1"/>
                          </a:solidFill>
                          <a:latin typeface="+mn-lt"/>
                          <a:ea typeface="+mn-ea"/>
                          <a:cs typeface="+mn-cs"/>
                        </a:rPr>
                        <a:t>Posición</a:t>
                      </a:r>
                      <a:endParaRPr lang="es-ES" sz="1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sz="1400" b="1" kern="1200" dirty="0" smtClean="0">
                          <a:solidFill>
                            <a:schemeClr val="tx1"/>
                          </a:solidFill>
                          <a:latin typeface="+mn-lt"/>
                          <a:ea typeface="+mn-ea"/>
                          <a:cs typeface="+mn-cs"/>
                        </a:rPr>
                        <a:t>Rol</a:t>
                      </a:r>
                      <a:endParaRPr lang="es-ES" sz="1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sz="1400" b="1" kern="1200" dirty="0" smtClean="0">
                          <a:solidFill>
                            <a:schemeClr val="tx1"/>
                          </a:solidFill>
                          <a:latin typeface="+mn-lt"/>
                          <a:ea typeface="+mn-ea"/>
                          <a:cs typeface="+mn-cs"/>
                        </a:rPr>
                        <a:t>Información</a:t>
                      </a:r>
                      <a:r>
                        <a:rPr lang="es-ES" sz="1400" b="1" kern="1200" baseline="0" dirty="0" smtClean="0">
                          <a:solidFill>
                            <a:schemeClr val="tx1"/>
                          </a:solidFill>
                          <a:latin typeface="+mn-lt"/>
                          <a:ea typeface="+mn-ea"/>
                          <a:cs typeface="+mn-cs"/>
                        </a:rPr>
                        <a:t> </a:t>
                      </a:r>
                      <a:r>
                        <a:rPr lang="es-ES" sz="1400" b="1" kern="1200" dirty="0" smtClean="0">
                          <a:solidFill>
                            <a:schemeClr val="tx1"/>
                          </a:solidFill>
                          <a:latin typeface="+mn-lt"/>
                          <a:ea typeface="+mn-ea"/>
                          <a:cs typeface="+mn-cs"/>
                        </a:rPr>
                        <a:t>Contacto </a:t>
                      </a:r>
                      <a:endParaRPr lang="es-ES" sz="1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sz="1400" b="1" kern="1200" dirty="0" smtClean="0">
                          <a:solidFill>
                            <a:schemeClr val="tx1"/>
                          </a:solidFill>
                          <a:latin typeface="+mn-lt"/>
                          <a:ea typeface="+mn-ea"/>
                          <a:cs typeface="+mn-cs"/>
                        </a:rPr>
                        <a:t>Requerimientos</a:t>
                      </a:r>
                      <a:endParaRPr lang="es-ES" sz="1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sz="1400" b="1" kern="1200" dirty="0" smtClean="0">
                          <a:solidFill>
                            <a:schemeClr val="tx1"/>
                          </a:solidFill>
                          <a:latin typeface="+mn-lt"/>
                          <a:ea typeface="+mn-ea"/>
                          <a:cs typeface="+mn-cs"/>
                        </a:rPr>
                        <a:t>Expectativas</a:t>
                      </a:r>
                      <a:endParaRPr lang="es-ES" sz="1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sz="1400" b="1" kern="1200" dirty="0" smtClean="0">
                          <a:solidFill>
                            <a:schemeClr val="tx1"/>
                          </a:solidFill>
                          <a:latin typeface="+mn-lt"/>
                          <a:ea typeface="+mn-ea"/>
                          <a:cs typeface="+mn-cs"/>
                        </a:rPr>
                        <a:t>Influencia</a:t>
                      </a:r>
                      <a:endParaRPr lang="es-ES" sz="1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sz="1200" b="1" kern="1200" dirty="0" smtClean="0">
                          <a:solidFill>
                            <a:schemeClr val="tx1"/>
                          </a:solidFill>
                          <a:latin typeface="+mn-lt"/>
                          <a:ea typeface="+mn-ea"/>
                          <a:cs typeface="+mn-cs"/>
                        </a:rPr>
                        <a:t>Clasificación</a:t>
                      </a:r>
                      <a:endParaRPr lang="es-ES" sz="1400" dirty="0"/>
                    </a:p>
                  </a:txBody>
                  <a:tcPr anchor="ctr">
                    <a:lnL w="12700" cap="flat" cmpd="sng" algn="ctr">
                      <a:solidFill>
                        <a:scrgbClr r="0" g="0" b="0"/>
                      </a:solidFill>
                      <a:prstDash val="solid"/>
                      <a:round/>
                      <a:headEnd type="none" w="med" len="med"/>
                      <a:tailEnd type="none" w="med" len="med"/>
                    </a:lnL>
                    <a:lnR w="12700" cmpd="sng">
                      <a:solidFill>
                        <a:scrgbClr r="0" g="0" b="0"/>
                      </a:solidFill>
                      <a:prstDash val="soli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12598">
                <a:tc>
                  <a:txBody>
                    <a:bodyPr/>
                    <a:lstStyle/>
                    <a:p>
                      <a:pPr algn="l"/>
                      <a:r>
                        <a:rPr lang="es-ES" sz="1400" b="0" dirty="0" smtClean="0">
                          <a:solidFill>
                            <a:srgbClr val="FF0000"/>
                          </a:solidFill>
                        </a:rPr>
                        <a:t>Nombre del </a:t>
                      </a:r>
                      <a:r>
                        <a:rPr lang="es-ES" sz="1400" b="0" dirty="0" err="1" smtClean="0">
                          <a:solidFill>
                            <a:srgbClr val="FF0000"/>
                          </a:solidFill>
                        </a:rPr>
                        <a:t>Stakeholder</a:t>
                      </a:r>
                      <a:r>
                        <a:rPr lang="es-ES" sz="1400" b="0" dirty="0" smtClean="0">
                          <a:solidFill>
                            <a:srgbClr val="FF0000"/>
                          </a:solidFill>
                        </a:rPr>
                        <a:t>.</a:t>
                      </a:r>
                      <a:endParaRPr lang="es-ES" sz="1400" b="0" dirty="0">
                        <a:solidFill>
                          <a:srgbClr val="FF0000"/>
                        </a:solidFill>
                      </a:endParaRPr>
                    </a:p>
                  </a:txBody>
                  <a:tcPr>
                    <a:lnL w="12700" cmpd="sng">
                      <a:solidFill>
                        <a:scrgbClr r="0" g="0" b="0"/>
                      </a:solidFill>
                      <a:prstDash val="soli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sz="1400" b="0" dirty="0" smtClean="0">
                          <a:solidFill>
                            <a:srgbClr val="FF0000"/>
                          </a:solidFill>
                        </a:rPr>
                        <a:t>posición del </a:t>
                      </a:r>
                      <a:r>
                        <a:rPr lang="es-ES" sz="1400" b="0" dirty="0" err="1" smtClean="0">
                          <a:solidFill>
                            <a:srgbClr val="FF0000"/>
                          </a:solidFill>
                        </a:rPr>
                        <a:t>Stakeholder</a:t>
                      </a:r>
                      <a:r>
                        <a:rPr lang="es-ES" sz="1400" b="0" baseline="0" dirty="0" smtClean="0">
                          <a:solidFill>
                            <a:srgbClr val="FF0000"/>
                          </a:solidFill>
                        </a:rPr>
                        <a:t> </a:t>
                      </a:r>
                      <a:r>
                        <a:rPr lang="es-ES" sz="1400" b="0" dirty="0" smtClean="0">
                          <a:solidFill>
                            <a:srgbClr val="FF0000"/>
                          </a:solidFill>
                        </a:rPr>
                        <a:t>en la organización,</a:t>
                      </a:r>
                    </a:p>
                    <a:p>
                      <a:pPr algn="l"/>
                      <a:r>
                        <a:rPr lang="es-ES" sz="1400" b="0" dirty="0" smtClean="0">
                          <a:solidFill>
                            <a:srgbClr val="FF0000"/>
                          </a:solidFill>
                        </a:rPr>
                        <a:t> ejemplo: programador,</a:t>
                      </a:r>
                      <a:r>
                        <a:rPr lang="es-ES" sz="1400" b="0" baseline="0" dirty="0" smtClean="0">
                          <a:solidFill>
                            <a:srgbClr val="FF0000"/>
                          </a:solidFill>
                        </a:rPr>
                        <a:t> </a:t>
                      </a:r>
                      <a:r>
                        <a:rPr lang="es-ES" sz="1400" b="0" dirty="0" smtClean="0">
                          <a:solidFill>
                            <a:srgbClr val="FF0000"/>
                          </a:solidFill>
                        </a:rPr>
                        <a:t>, analista de RRHH, o un especialista en control de calidad.</a:t>
                      </a:r>
                      <a:endParaRPr lang="es-ES" sz="1400" b="0" dirty="0">
                        <a:solidFill>
                          <a:srgbClr val="FF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sz="1400" b="0" dirty="0" smtClean="0">
                          <a:solidFill>
                            <a:srgbClr val="FF0000"/>
                          </a:solidFill>
                        </a:rPr>
                        <a:t>Función que realiza el</a:t>
                      </a:r>
                      <a:r>
                        <a:rPr lang="es-ES" sz="1400" b="0" baseline="0" dirty="0" smtClean="0">
                          <a:solidFill>
                            <a:srgbClr val="FF0000"/>
                          </a:solidFill>
                        </a:rPr>
                        <a:t> </a:t>
                      </a:r>
                      <a:r>
                        <a:rPr lang="es-ES" sz="1400" b="0" dirty="0" err="1" smtClean="0">
                          <a:solidFill>
                            <a:srgbClr val="FF0000"/>
                          </a:solidFill>
                        </a:rPr>
                        <a:t>Stakeholder</a:t>
                      </a:r>
                      <a:r>
                        <a:rPr lang="es-ES" sz="1400" b="0" dirty="0" smtClean="0">
                          <a:solidFill>
                            <a:srgbClr val="FF0000"/>
                          </a:solidFill>
                        </a:rPr>
                        <a:t> con el equipo de</a:t>
                      </a:r>
                      <a:r>
                        <a:rPr lang="es-ES" sz="1400" b="0" baseline="0" dirty="0" smtClean="0">
                          <a:solidFill>
                            <a:srgbClr val="FF0000"/>
                          </a:solidFill>
                        </a:rPr>
                        <a:t> </a:t>
                      </a:r>
                      <a:r>
                        <a:rPr lang="es-ES" sz="1400" b="0" dirty="0" smtClean="0">
                          <a:solidFill>
                            <a:srgbClr val="FF0000"/>
                          </a:solidFill>
                        </a:rPr>
                        <a:t>proyecto,</a:t>
                      </a:r>
                      <a:endParaRPr lang="es-ES" sz="1400" b="0" dirty="0">
                        <a:solidFill>
                          <a:srgbClr val="FF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sz="1400" b="0" dirty="0" smtClean="0">
                          <a:solidFill>
                            <a:srgbClr val="FF0000"/>
                          </a:solidFill>
                        </a:rPr>
                        <a:t>Como comunicarse con el </a:t>
                      </a:r>
                      <a:r>
                        <a:rPr lang="es-ES" sz="1400" b="0" dirty="0" err="1" smtClean="0">
                          <a:solidFill>
                            <a:srgbClr val="FF0000"/>
                          </a:solidFill>
                        </a:rPr>
                        <a:t>Stakeholder</a:t>
                      </a:r>
                      <a:r>
                        <a:rPr lang="es-ES" sz="1400" b="0" dirty="0" smtClean="0">
                          <a:solidFill>
                            <a:srgbClr val="FF0000"/>
                          </a:solidFill>
                        </a:rPr>
                        <a:t> (teléfono, </a:t>
                      </a:r>
                      <a:r>
                        <a:rPr lang="es-ES" sz="1400" b="0" dirty="0" err="1" smtClean="0">
                          <a:solidFill>
                            <a:srgbClr val="FF0000"/>
                          </a:solidFill>
                        </a:rPr>
                        <a:t>cel</a:t>
                      </a:r>
                      <a:r>
                        <a:rPr lang="es-ES" sz="1400" b="0" dirty="0" smtClean="0">
                          <a:solidFill>
                            <a:srgbClr val="FF0000"/>
                          </a:solidFill>
                        </a:rPr>
                        <a:t>, </a:t>
                      </a:r>
                      <a:r>
                        <a:rPr lang="es-ES" sz="1400" b="0" dirty="0" err="1" smtClean="0">
                          <a:solidFill>
                            <a:srgbClr val="FF0000"/>
                          </a:solidFill>
                        </a:rPr>
                        <a:t>correo,dirección</a:t>
                      </a:r>
                      <a:r>
                        <a:rPr lang="es-ES" sz="1400" b="0" dirty="0" smtClean="0">
                          <a:solidFill>
                            <a:srgbClr val="FF0000"/>
                          </a:solidFill>
                        </a:rPr>
                        <a:t> física)</a:t>
                      </a:r>
                      <a:endParaRPr lang="es-ES" sz="1400" b="0" dirty="0">
                        <a:solidFill>
                          <a:srgbClr val="FF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sz="1400" b="0" dirty="0" smtClean="0">
                          <a:solidFill>
                            <a:srgbClr val="FF0000"/>
                          </a:solidFill>
                        </a:rPr>
                        <a:t>De alto nivel necesita para el proyecto y / o producto. </a:t>
                      </a:r>
                      <a:endParaRPr lang="es-ES" sz="1400" b="0" dirty="0">
                        <a:solidFill>
                          <a:srgbClr val="FF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sz="1400" b="0" dirty="0" smtClean="0">
                          <a:solidFill>
                            <a:srgbClr val="FF0000"/>
                          </a:solidFill>
                        </a:rPr>
                        <a:t>Principales expectativas del proyecto y / o producto.</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sz="1400" b="0" dirty="0" smtClean="0">
                          <a:solidFill>
                            <a:srgbClr val="FF0000"/>
                          </a:solidFill>
                        </a:rPr>
                        <a:t>El grado de influencia que el actor tiene en el proyecto. Esto puede ser una descripción narrativa o alto, medio o bajo influencia.</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ES" sz="1400" b="0" dirty="0" smtClean="0">
                          <a:solidFill>
                            <a:srgbClr val="FF0000"/>
                          </a:solidFill>
                        </a:rPr>
                        <a:t>Algunos proyectos pueden categorizar grupos de interés como amigo, enemigo, o neutral; otros pueden clasificarlos como alto, medio o bajo impacto.</a:t>
                      </a:r>
                    </a:p>
                  </a:txBody>
                  <a:tcPr>
                    <a:lnL w="12700" cap="flat" cmpd="sng" algn="ctr">
                      <a:solidFill>
                        <a:scrgbClr r="0" g="0" b="0"/>
                      </a:solidFill>
                      <a:prstDash val="solid"/>
                      <a:round/>
                      <a:headEnd type="none" w="med" len="med"/>
                      <a:tailEnd type="none" w="med" len="med"/>
                    </a:lnL>
                    <a:lnR w="12700" cmpd="sng">
                      <a:solidFill>
                        <a:scrgbClr r="0" g="0" b="0"/>
                      </a:solidFill>
                      <a:prstDash val="soli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50175">
                <a:tc>
                  <a:txBody>
                    <a:bodyPr/>
                    <a:lstStyle/>
                    <a:p>
                      <a:pPr algn="l"/>
                      <a:endParaRPr lang="es-ES" b="1" dirty="0">
                        <a:solidFill>
                          <a:srgbClr val="FF0000"/>
                        </a:solidFill>
                      </a:endParaRPr>
                    </a:p>
                  </a:txBody>
                  <a:tcPr>
                    <a:lnL w="12700" cmpd="sng">
                      <a:solidFill>
                        <a:scrgbClr r="0" g="0" b="0"/>
                      </a:solidFill>
                      <a:prstDash val="soli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sz="1600" b="1" dirty="0">
                        <a:solidFill>
                          <a:srgbClr val="FF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b="1" dirty="0">
                        <a:solidFill>
                          <a:srgbClr val="FF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b="1" dirty="0">
                        <a:solidFill>
                          <a:srgbClr val="FF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b="1" dirty="0">
                        <a:solidFill>
                          <a:srgbClr val="FF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b="1" dirty="0" smtClean="0">
                        <a:solidFill>
                          <a:srgbClr val="FF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sz="1600" b="1" dirty="0" smtClean="0">
                        <a:solidFill>
                          <a:srgbClr val="FF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s-ES" sz="1600" b="1" dirty="0" smtClean="0">
                        <a:solidFill>
                          <a:srgbClr val="FF0000"/>
                        </a:solidFill>
                      </a:endParaRPr>
                    </a:p>
                  </a:txBody>
                  <a:tcPr>
                    <a:lnL w="12700" cap="flat" cmpd="sng" algn="ctr">
                      <a:solidFill>
                        <a:scrgbClr r="0" g="0" b="0"/>
                      </a:solidFill>
                      <a:prstDash val="solid"/>
                      <a:round/>
                      <a:headEnd type="none" w="med" len="med"/>
                      <a:tailEnd type="none" w="med" len="med"/>
                    </a:lnL>
                    <a:lnR w="12700" cmpd="sng">
                      <a:solidFill>
                        <a:scrgbClr r="0" g="0" b="0"/>
                      </a:solidFill>
                      <a:prstDash val="soli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50175">
                <a:tc>
                  <a:txBody>
                    <a:bodyPr/>
                    <a:lstStyle/>
                    <a:p>
                      <a:pPr algn="l"/>
                      <a:endParaRPr lang="es-ES" b="1" dirty="0">
                        <a:solidFill>
                          <a:srgbClr val="FF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mpd="sng">
                      <a:solidFill>
                        <a:scrgbClr r="0" g="0" b="0"/>
                      </a:solidFill>
                      <a:prstDash val="solid"/>
                    </a:lnB>
                  </a:tcPr>
                </a:tc>
                <a:tc>
                  <a:txBody>
                    <a:bodyPr/>
                    <a:lstStyle/>
                    <a:p>
                      <a:pPr algn="l"/>
                      <a:endParaRPr lang="es-ES" sz="1600" b="1" dirty="0">
                        <a:solidFill>
                          <a:srgbClr val="FF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b="1" dirty="0">
                        <a:solidFill>
                          <a:srgbClr val="FF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b="1" dirty="0">
                        <a:solidFill>
                          <a:srgbClr val="FF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b="1" dirty="0">
                        <a:solidFill>
                          <a:srgbClr val="FF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b="1" dirty="0" smtClean="0">
                        <a:solidFill>
                          <a:srgbClr val="FF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sz="1600" b="1" dirty="0" smtClean="0">
                        <a:solidFill>
                          <a:srgbClr val="FF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s-ES" sz="1600" b="1" dirty="0" smtClean="0">
                        <a:solidFill>
                          <a:srgbClr val="FF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745986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444591" y="6733753"/>
            <a:ext cx="2543331" cy="661432"/>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2" name="Marcador de contenido 1"/>
          <p:cNvSpPr>
            <a:spLocks noGrp="1"/>
          </p:cNvSpPr>
          <p:nvPr>
            <p:ph idx="1"/>
          </p:nvPr>
        </p:nvSpPr>
        <p:spPr>
          <a:xfrm>
            <a:off x="510313" y="1540392"/>
            <a:ext cx="8748237" cy="1232568"/>
          </a:xfrm>
        </p:spPr>
        <p:txBody>
          <a:bodyPr/>
          <a:lstStyle/>
          <a:p>
            <a:r>
              <a:rPr lang="es-ES" sz="1600" b="1" dirty="0" smtClean="0"/>
              <a:t>PROYECTO</a:t>
            </a:r>
            <a:r>
              <a:rPr lang="es-ES" sz="1600" b="1" dirty="0"/>
              <a:t>: Gestión de Servicios</a:t>
            </a:r>
            <a:endParaRPr lang="es-ES" sz="1600" dirty="0"/>
          </a:p>
          <a:p>
            <a:r>
              <a:rPr lang="es-ES" sz="1600" b="1" dirty="0"/>
              <a:t>ID PROYECTO</a:t>
            </a:r>
            <a:r>
              <a:rPr lang="es-ES" sz="1600" b="1" dirty="0" smtClean="0"/>
              <a:t>:</a:t>
            </a:r>
            <a:endParaRPr lang="es-ES" sz="1600" dirty="0"/>
          </a:p>
          <a:p>
            <a:r>
              <a:rPr lang="es-ES" sz="1600" b="1" dirty="0"/>
              <a:t>FECHA DE INICIO</a:t>
            </a:r>
            <a:r>
              <a:rPr lang="es-ES" sz="1600" b="1" dirty="0" smtClean="0"/>
              <a:t>:</a:t>
            </a:r>
            <a:endParaRPr lang="es-ES" sz="1600" dirty="0"/>
          </a:p>
          <a:p>
            <a:r>
              <a:rPr lang="es-ES" sz="1600" b="1" dirty="0"/>
              <a:t>FECHA DE REPORTE</a:t>
            </a:r>
            <a:r>
              <a:rPr lang="es-ES" sz="1600" b="1" dirty="0" smtClean="0"/>
              <a:t>:</a:t>
            </a:r>
            <a:endParaRPr lang="es-ES" sz="1600" dirty="0"/>
          </a:p>
          <a:p>
            <a:r>
              <a:rPr lang="es-ES" sz="1600" b="1" dirty="0"/>
              <a:t>FECHA DE TÉRMINO PROPUESTA</a:t>
            </a:r>
            <a:r>
              <a:rPr lang="es-ES" sz="1600" b="1" dirty="0" smtClean="0"/>
              <a:t>:</a:t>
            </a:r>
            <a:endParaRPr lang="es-ES" sz="1600" dirty="0"/>
          </a:p>
          <a:p>
            <a:pPr marL="0" indent="0">
              <a:buNone/>
            </a:pPr>
            <a:endParaRPr lang="es-ES" sz="1600" dirty="0"/>
          </a:p>
          <a:p>
            <a:pPr marL="0" indent="0">
              <a:buNone/>
            </a:pPr>
            <a:endParaRPr lang="es-ES" sz="1600" dirty="0"/>
          </a:p>
          <a:p>
            <a:endParaRPr lang="es-ES" sz="1600" dirty="0"/>
          </a:p>
          <a:p>
            <a:endParaRPr lang="es-ES" sz="1600" dirty="0"/>
          </a:p>
          <a:p>
            <a:endParaRPr lang="es-ES" sz="1600" dirty="0"/>
          </a:p>
        </p:txBody>
      </p:sp>
      <p:graphicFrame>
        <p:nvGraphicFramePr>
          <p:cNvPr id="7" name="Tabla 6"/>
          <p:cNvGraphicFramePr>
            <a:graphicFrameLocks noGrp="1"/>
          </p:cNvGraphicFramePr>
          <p:nvPr>
            <p:extLst>
              <p:ext uri="{D42A27DB-BD31-4B8C-83A1-F6EECF244321}">
                <p14:modId xmlns:p14="http://schemas.microsoft.com/office/powerpoint/2010/main" val="2927795235"/>
              </p:ext>
            </p:extLst>
          </p:nvPr>
        </p:nvGraphicFramePr>
        <p:xfrm>
          <a:off x="232666" y="2997064"/>
          <a:ext cx="9254935" cy="2746982"/>
        </p:xfrm>
        <a:graphic>
          <a:graphicData uri="http://schemas.openxmlformats.org/drawingml/2006/table">
            <a:tbl>
              <a:tblPr firstRow="1" bandRow="1">
                <a:tableStyleId>{5C22544A-7EE6-4342-B048-85BDC9FD1C3A}</a:tableStyleId>
              </a:tblPr>
              <a:tblGrid>
                <a:gridCol w="1110592"/>
                <a:gridCol w="740395"/>
                <a:gridCol w="832944"/>
                <a:gridCol w="1018043"/>
                <a:gridCol w="1110592"/>
                <a:gridCol w="1110592"/>
                <a:gridCol w="1110592"/>
                <a:gridCol w="1110592"/>
                <a:gridCol w="1110593"/>
              </a:tblGrid>
              <a:tr h="403154">
                <a:tc gridSpan="4">
                  <a:txBody>
                    <a:bodyPr/>
                    <a:lstStyle/>
                    <a:p>
                      <a:pPr algn="ctr"/>
                      <a:r>
                        <a:rPr lang="es-ES" sz="1100" dirty="0" smtClean="0"/>
                        <a:t>Tiempo</a:t>
                      </a:r>
                      <a:endParaRPr lang="es-ES" sz="1100" dirty="0"/>
                    </a:p>
                  </a:txBody>
                  <a:tcPr marL="117525" marR="117525" marT="35572" marB="35572">
                    <a:solidFill>
                      <a:schemeClr val="accent1">
                        <a:lumMod val="50000"/>
                      </a:schemeClr>
                    </a:solidFill>
                  </a:tcPr>
                </a:tc>
                <a:tc hMerge="1">
                  <a:txBody>
                    <a:bodyPr/>
                    <a:lstStyle/>
                    <a:p>
                      <a:pPr algn="ctr"/>
                      <a:endParaRPr lang="es-ES" sz="1400" dirty="0"/>
                    </a:p>
                  </a:txBody>
                  <a:tcPr>
                    <a:solidFill>
                      <a:schemeClr val="accent1">
                        <a:lumMod val="50000"/>
                      </a:schemeClr>
                    </a:solidFill>
                  </a:tcPr>
                </a:tc>
                <a:tc hMerge="1">
                  <a:txBody>
                    <a:bodyPr/>
                    <a:lstStyle/>
                    <a:p>
                      <a:pPr algn="ctr"/>
                      <a:endParaRPr lang="es-ES" sz="1400" dirty="0"/>
                    </a:p>
                  </a:txBody>
                  <a:tcPr>
                    <a:solidFill>
                      <a:schemeClr val="accent1">
                        <a:lumMod val="50000"/>
                      </a:schemeClr>
                    </a:solidFill>
                  </a:tcPr>
                </a:tc>
                <a:tc hMerge="1">
                  <a:txBody>
                    <a:bodyPr/>
                    <a:lstStyle/>
                    <a:p>
                      <a:pPr algn="ctr"/>
                      <a:endParaRPr lang="es-ES" sz="1400" dirty="0"/>
                    </a:p>
                  </a:txBody>
                  <a:tcPr>
                    <a:solidFill>
                      <a:schemeClr val="accent1">
                        <a:lumMod val="50000"/>
                      </a:schemeClr>
                    </a:solidFill>
                  </a:tcPr>
                </a:tc>
                <a:tc>
                  <a:txBody>
                    <a:bodyPr/>
                    <a:lstStyle/>
                    <a:p>
                      <a:pPr algn="ctr"/>
                      <a:r>
                        <a:rPr lang="es-ES" sz="1100" dirty="0" smtClean="0"/>
                        <a:t>Costo</a:t>
                      </a:r>
                      <a:endParaRPr lang="es-ES" sz="1100" dirty="0"/>
                    </a:p>
                  </a:txBody>
                  <a:tcPr marL="117525" marR="117525" marT="35572" marB="35572">
                    <a:solidFill>
                      <a:schemeClr val="accent1">
                        <a:lumMod val="50000"/>
                      </a:schemeClr>
                    </a:solidFill>
                  </a:tcPr>
                </a:tc>
                <a:tc gridSpan="2">
                  <a:txBody>
                    <a:bodyPr/>
                    <a:lstStyle/>
                    <a:p>
                      <a:pPr algn="ctr"/>
                      <a:r>
                        <a:rPr lang="es-ES" sz="1100" dirty="0" smtClean="0"/>
                        <a:t>Riesgos</a:t>
                      </a:r>
                      <a:endParaRPr lang="es-ES" sz="1100" dirty="0"/>
                    </a:p>
                  </a:txBody>
                  <a:tcPr marL="117525" marR="117525" marT="35572" marB="35572">
                    <a:solidFill>
                      <a:schemeClr val="accent1">
                        <a:lumMod val="50000"/>
                      </a:schemeClr>
                    </a:solidFill>
                  </a:tcPr>
                </a:tc>
                <a:tc hMerge="1">
                  <a:txBody>
                    <a:bodyPr/>
                    <a:lstStyle/>
                    <a:p>
                      <a:pPr algn="ctr"/>
                      <a:endParaRPr lang="es-ES" sz="1400" dirty="0"/>
                    </a:p>
                  </a:txBody>
                  <a:tcPr>
                    <a:solidFill>
                      <a:schemeClr val="accent1">
                        <a:lumMod val="50000"/>
                      </a:schemeClr>
                    </a:solidFill>
                  </a:tcPr>
                </a:tc>
                <a:tc>
                  <a:txBody>
                    <a:bodyPr/>
                    <a:lstStyle/>
                    <a:p>
                      <a:pPr algn="ctr"/>
                      <a:r>
                        <a:rPr lang="es-ES" sz="1100" dirty="0" smtClean="0"/>
                        <a:t>Comunicación</a:t>
                      </a:r>
                      <a:endParaRPr lang="es-ES" sz="1100" dirty="0"/>
                    </a:p>
                  </a:txBody>
                  <a:tcPr marL="117525" marR="117525" marT="35572" marB="35572">
                    <a:solidFill>
                      <a:schemeClr val="accent1">
                        <a:lumMod val="50000"/>
                      </a:schemeClr>
                    </a:solidFill>
                  </a:tcPr>
                </a:tc>
                <a:tc>
                  <a:txBody>
                    <a:bodyPr/>
                    <a:lstStyle/>
                    <a:p>
                      <a:pPr algn="ctr"/>
                      <a:r>
                        <a:rPr lang="es-ES" sz="1100" dirty="0" smtClean="0"/>
                        <a:t>Responsable</a:t>
                      </a:r>
                      <a:endParaRPr lang="es-ES" sz="1100" dirty="0"/>
                    </a:p>
                  </a:txBody>
                  <a:tcPr marL="117525" marR="117525" marT="35572" marB="35572">
                    <a:solidFill>
                      <a:schemeClr val="accent1">
                        <a:lumMod val="50000"/>
                      </a:schemeClr>
                    </a:solidFill>
                  </a:tcPr>
                </a:tc>
              </a:tr>
              <a:tr h="901168">
                <a:tc>
                  <a:txBody>
                    <a:bodyPr/>
                    <a:lstStyle/>
                    <a:p>
                      <a:pPr algn="ctr"/>
                      <a:r>
                        <a:rPr lang="es-ES" sz="1100" b="1" kern="1200" dirty="0" smtClean="0">
                          <a:solidFill>
                            <a:schemeClr val="lt1"/>
                          </a:solidFill>
                          <a:effectLst/>
                          <a:latin typeface="+mn-lt"/>
                          <a:ea typeface="+mn-ea"/>
                          <a:cs typeface="+mn-cs"/>
                        </a:rPr>
                        <a:t>Paquetes de trabajo</a:t>
                      </a:r>
                      <a:r>
                        <a:rPr lang="es-ES_tradnl" sz="1100" dirty="0" smtClean="0">
                          <a:effectLst/>
                        </a:rPr>
                        <a:t> </a:t>
                      </a:r>
                      <a:endParaRPr lang="es-ES" sz="1100" dirty="0"/>
                    </a:p>
                  </a:txBody>
                  <a:tcPr marL="117525" marR="117525" marT="35572" marB="35572">
                    <a:lnB w="12700" cap="flat" cmpd="sng" algn="ctr">
                      <a:solidFill>
                        <a:scrgbClr r="0" g="0" b="0"/>
                      </a:solidFill>
                      <a:prstDash val="solid"/>
                      <a:round/>
                      <a:headEnd type="none" w="med" len="med"/>
                      <a:tailEnd type="none" w="med" len="med"/>
                    </a:lnB>
                    <a:solidFill>
                      <a:schemeClr val="accent1">
                        <a:lumMod val="50000"/>
                      </a:schemeClr>
                    </a:solidFill>
                  </a:tcPr>
                </a:tc>
                <a:tc>
                  <a:txBody>
                    <a:bodyPr/>
                    <a:lstStyle/>
                    <a:p>
                      <a:pPr algn="ctr"/>
                      <a:r>
                        <a:rPr lang="es-ES" sz="1100" b="1" kern="1200" dirty="0" smtClean="0">
                          <a:solidFill>
                            <a:schemeClr val="lt1"/>
                          </a:solidFill>
                          <a:effectLst/>
                          <a:latin typeface="+mn-lt"/>
                          <a:ea typeface="+mn-ea"/>
                          <a:cs typeface="+mn-cs"/>
                        </a:rPr>
                        <a:t>Duración</a:t>
                      </a:r>
                      <a:r>
                        <a:rPr lang="es-ES_tradnl" sz="1100" dirty="0" smtClean="0">
                          <a:effectLst/>
                        </a:rPr>
                        <a:t> </a:t>
                      </a:r>
                      <a:endParaRPr lang="es-ES" sz="1100" dirty="0"/>
                    </a:p>
                  </a:txBody>
                  <a:tcPr marL="117525" marR="117525" marT="35572" marB="35572">
                    <a:lnB w="12700" cap="flat" cmpd="sng" algn="ctr">
                      <a:solidFill>
                        <a:scrgbClr r="0" g="0" b="0"/>
                      </a:solidFill>
                      <a:prstDash val="solid"/>
                      <a:round/>
                      <a:headEnd type="none" w="med" len="med"/>
                      <a:tailEnd type="none" w="med" len="med"/>
                    </a:lnB>
                    <a:solidFill>
                      <a:schemeClr val="accent1">
                        <a:lumMod val="50000"/>
                      </a:schemeClr>
                    </a:solidFill>
                  </a:tcPr>
                </a:tc>
                <a:tc>
                  <a:txBody>
                    <a:bodyPr/>
                    <a:lstStyle/>
                    <a:p>
                      <a:pPr algn="ctr"/>
                      <a:r>
                        <a:rPr lang="es-ES" sz="1100" b="1" kern="1200" dirty="0" smtClean="0">
                          <a:solidFill>
                            <a:schemeClr val="lt1"/>
                          </a:solidFill>
                          <a:effectLst/>
                          <a:latin typeface="+mn-lt"/>
                          <a:ea typeface="+mn-ea"/>
                          <a:cs typeface="+mn-cs"/>
                        </a:rPr>
                        <a:t>Entrega</a:t>
                      </a:r>
                      <a:r>
                        <a:rPr lang="es-ES_tradnl" sz="1100" dirty="0" smtClean="0">
                          <a:effectLst/>
                        </a:rPr>
                        <a:t> </a:t>
                      </a:r>
                      <a:endParaRPr lang="es-ES" sz="1100" dirty="0"/>
                    </a:p>
                  </a:txBody>
                  <a:tcPr marL="117525" marR="117525" marT="35572" marB="35572">
                    <a:lnB w="12700" cap="flat" cmpd="sng" algn="ctr">
                      <a:solidFill>
                        <a:scrgbClr r="0" g="0" b="0"/>
                      </a:solidFill>
                      <a:prstDash val="solid"/>
                      <a:round/>
                      <a:headEnd type="none" w="med" len="med"/>
                      <a:tailEnd type="none" w="med" len="med"/>
                    </a:lnB>
                    <a:solidFill>
                      <a:schemeClr val="accent1">
                        <a:lumMod val="50000"/>
                      </a:schemeClr>
                    </a:solidFill>
                  </a:tcPr>
                </a:tc>
                <a:tc>
                  <a:txBody>
                    <a:bodyPr/>
                    <a:lstStyle/>
                    <a:p>
                      <a:pPr algn="ctr"/>
                      <a:r>
                        <a:rPr lang="es-ES" sz="1100" b="1" kern="1200" dirty="0" smtClean="0">
                          <a:solidFill>
                            <a:schemeClr val="lt1"/>
                          </a:solidFill>
                          <a:effectLst/>
                          <a:latin typeface="+mn-lt"/>
                          <a:ea typeface="+mn-ea"/>
                          <a:cs typeface="+mn-cs"/>
                        </a:rPr>
                        <a:t>Avance (%</a:t>
                      </a:r>
                      <a:r>
                        <a:rPr lang="es-ES" sz="1100" b="1" kern="1200" smtClean="0">
                          <a:solidFill>
                            <a:schemeClr val="lt1"/>
                          </a:solidFill>
                          <a:effectLst/>
                          <a:latin typeface="+mn-lt"/>
                          <a:ea typeface="+mn-ea"/>
                          <a:cs typeface="+mn-cs"/>
                        </a:rPr>
                        <a:t>)</a:t>
                      </a:r>
                      <a:r>
                        <a:rPr lang="es-ES_tradnl" sz="1100" smtClean="0">
                          <a:effectLst/>
                        </a:rPr>
                        <a:t> </a:t>
                      </a:r>
                      <a:endParaRPr lang="es-ES" sz="1100" dirty="0"/>
                    </a:p>
                  </a:txBody>
                  <a:tcPr marL="117525" marR="117525" marT="35572" marB="35572">
                    <a:lnB w="12700" cap="flat" cmpd="sng" algn="ctr">
                      <a:solidFill>
                        <a:scrgbClr r="0" g="0" b="0"/>
                      </a:solidFill>
                      <a:prstDash val="solid"/>
                      <a:round/>
                      <a:headEnd type="none" w="med" len="med"/>
                      <a:tailEnd type="none" w="med" len="med"/>
                    </a:lnB>
                    <a:solidFill>
                      <a:schemeClr val="accent1">
                        <a:lumMod val="50000"/>
                      </a:schemeClr>
                    </a:solidFill>
                  </a:tcPr>
                </a:tc>
                <a:tc>
                  <a:txBody>
                    <a:bodyPr/>
                    <a:lstStyle/>
                    <a:p>
                      <a:pPr algn="ctr"/>
                      <a:r>
                        <a:rPr lang="es-ES" sz="1100" b="1" kern="1200" dirty="0" smtClean="0">
                          <a:solidFill>
                            <a:schemeClr val="lt1"/>
                          </a:solidFill>
                          <a:effectLst/>
                          <a:latin typeface="+mn-lt"/>
                          <a:ea typeface="+mn-ea"/>
                          <a:cs typeface="+mn-cs"/>
                        </a:rPr>
                        <a:t>Presupuesto</a:t>
                      </a:r>
                      <a:r>
                        <a:rPr lang="es-ES_tradnl" sz="1100" dirty="0" smtClean="0">
                          <a:effectLst/>
                        </a:rPr>
                        <a:t> </a:t>
                      </a:r>
                      <a:endParaRPr lang="es-ES" sz="1100" dirty="0"/>
                    </a:p>
                  </a:txBody>
                  <a:tcPr marL="117525" marR="117525" marT="35572" marB="35572">
                    <a:lnB w="12700" cap="flat" cmpd="sng" algn="ctr">
                      <a:solidFill>
                        <a:scrgbClr r="0" g="0" b="0"/>
                      </a:solidFill>
                      <a:prstDash val="solid"/>
                      <a:round/>
                      <a:headEnd type="none" w="med" len="med"/>
                      <a:tailEnd type="none" w="med" len="med"/>
                    </a:lnB>
                    <a:solidFill>
                      <a:schemeClr val="accent1">
                        <a:lumMod val="50000"/>
                      </a:schemeClr>
                    </a:solidFill>
                  </a:tcPr>
                </a:tc>
                <a:tc>
                  <a:txBody>
                    <a:bodyPr/>
                    <a:lstStyle/>
                    <a:p>
                      <a:pPr algn="ctr"/>
                      <a:r>
                        <a:rPr lang="es-ES" sz="1100" b="1" kern="1200" dirty="0" smtClean="0">
                          <a:solidFill>
                            <a:schemeClr val="lt1"/>
                          </a:solidFill>
                          <a:effectLst/>
                          <a:latin typeface="+mn-lt"/>
                          <a:ea typeface="+mn-ea"/>
                          <a:cs typeface="+mn-cs"/>
                        </a:rPr>
                        <a:t>Nivel de riesgo</a:t>
                      </a:r>
                      <a:r>
                        <a:rPr lang="es-ES_tradnl" sz="1100" dirty="0" smtClean="0">
                          <a:effectLst/>
                        </a:rPr>
                        <a:t> </a:t>
                      </a:r>
                      <a:endParaRPr lang="es-ES" sz="1100" dirty="0"/>
                    </a:p>
                  </a:txBody>
                  <a:tcPr marL="117525" marR="117525" marT="35572" marB="35572">
                    <a:lnB w="12700" cap="flat" cmpd="sng" algn="ctr">
                      <a:solidFill>
                        <a:scrgbClr r="0" g="0" b="0"/>
                      </a:solidFill>
                      <a:prstDash val="solid"/>
                      <a:round/>
                      <a:headEnd type="none" w="med" len="med"/>
                      <a:tailEnd type="none" w="med" len="med"/>
                    </a:lnB>
                    <a:solidFill>
                      <a:schemeClr val="accent1">
                        <a:lumMod val="50000"/>
                      </a:schemeClr>
                    </a:solidFill>
                  </a:tcPr>
                </a:tc>
                <a:tc>
                  <a:txBody>
                    <a:bodyPr/>
                    <a:lstStyle/>
                    <a:p>
                      <a:pPr algn="ctr"/>
                      <a:r>
                        <a:rPr lang="es-ES" sz="1100" b="1" kern="1200" dirty="0" smtClean="0">
                          <a:solidFill>
                            <a:schemeClr val="lt1"/>
                          </a:solidFill>
                          <a:effectLst/>
                          <a:latin typeface="+mn-lt"/>
                          <a:ea typeface="+mn-ea"/>
                          <a:cs typeface="+mn-cs"/>
                        </a:rPr>
                        <a:t>Prioridad (1-9)</a:t>
                      </a:r>
                      <a:r>
                        <a:rPr lang="es-ES_tradnl" sz="1100" dirty="0" smtClean="0">
                          <a:effectLst/>
                        </a:rPr>
                        <a:t> </a:t>
                      </a:r>
                      <a:endParaRPr lang="es-ES" sz="1100" dirty="0"/>
                    </a:p>
                  </a:txBody>
                  <a:tcPr marL="117525" marR="117525" marT="35572" marB="35572">
                    <a:lnB w="12700" cap="flat" cmpd="sng" algn="ctr">
                      <a:solidFill>
                        <a:scrgbClr r="0" g="0" b="0"/>
                      </a:solidFill>
                      <a:prstDash val="solid"/>
                      <a:round/>
                      <a:headEnd type="none" w="med" len="med"/>
                      <a:tailEnd type="none" w="med" len="med"/>
                    </a:lnB>
                    <a:solidFill>
                      <a:schemeClr val="accent1">
                        <a:lumMod val="50000"/>
                      </a:schemeClr>
                    </a:solidFill>
                  </a:tcPr>
                </a:tc>
                <a:tc>
                  <a:txBody>
                    <a:bodyPr/>
                    <a:lstStyle/>
                    <a:p>
                      <a:pPr algn="ctr"/>
                      <a:r>
                        <a:rPr lang="es-ES" sz="1100" b="1" kern="1200" dirty="0" smtClean="0">
                          <a:solidFill>
                            <a:schemeClr val="lt1"/>
                          </a:solidFill>
                          <a:effectLst/>
                          <a:latin typeface="+mn-lt"/>
                          <a:ea typeface="+mn-ea"/>
                          <a:cs typeface="+mn-cs"/>
                        </a:rPr>
                        <a:t>Comunicaciones</a:t>
                      </a:r>
                      <a:r>
                        <a:rPr lang="es-ES_tradnl" sz="1100" dirty="0" smtClean="0">
                          <a:effectLst/>
                        </a:rPr>
                        <a:t> </a:t>
                      </a:r>
                      <a:endParaRPr lang="es-ES" sz="1100" dirty="0"/>
                    </a:p>
                  </a:txBody>
                  <a:tcPr marL="117525" marR="117525" marT="35572" marB="35572">
                    <a:lnB w="12700" cap="flat" cmpd="sng" algn="ctr">
                      <a:solidFill>
                        <a:scrgbClr r="0" g="0" b="0"/>
                      </a:solidFill>
                      <a:prstDash val="solid"/>
                      <a:round/>
                      <a:headEnd type="none" w="med" len="med"/>
                      <a:tailEnd type="none" w="med" len="med"/>
                    </a:lnB>
                    <a:solidFill>
                      <a:schemeClr val="accent1">
                        <a:lumMod val="50000"/>
                      </a:schemeClr>
                    </a:solidFill>
                  </a:tcPr>
                </a:tc>
                <a:tc>
                  <a:txBody>
                    <a:bodyPr/>
                    <a:lstStyle/>
                    <a:p>
                      <a:pPr algn="ctr"/>
                      <a:r>
                        <a:rPr lang="es-ES" sz="1100" b="1" kern="1200" dirty="0" smtClean="0">
                          <a:solidFill>
                            <a:schemeClr val="lt1"/>
                          </a:solidFill>
                          <a:effectLst/>
                          <a:latin typeface="+mn-lt"/>
                          <a:ea typeface="+mn-ea"/>
                          <a:cs typeface="+mn-cs"/>
                        </a:rPr>
                        <a:t>Nombre y/o puesto específico</a:t>
                      </a:r>
                      <a:r>
                        <a:rPr lang="es-ES_tradnl" sz="1100" dirty="0" smtClean="0">
                          <a:effectLst/>
                        </a:rPr>
                        <a:t> </a:t>
                      </a:r>
                      <a:endParaRPr lang="es-ES" sz="1100" dirty="0"/>
                    </a:p>
                  </a:txBody>
                  <a:tcPr marL="117525" marR="117525" marT="35572" marB="35572">
                    <a:lnB w="12700" cap="flat" cmpd="sng" algn="ctr">
                      <a:solidFill>
                        <a:scrgbClr r="0" g="0" b="0"/>
                      </a:solidFill>
                      <a:prstDash val="solid"/>
                      <a:round/>
                      <a:headEnd type="none" w="med" len="med"/>
                      <a:tailEnd type="none" w="med" len="med"/>
                    </a:lnB>
                    <a:solidFill>
                      <a:schemeClr val="accent1">
                        <a:lumMod val="50000"/>
                      </a:schemeClr>
                    </a:solidFill>
                  </a:tcPr>
                </a:tc>
              </a:tr>
              <a:tr h="288532">
                <a:tc>
                  <a:txBody>
                    <a:bodyPr/>
                    <a:lstStyle/>
                    <a:p>
                      <a:endParaRPr lang="es-ES" sz="1400" dirty="0"/>
                    </a:p>
                  </a:txBody>
                  <a:tcPr marL="117525" marR="117525" marT="35572" marB="3557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ES" sz="1400" dirty="0"/>
                    </a:p>
                  </a:txBody>
                  <a:tcPr marL="117525" marR="117525" marT="35572" marB="3557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ES" sz="1400" dirty="0"/>
                    </a:p>
                  </a:txBody>
                  <a:tcPr marL="117525" marR="117525" marT="35572" marB="3557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ES" sz="1400" dirty="0"/>
                    </a:p>
                  </a:txBody>
                  <a:tcPr marL="117525" marR="117525" marT="35572" marB="3557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ES" sz="1400" dirty="0"/>
                    </a:p>
                  </a:txBody>
                  <a:tcPr marL="117525" marR="117525" marT="35572" marB="3557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ES" sz="1400" dirty="0"/>
                    </a:p>
                  </a:txBody>
                  <a:tcPr marL="117525" marR="117525" marT="35572" marB="3557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ES" sz="1400"/>
                    </a:p>
                  </a:txBody>
                  <a:tcPr marL="117525" marR="117525" marT="35572" marB="3557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ES" sz="1400" dirty="0"/>
                    </a:p>
                  </a:txBody>
                  <a:tcPr marL="117525" marR="117525" marT="35572" marB="3557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ES" sz="1400"/>
                    </a:p>
                  </a:txBody>
                  <a:tcPr marL="117525" marR="117525" marT="35572" marB="3557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88532">
                <a:tc>
                  <a:txBody>
                    <a:bodyPr/>
                    <a:lstStyle/>
                    <a:p>
                      <a:endParaRPr lang="es-ES" sz="1400" dirty="0"/>
                    </a:p>
                  </a:txBody>
                  <a:tcPr marL="117525" marR="117525" marT="35572" marB="3557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s-ES" sz="1400" dirty="0"/>
                    </a:p>
                  </a:txBody>
                  <a:tcPr marL="117525" marR="117525" marT="35572" marB="3557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s-ES" sz="1400" dirty="0"/>
                    </a:p>
                  </a:txBody>
                  <a:tcPr marL="117525" marR="117525" marT="35572" marB="3557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s-ES" sz="1400" dirty="0"/>
                    </a:p>
                  </a:txBody>
                  <a:tcPr marL="117525" marR="117525" marT="35572" marB="3557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s-ES" sz="1400" dirty="0"/>
                    </a:p>
                  </a:txBody>
                  <a:tcPr marL="117525" marR="117525" marT="35572" marB="3557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s-ES" sz="1400" dirty="0"/>
                    </a:p>
                  </a:txBody>
                  <a:tcPr marL="117525" marR="117525" marT="35572" marB="3557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s-ES" sz="1400" dirty="0"/>
                    </a:p>
                  </a:txBody>
                  <a:tcPr marL="117525" marR="117525" marT="35572" marB="3557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s-ES" sz="1400" dirty="0"/>
                    </a:p>
                  </a:txBody>
                  <a:tcPr marL="117525" marR="117525" marT="35572" marB="3557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s-ES" sz="1400" dirty="0"/>
                    </a:p>
                  </a:txBody>
                  <a:tcPr marL="117525" marR="117525" marT="35572" marB="3557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288532">
                <a:tc>
                  <a:txBody>
                    <a:bodyPr/>
                    <a:lstStyle/>
                    <a:p>
                      <a:endParaRPr lang="es-ES" sz="1400"/>
                    </a:p>
                  </a:txBody>
                  <a:tcPr marL="117525" marR="117525" marT="35572" marB="3557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ES" sz="1400"/>
                    </a:p>
                  </a:txBody>
                  <a:tcPr marL="117525" marR="117525" marT="35572" marB="3557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ES" sz="1400" dirty="0"/>
                    </a:p>
                  </a:txBody>
                  <a:tcPr marL="117525" marR="117525" marT="35572" marB="3557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ES" sz="1400" dirty="0"/>
                    </a:p>
                  </a:txBody>
                  <a:tcPr marL="117525" marR="117525" marT="35572" marB="3557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ES" sz="1400" dirty="0"/>
                    </a:p>
                  </a:txBody>
                  <a:tcPr marL="117525" marR="117525" marT="35572" marB="3557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ES" sz="1400"/>
                    </a:p>
                  </a:txBody>
                  <a:tcPr marL="117525" marR="117525" marT="35572" marB="3557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ES" sz="1400" dirty="0"/>
                    </a:p>
                  </a:txBody>
                  <a:tcPr marL="117525" marR="117525" marT="35572" marB="3557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ES" sz="1400" dirty="0"/>
                    </a:p>
                  </a:txBody>
                  <a:tcPr marL="117525" marR="117525" marT="35572" marB="3557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ES" sz="1400" dirty="0"/>
                    </a:p>
                  </a:txBody>
                  <a:tcPr marL="117525" marR="117525" marT="35572" marB="3557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88532">
                <a:tc>
                  <a:txBody>
                    <a:bodyPr/>
                    <a:lstStyle/>
                    <a:p>
                      <a:endParaRPr lang="es-ES" sz="1400" dirty="0"/>
                    </a:p>
                  </a:txBody>
                  <a:tcPr marL="117525" marR="117525" marT="35572" marB="3557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s-ES" sz="1400"/>
                    </a:p>
                  </a:txBody>
                  <a:tcPr marL="117525" marR="117525" marT="35572" marB="3557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s-ES" sz="1400"/>
                    </a:p>
                  </a:txBody>
                  <a:tcPr marL="117525" marR="117525" marT="35572" marB="3557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s-ES" sz="1400" dirty="0"/>
                    </a:p>
                  </a:txBody>
                  <a:tcPr marL="117525" marR="117525" marT="35572" marB="3557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s-ES" sz="1400" dirty="0"/>
                    </a:p>
                  </a:txBody>
                  <a:tcPr marL="117525" marR="117525" marT="35572" marB="3557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s-ES" sz="1400" dirty="0"/>
                    </a:p>
                  </a:txBody>
                  <a:tcPr marL="117525" marR="117525" marT="35572" marB="3557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s-ES" sz="1400" dirty="0"/>
                    </a:p>
                  </a:txBody>
                  <a:tcPr marL="117525" marR="117525" marT="35572" marB="3557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s-ES" sz="1400" dirty="0"/>
                    </a:p>
                  </a:txBody>
                  <a:tcPr marL="117525" marR="117525" marT="35572" marB="3557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s-ES" sz="1400" dirty="0"/>
                    </a:p>
                  </a:txBody>
                  <a:tcPr marL="117525" marR="117525" marT="35572" marB="3557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288532">
                <a:tc>
                  <a:txBody>
                    <a:bodyPr/>
                    <a:lstStyle/>
                    <a:p>
                      <a:endParaRPr lang="es-ES" sz="1400"/>
                    </a:p>
                  </a:txBody>
                  <a:tcPr marL="117525" marR="117525" marT="35572" marB="3557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ES" sz="1400" dirty="0"/>
                    </a:p>
                  </a:txBody>
                  <a:tcPr marL="117525" marR="117525" marT="35572" marB="3557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ES" sz="1400"/>
                    </a:p>
                  </a:txBody>
                  <a:tcPr marL="117525" marR="117525" marT="35572" marB="3557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ES" sz="1400" dirty="0"/>
                    </a:p>
                  </a:txBody>
                  <a:tcPr marL="117525" marR="117525" marT="35572" marB="3557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ES" sz="1400"/>
                    </a:p>
                  </a:txBody>
                  <a:tcPr marL="117525" marR="117525" marT="35572" marB="3557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ES" sz="1400"/>
                    </a:p>
                  </a:txBody>
                  <a:tcPr marL="117525" marR="117525" marT="35572" marB="3557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ES" sz="1400" dirty="0"/>
                    </a:p>
                  </a:txBody>
                  <a:tcPr marL="117525" marR="117525" marT="35572" marB="3557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ES" sz="1400" dirty="0"/>
                    </a:p>
                  </a:txBody>
                  <a:tcPr marL="117525" marR="117525" marT="35572" marB="3557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ES" sz="1400" dirty="0"/>
                    </a:p>
                  </a:txBody>
                  <a:tcPr marL="117525" marR="117525" marT="35572" marB="3557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8" name="CuadroTexto 7"/>
          <p:cNvSpPr txBox="1"/>
          <p:nvPr/>
        </p:nvSpPr>
        <p:spPr>
          <a:xfrm>
            <a:off x="-1" y="4397709"/>
            <a:ext cx="1343257" cy="938719"/>
          </a:xfrm>
          <a:prstGeom prst="rect">
            <a:avLst/>
          </a:prstGeom>
          <a:noFill/>
          <a:ln>
            <a:solidFill>
              <a:srgbClr val="FF0000"/>
            </a:solidFill>
          </a:ln>
        </p:spPr>
        <p:txBody>
          <a:bodyPr wrap="square" rtlCol="0">
            <a:spAutoFit/>
          </a:bodyPr>
          <a:lstStyle/>
          <a:p>
            <a:pPr algn="ctr"/>
            <a:r>
              <a:rPr lang="es-ES" sz="1100" dirty="0" smtClean="0">
                <a:solidFill>
                  <a:srgbClr val="FF0000"/>
                </a:solidFill>
              </a:rPr>
              <a:t>Nombre Fases Generales </a:t>
            </a:r>
            <a:r>
              <a:rPr lang="es-ES" sz="1100" dirty="0">
                <a:solidFill>
                  <a:srgbClr val="FF0000"/>
                </a:solidFill>
                <a:latin typeface="Lucida Grande"/>
                <a:ea typeface="Lucida Grande"/>
                <a:cs typeface="Lucida Grande"/>
              </a:rPr>
              <a:t>Aquí se indica el nombre del primer </a:t>
            </a:r>
            <a:r>
              <a:rPr lang="es-ES" sz="1100" dirty="0" smtClean="0">
                <a:solidFill>
                  <a:srgbClr val="FF0000"/>
                </a:solidFill>
                <a:latin typeface="Lucida Grande"/>
                <a:ea typeface="Lucida Grande"/>
                <a:cs typeface="Lucida Grande"/>
              </a:rPr>
              <a:t>producto</a:t>
            </a:r>
            <a:endParaRPr lang="es-ES" sz="1100" dirty="0">
              <a:solidFill>
                <a:srgbClr val="FF0000"/>
              </a:solidFill>
            </a:endParaRPr>
          </a:p>
        </p:txBody>
      </p:sp>
      <p:cxnSp>
        <p:nvCxnSpPr>
          <p:cNvPr id="10" name="Conector recto de flecha 9"/>
          <p:cNvCxnSpPr/>
          <p:nvPr/>
        </p:nvCxnSpPr>
        <p:spPr>
          <a:xfrm flipV="1">
            <a:off x="695412" y="4005528"/>
            <a:ext cx="0" cy="28012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3" name="Conector recto de flecha 22"/>
          <p:cNvCxnSpPr/>
          <p:nvPr/>
        </p:nvCxnSpPr>
        <p:spPr>
          <a:xfrm flipV="1">
            <a:off x="1713454" y="4005528"/>
            <a:ext cx="0" cy="196090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8" name="CuadroTexto 27"/>
          <p:cNvSpPr txBox="1"/>
          <p:nvPr/>
        </p:nvSpPr>
        <p:spPr>
          <a:xfrm>
            <a:off x="1907803" y="4285481"/>
            <a:ext cx="1203141" cy="1107996"/>
          </a:xfrm>
          <a:prstGeom prst="rect">
            <a:avLst/>
          </a:prstGeom>
          <a:noFill/>
          <a:ln>
            <a:solidFill>
              <a:srgbClr val="FF0000"/>
            </a:solidFill>
          </a:ln>
        </p:spPr>
        <p:txBody>
          <a:bodyPr wrap="square" rtlCol="0">
            <a:spAutoFit/>
          </a:bodyPr>
          <a:lstStyle/>
          <a:p>
            <a:r>
              <a:rPr lang="es-ES" sz="1100" dirty="0">
                <a:solidFill>
                  <a:srgbClr val="FF0000"/>
                </a:solidFill>
                <a:latin typeface="Trebuchet MS"/>
                <a:ea typeface="Trebuchet MS"/>
                <a:cs typeface="Trebuchet MS"/>
              </a:rPr>
              <a:t>Se indica la fecha de entrega  esperada para el paquete respectivo</a:t>
            </a:r>
            <a:endParaRPr lang="es-ES" sz="1100" dirty="0">
              <a:solidFill>
                <a:srgbClr val="FF0000"/>
              </a:solidFill>
            </a:endParaRPr>
          </a:p>
        </p:txBody>
      </p:sp>
      <p:sp>
        <p:nvSpPr>
          <p:cNvPr id="14" name="CuadroTexto 13"/>
          <p:cNvSpPr txBox="1"/>
          <p:nvPr/>
        </p:nvSpPr>
        <p:spPr>
          <a:xfrm>
            <a:off x="1158157" y="5905434"/>
            <a:ext cx="1829765" cy="769441"/>
          </a:xfrm>
          <a:prstGeom prst="rect">
            <a:avLst/>
          </a:prstGeom>
          <a:noFill/>
        </p:spPr>
        <p:txBody>
          <a:bodyPr wrap="square" rtlCol="0">
            <a:spAutoFit/>
          </a:bodyPr>
          <a:lstStyle/>
          <a:p>
            <a:pPr algn="ctr"/>
            <a:r>
              <a:rPr lang="es-ES" sz="1100" dirty="0" smtClean="0">
                <a:solidFill>
                  <a:srgbClr val="FF0000"/>
                </a:solidFill>
              </a:rPr>
              <a:t>Tiempo (</a:t>
            </a:r>
            <a:r>
              <a:rPr lang="es-ES" sz="1100" dirty="0" err="1" smtClean="0">
                <a:solidFill>
                  <a:srgbClr val="FF0000"/>
                </a:solidFill>
              </a:rPr>
              <a:t>hrs</a:t>
            </a:r>
            <a:r>
              <a:rPr lang="es-ES" sz="1100" dirty="0" smtClean="0">
                <a:solidFill>
                  <a:srgbClr val="FF0000"/>
                </a:solidFill>
              </a:rPr>
              <a:t>)</a:t>
            </a:r>
          </a:p>
          <a:p>
            <a:pPr algn="ctr"/>
            <a:r>
              <a:rPr lang="es-ES" sz="1100" dirty="0">
                <a:solidFill>
                  <a:srgbClr val="FF0000"/>
                </a:solidFill>
                <a:latin typeface="Trebuchet MS"/>
                <a:ea typeface="Trebuchet MS"/>
                <a:cs typeface="Trebuchet MS"/>
              </a:rPr>
              <a:t>Se indica la duración de la ejecución del paquete respectivo</a:t>
            </a:r>
            <a:endParaRPr lang="es-ES" sz="1100" dirty="0">
              <a:solidFill>
                <a:srgbClr val="FF0000"/>
              </a:solidFill>
            </a:endParaRPr>
          </a:p>
        </p:txBody>
      </p:sp>
      <p:cxnSp>
        <p:nvCxnSpPr>
          <p:cNvPr id="29" name="Conector recto de flecha 28"/>
          <p:cNvCxnSpPr/>
          <p:nvPr/>
        </p:nvCxnSpPr>
        <p:spPr>
          <a:xfrm flipV="1">
            <a:off x="2453849" y="3781425"/>
            <a:ext cx="0" cy="50423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1" name="CuadroTexto 30"/>
          <p:cNvSpPr txBox="1"/>
          <p:nvPr/>
        </p:nvSpPr>
        <p:spPr>
          <a:xfrm>
            <a:off x="3059931" y="4645521"/>
            <a:ext cx="1089823" cy="1615827"/>
          </a:xfrm>
          <a:prstGeom prst="rect">
            <a:avLst/>
          </a:prstGeom>
          <a:noFill/>
        </p:spPr>
        <p:txBody>
          <a:bodyPr wrap="square" rtlCol="0">
            <a:spAutoFit/>
          </a:bodyPr>
          <a:lstStyle/>
          <a:p>
            <a:r>
              <a:rPr lang="es-ES" sz="1100" dirty="0">
                <a:solidFill>
                  <a:srgbClr val="FF0000"/>
                </a:solidFill>
                <a:latin typeface="Trebuchet MS"/>
                <a:ea typeface="Trebuchet MS"/>
                <a:cs typeface="Trebuchet MS"/>
              </a:rPr>
              <a:t>Se indica el avance del paquete de trabajo a la fecha de corte del reporte de la matriz de </a:t>
            </a:r>
            <a:r>
              <a:rPr lang="es-ES" sz="1100" dirty="0" smtClean="0">
                <a:solidFill>
                  <a:srgbClr val="FF0000"/>
                </a:solidFill>
                <a:latin typeface="Trebuchet MS"/>
                <a:ea typeface="Trebuchet MS"/>
                <a:cs typeface="Trebuchet MS"/>
              </a:rPr>
              <a:t>planificación.</a:t>
            </a:r>
            <a:endParaRPr lang="es-ES" sz="1100" dirty="0">
              <a:solidFill>
                <a:srgbClr val="FF0000"/>
              </a:solidFill>
            </a:endParaRPr>
          </a:p>
        </p:txBody>
      </p:sp>
      <p:cxnSp>
        <p:nvCxnSpPr>
          <p:cNvPr id="32" name="Conector recto de flecha 31"/>
          <p:cNvCxnSpPr/>
          <p:nvPr/>
        </p:nvCxnSpPr>
        <p:spPr>
          <a:xfrm flipV="1">
            <a:off x="3564441" y="4061554"/>
            <a:ext cx="0" cy="50423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3" name="CuadroTexto 32"/>
          <p:cNvSpPr txBox="1"/>
          <p:nvPr/>
        </p:nvSpPr>
        <p:spPr>
          <a:xfrm>
            <a:off x="4068043" y="5293593"/>
            <a:ext cx="1368152" cy="1107996"/>
          </a:xfrm>
          <a:prstGeom prst="rect">
            <a:avLst/>
          </a:prstGeom>
          <a:noFill/>
          <a:ln>
            <a:solidFill>
              <a:srgbClr val="FF0000"/>
            </a:solidFill>
          </a:ln>
        </p:spPr>
        <p:txBody>
          <a:bodyPr wrap="square" rtlCol="0">
            <a:spAutoFit/>
          </a:bodyPr>
          <a:lstStyle/>
          <a:p>
            <a:r>
              <a:rPr lang="es-ES" sz="1100" dirty="0" smtClean="0">
                <a:solidFill>
                  <a:srgbClr val="FF0000"/>
                </a:solidFill>
                <a:latin typeface="Trebuchet MS"/>
                <a:ea typeface="Trebuchet MS"/>
                <a:cs typeface="Trebuchet MS"/>
              </a:rPr>
              <a:t>Se </a:t>
            </a:r>
            <a:r>
              <a:rPr lang="es-ES" sz="1100" dirty="0">
                <a:solidFill>
                  <a:srgbClr val="FF0000"/>
                </a:solidFill>
                <a:latin typeface="Trebuchet MS"/>
                <a:ea typeface="Trebuchet MS"/>
                <a:cs typeface="Trebuchet MS"/>
              </a:rPr>
              <a:t>indica el presupuesto asignado planificado al paquete de trabajo respectivo</a:t>
            </a:r>
            <a:endParaRPr lang="es-ES" sz="1100" dirty="0">
              <a:solidFill>
                <a:srgbClr val="FF0000"/>
              </a:solidFill>
            </a:endParaRPr>
          </a:p>
        </p:txBody>
      </p:sp>
      <p:cxnSp>
        <p:nvCxnSpPr>
          <p:cNvPr id="34" name="Conector recto de flecha 33"/>
          <p:cNvCxnSpPr/>
          <p:nvPr/>
        </p:nvCxnSpPr>
        <p:spPr>
          <a:xfrm flipV="1">
            <a:off x="4644107" y="3853433"/>
            <a:ext cx="0" cy="136832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7" name="CuadroTexto 36"/>
          <p:cNvSpPr txBox="1"/>
          <p:nvPr/>
        </p:nvSpPr>
        <p:spPr>
          <a:xfrm>
            <a:off x="6228283" y="4717529"/>
            <a:ext cx="1296144" cy="1954381"/>
          </a:xfrm>
          <a:prstGeom prst="rect">
            <a:avLst/>
          </a:prstGeom>
          <a:noFill/>
          <a:ln>
            <a:solidFill>
              <a:srgbClr val="FF0000"/>
            </a:solidFill>
          </a:ln>
        </p:spPr>
        <p:txBody>
          <a:bodyPr wrap="square" rtlCol="0">
            <a:spAutoFit/>
          </a:bodyPr>
          <a:lstStyle/>
          <a:p>
            <a:r>
              <a:rPr lang="es-ES" sz="1100" dirty="0">
                <a:solidFill>
                  <a:srgbClr val="FF0000"/>
                </a:solidFill>
                <a:latin typeface="Trebuchet MS"/>
                <a:ea typeface="Trebuchet MS"/>
                <a:cs typeface="Trebuchet MS"/>
              </a:rPr>
              <a:t>Se indica el color del riesgo acorde a la matriz de identificación y el nivel de prioridad  del riesgo máximo, </a:t>
            </a:r>
            <a:r>
              <a:rPr lang="es-ES" sz="1100" dirty="0" smtClean="0">
                <a:solidFill>
                  <a:srgbClr val="FF0000"/>
                </a:solidFill>
                <a:latin typeface="Trebuchet MS"/>
                <a:ea typeface="Trebuchet MS"/>
                <a:cs typeface="Trebuchet MS"/>
              </a:rPr>
              <a:t>Tb. se </a:t>
            </a:r>
            <a:r>
              <a:rPr lang="es-ES" sz="1100" dirty="0">
                <a:solidFill>
                  <a:srgbClr val="FF0000"/>
                </a:solidFill>
                <a:latin typeface="Trebuchet MS"/>
                <a:ea typeface="Trebuchet MS"/>
                <a:cs typeface="Trebuchet MS"/>
              </a:rPr>
              <a:t>identifica la columna de acuerdo al color del riesgo.</a:t>
            </a:r>
            <a:endParaRPr lang="es-ES" sz="1100" dirty="0">
              <a:solidFill>
                <a:srgbClr val="FF0000"/>
              </a:solidFill>
            </a:endParaRPr>
          </a:p>
        </p:txBody>
      </p:sp>
      <p:cxnSp>
        <p:nvCxnSpPr>
          <p:cNvPr id="38" name="Conector recto de flecha 37"/>
          <p:cNvCxnSpPr/>
          <p:nvPr/>
        </p:nvCxnSpPr>
        <p:spPr>
          <a:xfrm flipV="1">
            <a:off x="5868243" y="3709417"/>
            <a:ext cx="0" cy="28803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40" name="CuadroTexto 39"/>
          <p:cNvSpPr txBox="1"/>
          <p:nvPr/>
        </p:nvSpPr>
        <p:spPr>
          <a:xfrm>
            <a:off x="5436195" y="3997449"/>
            <a:ext cx="792088" cy="2800767"/>
          </a:xfrm>
          <a:prstGeom prst="rect">
            <a:avLst/>
          </a:prstGeom>
          <a:noFill/>
        </p:spPr>
        <p:txBody>
          <a:bodyPr wrap="square" rtlCol="0">
            <a:spAutoFit/>
          </a:bodyPr>
          <a:lstStyle/>
          <a:p>
            <a:r>
              <a:rPr lang="es-ES" sz="1100" dirty="0">
                <a:solidFill>
                  <a:srgbClr val="FF0000"/>
                </a:solidFill>
                <a:latin typeface="Trebuchet MS"/>
                <a:ea typeface="Trebuchet MS"/>
                <a:cs typeface="Trebuchet MS"/>
              </a:rPr>
              <a:t>Se indica el riesgo máximo del paquete de trabajo respectivo: alto, medio y /o bajo acorde a la matriz de identificación</a:t>
            </a:r>
            <a:endParaRPr lang="es-ES" sz="1100" dirty="0">
              <a:solidFill>
                <a:srgbClr val="FF0000"/>
              </a:solidFill>
            </a:endParaRPr>
          </a:p>
        </p:txBody>
      </p:sp>
      <p:cxnSp>
        <p:nvCxnSpPr>
          <p:cNvPr id="42" name="Conector recto de flecha 41"/>
          <p:cNvCxnSpPr/>
          <p:nvPr/>
        </p:nvCxnSpPr>
        <p:spPr>
          <a:xfrm flipV="1">
            <a:off x="6732339" y="3709417"/>
            <a:ext cx="0" cy="100811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44" name="CuadroTexto 43"/>
          <p:cNvSpPr txBox="1"/>
          <p:nvPr/>
        </p:nvSpPr>
        <p:spPr>
          <a:xfrm>
            <a:off x="7524427" y="4573513"/>
            <a:ext cx="1310927" cy="2292935"/>
          </a:xfrm>
          <a:prstGeom prst="rect">
            <a:avLst/>
          </a:prstGeom>
          <a:noFill/>
        </p:spPr>
        <p:txBody>
          <a:bodyPr wrap="square" rtlCol="0">
            <a:spAutoFit/>
          </a:bodyPr>
          <a:lstStyle/>
          <a:p>
            <a:r>
              <a:rPr lang="es-ES" sz="1100" dirty="0">
                <a:solidFill>
                  <a:srgbClr val="FF0000"/>
                </a:solidFill>
                <a:latin typeface="Trebuchet MS"/>
                <a:ea typeface="Trebuchet MS"/>
                <a:cs typeface="Trebuchet MS"/>
              </a:rPr>
              <a:t>Se establece cómo se van a reportar los resultados obtenidos en cuanto al avance, entrega, riesgos, decisiones, situaciones relativas al paquete de trabajo respectivo.</a:t>
            </a:r>
            <a:endParaRPr lang="es-ES" sz="1100" dirty="0">
              <a:solidFill>
                <a:srgbClr val="FF0000"/>
              </a:solidFill>
            </a:endParaRPr>
          </a:p>
        </p:txBody>
      </p:sp>
      <p:cxnSp>
        <p:nvCxnSpPr>
          <p:cNvPr id="45" name="Conector recto de flecha 44"/>
          <p:cNvCxnSpPr/>
          <p:nvPr/>
        </p:nvCxnSpPr>
        <p:spPr>
          <a:xfrm flipV="1">
            <a:off x="7956475" y="3709417"/>
            <a:ext cx="0" cy="86409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47" name="CuadroTexto 46"/>
          <p:cNvSpPr txBox="1"/>
          <p:nvPr/>
        </p:nvSpPr>
        <p:spPr>
          <a:xfrm>
            <a:off x="8617323" y="4069457"/>
            <a:ext cx="1080119" cy="2292935"/>
          </a:xfrm>
          <a:prstGeom prst="rect">
            <a:avLst/>
          </a:prstGeom>
          <a:noFill/>
          <a:ln>
            <a:solidFill>
              <a:srgbClr val="FF0000"/>
            </a:solidFill>
          </a:ln>
        </p:spPr>
        <p:txBody>
          <a:bodyPr wrap="square" rtlCol="0">
            <a:spAutoFit/>
          </a:bodyPr>
          <a:lstStyle/>
          <a:p>
            <a:r>
              <a:rPr lang="es-ES" sz="1100" dirty="0">
                <a:solidFill>
                  <a:srgbClr val="FF0000"/>
                </a:solidFill>
                <a:latin typeface="Trebuchet MS"/>
                <a:ea typeface="Trebuchet MS"/>
                <a:cs typeface="Trebuchet MS"/>
              </a:rPr>
              <a:t>Se indica, preferentemente por nombre y puesto específico al responsable de la adecuada ejecución del paquete de trabajo </a:t>
            </a:r>
            <a:r>
              <a:rPr lang="es-ES" sz="1100" dirty="0" smtClean="0">
                <a:solidFill>
                  <a:srgbClr val="FF0000"/>
                </a:solidFill>
                <a:latin typeface="Trebuchet MS"/>
                <a:ea typeface="Trebuchet MS"/>
                <a:cs typeface="Trebuchet MS"/>
              </a:rPr>
              <a:t>respectivo</a:t>
            </a:r>
            <a:endParaRPr lang="es-ES" sz="1100" dirty="0">
              <a:solidFill>
                <a:srgbClr val="FF0000"/>
              </a:solidFill>
            </a:endParaRPr>
          </a:p>
        </p:txBody>
      </p:sp>
      <p:cxnSp>
        <p:nvCxnSpPr>
          <p:cNvPr id="48" name="Conector recto de flecha 47"/>
          <p:cNvCxnSpPr/>
          <p:nvPr/>
        </p:nvCxnSpPr>
        <p:spPr>
          <a:xfrm flipV="1">
            <a:off x="9324627" y="3709417"/>
            <a:ext cx="0" cy="36004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5" name="Título 2"/>
          <p:cNvSpPr>
            <a:spLocks noGrp="1"/>
          </p:cNvSpPr>
          <p:nvPr>
            <p:ph type="title"/>
          </p:nvPr>
        </p:nvSpPr>
        <p:spPr>
          <a:xfrm>
            <a:off x="576390" y="253033"/>
            <a:ext cx="8748237" cy="526231"/>
          </a:xfrm>
        </p:spPr>
        <p:txBody>
          <a:bodyPr/>
          <a:lstStyle/>
          <a:p>
            <a:r>
              <a:rPr lang="es-ES" sz="2400" dirty="0" smtClean="0"/>
              <a:t>Matrices</a:t>
            </a:r>
            <a:endParaRPr lang="es-ES" dirty="0"/>
          </a:p>
        </p:txBody>
      </p:sp>
      <p:sp>
        <p:nvSpPr>
          <p:cNvPr id="26" name="Rectángulo 25"/>
          <p:cNvSpPr/>
          <p:nvPr/>
        </p:nvSpPr>
        <p:spPr>
          <a:xfrm>
            <a:off x="444591" y="901105"/>
            <a:ext cx="5855700" cy="523220"/>
          </a:xfrm>
          <a:prstGeom prst="rect">
            <a:avLst/>
          </a:prstGeom>
        </p:spPr>
        <p:txBody>
          <a:bodyPr wrap="square">
            <a:spAutoFit/>
          </a:bodyPr>
          <a:lstStyle/>
          <a:p>
            <a:pPr algn="ctr" fontAlgn="b"/>
            <a:r>
              <a:rPr lang="es-ES" sz="2800" b="1" dirty="0" smtClean="0"/>
              <a:t>MATRIZ </a:t>
            </a:r>
            <a:r>
              <a:rPr lang="es-ES" sz="2800" b="1" dirty="0"/>
              <a:t>DE PLANIFICACIÓN </a:t>
            </a:r>
            <a:r>
              <a:rPr lang="es-ES" sz="2800" b="1" dirty="0" smtClean="0"/>
              <a:t>GENERAL</a:t>
            </a:r>
            <a:endParaRPr lang="es-ES" sz="2800" b="1" dirty="0"/>
          </a:p>
        </p:txBody>
      </p:sp>
    </p:spTree>
    <p:extLst>
      <p:ext uri="{BB962C8B-B14F-4D97-AF65-F5344CB8AC3E}">
        <p14:creationId xmlns:p14="http://schemas.microsoft.com/office/powerpoint/2010/main" val="7430685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2"/>
          <p:cNvSpPr>
            <a:spLocks noGrp="1"/>
          </p:cNvSpPr>
          <p:nvPr>
            <p:ph type="title"/>
          </p:nvPr>
        </p:nvSpPr>
        <p:spPr>
          <a:xfrm>
            <a:off x="486014" y="302866"/>
            <a:ext cx="8748237" cy="526231"/>
          </a:xfrm>
        </p:spPr>
        <p:txBody>
          <a:bodyPr/>
          <a:lstStyle/>
          <a:p>
            <a:r>
              <a:rPr lang="es-ES" sz="2400" dirty="0" smtClean="0"/>
              <a:t>Matrices</a:t>
            </a:r>
            <a:endParaRPr lang="es-ES" dirty="0"/>
          </a:p>
        </p:txBody>
      </p:sp>
      <p:graphicFrame>
        <p:nvGraphicFramePr>
          <p:cNvPr id="7" name="Tabla 6"/>
          <p:cNvGraphicFramePr>
            <a:graphicFrameLocks noGrp="1"/>
          </p:cNvGraphicFramePr>
          <p:nvPr>
            <p:extLst>
              <p:ext uri="{D42A27DB-BD31-4B8C-83A1-F6EECF244321}">
                <p14:modId xmlns:p14="http://schemas.microsoft.com/office/powerpoint/2010/main" val="1748157388"/>
              </p:ext>
            </p:extLst>
          </p:nvPr>
        </p:nvGraphicFramePr>
        <p:xfrm>
          <a:off x="107603" y="1405161"/>
          <a:ext cx="9289035" cy="6585765"/>
        </p:xfrm>
        <a:graphic>
          <a:graphicData uri="http://schemas.openxmlformats.org/drawingml/2006/table">
            <a:tbl>
              <a:tblPr firstRow="1" bandRow="1">
                <a:tableStyleId>{5C22544A-7EE6-4342-B048-85BDC9FD1C3A}</a:tableStyleId>
              </a:tblPr>
              <a:tblGrid>
                <a:gridCol w="1032115"/>
                <a:gridCol w="1032115"/>
                <a:gridCol w="1320146"/>
                <a:gridCol w="864100"/>
                <a:gridCol w="1008112"/>
                <a:gridCol w="936102"/>
                <a:gridCol w="1032115"/>
                <a:gridCol w="1032115"/>
                <a:gridCol w="1032115"/>
              </a:tblGrid>
              <a:tr h="357133">
                <a:tc gridSpan="2">
                  <a:txBody>
                    <a:bodyPr/>
                    <a:lstStyle/>
                    <a:p>
                      <a:pPr marL="0" marR="0" indent="0" algn="l" defTabSz="457200" rtl="0" eaLnBrk="1" fontAlgn="b" latinLnBrk="0" hangingPunct="1">
                        <a:lnSpc>
                          <a:spcPct val="100000"/>
                        </a:lnSpc>
                        <a:spcBef>
                          <a:spcPts val="600"/>
                        </a:spcBef>
                        <a:spcAft>
                          <a:spcPts val="600"/>
                        </a:spcAft>
                        <a:buClrTx/>
                        <a:buSzTx/>
                        <a:buFontTx/>
                        <a:buNone/>
                        <a:tabLst/>
                        <a:defRPr/>
                      </a:pPr>
                      <a:r>
                        <a:rPr lang="es-ES" sz="1100" b="1" i="0" u="none" strike="noStrike" dirty="0" smtClean="0">
                          <a:solidFill>
                            <a:schemeClr val="tx1"/>
                          </a:solidFill>
                          <a:effectLst/>
                          <a:latin typeface="Verdana"/>
                          <a:cs typeface="Verdana"/>
                        </a:rPr>
                        <a:t>Proyecto:</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hMerge="1">
                  <a:txBody>
                    <a:bodyPr/>
                    <a:lstStyle/>
                    <a:p>
                      <a:pPr algn="l" fontAlgn="b"/>
                      <a:endParaRPr lang="es-ES" sz="1100" b="0" i="0" u="none" strike="noStrike" dirty="0">
                        <a:solidFill>
                          <a:srgbClr val="000000"/>
                        </a:solidFill>
                        <a:effectLst/>
                        <a:latin typeface="Calibri"/>
                      </a:endParaRPr>
                    </a:p>
                  </a:txBody>
                  <a:tcPr marL="12700" marR="12700" marT="12700" marB="0" anchor="b"/>
                </a:tc>
                <a:tc gridSpan="7">
                  <a:txBody>
                    <a:bodyPr/>
                    <a:lstStyle/>
                    <a:p>
                      <a:pPr marL="0" marR="0" indent="0" algn="l" defTabSz="457200" rtl="0" eaLnBrk="1" fontAlgn="b" latinLnBrk="0" hangingPunct="1">
                        <a:lnSpc>
                          <a:spcPct val="100000"/>
                        </a:lnSpc>
                        <a:spcBef>
                          <a:spcPts val="600"/>
                        </a:spcBef>
                        <a:spcAft>
                          <a:spcPts val="600"/>
                        </a:spcAft>
                        <a:buClrTx/>
                        <a:buSzTx/>
                        <a:buFontTx/>
                        <a:buNone/>
                        <a:tabLst/>
                        <a:defRPr/>
                      </a:pPr>
                      <a:r>
                        <a:rPr lang="es-ES" sz="1100" b="1" i="0" u="none" strike="noStrike" dirty="0" smtClean="0">
                          <a:solidFill>
                            <a:srgbClr val="FF0000"/>
                          </a:solidFill>
                          <a:effectLst/>
                          <a:latin typeface="Verdana"/>
                          <a:cs typeface="Verdana"/>
                        </a:rPr>
                        <a:t>Nombre Proyecto</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hMerge="1">
                  <a:txBody>
                    <a:bodyPr/>
                    <a:lstStyle/>
                    <a:p>
                      <a:pPr algn="l" fontAlgn="b"/>
                      <a:endParaRPr lang="es-ES" sz="1100" b="0" i="0" u="none" strike="noStrike" dirty="0">
                        <a:solidFill>
                          <a:srgbClr val="000000"/>
                        </a:solidFill>
                        <a:effectLst/>
                        <a:latin typeface="Calibri"/>
                      </a:endParaRPr>
                    </a:p>
                  </a:txBody>
                  <a:tcPr marL="12700" marR="12700" marT="12700" marB="0" anchor="b"/>
                </a:tc>
                <a:tc hMerge="1">
                  <a:txBody>
                    <a:bodyPr/>
                    <a:lstStyle/>
                    <a:p>
                      <a:pPr algn="l" fontAlgn="b">
                        <a:spcBef>
                          <a:spcPts val="600"/>
                        </a:spcBef>
                        <a:spcAft>
                          <a:spcPts val="600"/>
                        </a:spcAft>
                      </a:pPr>
                      <a:endParaRPr lang="es-ES" sz="1100" b="0" i="0" u="none" strike="noStrike" dirty="0">
                        <a:solidFill>
                          <a:srgbClr val="000000"/>
                        </a:solidFill>
                        <a:effectLst/>
                        <a:latin typeface="Calibri"/>
                      </a:endParaRPr>
                    </a:p>
                  </a:txBody>
                  <a:tcPr marL="12700" marR="12700" marT="12700" marB="0" anchor="b"/>
                </a:tc>
                <a:tc hMerge="1">
                  <a:txBody>
                    <a:bodyPr/>
                    <a:lstStyle/>
                    <a:p>
                      <a:pPr algn="l" fontAlgn="b">
                        <a:spcBef>
                          <a:spcPts val="600"/>
                        </a:spcBef>
                        <a:spcAft>
                          <a:spcPts val="600"/>
                        </a:spcAft>
                      </a:pPr>
                      <a:endParaRPr lang="es-ES" sz="1100" b="0" i="0" u="none" strike="noStrike" dirty="0">
                        <a:solidFill>
                          <a:srgbClr val="000000"/>
                        </a:solidFill>
                        <a:effectLst/>
                        <a:latin typeface="Calibri"/>
                      </a:endParaRPr>
                    </a:p>
                  </a:txBody>
                  <a:tcPr marL="12700" marR="12700" marT="12700" marB="0" anchor="b"/>
                </a:tc>
                <a:tc hMerge="1">
                  <a:txBody>
                    <a:bodyPr/>
                    <a:lstStyle/>
                    <a:p>
                      <a:pPr algn="l" fontAlgn="b">
                        <a:spcBef>
                          <a:spcPts val="600"/>
                        </a:spcBef>
                        <a:spcAft>
                          <a:spcPts val="600"/>
                        </a:spcAft>
                      </a:pPr>
                      <a:endParaRPr lang="es-ES" sz="1100" b="0" i="0" u="none" strike="noStrike" dirty="0">
                        <a:solidFill>
                          <a:srgbClr val="000000"/>
                        </a:solidFill>
                        <a:effectLst/>
                        <a:latin typeface="Calibri"/>
                      </a:endParaRPr>
                    </a:p>
                  </a:txBody>
                  <a:tcPr marL="12700" marR="12700" marT="12700" marB="0" anchor="b"/>
                </a:tc>
                <a:tc hMerge="1">
                  <a:txBody>
                    <a:bodyPr/>
                    <a:lstStyle/>
                    <a:p>
                      <a:pPr algn="l" fontAlgn="b">
                        <a:spcBef>
                          <a:spcPts val="600"/>
                        </a:spcBef>
                        <a:spcAft>
                          <a:spcPts val="600"/>
                        </a:spcAft>
                      </a:pPr>
                      <a:endParaRPr lang="es-ES" sz="1100" b="0" i="0" u="none" strike="noStrike" dirty="0">
                        <a:solidFill>
                          <a:srgbClr val="000000"/>
                        </a:solidFill>
                        <a:effectLst/>
                        <a:latin typeface="Calibri"/>
                      </a:endParaRPr>
                    </a:p>
                  </a:txBody>
                  <a:tcPr marL="12700" marR="12700" marT="12700" marB="0" anchor="b"/>
                </a:tc>
                <a:tc hMerge="1">
                  <a:txBody>
                    <a:bodyPr/>
                    <a:lstStyle/>
                    <a:p>
                      <a:pPr algn="l" fontAlgn="b">
                        <a:spcBef>
                          <a:spcPts val="600"/>
                        </a:spcBef>
                        <a:spcAft>
                          <a:spcPts val="600"/>
                        </a:spcAft>
                      </a:pPr>
                      <a:endParaRPr lang="es-ES" sz="1100" b="0" i="0" u="none" strike="noStrike" dirty="0">
                        <a:solidFill>
                          <a:srgbClr val="000000"/>
                        </a:solidFill>
                        <a:effectLst/>
                        <a:latin typeface="Calibri"/>
                      </a:endParaRPr>
                    </a:p>
                  </a:txBody>
                  <a:tcPr marL="12700" marR="12700" marT="12700" marB="0" anchor="b"/>
                </a:tc>
              </a:tr>
              <a:tr h="325757">
                <a:tc gridSpan="2">
                  <a:txBody>
                    <a:bodyPr/>
                    <a:lstStyle/>
                    <a:p>
                      <a:pPr algn="l" fontAlgn="b">
                        <a:spcBef>
                          <a:spcPts val="600"/>
                        </a:spcBef>
                        <a:spcAft>
                          <a:spcPts val="600"/>
                        </a:spcAft>
                      </a:pPr>
                      <a:r>
                        <a:rPr lang="es-ES" sz="1100" b="1" i="0" u="none" strike="noStrike" dirty="0" smtClean="0">
                          <a:solidFill>
                            <a:srgbClr val="000000"/>
                          </a:solidFill>
                          <a:effectLst/>
                          <a:latin typeface="Verdana"/>
                          <a:cs typeface="Verdana"/>
                        </a:rPr>
                        <a:t>Id Proyecto:</a:t>
                      </a:r>
                      <a:endParaRPr lang="es-ES" sz="1100" b="1" i="0" u="none" strike="noStrike" dirty="0">
                        <a:solidFill>
                          <a:srgbClr val="000000"/>
                        </a:solidFill>
                        <a:effectLst/>
                        <a:latin typeface="Verdana"/>
                        <a:cs typeface="Verdana"/>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hMerge="1">
                  <a:txBody>
                    <a:bodyPr/>
                    <a:lstStyle/>
                    <a:p>
                      <a:endParaRPr lang="es-ES"/>
                    </a:p>
                  </a:txBody>
                  <a:tcPr/>
                </a:tc>
                <a:tc gridSpan="7">
                  <a:txBody>
                    <a:bodyPr/>
                    <a:lstStyle/>
                    <a:p>
                      <a:pPr marL="0" marR="0" indent="0" algn="l" defTabSz="457200" rtl="0" eaLnBrk="1" fontAlgn="b" latinLnBrk="0" hangingPunct="1">
                        <a:lnSpc>
                          <a:spcPct val="100000"/>
                        </a:lnSpc>
                        <a:spcBef>
                          <a:spcPts val="600"/>
                        </a:spcBef>
                        <a:spcAft>
                          <a:spcPts val="600"/>
                        </a:spcAft>
                        <a:buClrTx/>
                        <a:buSzTx/>
                        <a:buFontTx/>
                        <a:buNone/>
                        <a:tabLst/>
                        <a:defRPr/>
                      </a:pPr>
                      <a:r>
                        <a:rPr lang="es-ES" sz="1100" b="1" i="0" u="none" strike="noStrike" dirty="0" smtClean="0">
                          <a:solidFill>
                            <a:srgbClr val="FF0000"/>
                          </a:solidFill>
                          <a:effectLst/>
                          <a:latin typeface="Verdana"/>
                          <a:cs typeface="Verdana"/>
                        </a:rPr>
                        <a:t>Código identificador del proyecto</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hMerge="1">
                  <a:txBody>
                    <a:bodyPr/>
                    <a:lstStyle/>
                    <a:p>
                      <a:pPr algn="l" fontAlgn="b"/>
                      <a:endParaRPr lang="es-ES" sz="1100" b="0" i="0" u="none" strike="noStrike" dirty="0">
                        <a:solidFill>
                          <a:srgbClr val="000000"/>
                        </a:solidFill>
                        <a:effectLst/>
                        <a:latin typeface="Calibri"/>
                      </a:endParaRPr>
                    </a:p>
                  </a:txBody>
                  <a:tcPr marL="12700" marR="12700" marT="12700" marB="0" anchor="b"/>
                </a:tc>
                <a:tc hMerge="1">
                  <a:txBody>
                    <a:bodyPr/>
                    <a:lstStyle/>
                    <a:p>
                      <a:pPr algn="l" fontAlgn="b">
                        <a:spcBef>
                          <a:spcPts val="600"/>
                        </a:spcBef>
                        <a:spcAft>
                          <a:spcPts val="600"/>
                        </a:spcAft>
                      </a:pPr>
                      <a:endParaRPr lang="es-ES" sz="1100" b="0" i="0" u="none" strike="noStrike" dirty="0">
                        <a:solidFill>
                          <a:srgbClr val="000000"/>
                        </a:solidFill>
                        <a:effectLst/>
                        <a:latin typeface="Calibri"/>
                      </a:endParaRPr>
                    </a:p>
                  </a:txBody>
                  <a:tcPr marL="12700" marR="12700" marT="12700" marB="0" anchor="b"/>
                </a:tc>
                <a:tc hMerge="1">
                  <a:txBody>
                    <a:bodyPr/>
                    <a:lstStyle/>
                    <a:p>
                      <a:pPr algn="l" fontAlgn="b">
                        <a:spcBef>
                          <a:spcPts val="600"/>
                        </a:spcBef>
                        <a:spcAft>
                          <a:spcPts val="600"/>
                        </a:spcAft>
                      </a:pPr>
                      <a:endParaRPr lang="es-ES" sz="1100" b="0" i="0" u="none" strike="noStrike" dirty="0">
                        <a:solidFill>
                          <a:srgbClr val="000000"/>
                        </a:solidFill>
                        <a:effectLst/>
                        <a:latin typeface="Calibri"/>
                      </a:endParaRPr>
                    </a:p>
                  </a:txBody>
                  <a:tcPr marL="12700" marR="12700" marT="12700" marB="0" anchor="b"/>
                </a:tc>
                <a:tc hMerge="1">
                  <a:txBody>
                    <a:bodyPr/>
                    <a:lstStyle/>
                    <a:p>
                      <a:pPr algn="l" fontAlgn="b">
                        <a:spcBef>
                          <a:spcPts val="600"/>
                        </a:spcBef>
                        <a:spcAft>
                          <a:spcPts val="600"/>
                        </a:spcAft>
                      </a:pPr>
                      <a:endParaRPr lang="es-ES" sz="1100" b="0" i="0" u="none" strike="noStrike" dirty="0">
                        <a:solidFill>
                          <a:srgbClr val="000000"/>
                        </a:solidFill>
                        <a:effectLst/>
                        <a:latin typeface="Calibri"/>
                      </a:endParaRPr>
                    </a:p>
                  </a:txBody>
                  <a:tcPr marL="12700" marR="12700" marT="12700" marB="0" anchor="b"/>
                </a:tc>
                <a:tc hMerge="1">
                  <a:txBody>
                    <a:bodyPr/>
                    <a:lstStyle/>
                    <a:p>
                      <a:pPr algn="l" fontAlgn="b">
                        <a:spcBef>
                          <a:spcPts val="600"/>
                        </a:spcBef>
                        <a:spcAft>
                          <a:spcPts val="600"/>
                        </a:spcAft>
                      </a:pPr>
                      <a:endParaRPr lang="es-ES" sz="1100" b="0" i="0" u="none" strike="noStrike" dirty="0">
                        <a:solidFill>
                          <a:srgbClr val="000000"/>
                        </a:solidFill>
                        <a:effectLst/>
                        <a:latin typeface="Calibri"/>
                      </a:endParaRPr>
                    </a:p>
                  </a:txBody>
                  <a:tcPr marL="12700" marR="12700" marT="12700" marB="0" anchor="b"/>
                </a:tc>
                <a:tc hMerge="1">
                  <a:txBody>
                    <a:bodyPr/>
                    <a:lstStyle/>
                    <a:p>
                      <a:pPr algn="l" fontAlgn="b">
                        <a:spcBef>
                          <a:spcPts val="600"/>
                        </a:spcBef>
                        <a:spcAft>
                          <a:spcPts val="600"/>
                        </a:spcAft>
                      </a:pPr>
                      <a:endParaRPr lang="es-ES" sz="1100" b="0" i="0" u="none" strike="noStrike" dirty="0">
                        <a:solidFill>
                          <a:srgbClr val="000000"/>
                        </a:solidFill>
                        <a:effectLst/>
                        <a:latin typeface="Calibri"/>
                      </a:endParaRPr>
                    </a:p>
                  </a:txBody>
                  <a:tcPr marL="12700" marR="12700" marT="12700" marB="0" anchor="b"/>
                </a:tc>
              </a:tr>
              <a:tr h="357133">
                <a:tc rowSpan="2">
                  <a:txBody>
                    <a:bodyPr/>
                    <a:lstStyle/>
                    <a:p>
                      <a:pPr algn="ctr" fontAlgn="ctr"/>
                      <a:r>
                        <a:rPr lang="es-ES" sz="900" b="1" i="0" u="none" strike="noStrike" dirty="0" smtClean="0">
                          <a:solidFill>
                            <a:srgbClr val="FFFFFF"/>
                          </a:solidFill>
                          <a:effectLst/>
                          <a:latin typeface="Verdana"/>
                          <a:cs typeface="Verdana"/>
                        </a:rPr>
                        <a:t>Comunicación</a:t>
                      </a:r>
                      <a:endParaRPr lang="es-ES" sz="900" b="1" i="0" u="none" strike="noStrike" dirty="0">
                        <a:solidFill>
                          <a:srgbClr val="FFFFFF"/>
                        </a:solidFill>
                        <a:effectLst/>
                        <a:latin typeface="Verdana"/>
                        <a:cs typeface="Verdana"/>
                      </a:endParaRPr>
                    </a:p>
                  </a:txBody>
                  <a:tcPr marL="12700" marR="12700" marT="12700" marB="0" anchor="ct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50000"/>
                      </a:schemeClr>
                    </a:solidFill>
                  </a:tcPr>
                </a:tc>
                <a:tc rowSpan="2">
                  <a:txBody>
                    <a:bodyPr/>
                    <a:lstStyle/>
                    <a:p>
                      <a:pPr algn="ctr" fontAlgn="ctr"/>
                      <a:r>
                        <a:rPr lang="es-ES" sz="900" b="1" i="0" u="none" strike="noStrike" dirty="0" smtClean="0">
                          <a:solidFill>
                            <a:srgbClr val="FFFFFF"/>
                          </a:solidFill>
                          <a:effectLst/>
                          <a:latin typeface="Verdana"/>
                          <a:cs typeface="Verdana"/>
                        </a:rPr>
                        <a:t>Objetivo</a:t>
                      </a:r>
                      <a:endParaRPr lang="es-ES" sz="900" b="1" i="0" u="none" strike="noStrike" dirty="0">
                        <a:solidFill>
                          <a:srgbClr val="FFFFFF"/>
                        </a:solidFill>
                        <a:effectLst/>
                        <a:latin typeface="Verdana"/>
                        <a:cs typeface="Verdana"/>
                      </a:endParaRPr>
                    </a:p>
                  </a:txBody>
                  <a:tcPr marL="12700" marR="12700" marT="12700" marB="0" anchor="ct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50000"/>
                      </a:schemeClr>
                    </a:solidFill>
                  </a:tcPr>
                </a:tc>
                <a:tc rowSpan="2">
                  <a:txBody>
                    <a:bodyPr/>
                    <a:lstStyle/>
                    <a:p>
                      <a:pPr algn="ctr" fontAlgn="ctr"/>
                      <a:r>
                        <a:rPr lang="es-ES" sz="900" b="1" i="0" u="none" strike="noStrike" dirty="0" smtClean="0">
                          <a:solidFill>
                            <a:srgbClr val="FFFFFF"/>
                          </a:solidFill>
                          <a:effectLst/>
                          <a:latin typeface="Verdana"/>
                          <a:cs typeface="Verdana"/>
                        </a:rPr>
                        <a:t>Contenido</a:t>
                      </a:r>
                      <a:endParaRPr lang="es-ES" sz="900" b="1" i="0" u="none" strike="noStrike" dirty="0">
                        <a:solidFill>
                          <a:srgbClr val="FFFFFF"/>
                        </a:solidFill>
                        <a:effectLst/>
                        <a:latin typeface="Verdana"/>
                        <a:cs typeface="Verdana"/>
                      </a:endParaRPr>
                    </a:p>
                  </a:txBody>
                  <a:tcPr marL="12700" marR="12700" marT="12700" marB="0" anchor="ct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50000"/>
                      </a:schemeClr>
                    </a:solidFill>
                  </a:tcPr>
                </a:tc>
                <a:tc rowSpan="2">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s-ES" sz="900" b="1" i="0" u="none" strike="noStrike" dirty="0" smtClean="0">
                          <a:solidFill>
                            <a:srgbClr val="FFFFFF"/>
                          </a:solidFill>
                          <a:effectLst/>
                          <a:latin typeface="Verdana"/>
                          <a:cs typeface="Verdana"/>
                        </a:rPr>
                        <a:t>Formato </a:t>
                      </a:r>
                      <a:r>
                        <a:rPr lang="es-ES" sz="900" b="1" i="0" u="none" strike="noStrike" dirty="0">
                          <a:solidFill>
                            <a:srgbClr val="FFFFFF"/>
                          </a:solidFill>
                          <a:effectLst/>
                          <a:latin typeface="Verdana"/>
                          <a:cs typeface="Verdana"/>
                        </a:rPr>
                        <a:t>de Comunicación</a:t>
                      </a:r>
                    </a:p>
                  </a:txBody>
                  <a:tcPr marL="12700" marR="12700" marT="12700" marB="0" anchor="ct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50000"/>
                      </a:schemeClr>
                    </a:solidFill>
                  </a:tcPr>
                </a:tc>
                <a:tc rowSpan="2">
                  <a:txBody>
                    <a:bodyPr/>
                    <a:lstStyle/>
                    <a:p>
                      <a:pPr algn="ctr" fontAlgn="t"/>
                      <a:r>
                        <a:rPr lang="es-ES" sz="900" b="1" i="0" u="none" strike="noStrike" dirty="0" smtClean="0">
                          <a:solidFill>
                            <a:srgbClr val="FFFFFF"/>
                          </a:solidFill>
                          <a:effectLst/>
                          <a:latin typeface="Verdana"/>
                          <a:cs typeface="Verdana"/>
                        </a:rPr>
                        <a:t>Medio</a:t>
                      </a:r>
                      <a:endParaRPr lang="es-ES" sz="900" b="1" i="0" u="none" strike="noStrike" dirty="0">
                        <a:solidFill>
                          <a:srgbClr val="FFFFFF"/>
                        </a:solidFill>
                        <a:effectLst/>
                        <a:latin typeface="Verdana"/>
                        <a:cs typeface="Verdana"/>
                      </a:endParaRPr>
                    </a:p>
                  </a:txBody>
                  <a:tcPr marL="12700" marR="12700" marT="12700" marB="0" anchor="ct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50000"/>
                      </a:schemeClr>
                    </a:solidFill>
                  </a:tcPr>
                </a:tc>
                <a:tc gridSpan="2">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s-ES" sz="900" b="1" i="0" u="none" strike="noStrike" dirty="0" smtClean="0">
                          <a:solidFill>
                            <a:srgbClr val="FFFFFF"/>
                          </a:solidFill>
                          <a:effectLst/>
                          <a:latin typeface="Verdana"/>
                          <a:cs typeface="Verdana"/>
                        </a:rPr>
                        <a:t>Responsabilidad</a:t>
                      </a:r>
                    </a:p>
                    <a:p>
                      <a:pPr algn="ctr" fontAlgn="ctr"/>
                      <a:endParaRPr lang="es-ES" sz="900" b="1" i="0" u="none" strike="noStrike" dirty="0">
                        <a:solidFill>
                          <a:srgbClr val="FFFFFF"/>
                        </a:solidFill>
                        <a:effectLst/>
                        <a:latin typeface="Verdana"/>
                        <a:cs typeface="Verdana"/>
                      </a:endParaRPr>
                    </a:p>
                  </a:txBody>
                  <a:tcPr marL="12700" marR="12700" marT="12700" marB="0" anchor="ctr">
                    <a:lnT w="12700" cap="flat" cmpd="sng" algn="ctr">
                      <a:solidFill>
                        <a:scrgbClr r="0" g="0" b="0"/>
                      </a:solidFill>
                      <a:prstDash val="solid"/>
                      <a:round/>
                      <a:headEnd type="none" w="med" len="med"/>
                      <a:tailEnd type="none" w="med" len="med"/>
                    </a:lnT>
                    <a:solidFill>
                      <a:schemeClr val="accent1">
                        <a:lumMod val="50000"/>
                      </a:schemeClr>
                    </a:solidFill>
                  </a:tcPr>
                </a:tc>
                <a:tc hMerge="1">
                  <a:txBody>
                    <a:bodyPr/>
                    <a:lstStyle/>
                    <a:p>
                      <a:pPr algn="ctr" fontAlgn="ctr"/>
                      <a:endParaRPr lang="es-ES" sz="900" b="1" i="0" u="none" strike="noStrike" dirty="0">
                        <a:solidFill>
                          <a:srgbClr val="FFFFFF"/>
                        </a:solidFill>
                        <a:effectLst/>
                        <a:latin typeface="Verdana"/>
                        <a:cs typeface="Verdana"/>
                      </a:endParaRPr>
                    </a:p>
                  </a:txBody>
                  <a:tcPr marL="12700" marR="12700" marT="12700" marB="0" anchor="ctr">
                    <a:lnT w="12700" cap="flat" cmpd="sng" algn="ctr">
                      <a:solidFill>
                        <a:scrgbClr r="0" g="0" b="0"/>
                      </a:solidFill>
                      <a:prstDash val="solid"/>
                      <a:round/>
                      <a:headEnd type="none" w="med" len="med"/>
                      <a:tailEnd type="none" w="med" len="med"/>
                    </a:lnT>
                    <a:solidFill>
                      <a:schemeClr val="accent1">
                        <a:lumMod val="50000"/>
                      </a:schemeClr>
                    </a:solidFill>
                  </a:tcPr>
                </a:tc>
                <a:tc gridSpan="2">
                  <a:txBody>
                    <a:bodyPr/>
                    <a:lstStyle/>
                    <a:p>
                      <a:pPr algn="ctr" fontAlgn="ctr"/>
                      <a:r>
                        <a:rPr lang="es-ES" sz="900" b="1" i="0" u="none" strike="noStrike" dirty="0">
                          <a:solidFill>
                            <a:srgbClr val="FFFFFF"/>
                          </a:solidFill>
                          <a:effectLst/>
                          <a:latin typeface="Verdana"/>
                          <a:cs typeface="Verdana"/>
                        </a:rPr>
                        <a:t>Tiempo</a:t>
                      </a:r>
                    </a:p>
                  </a:txBody>
                  <a:tcPr marL="12700" marR="12700" marT="12700" marB="0" anchor="ctr">
                    <a:lnT w="12700" cap="flat" cmpd="sng" algn="ctr">
                      <a:solidFill>
                        <a:scrgbClr r="0" g="0" b="0"/>
                      </a:solidFill>
                      <a:prstDash val="solid"/>
                      <a:round/>
                      <a:headEnd type="none" w="med" len="med"/>
                      <a:tailEnd type="none" w="med" len="med"/>
                    </a:lnT>
                    <a:solidFill>
                      <a:schemeClr val="accent1">
                        <a:lumMod val="50000"/>
                      </a:schemeClr>
                    </a:solidFill>
                  </a:tcPr>
                </a:tc>
                <a:tc hMerge="1">
                  <a:txBody>
                    <a:bodyPr/>
                    <a:lstStyle/>
                    <a:p>
                      <a:endParaRPr lang="es-ES"/>
                    </a:p>
                  </a:txBody>
                  <a:tcPr/>
                </a:tc>
              </a:tr>
              <a:tr h="412020">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pPr algn="ctr" fontAlgn="t"/>
                      <a:endParaRPr lang="es-ES" sz="900" b="1" i="0" u="none" strike="noStrike" dirty="0">
                        <a:solidFill>
                          <a:srgbClr val="FFFFFF"/>
                        </a:solidFill>
                        <a:effectLst/>
                        <a:latin typeface="Verdana"/>
                        <a:cs typeface="Verdana"/>
                      </a:endParaRPr>
                    </a:p>
                  </a:txBody>
                  <a:tcPr marL="12700" marR="12700" marT="12700" marB="0">
                    <a:lnB w="12700" cap="flat" cmpd="sng" algn="ctr">
                      <a:solidFill>
                        <a:scrgbClr r="0" g="0" b="0"/>
                      </a:solidFill>
                      <a:prstDash val="solid"/>
                      <a:round/>
                      <a:headEnd type="none" w="med" len="med"/>
                      <a:tailEnd type="none" w="med" len="med"/>
                    </a:lnB>
                    <a:solidFill>
                      <a:schemeClr val="accent1">
                        <a:lumMod val="50000"/>
                      </a:schemeClr>
                    </a:solidFill>
                  </a:tcPr>
                </a:tc>
                <a:tc>
                  <a:txBody>
                    <a:bodyPr/>
                    <a:lstStyle/>
                    <a:p>
                      <a:pPr algn="ctr" fontAlgn="t"/>
                      <a:r>
                        <a:rPr lang="es-ES" sz="900" b="1" i="0" u="none" strike="noStrike" dirty="0">
                          <a:solidFill>
                            <a:srgbClr val="FFFFFF"/>
                          </a:solidFill>
                          <a:effectLst/>
                          <a:latin typeface="Verdana"/>
                          <a:cs typeface="Verdana"/>
                        </a:rPr>
                        <a:t>Envío</a:t>
                      </a:r>
                    </a:p>
                  </a:txBody>
                  <a:tcPr marL="12700" marR="12700" marT="12700" marB="0" anchor="ctr">
                    <a:lnB w="12700" cap="flat" cmpd="sng" algn="ctr">
                      <a:solidFill>
                        <a:scrgbClr r="0" g="0" b="0"/>
                      </a:solidFill>
                      <a:prstDash val="solid"/>
                      <a:round/>
                      <a:headEnd type="none" w="med" len="med"/>
                      <a:tailEnd type="none" w="med" len="med"/>
                    </a:lnB>
                    <a:solidFill>
                      <a:schemeClr val="accent1">
                        <a:lumMod val="50000"/>
                      </a:schemeClr>
                    </a:solidFill>
                  </a:tcPr>
                </a:tc>
                <a:tc>
                  <a:txBody>
                    <a:bodyPr/>
                    <a:lstStyle/>
                    <a:p>
                      <a:pPr algn="ctr" fontAlgn="t"/>
                      <a:r>
                        <a:rPr lang="es-ES" sz="900" b="1" i="0" u="none" strike="noStrike" dirty="0">
                          <a:solidFill>
                            <a:srgbClr val="FFFFFF"/>
                          </a:solidFill>
                          <a:effectLst/>
                          <a:latin typeface="Verdana"/>
                          <a:cs typeface="Verdana"/>
                        </a:rPr>
                        <a:t>Retroalimentación</a:t>
                      </a:r>
                    </a:p>
                  </a:txBody>
                  <a:tcPr marL="12700" marR="12700" marT="12700" marB="0" anchor="ctr">
                    <a:lnB w="12700" cap="flat" cmpd="sng" algn="ctr">
                      <a:solidFill>
                        <a:scrgbClr r="0" g="0" b="0"/>
                      </a:solidFill>
                      <a:prstDash val="solid"/>
                      <a:round/>
                      <a:headEnd type="none" w="med" len="med"/>
                      <a:tailEnd type="none" w="med" len="med"/>
                    </a:lnB>
                    <a:solidFill>
                      <a:schemeClr val="accent1">
                        <a:lumMod val="50000"/>
                      </a:schemeClr>
                    </a:solidFill>
                  </a:tcPr>
                </a:tc>
                <a:tc>
                  <a:txBody>
                    <a:bodyPr/>
                    <a:lstStyle/>
                    <a:p>
                      <a:pPr algn="ctr" fontAlgn="t"/>
                      <a:r>
                        <a:rPr lang="es-ES" sz="900" b="1" i="0" u="none" strike="noStrike" dirty="0" smtClean="0">
                          <a:solidFill>
                            <a:srgbClr val="FFFFFF"/>
                          </a:solidFill>
                          <a:effectLst/>
                          <a:latin typeface="Verdana"/>
                          <a:cs typeface="Verdana"/>
                        </a:rPr>
                        <a:t>Plazo Confirmación</a:t>
                      </a:r>
                      <a:endParaRPr lang="es-ES" sz="900" b="1" i="0" u="none" strike="noStrike" dirty="0">
                        <a:solidFill>
                          <a:srgbClr val="FFFFFF"/>
                        </a:solidFill>
                        <a:effectLst/>
                        <a:latin typeface="Verdana"/>
                        <a:cs typeface="Verdana"/>
                      </a:endParaRPr>
                    </a:p>
                  </a:txBody>
                  <a:tcPr marL="12700" marR="12700" marT="12700" marB="0" anchor="ctr">
                    <a:lnB w="12700" cap="flat" cmpd="sng" algn="ctr">
                      <a:solidFill>
                        <a:scrgbClr r="0" g="0" b="0"/>
                      </a:solidFill>
                      <a:prstDash val="solid"/>
                      <a:round/>
                      <a:headEnd type="none" w="med" len="med"/>
                      <a:tailEnd type="none" w="med" len="med"/>
                    </a:lnB>
                    <a:solidFill>
                      <a:schemeClr val="accent1">
                        <a:lumMod val="50000"/>
                      </a:schemeClr>
                    </a:solidFill>
                  </a:tcPr>
                </a:tc>
                <a:tc>
                  <a:txBody>
                    <a:bodyPr/>
                    <a:lstStyle/>
                    <a:p>
                      <a:pPr algn="ctr" fontAlgn="t"/>
                      <a:r>
                        <a:rPr lang="es-ES" sz="900" b="1" i="0" u="none" strike="noStrike" dirty="0">
                          <a:solidFill>
                            <a:srgbClr val="FFFFFF"/>
                          </a:solidFill>
                          <a:effectLst/>
                          <a:latin typeface="Verdana"/>
                          <a:cs typeface="Verdana"/>
                        </a:rPr>
                        <a:t>Frecuencia</a:t>
                      </a:r>
                    </a:p>
                  </a:txBody>
                  <a:tcPr marL="12700" marR="12700" marT="12700" marB="0" anchor="ctr">
                    <a:lnB w="12700" cap="flat" cmpd="sng" algn="ctr">
                      <a:solidFill>
                        <a:scrgbClr r="0" g="0" b="0"/>
                      </a:solidFill>
                      <a:prstDash val="solid"/>
                      <a:round/>
                      <a:headEnd type="none" w="med" len="med"/>
                      <a:tailEnd type="none" w="med" len="med"/>
                    </a:lnB>
                    <a:solidFill>
                      <a:schemeClr val="accent1">
                        <a:lumMod val="50000"/>
                      </a:schemeClr>
                    </a:solidFill>
                  </a:tcPr>
                </a:tc>
              </a:tr>
              <a:tr h="4596629">
                <a:tc>
                  <a:txBody>
                    <a:bodyPr/>
                    <a:lstStyle/>
                    <a:p>
                      <a:pPr marR="0" algn="l" rtl="0"/>
                      <a:r>
                        <a:rPr lang="es-PE" sz="900" b="0" i="0" u="none" strike="noStrike" baseline="0" dirty="0" smtClean="0">
                          <a:solidFill>
                            <a:srgbClr val="FF0000"/>
                          </a:solidFill>
                          <a:latin typeface="Arial"/>
                        </a:rPr>
                        <a:t>Señalar/enunciar que se va a comunicar</a:t>
                      </a:r>
                    </a:p>
                    <a:p>
                      <a:pPr marL="0" marR="0" indent="0" algn="l" rtl="0">
                        <a:buFont typeface="Arial"/>
                        <a:buNone/>
                      </a:pPr>
                      <a:r>
                        <a:rPr lang="es-PE" sz="900" b="0" i="0" u="none" strike="noStrike" baseline="0" dirty="0" smtClean="0">
                          <a:solidFill>
                            <a:srgbClr val="FF0000"/>
                          </a:solidFill>
                          <a:latin typeface="Arial"/>
                        </a:rPr>
                        <a:t>Ejemplo: </a:t>
                      </a:r>
                    </a:p>
                    <a:p>
                      <a:pPr marL="88900" marR="0" indent="-88900" algn="l" rtl="0">
                        <a:buFont typeface="Arial"/>
                        <a:buChar char="•"/>
                      </a:pPr>
                      <a:r>
                        <a:rPr lang="es-PE" sz="900" b="0" i="0" u="none" strike="noStrike" baseline="0" dirty="0" smtClean="0">
                          <a:solidFill>
                            <a:srgbClr val="FF0000"/>
                          </a:solidFill>
                          <a:latin typeface="Arial"/>
                        </a:rPr>
                        <a:t>Iniciación del Proyecto	</a:t>
                      </a:r>
                    </a:p>
                    <a:p>
                      <a:pPr marL="88900" marR="0" indent="-88900" algn="l" rtl="0">
                        <a:buFont typeface="Arial"/>
                        <a:buChar char="•"/>
                      </a:pPr>
                      <a:r>
                        <a:rPr lang="es-PE" sz="900" b="0" i="0" u="none" strike="noStrike" baseline="0" dirty="0" smtClean="0">
                          <a:solidFill>
                            <a:srgbClr val="FF0000"/>
                          </a:solidFill>
                          <a:latin typeface="Arial"/>
                        </a:rPr>
                        <a:t>Iniciación del Proyecto	</a:t>
                      </a:r>
                    </a:p>
                    <a:p>
                      <a:pPr marL="88900" marR="0" indent="-88900" algn="l" rtl="0">
                        <a:buFont typeface="Arial"/>
                        <a:buChar char="•"/>
                      </a:pPr>
                      <a:r>
                        <a:rPr lang="es-PE" sz="900" b="0" i="0" u="none" strike="noStrike" baseline="0" dirty="0" smtClean="0">
                          <a:solidFill>
                            <a:srgbClr val="FF0000"/>
                          </a:solidFill>
                          <a:latin typeface="Arial"/>
                        </a:rPr>
                        <a:t>Planificación del Proyecto	</a:t>
                      </a:r>
                    </a:p>
                    <a:p>
                      <a:pPr marL="88900" marR="0" indent="-88900" algn="l" rtl="0">
                        <a:buFont typeface="Arial"/>
                        <a:buChar char="•"/>
                      </a:pPr>
                      <a:r>
                        <a:rPr lang="es-PE" sz="900" b="0" i="0" u="none" strike="noStrike" baseline="0" dirty="0" smtClean="0">
                          <a:solidFill>
                            <a:srgbClr val="FF0000"/>
                          </a:solidFill>
                          <a:latin typeface="Arial"/>
                        </a:rPr>
                        <a:t>Estado del Proyecto	</a:t>
                      </a:r>
                    </a:p>
                    <a:p>
                      <a:pPr marL="88900" marR="0" indent="-88900" algn="l" rtl="0">
                        <a:buFont typeface="Arial"/>
                        <a:buChar char="•"/>
                      </a:pPr>
                      <a:r>
                        <a:rPr lang="es-PE" sz="900" b="0" i="0" u="none" strike="noStrike" baseline="0" dirty="0" smtClean="0">
                          <a:solidFill>
                            <a:srgbClr val="FF0000"/>
                          </a:solidFill>
                          <a:latin typeface="Arial"/>
                        </a:rPr>
                        <a:t>Coordinación del Proyecto	</a:t>
                      </a:r>
                    </a:p>
                    <a:p>
                      <a:pPr marL="88900" marR="0" indent="-88900" algn="l" rtl="0">
                        <a:buFont typeface="Arial"/>
                        <a:buChar char="•"/>
                      </a:pPr>
                      <a:r>
                        <a:rPr lang="es-PE" sz="900" b="0" i="0" u="none" strike="noStrike" baseline="0" dirty="0" smtClean="0">
                          <a:solidFill>
                            <a:srgbClr val="FF0000"/>
                          </a:solidFill>
                          <a:latin typeface="Arial"/>
                        </a:rPr>
                        <a:t>Cierre del Proyecto	</a:t>
                      </a:r>
                    </a:p>
                    <a:p>
                      <a:pPr marL="0" marR="0" indent="0" algn="l" defTabSz="457200" rtl="0" eaLnBrk="1" fontAlgn="t" latinLnBrk="0" hangingPunct="1">
                        <a:lnSpc>
                          <a:spcPct val="100000"/>
                        </a:lnSpc>
                        <a:spcBef>
                          <a:spcPts val="0"/>
                        </a:spcBef>
                        <a:spcAft>
                          <a:spcPts val="0"/>
                        </a:spcAft>
                        <a:buClrTx/>
                        <a:buSzTx/>
                        <a:buFontTx/>
                        <a:buNone/>
                        <a:tabLst/>
                        <a:defRPr/>
                      </a:pPr>
                      <a:endParaRPr lang="es-ES" sz="900" b="0" dirty="0" smtClean="0">
                        <a:solidFill>
                          <a:srgbClr val="FF0000"/>
                        </a:solidFill>
                      </a:endParaRPr>
                    </a:p>
                    <a:p>
                      <a:pPr marL="0" marR="0" indent="0" algn="l" defTabSz="457200" rtl="0" eaLnBrk="1" fontAlgn="t" latinLnBrk="0" hangingPunct="1">
                        <a:lnSpc>
                          <a:spcPct val="100000"/>
                        </a:lnSpc>
                        <a:spcBef>
                          <a:spcPts val="0"/>
                        </a:spcBef>
                        <a:spcAft>
                          <a:spcPts val="0"/>
                        </a:spcAft>
                        <a:buClrTx/>
                        <a:buSzTx/>
                        <a:buFontTx/>
                        <a:buNone/>
                        <a:tabLst/>
                        <a:defRPr/>
                      </a:pPr>
                      <a:endParaRPr lang="es-ES" sz="900" b="0" dirty="0" smtClean="0">
                        <a:solidFill>
                          <a:srgbClr val="FF0000"/>
                        </a:solidFill>
                      </a:endParaRPr>
                    </a:p>
                    <a:p>
                      <a:pPr marL="0" marR="0" indent="0" algn="l" defTabSz="457200" rtl="0" eaLnBrk="1" fontAlgn="t" latinLnBrk="0" hangingPunct="1">
                        <a:lnSpc>
                          <a:spcPct val="100000"/>
                        </a:lnSpc>
                        <a:spcBef>
                          <a:spcPts val="0"/>
                        </a:spcBef>
                        <a:spcAft>
                          <a:spcPts val="0"/>
                        </a:spcAft>
                        <a:buClrTx/>
                        <a:buSzTx/>
                        <a:buFontTx/>
                        <a:buNone/>
                        <a:tabLst/>
                        <a:defRPr/>
                      </a:pPr>
                      <a:endParaRPr lang="es-ES" sz="900" b="0" dirty="0" smtClean="0">
                        <a:solidFill>
                          <a:srgbClr val="FF0000"/>
                        </a:solidFill>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t"/>
                      <a:r>
                        <a:rPr lang="es-ES" sz="900" b="0" i="0" u="none" strike="noStrike" dirty="0" smtClean="0">
                          <a:solidFill>
                            <a:srgbClr val="FF0000"/>
                          </a:solidFill>
                          <a:effectLst/>
                          <a:latin typeface="Verdana"/>
                          <a:cs typeface="Verdana"/>
                        </a:rPr>
                        <a:t>Describe </a:t>
                      </a:r>
                      <a:r>
                        <a:rPr lang="es-ES" sz="900" b="0" i="0" u="none" strike="noStrike" dirty="0">
                          <a:solidFill>
                            <a:srgbClr val="FF0000"/>
                          </a:solidFill>
                          <a:effectLst/>
                          <a:latin typeface="Verdana"/>
                          <a:cs typeface="Verdana"/>
                        </a:rPr>
                        <a:t>los motivos por los cuales se va a comunicar</a:t>
                      </a:r>
                      <a:r>
                        <a:rPr lang="es-ES" sz="900" b="0" i="0" u="none" strike="noStrike" dirty="0" smtClean="0">
                          <a:solidFill>
                            <a:srgbClr val="FF0000"/>
                          </a:solidFill>
                          <a:effectLst/>
                          <a:latin typeface="Verdana"/>
                          <a:cs typeface="Verdana"/>
                        </a:rPr>
                        <a:t>.</a:t>
                      </a:r>
                    </a:p>
                    <a:p>
                      <a:pPr algn="l" fontAlgn="t"/>
                      <a:r>
                        <a:rPr lang="es-ES" sz="900" b="0" i="0" u="none" strike="noStrike" dirty="0" smtClean="0">
                          <a:solidFill>
                            <a:srgbClr val="FF0000"/>
                          </a:solidFill>
                          <a:effectLst/>
                          <a:latin typeface="Verdana"/>
                          <a:cs typeface="Verdana"/>
                        </a:rPr>
                        <a:t>Ejemplo:</a:t>
                      </a:r>
                    </a:p>
                    <a:p>
                      <a:pPr marL="88900" indent="-88900" algn="l" fontAlgn="t">
                        <a:buFont typeface="Arial"/>
                        <a:buChar char="•"/>
                      </a:pPr>
                      <a:r>
                        <a:rPr lang="es-ES" sz="900" b="0" i="0" u="none" strike="noStrike" dirty="0" smtClean="0">
                          <a:solidFill>
                            <a:srgbClr val="FF0000"/>
                          </a:solidFill>
                          <a:effectLst/>
                          <a:latin typeface="Verdana"/>
                          <a:cs typeface="Verdana"/>
                        </a:rPr>
                        <a:t>Introducir al equipo de proyecto en</a:t>
                      </a:r>
                      <a:r>
                        <a:rPr lang="es-ES" sz="900" b="0" i="0" u="none" strike="noStrike" baseline="0" dirty="0" smtClean="0">
                          <a:solidFill>
                            <a:srgbClr val="FF0000"/>
                          </a:solidFill>
                          <a:effectLst/>
                          <a:latin typeface="Verdana"/>
                          <a:cs typeface="Verdana"/>
                        </a:rPr>
                        <a:t> la revisión de </a:t>
                      </a:r>
                      <a:r>
                        <a:rPr lang="es-ES" sz="900" b="0" i="0" u="none" strike="noStrike" dirty="0" smtClean="0">
                          <a:solidFill>
                            <a:srgbClr val="FF0000"/>
                          </a:solidFill>
                          <a:effectLst/>
                          <a:latin typeface="Verdana"/>
                          <a:cs typeface="Verdana"/>
                        </a:rPr>
                        <a:t>los</a:t>
                      </a:r>
                      <a:r>
                        <a:rPr lang="es-ES" sz="900" b="0" i="0" u="none" strike="noStrike" baseline="0" dirty="0" smtClean="0">
                          <a:solidFill>
                            <a:srgbClr val="FF0000"/>
                          </a:solidFill>
                          <a:effectLst/>
                          <a:latin typeface="Verdana"/>
                          <a:cs typeface="Verdana"/>
                        </a:rPr>
                        <a:t> </a:t>
                      </a:r>
                      <a:r>
                        <a:rPr lang="es-ES" sz="900" b="0" i="0" u="none" strike="noStrike" dirty="0" smtClean="0">
                          <a:solidFill>
                            <a:srgbClr val="FF0000"/>
                          </a:solidFill>
                          <a:effectLst/>
                          <a:latin typeface="Verdana"/>
                          <a:cs typeface="Verdana"/>
                        </a:rPr>
                        <a:t>objetivos y </a:t>
                      </a:r>
                      <a:endParaRPr lang="es-ES" sz="900" b="0" i="0" u="none" strike="noStrike" baseline="0" dirty="0" smtClean="0">
                        <a:solidFill>
                          <a:srgbClr val="FF0000"/>
                        </a:solidFill>
                        <a:effectLst/>
                        <a:latin typeface="Verdana"/>
                        <a:cs typeface="Verdana"/>
                      </a:endParaRPr>
                    </a:p>
                    <a:p>
                      <a:pPr marL="0" indent="0" algn="l" fontAlgn="t">
                        <a:buFont typeface="Arial"/>
                        <a:buNone/>
                      </a:pPr>
                      <a:r>
                        <a:rPr lang="es-ES" sz="900" b="0" i="0" u="none" strike="noStrike" dirty="0" smtClean="0">
                          <a:solidFill>
                            <a:srgbClr val="FF0000"/>
                          </a:solidFill>
                          <a:effectLst/>
                          <a:latin typeface="Verdana"/>
                          <a:cs typeface="Verdana"/>
                        </a:rPr>
                        <a:t>administración del alcance </a:t>
                      </a:r>
                    </a:p>
                    <a:p>
                      <a:endParaRPr lang="es-ES" sz="900" b="0" kern="1200" dirty="0" smtClean="0">
                        <a:solidFill>
                          <a:schemeClr val="dk1"/>
                        </a:solidFill>
                        <a:latin typeface="+mn-lt"/>
                        <a:ea typeface="+mn-ea"/>
                        <a:cs typeface="+mn-cs"/>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88900" marR="0" indent="-88900" algn="l" rtl="0">
                        <a:buFont typeface="Arial"/>
                        <a:buChar char="•"/>
                      </a:pPr>
                      <a:r>
                        <a:rPr lang="es-ES" sz="900" b="0" i="0" u="none" strike="noStrike" dirty="0" smtClean="0">
                          <a:solidFill>
                            <a:srgbClr val="FF0000"/>
                          </a:solidFill>
                          <a:effectLst/>
                          <a:latin typeface="Verdana"/>
                          <a:cs typeface="Verdana"/>
                        </a:rPr>
                        <a:t>Describe el asunto o tema que se quiere comunicar.</a:t>
                      </a:r>
                      <a:r>
                        <a:rPr lang="es-ES" sz="900" b="0" i="0" u="none" strike="noStrike" baseline="0" dirty="0" smtClean="0">
                          <a:solidFill>
                            <a:srgbClr val="FF0000"/>
                          </a:solidFill>
                          <a:effectLst/>
                          <a:latin typeface="Verdana"/>
                          <a:cs typeface="Verdana"/>
                        </a:rPr>
                        <a:t> Ejemplo: </a:t>
                      </a:r>
                    </a:p>
                    <a:p>
                      <a:pPr marL="88900" marR="0" indent="-88900" algn="l" rtl="0">
                        <a:buFont typeface="Arial"/>
                        <a:buChar char="•"/>
                      </a:pPr>
                      <a:r>
                        <a:rPr lang="es-PE" sz="900" b="0" kern="1200" dirty="0" smtClean="0">
                          <a:solidFill>
                            <a:srgbClr val="FF0000"/>
                          </a:solidFill>
                          <a:effectLst/>
                          <a:latin typeface="Verdana"/>
                          <a:ea typeface="+mn-ea"/>
                          <a:cs typeface="Verdana"/>
                        </a:rPr>
                        <a:t>Datos y comunicación sobre la iniciación del proyecto</a:t>
                      </a:r>
                      <a:r>
                        <a:rPr lang="es-ES_tradnl" sz="900" b="0" kern="1200" dirty="0" smtClean="0">
                          <a:solidFill>
                            <a:srgbClr val="FF0000"/>
                          </a:solidFill>
                          <a:effectLst/>
                          <a:latin typeface="Verdana"/>
                          <a:ea typeface="+mn-ea"/>
                          <a:cs typeface="Verdana"/>
                        </a:rPr>
                        <a:t>,</a:t>
                      </a:r>
                    </a:p>
                    <a:p>
                      <a:pPr marL="88900" marR="0" indent="-88900" algn="l" rtl="0">
                        <a:buFont typeface="Arial"/>
                        <a:buChar char="•"/>
                      </a:pPr>
                      <a:r>
                        <a:rPr lang="es-PE" sz="900" b="0" i="0" u="none" strike="noStrike" baseline="0" dirty="0" smtClean="0">
                          <a:solidFill>
                            <a:srgbClr val="FF0000"/>
                          </a:solidFill>
                          <a:latin typeface="Arial"/>
                        </a:rPr>
                        <a:t>Datos preliminares sobre el alcance del proyecto</a:t>
                      </a:r>
                    </a:p>
                    <a:p>
                      <a:pPr marL="88900" marR="0" indent="-88900" algn="l" rtl="0">
                        <a:buFont typeface="Arial"/>
                        <a:buChar char="•"/>
                      </a:pPr>
                      <a:r>
                        <a:rPr lang="es-PE" sz="900" b="0" i="0" u="none" strike="noStrike" baseline="0" dirty="0" smtClean="0">
                          <a:solidFill>
                            <a:srgbClr val="FF0000"/>
                          </a:solidFill>
                          <a:latin typeface="Arial"/>
                        </a:rPr>
                        <a:t>Planificación detallada del Proyecto: Alcance, Tiempo, Costo, Calidad, RRHH, Comunicaciones, Riesgos, y Adquisiciones	</a:t>
                      </a:r>
                    </a:p>
                    <a:p>
                      <a:pPr marL="88900" marR="0" indent="-88900" algn="l" rtl="0">
                        <a:buFont typeface="Arial"/>
                        <a:buChar char="•"/>
                      </a:pPr>
                      <a:r>
                        <a:rPr lang="es-PE" sz="900" b="0" i="0" u="none" strike="noStrike" baseline="0" dirty="0" smtClean="0">
                          <a:solidFill>
                            <a:srgbClr val="FF0000"/>
                          </a:solidFill>
                          <a:latin typeface="Arial"/>
                        </a:rPr>
                        <a:t>Estado Actual (EVM), Progreso (EVM), Pronóstico de Tiempo y Costo, Problemas y -pendientes	</a:t>
                      </a:r>
                    </a:p>
                    <a:p>
                      <a:pPr marL="88900" marR="0" indent="-88900" algn="l" rtl="0">
                        <a:buFont typeface="Arial"/>
                        <a:buChar char="•"/>
                      </a:pPr>
                      <a:r>
                        <a:rPr lang="es-PE" sz="900" b="0" i="0" u="none" strike="noStrike" baseline="0" dirty="0" smtClean="0">
                          <a:solidFill>
                            <a:srgbClr val="FF0000"/>
                          </a:solidFill>
                          <a:latin typeface="Arial"/>
                        </a:rPr>
                        <a:t>Información detallada de las reuniones de coordinación semana	</a:t>
                      </a:r>
                    </a:p>
                    <a:p>
                      <a:pPr marL="88900" marR="0" indent="-88900" algn="l" rtl="0">
                        <a:buFont typeface="Arial"/>
                        <a:buChar char="•"/>
                      </a:pPr>
                      <a:r>
                        <a:rPr lang="es-PE" sz="900" b="0" i="0" u="none" strike="noStrike" baseline="0" dirty="0" smtClean="0">
                          <a:solidFill>
                            <a:srgbClr val="FF0000"/>
                          </a:solidFill>
                          <a:latin typeface="Arial"/>
                        </a:rPr>
                        <a:t>Datos y comunicación sobre el cierre del proyect</a:t>
                      </a:r>
                      <a:r>
                        <a:rPr lang="es-PE" sz="900" b="0" i="0" u="none" strike="noStrike" baseline="0" dirty="0" smtClean="0">
                          <a:latin typeface="Arial"/>
                        </a:rPr>
                        <a:t>	</a:t>
                      </a:r>
                      <a:endParaRPr lang="es-ES" sz="900" b="0" i="0" u="none" strike="noStrike" dirty="0" smtClean="0">
                        <a:solidFill>
                          <a:srgbClr val="FF0000"/>
                        </a:solidFill>
                        <a:effectLst/>
                        <a:latin typeface="Verdana"/>
                        <a:cs typeface="Verdana"/>
                      </a:endParaRPr>
                    </a:p>
                    <a:p>
                      <a:pPr algn="l" fontAlgn="t"/>
                      <a:endParaRPr lang="es-ES" sz="900" b="0" i="0" u="none" strike="noStrike" dirty="0">
                        <a:solidFill>
                          <a:srgbClr val="FF0000"/>
                        </a:solidFill>
                        <a:effectLst/>
                        <a:latin typeface="Verdana"/>
                        <a:cs typeface="Verdana"/>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t"/>
                      <a:r>
                        <a:rPr lang="es-ES" sz="900" b="0" i="0" u="none" strike="noStrike" dirty="0">
                          <a:solidFill>
                            <a:srgbClr val="FF0000"/>
                          </a:solidFill>
                          <a:effectLst/>
                          <a:latin typeface="Verdana"/>
                          <a:cs typeface="Verdana"/>
                        </a:rPr>
                        <a:t>Describe la forma en que será comunicado</a:t>
                      </a:r>
                      <a:r>
                        <a:rPr lang="es-ES" sz="900" b="0" i="0" u="none" strike="noStrike" dirty="0" smtClean="0">
                          <a:solidFill>
                            <a:srgbClr val="FF0000"/>
                          </a:solidFill>
                          <a:effectLst/>
                          <a:latin typeface="Verdana"/>
                          <a:cs typeface="Verdana"/>
                        </a:rPr>
                        <a:t>.</a:t>
                      </a:r>
                    </a:p>
                    <a:p>
                      <a:pPr algn="l" fontAlgn="t"/>
                      <a:r>
                        <a:rPr lang="es-ES" sz="900" b="0" i="0" u="none" strike="noStrike" dirty="0" smtClean="0">
                          <a:solidFill>
                            <a:srgbClr val="FF0000"/>
                          </a:solidFill>
                          <a:effectLst/>
                          <a:latin typeface="Verdana"/>
                          <a:cs typeface="Verdana"/>
                        </a:rPr>
                        <a:t>Ejemplo:</a:t>
                      </a:r>
                    </a:p>
                    <a:p>
                      <a:pPr marL="88900" indent="-88900">
                        <a:buFont typeface="Arial"/>
                        <a:buChar char="•"/>
                      </a:pPr>
                      <a:r>
                        <a:rPr lang="es-ES" sz="900" b="0" kern="1200" dirty="0" smtClean="0">
                          <a:solidFill>
                            <a:srgbClr val="FF0000"/>
                          </a:solidFill>
                          <a:latin typeface="Verdana"/>
                          <a:ea typeface="+mn-ea"/>
                          <a:cs typeface="Verdana"/>
                        </a:rPr>
                        <a:t>Copia</a:t>
                      </a:r>
                      <a:r>
                        <a:rPr lang="es-ES" sz="900" b="0" kern="1200" baseline="0" dirty="0" smtClean="0">
                          <a:solidFill>
                            <a:srgbClr val="FF0000"/>
                          </a:solidFill>
                          <a:latin typeface="Verdana"/>
                          <a:ea typeface="+mn-ea"/>
                          <a:cs typeface="Verdana"/>
                        </a:rPr>
                        <a:t> de archivo en sitio de la plataforma de trabajo </a:t>
                      </a:r>
                      <a:r>
                        <a:rPr lang="es-ES" sz="900" b="0" kern="1200" dirty="0" smtClean="0">
                          <a:solidFill>
                            <a:srgbClr val="FF0000"/>
                          </a:solidFill>
                          <a:latin typeface="Verdana"/>
                          <a:ea typeface="+mn-ea"/>
                          <a:cs typeface="Verdana"/>
                        </a:rPr>
                        <a:t> en el sitio del</a:t>
                      </a:r>
                      <a:r>
                        <a:rPr lang="es-ES" sz="900" b="0" kern="1200" baseline="0" dirty="0" smtClean="0">
                          <a:solidFill>
                            <a:srgbClr val="FF0000"/>
                          </a:solidFill>
                          <a:latin typeface="Verdana"/>
                          <a:ea typeface="+mn-ea"/>
                          <a:cs typeface="Verdana"/>
                        </a:rPr>
                        <a:t> proyecto.</a:t>
                      </a:r>
                    </a:p>
                    <a:p>
                      <a:pPr marL="88900" marR="0" indent="-88900" algn="l" defTabSz="457200" rtl="0" eaLnBrk="1" fontAlgn="t" latinLnBrk="0" hangingPunct="1">
                        <a:lnSpc>
                          <a:spcPct val="100000"/>
                        </a:lnSpc>
                        <a:spcBef>
                          <a:spcPts val="0"/>
                        </a:spcBef>
                        <a:spcAft>
                          <a:spcPts val="0"/>
                        </a:spcAft>
                        <a:buClrTx/>
                        <a:buSzTx/>
                        <a:buFont typeface="Arial"/>
                        <a:buChar char="•"/>
                        <a:tabLst/>
                        <a:defRPr/>
                      </a:pPr>
                      <a:r>
                        <a:rPr lang="es-ES" sz="900" b="0" i="0" u="none" strike="noStrike" dirty="0" err="1" smtClean="0">
                          <a:solidFill>
                            <a:srgbClr val="FF0000"/>
                          </a:solidFill>
                          <a:effectLst/>
                          <a:latin typeface="Verdana"/>
                          <a:cs typeface="Verdana"/>
                        </a:rPr>
                        <a:t>Face</a:t>
                      </a:r>
                      <a:r>
                        <a:rPr lang="es-ES" sz="900" b="0" i="0" u="none" strike="noStrike" dirty="0" smtClean="0">
                          <a:solidFill>
                            <a:srgbClr val="FF0000"/>
                          </a:solidFill>
                          <a:effectLst/>
                          <a:latin typeface="Verdana"/>
                          <a:cs typeface="Verdana"/>
                        </a:rPr>
                        <a:t> </a:t>
                      </a:r>
                      <a:r>
                        <a:rPr lang="es-ES" sz="900" b="0" i="0" u="none" strike="noStrike" dirty="0" err="1" smtClean="0">
                          <a:solidFill>
                            <a:srgbClr val="FF0000"/>
                          </a:solidFill>
                          <a:effectLst/>
                          <a:latin typeface="Verdana"/>
                          <a:cs typeface="Verdana"/>
                        </a:rPr>
                        <a:t>to</a:t>
                      </a:r>
                      <a:r>
                        <a:rPr lang="es-ES" sz="900" b="0" i="0" u="none" strike="noStrike" dirty="0" smtClean="0">
                          <a:solidFill>
                            <a:srgbClr val="FF0000"/>
                          </a:solidFill>
                          <a:effectLst/>
                          <a:latin typeface="Verdana"/>
                          <a:cs typeface="Verdana"/>
                        </a:rPr>
                        <a:t> </a:t>
                      </a:r>
                      <a:r>
                        <a:rPr lang="es-ES" sz="900" b="0" i="0" u="none" strike="noStrike" dirty="0" err="1" smtClean="0">
                          <a:solidFill>
                            <a:srgbClr val="FF0000"/>
                          </a:solidFill>
                          <a:effectLst/>
                          <a:latin typeface="Verdana"/>
                          <a:cs typeface="Verdana"/>
                        </a:rPr>
                        <a:t>Face</a:t>
                      </a:r>
                      <a:r>
                        <a:rPr lang="es-ES" sz="900" b="0" i="0" u="none" strike="noStrike" dirty="0" smtClean="0">
                          <a:solidFill>
                            <a:srgbClr val="FF0000"/>
                          </a:solidFill>
                          <a:effectLst/>
                          <a:latin typeface="Verdana"/>
                          <a:cs typeface="Verdana"/>
                        </a:rPr>
                        <a:t>,</a:t>
                      </a:r>
                    </a:p>
                    <a:p>
                      <a:pPr marL="88900" marR="0" indent="-88900" algn="l" defTabSz="457200" rtl="0" eaLnBrk="1" fontAlgn="t" latinLnBrk="0" hangingPunct="1">
                        <a:lnSpc>
                          <a:spcPct val="100000"/>
                        </a:lnSpc>
                        <a:spcBef>
                          <a:spcPts val="0"/>
                        </a:spcBef>
                        <a:spcAft>
                          <a:spcPts val="0"/>
                        </a:spcAft>
                        <a:buClrTx/>
                        <a:buSzTx/>
                        <a:buFont typeface="Arial"/>
                        <a:buChar char="•"/>
                        <a:tabLst/>
                        <a:defRPr/>
                      </a:pPr>
                      <a:r>
                        <a:rPr lang="es-ES" sz="900" b="0" i="0" u="none" strike="noStrike" dirty="0" smtClean="0">
                          <a:solidFill>
                            <a:srgbClr val="FF0000"/>
                          </a:solidFill>
                          <a:effectLst/>
                          <a:latin typeface="Verdana"/>
                          <a:cs typeface="Verdana"/>
                        </a:rPr>
                        <a:t>Reunión por  Conferencia,</a:t>
                      </a:r>
                    </a:p>
                    <a:p>
                      <a:pPr marL="88900" marR="0" indent="-88900" algn="l" defTabSz="457200" rtl="0" eaLnBrk="1" fontAlgn="t" latinLnBrk="0" hangingPunct="1">
                        <a:lnSpc>
                          <a:spcPct val="100000"/>
                        </a:lnSpc>
                        <a:spcBef>
                          <a:spcPts val="0"/>
                        </a:spcBef>
                        <a:spcAft>
                          <a:spcPts val="0"/>
                        </a:spcAft>
                        <a:buClrTx/>
                        <a:buSzTx/>
                        <a:buFont typeface="Arial"/>
                        <a:buChar char="•"/>
                        <a:tabLst/>
                        <a:defRPr/>
                      </a:pPr>
                      <a:r>
                        <a:rPr lang="es-PE" sz="900" b="0" kern="1200" dirty="0" smtClean="0">
                          <a:solidFill>
                            <a:srgbClr val="FF0000"/>
                          </a:solidFill>
                          <a:effectLst/>
                          <a:latin typeface="+mn-lt"/>
                          <a:ea typeface="+mn-ea"/>
                          <a:cs typeface="+mn-cs"/>
                        </a:rPr>
                        <a:t>Documento digital (PDF) vía correo electrónico</a:t>
                      </a:r>
                      <a:r>
                        <a:rPr lang="es-ES_tradnl" sz="900" b="0" dirty="0" smtClean="0">
                          <a:solidFill>
                            <a:srgbClr val="FF0000"/>
                          </a:solidFill>
                          <a:effectLst/>
                        </a:rPr>
                        <a:t> </a:t>
                      </a:r>
                      <a:r>
                        <a:rPr lang="es-ES" sz="900" b="0" i="0" u="none" strike="noStrike" dirty="0" smtClean="0">
                          <a:solidFill>
                            <a:srgbClr val="FF0000"/>
                          </a:solidFill>
                          <a:effectLst/>
                          <a:latin typeface="Verdana"/>
                          <a:cs typeface="Verdana"/>
                        </a:rPr>
                        <a:t>,</a:t>
                      </a:r>
                    </a:p>
                    <a:p>
                      <a:pPr marL="88900" marR="0" indent="-88900" algn="l" defTabSz="457200" rtl="0" eaLnBrk="1" fontAlgn="t" latinLnBrk="0" hangingPunct="1">
                        <a:lnSpc>
                          <a:spcPct val="100000"/>
                        </a:lnSpc>
                        <a:spcBef>
                          <a:spcPts val="0"/>
                        </a:spcBef>
                        <a:spcAft>
                          <a:spcPts val="0"/>
                        </a:spcAft>
                        <a:buClrTx/>
                        <a:buSzTx/>
                        <a:buFont typeface="Arial"/>
                        <a:buChar char="•"/>
                        <a:tabLst/>
                        <a:defRPr/>
                      </a:pPr>
                      <a:r>
                        <a:rPr lang="es-ES" sz="900" b="0" i="0" u="none" strike="noStrike" baseline="0" dirty="0" err="1" smtClean="0">
                          <a:solidFill>
                            <a:srgbClr val="FF0000"/>
                          </a:solidFill>
                          <a:effectLst/>
                          <a:latin typeface="Verdana"/>
                          <a:cs typeface="Verdana"/>
                        </a:rPr>
                        <a:t>etc</a:t>
                      </a:r>
                      <a:r>
                        <a:rPr lang="es-ES" sz="900" b="0" i="0" u="none" strike="noStrike" dirty="0" smtClean="0">
                          <a:solidFill>
                            <a:srgbClr val="FF0000"/>
                          </a:solidFill>
                          <a:effectLst/>
                          <a:latin typeface="Verdana"/>
                          <a:cs typeface="Verdana"/>
                        </a:rPr>
                        <a:t> </a:t>
                      </a:r>
                    </a:p>
                    <a:p>
                      <a:pPr marL="0" marR="0" indent="0" algn="l" defTabSz="457200" rtl="0" eaLnBrk="1" fontAlgn="t" latinLnBrk="0" hangingPunct="1">
                        <a:lnSpc>
                          <a:spcPct val="100000"/>
                        </a:lnSpc>
                        <a:spcBef>
                          <a:spcPts val="0"/>
                        </a:spcBef>
                        <a:spcAft>
                          <a:spcPts val="0"/>
                        </a:spcAft>
                        <a:buClrTx/>
                        <a:buSzTx/>
                        <a:buFontTx/>
                        <a:buNone/>
                        <a:tabLst/>
                        <a:defRPr/>
                      </a:pPr>
                      <a:endParaRPr lang="es-ES" sz="900" b="0" i="0" u="none" strike="noStrike" dirty="0">
                        <a:solidFill>
                          <a:srgbClr val="FF0000"/>
                        </a:solidFill>
                        <a:effectLst/>
                        <a:latin typeface="Verdana"/>
                        <a:cs typeface="Verdana"/>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ES" sz="900" b="0" kern="1200" dirty="0" smtClean="0">
                          <a:solidFill>
                            <a:srgbClr val="FF0000"/>
                          </a:solidFill>
                          <a:effectLst/>
                          <a:latin typeface="+mn-lt"/>
                          <a:ea typeface="+mn-ea"/>
                          <a:cs typeface="+mn-cs"/>
                        </a:rPr>
                        <a:t>Describe cómo la información va a ser entregada,</a:t>
                      </a:r>
                      <a:r>
                        <a:rPr lang="es-ES" sz="900" b="0" kern="1200" baseline="0" dirty="0" smtClean="0">
                          <a:solidFill>
                            <a:srgbClr val="FF0000"/>
                          </a:solidFill>
                          <a:effectLst/>
                          <a:latin typeface="+mn-lt"/>
                          <a:ea typeface="+mn-ea"/>
                          <a:cs typeface="+mn-cs"/>
                        </a:rPr>
                        <a:t> por ejemplo:</a:t>
                      </a:r>
                    </a:p>
                    <a:p>
                      <a:pPr marL="88900" indent="-88900">
                        <a:buFont typeface="Arial"/>
                        <a:buChar char="•"/>
                      </a:pPr>
                      <a:r>
                        <a:rPr lang="es-ES" sz="900" b="0" kern="1200" dirty="0" smtClean="0">
                          <a:solidFill>
                            <a:srgbClr val="FF0000"/>
                          </a:solidFill>
                          <a:effectLst/>
                          <a:latin typeface="+mn-lt"/>
                          <a:ea typeface="+mn-ea"/>
                          <a:cs typeface="+mn-cs"/>
                        </a:rPr>
                        <a:t>e-mail virtual (internet),  reuniones físicas,</a:t>
                      </a:r>
                      <a:r>
                        <a:rPr lang="es-ES" sz="900" b="0" kern="1200" baseline="0" dirty="0" smtClean="0">
                          <a:solidFill>
                            <a:srgbClr val="FF0000"/>
                          </a:solidFill>
                          <a:effectLst/>
                          <a:latin typeface="+mn-lt"/>
                          <a:ea typeface="+mn-ea"/>
                          <a:cs typeface="+mn-cs"/>
                        </a:rPr>
                        <a:t> reuniones-virtuales,</a:t>
                      </a:r>
                    </a:p>
                    <a:p>
                      <a:pPr marL="88900" indent="-88900">
                        <a:buFont typeface="Arial"/>
                        <a:buChar char="•"/>
                      </a:pPr>
                      <a:r>
                        <a:rPr lang="es-ES" sz="900" b="0" kern="1200" baseline="0" dirty="0" smtClean="0">
                          <a:solidFill>
                            <a:srgbClr val="FF0000"/>
                          </a:solidFill>
                          <a:effectLst/>
                          <a:latin typeface="+mn-lt"/>
                          <a:ea typeface="+mn-ea"/>
                          <a:cs typeface="+mn-cs"/>
                        </a:rPr>
                        <a:t>oral,</a:t>
                      </a:r>
                    </a:p>
                    <a:p>
                      <a:pPr marL="88900" indent="-88900">
                        <a:buFont typeface="Arial"/>
                        <a:buChar char="•"/>
                      </a:pPr>
                      <a:r>
                        <a:rPr lang="es-ES" sz="900" b="0" kern="1200" baseline="0" dirty="0" smtClean="0">
                          <a:solidFill>
                            <a:srgbClr val="FF0000"/>
                          </a:solidFill>
                          <a:effectLst/>
                          <a:latin typeface="+mn-lt"/>
                          <a:ea typeface="+mn-ea"/>
                          <a:cs typeface="+mn-cs"/>
                        </a:rPr>
                        <a:t>Escrita, </a:t>
                      </a:r>
                    </a:p>
                    <a:p>
                      <a:pPr marL="88900" indent="-88900">
                        <a:buFont typeface="Arial"/>
                        <a:buChar char="•"/>
                      </a:pPr>
                      <a:r>
                        <a:rPr lang="es-ES" sz="900" b="0" kern="1200" baseline="0" dirty="0" err="1" smtClean="0">
                          <a:solidFill>
                            <a:srgbClr val="FF0000"/>
                          </a:solidFill>
                          <a:effectLst/>
                          <a:latin typeface="+mn-lt"/>
                          <a:ea typeface="+mn-ea"/>
                          <a:cs typeface="+mn-cs"/>
                        </a:rPr>
                        <a:t>etc</a:t>
                      </a:r>
                      <a:endParaRPr lang="es-ES" sz="900" b="0" dirty="0"/>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t"/>
                      <a:r>
                        <a:rPr lang="es-ES" sz="900" b="0" i="0" u="none" strike="noStrike" dirty="0" smtClean="0">
                          <a:solidFill>
                            <a:srgbClr val="FF0000"/>
                          </a:solidFill>
                          <a:effectLst/>
                          <a:latin typeface="Verdana"/>
                          <a:cs typeface="Verdana"/>
                        </a:rPr>
                        <a:t>Nombre</a:t>
                      </a:r>
                      <a:r>
                        <a:rPr lang="es-ES" sz="900" b="0" i="0" u="none" strike="noStrike" baseline="0" dirty="0" smtClean="0">
                          <a:solidFill>
                            <a:srgbClr val="FF0000"/>
                          </a:solidFill>
                          <a:effectLst/>
                          <a:latin typeface="Verdana"/>
                          <a:cs typeface="Verdana"/>
                        </a:rPr>
                        <a:t> y rol del r</a:t>
                      </a:r>
                      <a:r>
                        <a:rPr lang="es-ES" sz="900" b="0" i="0" u="none" strike="noStrike" dirty="0" smtClean="0">
                          <a:solidFill>
                            <a:srgbClr val="FF0000"/>
                          </a:solidFill>
                          <a:effectLst/>
                          <a:latin typeface="Verdana"/>
                          <a:cs typeface="Verdana"/>
                        </a:rPr>
                        <a:t>esponsable </a:t>
                      </a:r>
                      <a:r>
                        <a:rPr lang="es-ES" sz="900" b="0" i="0" u="none" strike="noStrike" dirty="0">
                          <a:solidFill>
                            <a:srgbClr val="FF0000"/>
                          </a:solidFill>
                          <a:effectLst/>
                          <a:latin typeface="Verdana"/>
                          <a:cs typeface="Verdana"/>
                        </a:rPr>
                        <a:t>de hacer el envío.</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t"/>
                      <a:r>
                        <a:rPr lang="es-ES" sz="900" b="0" i="0" u="none" strike="noStrike" dirty="0" smtClean="0">
                          <a:solidFill>
                            <a:srgbClr val="FF0000"/>
                          </a:solidFill>
                          <a:effectLst/>
                          <a:latin typeface="Verdana"/>
                          <a:cs typeface="Verdana"/>
                        </a:rPr>
                        <a:t>Nombre y rol del Responsable </a:t>
                      </a:r>
                      <a:r>
                        <a:rPr lang="es-ES" sz="900" b="0" i="0" u="none" strike="noStrike" dirty="0">
                          <a:solidFill>
                            <a:srgbClr val="FF0000"/>
                          </a:solidFill>
                          <a:effectLst/>
                          <a:latin typeface="Verdana"/>
                          <a:cs typeface="Verdana"/>
                        </a:rPr>
                        <a:t>de recibir, solicitar y analizar la retroalimentación.</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t"/>
                      <a:r>
                        <a:rPr lang="es-ES" sz="900" b="0" i="0" u="none" strike="noStrike" dirty="0">
                          <a:solidFill>
                            <a:srgbClr val="FF0000"/>
                          </a:solidFill>
                          <a:effectLst/>
                          <a:latin typeface="Verdana"/>
                          <a:cs typeface="Verdana"/>
                        </a:rPr>
                        <a:t>Fecha </a:t>
                      </a:r>
                      <a:r>
                        <a:rPr lang="es-ES" sz="900" b="0" i="0" u="none" strike="noStrike" dirty="0" smtClean="0">
                          <a:solidFill>
                            <a:srgbClr val="FF0000"/>
                          </a:solidFill>
                          <a:effectLst/>
                          <a:latin typeface="Verdana"/>
                          <a:cs typeface="Verdana"/>
                        </a:rPr>
                        <a:t>Tope (o plazo en </a:t>
                      </a:r>
                      <a:r>
                        <a:rPr lang="es-ES" sz="900" b="0" i="0" u="none" strike="noStrike" dirty="0" err="1" smtClean="0">
                          <a:solidFill>
                            <a:srgbClr val="FF0000"/>
                          </a:solidFill>
                          <a:effectLst/>
                          <a:latin typeface="Verdana"/>
                          <a:cs typeface="Verdana"/>
                        </a:rPr>
                        <a:t>ds</a:t>
                      </a:r>
                      <a:r>
                        <a:rPr lang="es-ES" sz="900" b="0" i="0" u="none" strike="noStrike" dirty="0" smtClean="0">
                          <a:solidFill>
                            <a:srgbClr val="FF0000"/>
                          </a:solidFill>
                          <a:effectLst/>
                          <a:latin typeface="Verdana"/>
                          <a:cs typeface="Verdana"/>
                        </a:rPr>
                        <a:t> u </a:t>
                      </a:r>
                      <a:r>
                        <a:rPr lang="es-ES" sz="900" b="0" i="0" u="none" strike="noStrike" dirty="0" err="1" smtClean="0">
                          <a:solidFill>
                            <a:srgbClr val="FF0000"/>
                          </a:solidFill>
                          <a:effectLst/>
                          <a:latin typeface="Verdana"/>
                          <a:cs typeface="Verdana"/>
                        </a:rPr>
                        <a:t>hrs</a:t>
                      </a:r>
                      <a:r>
                        <a:rPr lang="es-ES" sz="900" b="0" i="0" u="none" strike="noStrike" dirty="0" smtClean="0">
                          <a:solidFill>
                            <a:srgbClr val="FF0000"/>
                          </a:solidFill>
                          <a:effectLst/>
                          <a:latin typeface="Verdana"/>
                          <a:cs typeface="Verdana"/>
                        </a:rPr>
                        <a:t>) en </a:t>
                      </a:r>
                      <a:r>
                        <a:rPr lang="es-ES" sz="900" b="0" i="0" u="none" strike="noStrike" dirty="0">
                          <a:solidFill>
                            <a:srgbClr val="FF0000"/>
                          </a:solidFill>
                          <a:effectLst/>
                          <a:latin typeface="Verdana"/>
                          <a:cs typeface="Verdana"/>
                        </a:rPr>
                        <a:t>que </a:t>
                      </a:r>
                      <a:r>
                        <a:rPr lang="es-ES" sz="900" b="0" i="0" u="none" strike="noStrike" dirty="0" smtClean="0">
                          <a:solidFill>
                            <a:srgbClr val="FF0000"/>
                          </a:solidFill>
                          <a:effectLst/>
                          <a:latin typeface="Verdana"/>
                          <a:cs typeface="Verdana"/>
                        </a:rPr>
                        <a:t>debe</a:t>
                      </a:r>
                      <a:r>
                        <a:rPr lang="es-ES" sz="900" b="0" i="0" u="none" strike="noStrike" baseline="0" dirty="0" smtClean="0">
                          <a:solidFill>
                            <a:srgbClr val="FF0000"/>
                          </a:solidFill>
                          <a:effectLst/>
                          <a:latin typeface="Verdana"/>
                          <a:cs typeface="Verdana"/>
                        </a:rPr>
                        <a:t> ser entregado  o confirmado</a:t>
                      </a:r>
                      <a:r>
                        <a:rPr lang="es-ES" sz="900" b="0" i="0" u="none" strike="noStrike" dirty="0" smtClean="0">
                          <a:solidFill>
                            <a:srgbClr val="FF0000"/>
                          </a:solidFill>
                          <a:effectLst/>
                          <a:latin typeface="Verdana"/>
                          <a:cs typeface="Verdana"/>
                        </a:rPr>
                        <a:t> </a:t>
                      </a:r>
                      <a:r>
                        <a:rPr lang="es-ES" sz="900" b="0" i="0" u="none" strike="noStrike" dirty="0">
                          <a:solidFill>
                            <a:srgbClr val="FF0000"/>
                          </a:solidFill>
                          <a:effectLst/>
                          <a:latin typeface="Verdana"/>
                          <a:cs typeface="Verdana"/>
                        </a:rPr>
                        <a:t>el envío.</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t"/>
                      <a:r>
                        <a:rPr lang="es-ES" sz="900" b="0" i="0" u="none" strike="noStrike" dirty="0">
                          <a:solidFill>
                            <a:srgbClr val="FF0000"/>
                          </a:solidFill>
                          <a:effectLst/>
                          <a:latin typeface="Verdana"/>
                          <a:cs typeface="Verdana"/>
                        </a:rPr>
                        <a:t>Indica la frecuencia del envío.</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79031">
                <a:tc>
                  <a:txBody>
                    <a:bodyPr/>
                    <a:lstStyle/>
                    <a:p>
                      <a:pPr algn="l" fontAlgn="t"/>
                      <a:endParaRPr lang="es-ES" sz="1000" b="0" i="0"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l" fontAlgn="t"/>
                      <a:endParaRPr lang="es-ES" sz="1000" b="0" i="0"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l" fontAlgn="t"/>
                      <a:endParaRPr lang="es-ES" sz="1000" b="0" i="0"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l" fontAlgn="t"/>
                      <a:endParaRPr lang="es-ES" sz="1000" b="0" i="0"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l" fontAlgn="t"/>
                      <a:endParaRPr lang="es-ES" sz="1000" b="0" i="0"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l" fontAlgn="t"/>
                      <a:endParaRPr lang="es-ES" sz="1000" b="0" i="0"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l" fontAlgn="t"/>
                      <a:endParaRPr lang="es-ES" sz="1000" b="0" i="0"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l" fontAlgn="t"/>
                      <a:endParaRPr lang="es-ES" sz="1000" b="0" i="0"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l" fontAlgn="t"/>
                      <a:endParaRPr lang="es-ES" sz="1000" b="0" i="0"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179031">
                <a:tc>
                  <a:txBody>
                    <a:bodyPr/>
                    <a:lstStyle/>
                    <a:p>
                      <a:pPr algn="l" fontAlgn="t"/>
                      <a:endParaRPr lang="es-ES" sz="1000" b="0" i="0"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l" fontAlgn="t"/>
                      <a:endParaRPr lang="es-ES" sz="1000" b="0" i="0"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l" fontAlgn="t"/>
                      <a:endParaRPr lang="es-ES" sz="1000" b="0" i="0"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l" fontAlgn="t"/>
                      <a:endParaRPr lang="es-ES" sz="1000" b="0" i="0"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l" fontAlgn="t"/>
                      <a:endParaRPr lang="es-ES" sz="1000" b="0" i="0"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l" fontAlgn="t"/>
                      <a:endParaRPr lang="es-ES" sz="1000" b="0" i="0"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l" fontAlgn="t"/>
                      <a:endParaRPr lang="es-ES" sz="1000" b="0" i="0"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l" fontAlgn="t"/>
                      <a:endParaRPr lang="es-ES" sz="1000" b="0" i="0"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l" fontAlgn="t"/>
                      <a:endParaRPr lang="es-ES" sz="1000" b="0" i="0"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179031">
                <a:tc>
                  <a:txBody>
                    <a:bodyPr/>
                    <a:lstStyle/>
                    <a:p>
                      <a:pPr algn="l" fontAlgn="t"/>
                      <a:endParaRPr lang="es-ES" sz="1000" b="0" i="0"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l" fontAlgn="t"/>
                      <a:endParaRPr lang="es-ES" sz="1000" b="0" i="0"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l" fontAlgn="t"/>
                      <a:endParaRPr lang="es-ES" sz="1000" b="0" i="0"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l" fontAlgn="t"/>
                      <a:endParaRPr lang="es-ES" sz="1000" b="0" i="0"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l" fontAlgn="t"/>
                      <a:endParaRPr lang="es-ES" sz="1000" b="0" i="0"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l" fontAlgn="t"/>
                      <a:endParaRPr lang="es-ES" sz="1000" b="0" i="0"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l" fontAlgn="t"/>
                      <a:endParaRPr lang="es-ES" sz="1000" b="0" i="0"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l" fontAlgn="t"/>
                      <a:endParaRPr lang="es-ES" sz="1000" b="0" i="0"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l" fontAlgn="t"/>
                      <a:endParaRPr lang="es-ES" sz="1000" b="0" i="0"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bl>
          </a:graphicData>
        </a:graphic>
      </p:graphicFrame>
      <p:sp>
        <p:nvSpPr>
          <p:cNvPr id="9" name="Rectángulo 8"/>
          <p:cNvSpPr/>
          <p:nvPr/>
        </p:nvSpPr>
        <p:spPr>
          <a:xfrm>
            <a:off x="525574" y="901105"/>
            <a:ext cx="4758284" cy="523220"/>
          </a:xfrm>
          <a:prstGeom prst="rect">
            <a:avLst/>
          </a:prstGeom>
        </p:spPr>
        <p:txBody>
          <a:bodyPr wrap="none">
            <a:spAutoFit/>
          </a:bodyPr>
          <a:lstStyle/>
          <a:p>
            <a:pPr algn="ctr" fontAlgn="b"/>
            <a:r>
              <a:rPr lang="es-ES" sz="2800" b="1" dirty="0" smtClean="0"/>
              <a:t>MATRIZ DE COMUNICACIONES</a:t>
            </a:r>
            <a:endParaRPr lang="es-ES" sz="2800" b="1" dirty="0"/>
          </a:p>
        </p:txBody>
      </p:sp>
    </p:spTree>
    <p:extLst>
      <p:ext uri="{BB962C8B-B14F-4D97-AF65-F5344CB8AC3E}">
        <p14:creationId xmlns:p14="http://schemas.microsoft.com/office/powerpoint/2010/main" val="30245793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2"/>
          <p:cNvSpPr>
            <a:spLocks noGrp="1"/>
          </p:cNvSpPr>
          <p:nvPr>
            <p:ph type="title"/>
          </p:nvPr>
        </p:nvSpPr>
        <p:spPr>
          <a:xfrm>
            <a:off x="486014" y="302866"/>
            <a:ext cx="8748237" cy="454223"/>
          </a:xfrm>
        </p:spPr>
        <p:txBody>
          <a:bodyPr/>
          <a:lstStyle/>
          <a:p>
            <a:r>
              <a:rPr lang="es-ES" sz="2400" dirty="0" smtClean="0"/>
              <a:t>Matrices</a:t>
            </a:r>
            <a:endParaRPr lang="es-ES" sz="2400" dirty="0"/>
          </a:p>
        </p:txBody>
      </p:sp>
      <p:graphicFrame>
        <p:nvGraphicFramePr>
          <p:cNvPr id="2" name="Tabla 1"/>
          <p:cNvGraphicFramePr>
            <a:graphicFrameLocks noGrp="1"/>
          </p:cNvGraphicFramePr>
          <p:nvPr>
            <p:extLst>
              <p:ext uri="{D42A27DB-BD31-4B8C-83A1-F6EECF244321}">
                <p14:modId xmlns:p14="http://schemas.microsoft.com/office/powerpoint/2010/main" val="4036473505"/>
              </p:ext>
            </p:extLst>
          </p:nvPr>
        </p:nvGraphicFramePr>
        <p:xfrm>
          <a:off x="395634" y="1621366"/>
          <a:ext cx="8928992" cy="5445760"/>
        </p:xfrm>
        <a:graphic>
          <a:graphicData uri="http://schemas.openxmlformats.org/drawingml/2006/table">
            <a:tbl>
              <a:tblPr firstRow="1" bandRow="1">
                <a:tableStyleId>{5C22544A-7EE6-4342-B048-85BDC9FD1C3A}</a:tableStyleId>
              </a:tblPr>
              <a:tblGrid>
                <a:gridCol w="648073"/>
                <a:gridCol w="2700299"/>
                <a:gridCol w="1116124"/>
                <a:gridCol w="1116124"/>
                <a:gridCol w="1116124"/>
                <a:gridCol w="2232248"/>
              </a:tblGrid>
              <a:tr h="370840">
                <a:tc rowSpan="3">
                  <a:txBody>
                    <a:bodyPr/>
                    <a:lstStyle/>
                    <a:p>
                      <a:pPr>
                        <a:spcAft>
                          <a:spcPts val="0"/>
                        </a:spcAft>
                      </a:pPr>
                      <a:r>
                        <a:rPr lang="es-ES" sz="1100" b="1" dirty="0">
                          <a:solidFill>
                            <a:srgbClr val="FFFFFF"/>
                          </a:solidFill>
                          <a:effectLst/>
                          <a:latin typeface="Calibri"/>
                          <a:ea typeface="Times New Roman"/>
                        </a:rPr>
                        <a:t>Actividad</a:t>
                      </a:r>
                      <a:endParaRPr lang="es-ES_tradnl" sz="1000" dirty="0">
                        <a:effectLst/>
                        <a:latin typeface="Times New Roman"/>
                        <a:ea typeface="Times New Roman"/>
                      </a:endParaRPr>
                    </a:p>
                    <a:p>
                      <a:pPr algn="ctr">
                        <a:spcAft>
                          <a:spcPts val="0"/>
                        </a:spcAft>
                      </a:pPr>
                      <a:r>
                        <a:rPr lang="es-ES" sz="1100" b="1" dirty="0">
                          <a:solidFill>
                            <a:srgbClr val="FFFFFF"/>
                          </a:solidFill>
                          <a:effectLst/>
                          <a:latin typeface="Calibri"/>
                          <a:ea typeface="Times New Roman"/>
                        </a:rPr>
                        <a:t> </a:t>
                      </a:r>
                      <a:endParaRPr lang="es-ES_tradnl" sz="1000" dirty="0">
                        <a:effectLst/>
                        <a:latin typeface="Times New Roman"/>
                        <a:ea typeface="Times New Roman"/>
                      </a:endParaRPr>
                    </a:p>
                  </a:txBody>
                  <a:tcPr marL="44450" marR="44450" marT="0" marB="0" anchor="ctr">
                    <a:lnB w="12700" cap="flat" cmpd="sng" algn="ctr">
                      <a:solidFill>
                        <a:scrgbClr r="0" g="0" b="0"/>
                      </a:solidFill>
                      <a:prstDash val="solid"/>
                      <a:round/>
                      <a:headEnd type="none" w="med" len="med"/>
                      <a:tailEnd type="none" w="med" len="med"/>
                    </a:lnB>
                    <a:solidFill>
                      <a:schemeClr val="tx2">
                        <a:lumMod val="75000"/>
                      </a:schemeClr>
                    </a:solidFill>
                  </a:tcPr>
                </a:tc>
                <a:tc rowSpan="3">
                  <a:txBody>
                    <a:bodyPr/>
                    <a:lstStyle/>
                    <a:p>
                      <a:pPr>
                        <a:spcAft>
                          <a:spcPts val="0"/>
                        </a:spcAft>
                      </a:pPr>
                      <a:r>
                        <a:rPr lang="es-ES" sz="1100" b="1" dirty="0">
                          <a:solidFill>
                            <a:srgbClr val="FFFFFF"/>
                          </a:solidFill>
                          <a:effectLst/>
                          <a:latin typeface="Calibri"/>
                          <a:ea typeface="Times New Roman"/>
                        </a:rPr>
                        <a:t> </a:t>
                      </a:r>
                      <a:endParaRPr lang="es-ES_tradnl" sz="1000" dirty="0">
                        <a:effectLst/>
                        <a:latin typeface="Times New Roman"/>
                        <a:ea typeface="Times New Roman"/>
                      </a:endParaRPr>
                    </a:p>
                    <a:p>
                      <a:pPr algn="ctr">
                        <a:spcAft>
                          <a:spcPts val="0"/>
                        </a:spcAft>
                      </a:pPr>
                      <a:r>
                        <a:rPr lang="es-ES" sz="1100" b="1" dirty="0">
                          <a:solidFill>
                            <a:srgbClr val="FFFFFF"/>
                          </a:solidFill>
                          <a:effectLst/>
                          <a:latin typeface="Calibri"/>
                          <a:ea typeface="Times New Roman"/>
                        </a:rPr>
                        <a:t>ID Actividad</a:t>
                      </a:r>
                      <a:endParaRPr lang="es-ES_tradnl" sz="1000" dirty="0">
                        <a:effectLst/>
                        <a:latin typeface="Times New Roman"/>
                        <a:ea typeface="Times New Roman"/>
                      </a:endParaRPr>
                    </a:p>
                    <a:p>
                      <a:pPr algn="ctr">
                        <a:spcAft>
                          <a:spcPts val="0"/>
                        </a:spcAft>
                      </a:pPr>
                      <a:r>
                        <a:rPr lang="es-ES" sz="1100" b="1" dirty="0">
                          <a:solidFill>
                            <a:srgbClr val="FFFFFF"/>
                          </a:solidFill>
                          <a:effectLst/>
                          <a:latin typeface="Calibri"/>
                          <a:ea typeface="Times New Roman"/>
                        </a:rPr>
                        <a:t>Actividad / Entregables o Producto</a:t>
                      </a:r>
                      <a:endParaRPr lang="es-ES_tradnl" sz="1000" dirty="0">
                        <a:effectLst/>
                        <a:latin typeface="Times New Roman"/>
                        <a:ea typeface="Times New Roman"/>
                      </a:endParaRPr>
                    </a:p>
                  </a:txBody>
                  <a:tcPr marL="44450" marR="44450" marT="0" marB="0" anchor="ctr">
                    <a:lnB w="12700" cap="flat" cmpd="sng" algn="ctr">
                      <a:solidFill>
                        <a:scrgbClr r="0" g="0" b="0"/>
                      </a:solidFill>
                      <a:prstDash val="solid"/>
                      <a:round/>
                      <a:headEnd type="none" w="med" len="med"/>
                      <a:tailEnd type="none" w="med" len="med"/>
                    </a:lnB>
                    <a:solidFill>
                      <a:schemeClr val="tx2">
                        <a:lumMod val="75000"/>
                      </a:schemeClr>
                    </a:solidFill>
                  </a:tcPr>
                </a:tc>
                <a:tc gridSpan="4">
                  <a:txBody>
                    <a:bodyPr/>
                    <a:lstStyle/>
                    <a:p>
                      <a:pPr algn="ctr">
                        <a:spcAft>
                          <a:spcPts val="0"/>
                        </a:spcAft>
                      </a:pPr>
                      <a:r>
                        <a:rPr lang="es-ES" sz="1100" b="1" dirty="0">
                          <a:solidFill>
                            <a:srgbClr val="FFFFFF"/>
                          </a:solidFill>
                          <a:effectLst/>
                          <a:latin typeface="Calibri"/>
                          <a:ea typeface="Times New Roman"/>
                        </a:rPr>
                        <a:t>Roles / Responsabilidades</a:t>
                      </a:r>
                      <a:endParaRPr lang="es-ES_tradnl" sz="1000" dirty="0">
                        <a:effectLst/>
                        <a:latin typeface="Times New Roman"/>
                        <a:ea typeface="Times New Roman"/>
                      </a:endParaRPr>
                    </a:p>
                    <a:p>
                      <a:pPr>
                        <a:spcAft>
                          <a:spcPts val="0"/>
                        </a:spcAft>
                      </a:pPr>
                      <a:r>
                        <a:rPr lang="es-ES_tradnl" sz="1000" dirty="0">
                          <a:effectLst/>
                          <a:latin typeface="Times New Roman"/>
                          <a:ea typeface="Times New Roman"/>
                        </a:rPr>
                        <a:t> </a:t>
                      </a:r>
                    </a:p>
                  </a:txBody>
                  <a:tcPr marL="44450" marR="44450" marT="0" marB="0" anchor="ctr">
                    <a:solidFill>
                      <a:schemeClr val="tx2">
                        <a:lumMod val="75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r>
              <a:tr h="370840">
                <a:tc vMerge="1">
                  <a:txBody>
                    <a:bodyPr/>
                    <a:lstStyle/>
                    <a:p>
                      <a:endParaRPr lang="es-ES"/>
                    </a:p>
                  </a:txBody>
                  <a:tcPr/>
                </a:tc>
                <a:tc vMerge="1">
                  <a:txBody>
                    <a:bodyPr/>
                    <a:lstStyle/>
                    <a:p>
                      <a:endParaRPr lang="es-ES"/>
                    </a:p>
                  </a:txBody>
                  <a:tcPr/>
                </a:tc>
                <a:tc>
                  <a:txBody>
                    <a:bodyPr/>
                    <a:lstStyle/>
                    <a:p>
                      <a:pPr algn="ctr">
                        <a:spcAft>
                          <a:spcPts val="0"/>
                        </a:spcAft>
                      </a:pPr>
                      <a:r>
                        <a:rPr lang="es-ES" sz="1100" b="1" dirty="0">
                          <a:solidFill>
                            <a:srgbClr val="FFFFFF"/>
                          </a:solidFill>
                          <a:effectLst/>
                          <a:latin typeface="Calibri"/>
                          <a:ea typeface="Times New Roman"/>
                        </a:rPr>
                        <a:t>R</a:t>
                      </a:r>
                      <a:endParaRPr lang="es-ES_tradnl" sz="1000" dirty="0">
                        <a:effectLst/>
                        <a:latin typeface="Times New Roman"/>
                        <a:ea typeface="Times New Roman"/>
                      </a:endParaRPr>
                    </a:p>
                  </a:txBody>
                  <a:tcPr marL="44450" marR="44450" marT="0" marB="0" anchor="ctr">
                    <a:solidFill>
                      <a:schemeClr val="tx2">
                        <a:lumMod val="75000"/>
                      </a:schemeClr>
                    </a:solidFill>
                  </a:tcPr>
                </a:tc>
                <a:tc>
                  <a:txBody>
                    <a:bodyPr/>
                    <a:lstStyle/>
                    <a:p>
                      <a:pPr algn="ctr">
                        <a:spcAft>
                          <a:spcPts val="0"/>
                        </a:spcAft>
                      </a:pPr>
                      <a:r>
                        <a:rPr lang="es-ES" sz="1100" b="1" dirty="0">
                          <a:solidFill>
                            <a:srgbClr val="FFFFFF"/>
                          </a:solidFill>
                          <a:effectLst/>
                          <a:latin typeface="Calibri"/>
                          <a:ea typeface="Times New Roman"/>
                        </a:rPr>
                        <a:t>A</a:t>
                      </a:r>
                      <a:endParaRPr lang="es-ES_tradnl" sz="1000" dirty="0">
                        <a:effectLst/>
                        <a:latin typeface="Times New Roman"/>
                        <a:ea typeface="Times New Roman"/>
                      </a:endParaRPr>
                    </a:p>
                  </a:txBody>
                  <a:tcPr marL="44450" marR="44450" marT="0" marB="0" anchor="ctr">
                    <a:solidFill>
                      <a:schemeClr val="tx2">
                        <a:lumMod val="75000"/>
                      </a:schemeClr>
                    </a:solidFill>
                  </a:tcPr>
                </a:tc>
                <a:tc>
                  <a:txBody>
                    <a:bodyPr/>
                    <a:lstStyle/>
                    <a:p>
                      <a:pPr algn="ctr">
                        <a:spcAft>
                          <a:spcPts val="0"/>
                        </a:spcAft>
                      </a:pPr>
                      <a:r>
                        <a:rPr lang="es-ES" sz="1100" b="1" dirty="0">
                          <a:solidFill>
                            <a:srgbClr val="FFFFFF"/>
                          </a:solidFill>
                          <a:effectLst/>
                          <a:latin typeface="Calibri"/>
                          <a:ea typeface="Times New Roman"/>
                        </a:rPr>
                        <a:t>C</a:t>
                      </a:r>
                      <a:endParaRPr lang="es-ES_tradnl" sz="1000" dirty="0">
                        <a:effectLst/>
                        <a:latin typeface="Times New Roman"/>
                        <a:ea typeface="Times New Roman"/>
                      </a:endParaRPr>
                    </a:p>
                  </a:txBody>
                  <a:tcPr marL="44450" marR="44450" marT="0" marB="0" anchor="ctr">
                    <a:solidFill>
                      <a:schemeClr val="tx2">
                        <a:lumMod val="75000"/>
                      </a:schemeClr>
                    </a:solidFill>
                  </a:tcPr>
                </a:tc>
                <a:tc>
                  <a:txBody>
                    <a:bodyPr/>
                    <a:lstStyle/>
                    <a:p>
                      <a:pPr algn="ctr">
                        <a:spcAft>
                          <a:spcPts val="0"/>
                        </a:spcAft>
                      </a:pPr>
                      <a:r>
                        <a:rPr lang="es-ES" sz="1100" b="1" dirty="0">
                          <a:solidFill>
                            <a:srgbClr val="FFFFFF"/>
                          </a:solidFill>
                          <a:effectLst/>
                          <a:latin typeface="Calibri"/>
                          <a:ea typeface="Times New Roman"/>
                        </a:rPr>
                        <a:t>I</a:t>
                      </a:r>
                      <a:endParaRPr lang="es-ES_tradnl" sz="1000" dirty="0">
                        <a:effectLst/>
                        <a:latin typeface="Times New Roman"/>
                        <a:ea typeface="Times New Roman"/>
                      </a:endParaRPr>
                    </a:p>
                  </a:txBody>
                  <a:tcPr marL="44450" marR="44450" marT="0" marB="0" anchor="ctr">
                    <a:solidFill>
                      <a:schemeClr val="tx2">
                        <a:lumMod val="75000"/>
                      </a:schemeClr>
                    </a:solidFill>
                  </a:tcPr>
                </a:tc>
              </a:tr>
              <a:tr h="370840">
                <a:tc vMerge="1">
                  <a:txBody>
                    <a:bodyPr/>
                    <a:lstStyle/>
                    <a:p>
                      <a:endParaRPr lang="es-ES"/>
                    </a:p>
                  </a:txBody>
                  <a:tcPr/>
                </a:tc>
                <a:tc vMerge="1">
                  <a:txBody>
                    <a:bodyPr/>
                    <a:lstStyle/>
                    <a:p>
                      <a:endParaRPr lang="es-ES"/>
                    </a:p>
                  </a:txBody>
                  <a:tcPr/>
                </a:tc>
                <a:tc>
                  <a:txBody>
                    <a:bodyPr/>
                    <a:lstStyle/>
                    <a:p>
                      <a:pPr algn="ctr">
                        <a:spcAft>
                          <a:spcPts val="0"/>
                        </a:spcAft>
                      </a:pPr>
                      <a:r>
                        <a:rPr lang="es-ES" sz="1100" b="1" dirty="0">
                          <a:solidFill>
                            <a:srgbClr val="FFFFFF"/>
                          </a:solidFill>
                          <a:effectLst/>
                          <a:latin typeface="Calibri"/>
                          <a:ea typeface="Times New Roman"/>
                        </a:rPr>
                        <a:t>Colaborador 1</a:t>
                      </a:r>
                      <a:endParaRPr lang="es-ES_tradnl" sz="1000" dirty="0">
                        <a:effectLst/>
                        <a:latin typeface="Times New Roman"/>
                        <a:ea typeface="Times New Roman"/>
                      </a:endParaRPr>
                    </a:p>
                  </a:txBody>
                  <a:tcPr marL="44450" marR="44450" marT="0" marB="0" anchor="ctr">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a:spcAft>
                          <a:spcPts val="0"/>
                        </a:spcAft>
                      </a:pPr>
                      <a:r>
                        <a:rPr lang="es-ES" sz="1100" b="1" dirty="0">
                          <a:solidFill>
                            <a:srgbClr val="FFFFFF"/>
                          </a:solidFill>
                          <a:effectLst/>
                          <a:latin typeface="Calibri"/>
                          <a:ea typeface="Times New Roman"/>
                        </a:rPr>
                        <a:t>Colaborador 2</a:t>
                      </a:r>
                      <a:endParaRPr lang="es-ES_tradnl" sz="1000" dirty="0">
                        <a:effectLst/>
                        <a:latin typeface="Times New Roman"/>
                        <a:ea typeface="Times New Roman"/>
                      </a:endParaRPr>
                    </a:p>
                  </a:txBody>
                  <a:tcPr marL="44450" marR="44450" marT="0" marB="0" anchor="ctr">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a:spcAft>
                          <a:spcPts val="0"/>
                        </a:spcAft>
                      </a:pPr>
                      <a:r>
                        <a:rPr lang="es-ES" sz="1100" b="1">
                          <a:solidFill>
                            <a:srgbClr val="FFFFFF"/>
                          </a:solidFill>
                          <a:effectLst/>
                          <a:latin typeface="Calibri"/>
                          <a:ea typeface="Times New Roman"/>
                        </a:rPr>
                        <a:t>Colaborador 3</a:t>
                      </a:r>
                      <a:endParaRPr lang="es-ES_tradnl" sz="1000">
                        <a:effectLst/>
                        <a:latin typeface="Times New Roman"/>
                        <a:ea typeface="Times New Roman"/>
                      </a:endParaRPr>
                    </a:p>
                  </a:txBody>
                  <a:tcPr marL="44450" marR="44450" marT="0" marB="0" anchor="ctr">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a:spcAft>
                          <a:spcPts val="0"/>
                        </a:spcAft>
                      </a:pPr>
                      <a:r>
                        <a:rPr lang="es-ES" sz="1100" b="1" dirty="0">
                          <a:solidFill>
                            <a:srgbClr val="FFFFFF"/>
                          </a:solidFill>
                          <a:effectLst/>
                          <a:latin typeface="Calibri"/>
                          <a:ea typeface="Times New Roman"/>
                        </a:rPr>
                        <a:t> </a:t>
                      </a:r>
                      <a:endParaRPr lang="es-ES_tradnl" sz="1000" dirty="0">
                        <a:effectLst/>
                        <a:latin typeface="Times New Roman"/>
                        <a:ea typeface="Times New Roman"/>
                      </a:endParaRPr>
                    </a:p>
                    <a:p>
                      <a:pPr algn="ctr">
                        <a:spcAft>
                          <a:spcPts val="0"/>
                        </a:spcAft>
                      </a:pPr>
                      <a:r>
                        <a:rPr lang="es-ES" sz="1100" b="1" dirty="0">
                          <a:solidFill>
                            <a:srgbClr val="FFFFFF"/>
                          </a:solidFill>
                          <a:effectLst/>
                          <a:latin typeface="Calibri"/>
                          <a:ea typeface="Times New Roman"/>
                        </a:rPr>
                        <a:t>Colaborador 4</a:t>
                      </a:r>
                      <a:endParaRPr lang="es-ES_tradnl" sz="1000" dirty="0">
                        <a:effectLst/>
                        <a:latin typeface="Times New Roman"/>
                        <a:ea typeface="Times New Roman"/>
                      </a:endParaRPr>
                    </a:p>
                  </a:txBody>
                  <a:tcPr marL="44450" marR="44450" marT="0" marB="0" anchor="ctr">
                    <a:lnB w="12700" cap="flat" cmpd="sng" algn="ctr">
                      <a:solidFill>
                        <a:scrgbClr r="0" g="0" b="0"/>
                      </a:solidFill>
                      <a:prstDash val="solid"/>
                      <a:round/>
                      <a:headEnd type="none" w="med" len="med"/>
                      <a:tailEnd type="none" w="med" len="med"/>
                    </a:lnB>
                    <a:solidFill>
                      <a:schemeClr val="tx2">
                        <a:lumMod val="75000"/>
                      </a:schemeClr>
                    </a:solidFill>
                  </a:tcPr>
                </a:tc>
              </a:tr>
              <a:tr h="370840">
                <a:tc>
                  <a:txBody>
                    <a:bodyPr/>
                    <a:lstStyle/>
                    <a:p>
                      <a:pPr algn="ctr">
                        <a:spcAft>
                          <a:spcPts val="0"/>
                        </a:spcAft>
                      </a:pPr>
                      <a:r>
                        <a:rPr lang="es-ES" sz="1100" b="1" dirty="0">
                          <a:solidFill>
                            <a:srgbClr val="FF0000"/>
                          </a:solidFill>
                          <a:effectLst/>
                          <a:latin typeface="Calibri"/>
                          <a:ea typeface="Times New Roman"/>
                        </a:rPr>
                        <a:t>Nº </a:t>
                      </a:r>
                      <a:r>
                        <a:rPr lang="es-ES" sz="1100" b="1" dirty="0" err="1">
                          <a:solidFill>
                            <a:srgbClr val="FF0000"/>
                          </a:solidFill>
                          <a:effectLst/>
                          <a:latin typeface="Calibri"/>
                          <a:ea typeface="Times New Roman"/>
                        </a:rPr>
                        <a:t>Act</a:t>
                      </a:r>
                      <a:r>
                        <a:rPr lang="es-ES" sz="1100" b="1" dirty="0">
                          <a:solidFill>
                            <a:srgbClr val="FF0000"/>
                          </a:solidFill>
                          <a:effectLst/>
                          <a:latin typeface="Calibri"/>
                          <a:ea typeface="Times New Roman"/>
                        </a:rPr>
                        <a:t>. </a:t>
                      </a:r>
                      <a:endParaRPr lang="es-ES_tradnl" sz="1000" dirty="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spcAft>
                          <a:spcPts val="0"/>
                        </a:spcAft>
                      </a:pPr>
                      <a:r>
                        <a:rPr lang="es-ES" sz="1000" b="1" dirty="0">
                          <a:solidFill>
                            <a:srgbClr val="FF0000"/>
                          </a:solidFill>
                          <a:effectLst/>
                          <a:latin typeface="Calibri"/>
                          <a:ea typeface="Times New Roman"/>
                        </a:rPr>
                        <a:t>Nombre de la </a:t>
                      </a:r>
                      <a:r>
                        <a:rPr lang="es-ES" sz="1100" b="1" dirty="0">
                          <a:solidFill>
                            <a:srgbClr val="FF0000"/>
                          </a:solidFill>
                          <a:effectLst/>
                          <a:latin typeface="Calibri"/>
                          <a:ea typeface="Times New Roman"/>
                        </a:rPr>
                        <a:t>Actividad o</a:t>
                      </a:r>
                      <a:r>
                        <a:rPr lang="es-ES" sz="1000" b="1" dirty="0">
                          <a:solidFill>
                            <a:srgbClr val="FF0000"/>
                          </a:solidFill>
                          <a:effectLst/>
                          <a:latin typeface="Calibri"/>
                          <a:ea typeface="Times New Roman"/>
                        </a:rPr>
                        <a:t> entregable o producto</a:t>
                      </a:r>
                      <a:endParaRPr lang="es-ES_tradnl" sz="1000" dirty="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spcAft>
                          <a:spcPts val="0"/>
                        </a:spcAft>
                      </a:pPr>
                      <a:r>
                        <a:rPr lang="es-ES" sz="1100" b="1" dirty="0">
                          <a:solidFill>
                            <a:srgbClr val="FF0000"/>
                          </a:solidFill>
                          <a:effectLst/>
                          <a:latin typeface="Calibri"/>
                          <a:ea typeface="Times New Roman"/>
                        </a:rPr>
                        <a:t> </a:t>
                      </a:r>
                      <a:r>
                        <a:rPr lang="es-ES" sz="1000" b="1" dirty="0">
                          <a:solidFill>
                            <a:srgbClr val="FF0000"/>
                          </a:solidFill>
                          <a:effectLst/>
                          <a:latin typeface="Calibri"/>
                          <a:ea typeface="Times New Roman"/>
                        </a:rPr>
                        <a:t>Nombre del miembro del equipo que ejecuta.</a:t>
                      </a:r>
                      <a:endParaRPr lang="es-ES_tradnl" sz="1000" dirty="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spcAft>
                          <a:spcPts val="0"/>
                        </a:spcAft>
                      </a:pPr>
                      <a:r>
                        <a:rPr lang="es-ES" sz="1000" b="1" dirty="0">
                          <a:solidFill>
                            <a:srgbClr val="FF0000"/>
                          </a:solidFill>
                          <a:effectLst/>
                          <a:latin typeface="Calibri"/>
                          <a:ea typeface="Times New Roman"/>
                        </a:rPr>
                        <a:t>Nombre del miembro del equipo que aprueba.</a:t>
                      </a:r>
                      <a:endParaRPr lang="es-ES_tradnl" sz="1000" dirty="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spcAft>
                          <a:spcPts val="0"/>
                        </a:spcAft>
                      </a:pPr>
                      <a:r>
                        <a:rPr lang="es-ES" sz="1000" b="1" dirty="0">
                          <a:solidFill>
                            <a:srgbClr val="FF0000"/>
                          </a:solidFill>
                          <a:effectLst/>
                          <a:latin typeface="Calibri"/>
                          <a:ea typeface="Times New Roman"/>
                        </a:rPr>
                        <a:t>Nombre del miembro del equipo que es consultado.</a:t>
                      </a:r>
                      <a:endParaRPr lang="es-ES_tradnl" sz="1000" dirty="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spcAft>
                          <a:spcPts val="0"/>
                        </a:spcAft>
                      </a:pPr>
                      <a:r>
                        <a:rPr lang="es-ES" sz="1000" b="1" dirty="0">
                          <a:solidFill>
                            <a:srgbClr val="FF0000"/>
                          </a:solidFill>
                          <a:effectLst/>
                          <a:latin typeface="Calibri"/>
                          <a:ea typeface="Times New Roman"/>
                        </a:rPr>
                        <a:t>Nombre del miembro del equipo que es informado.</a:t>
                      </a:r>
                      <a:endParaRPr lang="es-ES_tradnl" sz="1000" dirty="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370840">
                <a:tc>
                  <a:txBody>
                    <a:bodyPr/>
                    <a:lstStyle/>
                    <a:p>
                      <a:pPr algn="ctr">
                        <a:spcAft>
                          <a:spcPts val="0"/>
                        </a:spcAft>
                      </a:pPr>
                      <a:r>
                        <a:rPr lang="es-ES" sz="1100">
                          <a:solidFill>
                            <a:srgbClr val="000000"/>
                          </a:solidFill>
                          <a:effectLst/>
                          <a:latin typeface="Calibri"/>
                          <a:ea typeface="Times New Roman"/>
                        </a:rPr>
                        <a:t>1</a:t>
                      </a:r>
                      <a:endParaRPr lang="es-ES_tradnl" sz="100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spcAft>
                          <a:spcPts val="0"/>
                        </a:spcAft>
                      </a:pPr>
                      <a:r>
                        <a:rPr lang="es-ES" sz="1100">
                          <a:solidFill>
                            <a:srgbClr val="000000"/>
                          </a:solidFill>
                          <a:effectLst/>
                          <a:latin typeface="Calibri"/>
                          <a:ea typeface="Times New Roman"/>
                        </a:rPr>
                        <a:t>Actividad</a:t>
                      </a:r>
                      <a:r>
                        <a:rPr lang="es-ES" sz="1100">
                          <a:effectLst/>
                          <a:latin typeface="Calibri"/>
                          <a:ea typeface="Times New Roman"/>
                        </a:rPr>
                        <a:t>/ Entregables o Producto</a:t>
                      </a:r>
                      <a:r>
                        <a:rPr lang="es-ES" sz="1100">
                          <a:solidFill>
                            <a:srgbClr val="000000"/>
                          </a:solidFill>
                          <a:effectLst/>
                          <a:latin typeface="Calibri"/>
                          <a:ea typeface="Times New Roman"/>
                        </a:rPr>
                        <a:t> 1</a:t>
                      </a:r>
                      <a:endParaRPr lang="es-ES_tradnl" sz="100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spcAft>
                          <a:spcPts val="0"/>
                        </a:spcAft>
                      </a:pPr>
                      <a:r>
                        <a:rPr lang="es-ES" sz="1100">
                          <a:solidFill>
                            <a:srgbClr val="000000"/>
                          </a:solidFill>
                          <a:effectLst/>
                          <a:latin typeface="Calibri"/>
                          <a:ea typeface="Times New Roman"/>
                        </a:rPr>
                        <a:t> </a:t>
                      </a:r>
                      <a:endParaRPr lang="es-ES_tradnl" sz="100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spcAft>
                          <a:spcPts val="0"/>
                        </a:spcAft>
                      </a:pPr>
                      <a:r>
                        <a:rPr lang="es-ES" sz="1100" dirty="0">
                          <a:solidFill>
                            <a:srgbClr val="000000"/>
                          </a:solidFill>
                          <a:effectLst/>
                          <a:latin typeface="Calibri"/>
                          <a:ea typeface="Times New Roman"/>
                        </a:rPr>
                        <a:t> </a:t>
                      </a:r>
                      <a:endParaRPr lang="es-ES_tradnl" sz="1000" dirty="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spcAft>
                          <a:spcPts val="0"/>
                        </a:spcAft>
                      </a:pPr>
                      <a:r>
                        <a:rPr lang="es-ES" sz="1100">
                          <a:solidFill>
                            <a:srgbClr val="000000"/>
                          </a:solidFill>
                          <a:effectLst/>
                          <a:latin typeface="Calibri"/>
                          <a:ea typeface="Times New Roman"/>
                        </a:rPr>
                        <a:t> </a:t>
                      </a:r>
                      <a:endParaRPr lang="es-ES_tradnl" sz="100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spcAft>
                          <a:spcPts val="0"/>
                        </a:spcAft>
                      </a:pPr>
                      <a:r>
                        <a:rPr lang="es-ES" sz="1100" dirty="0">
                          <a:solidFill>
                            <a:srgbClr val="000000"/>
                          </a:solidFill>
                          <a:effectLst/>
                          <a:latin typeface="Calibri"/>
                          <a:ea typeface="Times New Roman"/>
                        </a:rPr>
                        <a:t> </a:t>
                      </a:r>
                      <a:endParaRPr lang="es-ES_tradnl" sz="1000" dirty="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370840">
                <a:tc>
                  <a:txBody>
                    <a:bodyPr/>
                    <a:lstStyle/>
                    <a:p>
                      <a:pPr algn="ctr">
                        <a:spcAft>
                          <a:spcPts val="0"/>
                        </a:spcAft>
                      </a:pPr>
                      <a:r>
                        <a:rPr lang="es-ES" sz="1100" dirty="0">
                          <a:solidFill>
                            <a:srgbClr val="000000"/>
                          </a:solidFill>
                          <a:effectLst/>
                          <a:latin typeface="Calibri"/>
                          <a:ea typeface="Times New Roman"/>
                        </a:rPr>
                        <a:t>2</a:t>
                      </a:r>
                      <a:endParaRPr lang="es-ES_tradnl" sz="1000" dirty="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spcAft>
                          <a:spcPts val="0"/>
                        </a:spcAft>
                      </a:pPr>
                      <a:r>
                        <a:rPr lang="es-ES" sz="1100">
                          <a:solidFill>
                            <a:srgbClr val="000000"/>
                          </a:solidFill>
                          <a:effectLst/>
                          <a:latin typeface="Calibri"/>
                          <a:ea typeface="Times New Roman"/>
                        </a:rPr>
                        <a:t>Actividad</a:t>
                      </a:r>
                      <a:r>
                        <a:rPr lang="es-ES" sz="1100">
                          <a:effectLst/>
                          <a:latin typeface="Calibri"/>
                          <a:ea typeface="Times New Roman"/>
                        </a:rPr>
                        <a:t>/ Entregables o Producto</a:t>
                      </a:r>
                      <a:r>
                        <a:rPr lang="es-ES" sz="1100">
                          <a:solidFill>
                            <a:srgbClr val="000000"/>
                          </a:solidFill>
                          <a:effectLst/>
                          <a:latin typeface="Calibri"/>
                          <a:ea typeface="Times New Roman"/>
                        </a:rPr>
                        <a:t> 2</a:t>
                      </a:r>
                      <a:endParaRPr lang="es-ES_tradnl" sz="100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spcAft>
                          <a:spcPts val="0"/>
                        </a:spcAft>
                      </a:pPr>
                      <a:r>
                        <a:rPr lang="es-ES" sz="1100">
                          <a:solidFill>
                            <a:srgbClr val="000000"/>
                          </a:solidFill>
                          <a:effectLst/>
                          <a:latin typeface="Calibri"/>
                          <a:ea typeface="Times New Roman"/>
                        </a:rPr>
                        <a:t> </a:t>
                      </a:r>
                      <a:endParaRPr lang="es-ES_tradnl" sz="100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spcAft>
                          <a:spcPts val="0"/>
                        </a:spcAft>
                      </a:pPr>
                      <a:r>
                        <a:rPr lang="es-ES" sz="1100">
                          <a:solidFill>
                            <a:srgbClr val="000000"/>
                          </a:solidFill>
                          <a:effectLst/>
                          <a:latin typeface="Calibri"/>
                          <a:ea typeface="Times New Roman"/>
                        </a:rPr>
                        <a:t> </a:t>
                      </a:r>
                      <a:endParaRPr lang="es-ES_tradnl" sz="100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spcAft>
                          <a:spcPts val="0"/>
                        </a:spcAft>
                      </a:pPr>
                      <a:r>
                        <a:rPr lang="es-ES" sz="1100">
                          <a:solidFill>
                            <a:srgbClr val="000000"/>
                          </a:solidFill>
                          <a:effectLst/>
                          <a:latin typeface="Calibri"/>
                          <a:ea typeface="Times New Roman"/>
                        </a:rPr>
                        <a:t> </a:t>
                      </a:r>
                      <a:endParaRPr lang="es-ES_tradnl" sz="100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spcAft>
                          <a:spcPts val="0"/>
                        </a:spcAft>
                      </a:pPr>
                      <a:r>
                        <a:rPr lang="es-ES" sz="1100" dirty="0">
                          <a:solidFill>
                            <a:srgbClr val="000000"/>
                          </a:solidFill>
                          <a:effectLst/>
                          <a:latin typeface="Calibri"/>
                          <a:ea typeface="Times New Roman"/>
                        </a:rPr>
                        <a:t> </a:t>
                      </a:r>
                      <a:endParaRPr lang="es-ES_tradnl" sz="1000" dirty="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370840">
                <a:tc>
                  <a:txBody>
                    <a:bodyPr/>
                    <a:lstStyle/>
                    <a:p>
                      <a:pPr algn="ctr">
                        <a:spcAft>
                          <a:spcPts val="0"/>
                        </a:spcAft>
                      </a:pPr>
                      <a:r>
                        <a:rPr lang="es-ES" sz="1100" dirty="0">
                          <a:solidFill>
                            <a:srgbClr val="000000"/>
                          </a:solidFill>
                          <a:effectLst/>
                          <a:latin typeface="Calibri"/>
                          <a:ea typeface="Times New Roman"/>
                        </a:rPr>
                        <a:t>3</a:t>
                      </a:r>
                      <a:endParaRPr lang="es-ES_tradnl" sz="1000" dirty="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spcAft>
                          <a:spcPts val="0"/>
                        </a:spcAft>
                      </a:pPr>
                      <a:r>
                        <a:rPr lang="es-ES" sz="1100">
                          <a:solidFill>
                            <a:srgbClr val="000000"/>
                          </a:solidFill>
                          <a:effectLst/>
                          <a:latin typeface="Calibri"/>
                          <a:ea typeface="Times New Roman"/>
                        </a:rPr>
                        <a:t>Actividad</a:t>
                      </a:r>
                      <a:r>
                        <a:rPr lang="es-ES" sz="1100">
                          <a:effectLst/>
                          <a:latin typeface="Calibri"/>
                          <a:ea typeface="Times New Roman"/>
                        </a:rPr>
                        <a:t>/ Entregables o Producto</a:t>
                      </a:r>
                      <a:r>
                        <a:rPr lang="es-ES" sz="1100">
                          <a:solidFill>
                            <a:srgbClr val="000000"/>
                          </a:solidFill>
                          <a:effectLst/>
                          <a:latin typeface="Calibri"/>
                          <a:ea typeface="Times New Roman"/>
                        </a:rPr>
                        <a:t> 3</a:t>
                      </a:r>
                      <a:endParaRPr lang="es-ES_tradnl" sz="100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spcAft>
                          <a:spcPts val="0"/>
                        </a:spcAft>
                      </a:pPr>
                      <a:r>
                        <a:rPr lang="es-ES" sz="1100">
                          <a:solidFill>
                            <a:srgbClr val="000000"/>
                          </a:solidFill>
                          <a:effectLst/>
                          <a:latin typeface="Calibri"/>
                          <a:ea typeface="Times New Roman"/>
                        </a:rPr>
                        <a:t> </a:t>
                      </a:r>
                      <a:endParaRPr lang="es-ES_tradnl" sz="100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spcAft>
                          <a:spcPts val="0"/>
                        </a:spcAft>
                      </a:pPr>
                      <a:r>
                        <a:rPr lang="es-ES" sz="1100">
                          <a:solidFill>
                            <a:srgbClr val="000000"/>
                          </a:solidFill>
                          <a:effectLst/>
                          <a:latin typeface="Calibri"/>
                          <a:ea typeface="Times New Roman"/>
                        </a:rPr>
                        <a:t> </a:t>
                      </a:r>
                      <a:endParaRPr lang="es-ES_tradnl" sz="100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spcAft>
                          <a:spcPts val="0"/>
                        </a:spcAft>
                      </a:pPr>
                      <a:r>
                        <a:rPr lang="es-ES" sz="1100">
                          <a:solidFill>
                            <a:srgbClr val="000000"/>
                          </a:solidFill>
                          <a:effectLst/>
                          <a:latin typeface="Calibri"/>
                          <a:ea typeface="Times New Roman"/>
                        </a:rPr>
                        <a:t> </a:t>
                      </a:r>
                      <a:endParaRPr lang="es-ES_tradnl" sz="100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spcAft>
                          <a:spcPts val="0"/>
                        </a:spcAft>
                      </a:pPr>
                      <a:r>
                        <a:rPr lang="es-ES" sz="1100">
                          <a:solidFill>
                            <a:srgbClr val="000000"/>
                          </a:solidFill>
                          <a:effectLst/>
                          <a:latin typeface="Calibri"/>
                          <a:ea typeface="Times New Roman"/>
                        </a:rPr>
                        <a:t> </a:t>
                      </a:r>
                      <a:endParaRPr lang="es-ES_tradnl" sz="100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370840">
                <a:tc>
                  <a:txBody>
                    <a:bodyPr/>
                    <a:lstStyle/>
                    <a:p>
                      <a:pPr algn="ctr">
                        <a:spcAft>
                          <a:spcPts val="0"/>
                        </a:spcAft>
                      </a:pPr>
                      <a:r>
                        <a:rPr lang="es-ES" sz="1100" dirty="0">
                          <a:solidFill>
                            <a:srgbClr val="000000"/>
                          </a:solidFill>
                          <a:effectLst/>
                          <a:latin typeface="Calibri"/>
                          <a:ea typeface="Times New Roman"/>
                        </a:rPr>
                        <a:t>4</a:t>
                      </a:r>
                      <a:endParaRPr lang="es-ES_tradnl" sz="1000" dirty="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spcAft>
                          <a:spcPts val="0"/>
                        </a:spcAft>
                      </a:pPr>
                      <a:r>
                        <a:rPr lang="es-ES" sz="1100">
                          <a:solidFill>
                            <a:srgbClr val="000000"/>
                          </a:solidFill>
                          <a:effectLst/>
                          <a:latin typeface="Calibri"/>
                          <a:ea typeface="Times New Roman"/>
                        </a:rPr>
                        <a:t>Actividad </a:t>
                      </a:r>
                      <a:r>
                        <a:rPr lang="es-ES" sz="1100">
                          <a:effectLst/>
                          <a:latin typeface="Calibri"/>
                          <a:ea typeface="Times New Roman"/>
                        </a:rPr>
                        <a:t>/ Entregables o Producto</a:t>
                      </a:r>
                      <a:r>
                        <a:rPr lang="es-ES" sz="1100">
                          <a:solidFill>
                            <a:srgbClr val="000000"/>
                          </a:solidFill>
                          <a:effectLst/>
                          <a:latin typeface="Calibri"/>
                          <a:ea typeface="Times New Roman"/>
                        </a:rPr>
                        <a:t> 4</a:t>
                      </a:r>
                      <a:endParaRPr lang="es-ES_tradnl" sz="100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spcAft>
                          <a:spcPts val="0"/>
                        </a:spcAft>
                      </a:pPr>
                      <a:r>
                        <a:rPr lang="es-ES" sz="1100">
                          <a:solidFill>
                            <a:srgbClr val="000000"/>
                          </a:solidFill>
                          <a:effectLst/>
                          <a:latin typeface="Calibri"/>
                          <a:ea typeface="Times New Roman"/>
                        </a:rPr>
                        <a:t> </a:t>
                      </a:r>
                      <a:endParaRPr lang="es-ES_tradnl" sz="100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spcAft>
                          <a:spcPts val="0"/>
                        </a:spcAft>
                      </a:pPr>
                      <a:r>
                        <a:rPr lang="es-ES" sz="1100">
                          <a:solidFill>
                            <a:srgbClr val="000000"/>
                          </a:solidFill>
                          <a:effectLst/>
                          <a:latin typeface="Calibri"/>
                          <a:ea typeface="Times New Roman"/>
                        </a:rPr>
                        <a:t> </a:t>
                      </a:r>
                      <a:endParaRPr lang="es-ES_tradnl" sz="100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spcAft>
                          <a:spcPts val="0"/>
                        </a:spcAft>
                      </a:pPr>
                      <a:r>
                        <a:rPr lang="es-ES" sz="1100">
                          <a:solidFill>
                            <a:srgbClr val="000000"/>
                          </a:solidFill>
                          <a:effectLst/>
                          <a:latin typeface="Calibri"/>
                          <a:ea typeface="Times New Roman"/>
                        </a:rPr>
                        <a:t> </a:t>
                      </a:r>
                      <a:endParaRPr lang="es-ES_tradnl" sz="100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spcAft>
                          <a:spcPts val="0"/>
                        </a:spcAft>
                      </a:pPr>
                      <a:r>
                        <a:rPr lang="es-ES" sz="1100" dirty="0">
                          <a:solidFill>
                            <a:srgbClr val="000000"/>
                          </a:solidFill>
                          <a:effectLst/>
                          <a:latin typeface="Calibri"/>
                          <a:ea typeface="Times New Roman"/>
                        </a:rPr>
                        <a:t> </a:t>
                      </a:r>
                      <a:endParaRPr lang="es-ES_tradnl" sz="1000" dirty="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370840">
                <a:tc>
                  <a:txBody>
                    <a:bodyPr/>
                    <a:lstStyle/>
                    <a:p>
                      <a:pPr algn="ctr">
                        <a:spcAft>
                          <a:spcPts val="0"/>
                        </a:spcAft>
                      </a:pPr>
                      <a:r>
                        <a:rPr lang="es-ES" sz="1100">
                          <a:solidFill>
                            <a:srgbClr val="000000"/>
                          </a:solidFill>
                          <a:effectLst/>
                          <a:latin typeface="Calibri"/>
                          <a:ea typeface="Times New Roman"/>
                        </a:rPr>
                        <a:t>5</a:t>
                      </a:r>
                      <a:endParaRPr lang="es-ES_tradnl" sz="100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spcAft>
                          <a:spcPts val="0"/>
                        </a:spcAft>
                      </a:pPr>
                      <a:r>
                        <a:rPr lang="es-ES" sz="1100">
                          <a:solidFill>
                            <a:srgbClr val="000000"/>
                          </a:solidFill>
                          <a:effectLst/>
                          <a:latin typeface="Calibri"/>
                          <a:ea typeface="Times New Roman"/>
                        </a:rPr>
                        <a:t>Actividad </a:t>
                      </a:r>
                      <a:r>
                        <a:rPr lang="es-ES" sz="1100">
                          <a:effectLst/>
                          <a:latin typeface="Calibri"/>
                          <a:ea typeface="Times New Roman"/>
                        </a:rPr>
                        <a:t>/ Entregables o Producto</a:t>
                      </a:r>
                      <a:r>
                        <a:rPr lang="es-ES" sz="1100">
                          <a:solidFill>
                            <a:srgbClr val="000000"/>
                          </a:solidFill>
                          <a:effectLst/>
                          <a:latin typeface="Calibri"/>
                          <a:ea typeface="Times New Roman"/>
                        </a:rPr>
                        <a:t> 5</a:t>
                      </a:r>
                      <a:endParaRPr lang="es-ES_tradnl" sz="100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spcAft>
                          <a:spcPts val="0"/>
                        </a:spcAft>
                      </a:pPr>
                      <a:r>
                        <a:rPr lang="es-ES" sz="1100">
                          <a:solidFill>
                            <a:srgbClr val="000000"/>
                          </a:solidFill>
                          <a:effectLst/>
                          <a:latin typeface="Calibri"/>
                          <a:ea typeface="Times New Roman"/>
                        </a:rPr>
                        <a:t> </a:t>
                      </a:r>
                      <a:endParaRPr lang="es-ES_tradnl" sz="100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spcAft>
                          <a:spcPts val="0"/>
                        </a:spcAft>
                      </a:pPr>
                      <a:r>
                        <a:rPr lang="es-ES" sz="1100">
                          <a:solidFill>
                            <a:srgbClr val="000000"/>
                          </a:solidFill>
                          <a:effectLst/>
                          <a:latin typeface="Calibri"/>
                          <a:ea typeface="Times New Roman"/>
                        </a:rPr>
                        <a:t> </a:t>
                      </a:r>
                      <a:endParaRPr lang="es-ES_tradnl" sz="100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spcAft>
                          <a:spcPts val="0"/>
                        </a:spcAft>
                      </a:pPr>
                      <a:r>
                        <a:rPr lang="es-ES" sz="1100">
                          <a:solidFill>
                            <a:srgbClr val="000000"/>
                          </a:solidFill>
                          <a:effectLst/>
                          <a:latin typeface="Calibri"/>
                          <a:ea typeface="Times New Roman"/>
                        </a:rPr>
                        <a:t> </a:t>
                      </a:r>
                      <a:endParaRPr lang="es-ES_tradnl" sz="100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spcAft>
                          <a:spcPts val="0"/>
                        </a:spcAft>
                      </a:pPr>
                      <a:r>
                        <a:rPr lang="es-ES" sz="1100" dirty="0">
                          <a:solidFill>
                            <a:srgbClr val="000000"/>
                          </a:solidFill>
                          <a:effectLst/>
                          <a:latin typeface="Calibri"/>
                          <a:ea typeface="Times New Roman"/>
                        </a:rPr>
                        <a:t> </a:t>
                      </a:r>
                      <a:endParaRPr lang="es-ES_tradnl" sz="1000" dirty="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370840">
                <a:tc>
                  <a:txBody>
                    <a:bodyPr/>
                    <a:lstStyle/>
                    <a:p>
                      <a:pPr algn="ctr">
                        <a:spcAft>
                          <a:spcPts val="0"/>
                        </a:spcAft>
                      </a:pPr>
                      <a:r>
                        <a:rPr lang="es-ES" sz="1100" dirty="0">
                          <a:solidFill>
                            <a:srgbClr val="000000"/>
                          </a:solidFill>
                          <a:effectLst/>
                          <a:latin typeface="Calibri"/>
                          <a:ea typeface="Times New Roman"/>
                        </a:rPr>
                        <a:t>6</a:t>
                      </a:r>
                      <a:endParaRPr lang="es-ES_tradnl" sz="1000" dirty="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spcAft>
                          <a:spcPts val="0"/>
                        </a:spcAft>
                      </a:pPr>
                      <a:r>
                        <a:rPr lang="es-ES" sz="1100">
                          <a:solidFill>
                            <a:srgbClr val="000000"/>
                          </a:solidFill>
                          <a:effectLst/>
                          <a:latin typeface="Calibri"/>
                          <a:ea typeface="Times New Roman"/>
                        </a:rPr>
                        <a:t>Actividad</a:t>
                      </a:r>
                      <a:r>
                        <a:rPr lang="es-ES" sz="1100">
                          <a:effectLst/>
                          <a:latin typeface="Calibri"/>
                          <a:ea typeface="Times New Roman"/>
                        </a:rPr>
                        <a:t>/ Entregables o Producto</a:t>
                      </a:r>
                      <a:r>
                        <a:rPr lang="es-ES" sz="1100">
                          <a:solidFill>
                            <a:srgbClr val="000000"/>
                          </a:solidFill>
                          <a:effectLst/>
                          <a:latin typeface="Calibri"/>
                          <a:ea typeface="Times New Roman"/>
                        </a:rPr>
                        <a:t> 6</a:t>
                      </a:r>
                      <a:endParaRPr lang="es-ES_tradnl" sz="100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spcAft>
                          <a:spcPts val="0"/>
                        </a:spcAft>
                      </a:pPr>
                      <a:r>
                        <a:rPr lang="es-ES" sz="1100">
                          <a:solidFill>
                            <a:srgbClr val="000000"/>
                          </a:solidFill>
                          <a:effectLst/>
                          <a:latin typeface="Calibri"/>
                          <a:ea typeface="Times New Roman"/>
                        </a:rPr>
                        <a:t> </a:t>
                      </a:r>
                      <a:endParaRPr lang="es-ES_tradnl" sz="100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spcAft>
                          <a:spcPts val="0"/>
                        </a:spcAft>
                      </a:pPr>
                      <a:r>
                        <a:rPr lang="es-ES" sz="1100">
                          <a:solidFill>
                            <a:srgbClr val="000000"/>
                          </a:solidFill>
                          <a:effectLst/>
                          <a:latin typeface="Calibri"/>
                          <a:ea typeface="Times New Roman"/>
                        </a:rPr>
                        <a:t> </a:t>
                      </a:r>
                      <a:endParaRPr lang="es-ES_tradnl" sz="100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spcAft>
                          <a:spcPts val="0"/>
                        </a:spcAft>
                      </a:pPr>
                      <a:r>
                        <a:rPr lang="es-ES" sz="1100">
                          <a:solidFill>
                            <a:srgbClr val="000000"/>
                          </a:solidFill>
                          <a:effectLst/>
                          <a:latin typeface="Calibri"/>
                          <a:ea typeface="Times New Roman"/>
                        </a:rPr>
                        <a:t> </a:t>
                      </a:r>
                      <a:endParaRPr lang="es-ES_tradnl" sz="100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spcAft>
                          <a:spcPts val="0"/>
                        </a:spcAft>
                      </a:pPr>
                      <a:r>
                        <a:rPr lang="es-ES" sz="1100" dirty="0">
                          <a:solidFill>
                            <a:srgbClr val="000000"/>
                          </a:solidFill>
                          <a:effectLst/>
                          <a:latin typeface="Calibri"/>
                          <a:ea typeface="Times New Roman"/>
                        </a:rPr>
                        <a:t> </a:t>
                      </a:r>
                      <a:endParaRPr lang="es-ES_tradnl" sz="1000" dirty="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370840">
                <a:tc>
                  <a:txBody>
                    <a:bodyPr/>
                    <a:lstStyle/>
                    <a:p>
                      <a:pPr algn="ctr">
                        <a:spcAft>
                          <a:spcPts val="0"/>
                        </a:spcAft>
                      </a:pPr>
                      <a:r>
                        <a:rPr lang="es-ES" sz="1100" dirty="0">
                          <a:solidFill>
                            <a:srgbClr val="000000"/>
                          </a:solidFill>
                          <a:effectLst/>
                          <a:latin typeface="Calibri"/>
                          <a:ea typeface="Times New Roman"/>
                        </a:rPr>
                        <a:t>7</a:t>
                      </a:r>
                      <a:endParaRPr lang="es-ES_tradnl" sz="1000" dirty="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spcAft>
                          <a:spcPts val="0"/>
                        </a:spcAft>
                      </a:pPr>
                      <a:r>
                        <a:rPr lang="es-ES" sz="1100" dirty="0">
                          <a:solidFill>
                            <a:srgbClr val="000000"/>
                          </a:solidFill>
                          <a:effectLst/>
                          <a:latin typeface="Calibri"/>
                          <a:ea typeface="Times New Roman"/>
                        </a:rPr>
                        <a:t>Actividad </a:t>
                      </a:r>
                      <a:r>
                        <a:rPr lang="es-ES" sz="1100" dirty="0">
                          <a:effectLst/>
                          <a:latin typeface="Calibri"/>
                          <a:ea typeface="Times New Roman"/>
                        </a:rPr>
                        <a:t>/ Entregables o Producto</a:t>
                      </a:r>
                      <a:r>
                        <a:rPr lang="es-ES" sz="1100" dirty="0">
                          <a:solidFill>
                            <a:srgbClr val="000000"/>
                          </a:solidFill>
                          <a:effectLst/>
                          <a:latin typeface="Calibri"/>
                          <a:ea typeface="Times New Roman"/>
                        </a:rPr>
                        <a:t> 7</a:t>
                      </a:r>
                      <a:endParaRPr lang="es-ES_tradnl" sz="1000" dirty="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spcAft>
                          <a:spcPts val="0"/>
                        </a:spcAft>
                      </a:pPr>
                      <a:r>
                        <a:rPr lang="es-ES" sz="1100">
                          <a:solidFill>
                            <a:srgbClr val="000000"/>
                          </a:solidFill>
                          <a:effectLst/>
                          <a:latin typeface="Calibri"/>
                          <a:ea typeface="Times New Roman"/>
                        </a:rPr>
                        <a:t> </a:t>
                      </a:r>
                      <a:endParaRPr lang="es-ES_tradnl" sz="100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spcAft>
                          <a:spcPts val="0"/>
                        </a:spcAft>
                      </a:pPr>
                      <a:r>
                        <a:rPr lang="es-ES" sz="1100">
                          <a:solidFill>
                            <a:srgbClr val="000000"/>
                          </a:solidFill>
                          <a:effectLst/>
                          <a:latin typeface="Calibri"/>
                          <a:ea typeface="Times New Roman"/>
                        </a:rPr>
                        <a:t> </a:t>
                      </a:r>
                      <a:endParaRPr lang="es-ES_tradnl" sz="100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spcAft>
                          <a:spcPts val="0"/>
                        </a:spcAft>
                      </a:pPr>
                      <a:r>
                        <a:rPr lang="es-ES" sz="1100">
                          <a:solidFill>
                            <a:srgbClr val="000000"/>
                          </a:solidFill>
                          <a:effectLst/>
                          <a:latin typeface="Calibri"/>
                          <a:ea typeface="Times New Roman"/>
                        </a:rPr>
                        <a:t> </a:t>
                      </a:r>
                      <a:endParaRPr lang="es-ES_tradnl" sz="100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spcAft>
                          <a:spcPts val="0"/>
                        </a:spcAft>
                      </a:pPr>
                      <a:r>
                        <a:rPr lang="es-ES" sz="1100" dirty="0">
                          <a:solidFill>
                            <a:srgbClr val="000000"/>
                          </a:solidFill>
                          <a:effectLst/>
                          <a:latin typeface="Calibri"/>
                          <a:ea typeface="Times New Roman"/>
                        </a:rPr>
                        <a:t> </a:t>
                      </a:r>
                      <a:endParaRPr lang="es-ES_tradnl" sz="1000" dirty="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370840">
                <a:tc>
                  <a:txBody>
                    <a:bodyPr/>
                    <a:lstStyle/>
                    <a:p>
                      <a:pPr algn="ctr">
                        <a:spcAft>
                          <a:spcPts val="0"/>
                        </a:spcAft>
                      </a:pPr>
                      <a:r>
                        <a:rPr lang="es-ES" sz="1100">
                          <a:solidFill>
                            <a:srgbClr val="000000"/>
                          </a:solidFill>
                          <a:effectLst/>
                          <a:latin typeface="Calibri"/>
                          <a:ea typeface="Times New Roman"/>
                        </a:rPr>
                        <a:t>8</a:t>
                      </a:r>
                      <a:endParaRPr lang="es-ES_tradnl" sz="100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spcAft>
                          <a:spcPts val="0"/>
                        </a:spcAft>
                      </a:pPr>
                      <a:r>
                        <a:rPr lang="es-ES" sz="1100">
                          <a:solidFill>
                            <a:srgbClr val="000000"/>
                          </a:solidFill>
                          <a:effectLst/>
                          <a:latin typeface="Calibri"/>
                          <a:ea typeface="Times New Roman"/>
                        </a:rPr>
                        <a:t>Actividad </a:t>
                      </a:r>
                      <a:r>
                        <a:rPr lang="es-ES" sz="1100">
                          <a:effectLst/>
                          <a:latin typeface="Calibri"/>
                          <a:ea typeface="Times New Roman"/>
                        </a:rPr>
                        <a:t>/ Entregables o Producto</a:t>
                      </a:r>
                      <a:r>
                        <a:rPr lang="es-ES" sz="1100">
                          <a:solidFill>
                            <a:srgbClr val="000000"/>
                          </a:solidFill>
                          <a:effectLst/>
                          <a:latin typeface="Calibri"/>
                          <a:ea typeface="Times New Roman"/>
                        </a:rPr>
                        <a:t> 8</a:t>
                      </a:r>
                      <a:endParaRPr lang="es-ES_tradnl" sz="100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spcAft>
                          <a:spcPts val="0"/>
                        </a:spcAft>
                      </a:pPr>
                      <a:r>
                        <a:rPr lang="es-ES" sz="1100">
                          <a:solidFill>
                            <a:srgbClr val="000000"/>
                          </a:solidFill>
                          <a:effectLst/>
                          <a:latin typeface="Calibri"/>
                          <a:ea typeface="Times New Roman"/>
                        </a:rPr>
                        <a:t> </a:t>
                      </a:r>
                      <a:endParaRPr lang="es-ES_tradnl" sz="100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spcAft>
                          <a:spcPts val="0"/>
                        </a:spcAft>
                      </a:pPr>
                      <a:r>
                        <a:rPr lang="es-ES" sz="1100">
                          <a:solidFill>
                            <a:srgbClr val="000000"/>
                          </a:solidFill>
                          <a:effectLst/>
                          <a:latin typeface="Calibri"/>
                          <a:ea typeface="Times New Roman"/>
                        </a:rPr>
                        <a:t> </a:t>
                      </a:r>
                      <a:endParaRPr lang="es-ES_tradnl" sz="100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spcAft>
                          <a:spcPts val="0"/>
                        </a:spcAft>
                      </a:pPr>
                      <a:r>
                        <a:rPr lang="es-ES" sz="1100">
                          <a:solidFill>
                            <a:srgbClr val="000000"/>
                          </a:solidFill>
                          <a:effectLst/>
                          <a:latin typeface="Calibri"/>
                          <a:ea typeface="Times New Roman"/>
                        </a:rPr>
                        <a:t> </a:t>
                      </a:r>
                      <a:endParaRPr lang="es-ES_tradnl" sz="100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spcAft>
                          <a:spcPts val="0"/>
                        </a:spcAft>
                      </a:pPr>
                      <a:r>
                        <a:rPr lang="es-ES" sz="1100">
                          <a:solidFill>
                            <a:srgbClr val="000000"/>
                          </a:solidFill>
                          <a:effectLst/>
                          <a:latin typeface="Calibri"/>
                          <a:ea typeface="Times New Roman"/>
                        </a:rPr>
                        <a:t> </a:t>
                      </a:r>
                      <a:endParaRPr lang="es-ES_tradnl" sz="100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370840">
                <a:tc>
                  <a:txBody>
                    <a:bodyPr/>
                    <a:lstStyle/>
                    <a:p>
                      <a:pPr algn="ctr">
                        <a:spcAft>
                          <a:spcPts val="0"/>
                        </a:spcAft>
                      </a:pPr>
                      <a:r>
                        <a:rPr lang="es-ES" sz="1100" dirty="0">
                          <a:solidFill>
                            <a:srgbClr val="000000"/>
                          </a:solidFill>
                          <a:effectLst/>
                          <a:latin typeface="Calibri"/>
                          <a:ea typeface="Times New Roman"/>
                        </a:rPr>
                        <a:t>9</a:t>
                      </a:r>
                      <a:endParaRPr lang="es-ES_tradnl" sz="1000" dirty="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spcAft>
                          <a:spcPts val="0"/>
                        </a:spcAft>
                      </a:pPr>
                      <a:r>
                        <a:rPr lang="es-ES" sz="1100">
                          <a:solidFill>
                            <a:srgbClr val="000000"/>
                          </a:solidFill>
                          <a:effectLst/>
                          <a:latin typeface="Calibri"/>
                          <a:ea typeface="Times New Roman"/>
                        </a:rPr>
                        <a:t>Actividad </a:t>
                      </a:r>
                      <a:r>
                        <a:rPr lang="es-ES" sz="1100">
                          <a:effectLst/>
                          <a:latin typeface="Calibri"/>
                          <a:ea typeface="Times New Roman"/>
                        </a:rPr>
                        <a:t>/ Entregables o Producto</a:t>
                      </a:r>
                      <a:r>
                        <a:rPr lang="es-ES" sz="1100">
                          <a:solidFill>
                            <a:srgbClr val="000000"/>
                          </a:solidFill>
                          <a:effectLst/>
                          <a:latin typeface="Calibri"/>
                          <a:ea typeface="Times New Roman"/>
                        </a:rPr>
                        <a:t> 9</a:t>
                      </a:r>
                      <a:endParaRPr lang="es-ES_tradnl" sz="100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spcAft>
                          <a:spcPts val="0"/>
                        </a:spcAft>
                      </a:pPr>
                      <a:r>
                        <a:rPr lang="es-ES" sz="1100">
                          <a:solidFill>
                            <a:srgbClr val="000000"/>
                          </a:solidFill>
                          <a:effectLst/>
                          <a:latin typeface="Calibri"/>
                          <a:ea typeface="Times New Roman"/>
                        </a:rPr>
                        <a:t> </a:t>
                      </a:r>
                      <a:endParaRPr lang="es-ES_tradnl" sz="100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spcAft>
                          <a:spcPts val="0"/>
                        </a:spcAft>
                      </a:pPr>
                      <a:r>
                        <a:rPr lang="es-ES" sz="1100">
                          <a:solidFill>
                            <a:srgbClr val="000000"/>
                          </a:solidFill>
                          <a:effectLst/>
                          <a:latin typeface="Calibri"/>
                          <a:ea typeface="Times New Roman"/>
                        </a:rPr>
                        <a:t> </a:t>
                      </a:r>
                      <a:endParaRPr lang="es-ES_tradnl" sz="100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spcAft>
                          <a:spcPts val="0"/>
                        </a:spcAft>
                      </a:pPr>
                      <a:r>
                        <a:rPr lang="es-ES" sz="1100">
                          <a:solidFill>
                            <a:srgbClr val="000000"/>
                          </a:solidFill>
                          <a:effectLst/>
                          <a:latin typeface="Calibri"/>
                          <a:ea typeface="Times New Roman"/>
                        </a:rPr>
                        <a:t> </a:t>
                      </a:r>
                      <a:endParaRPr lang="es-ES_tradnl" sz="100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spcAft>
                          <a:spcPts val="0"/>
                        </a:spcAft>
                      </a:pPr>
                      <a:r>
                        <a:rPr lang="es-ES" sz="1100" dirty="0">
                          <a:solidFill>
                            <a:srgbClr val="000000"/>
                          </a:solidFill>
                          <a:effectLst/>
                          <a:latin typeface="Calibri"/>
                          <a:ea typeface="Times New Roman"/>
                        </a:rPr>
                        <a:t> </a:t>
                      </a:r>
                      <a:endParaRPr lang="es-ES_tradnl" sz="1000" dirty="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370840">
                <a:tc>
                  <a:txBody>
                    <a:bodyPr/>
                    <a:lstStyle/>
                    <a:p>
                      <a:pPr algn="ctr">
                        <a:spcAft>
                          <a:spcPts val="0"/>
                        </a:spcAft>
                      </a:pPr>
                      <a:r>
                        <a:rPr lang="es-ES" sz="1100" dirty="0">
                          <a:solidFill>
                            <a:srgbClr val="000000"/>
                          </a:solidFill>
                          <a:effectLst/>
                          <a:latin typeface="Calibri"/>
                          <a:ea typeface="Times New Roman"/>
                        </a:rPr>
                        <a:t>10</a:t>
                      </a:r>
                      <a:endParaRPr lang="es-ES_tradnl" sz="1000" dirty="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spcAft>
                          <a:spcPts val="0"/>
                        </a:spcAft>
                      </a:pPr>
                      <a:r>
                        <a:rPr lang="es-ES" sz="1100">
                          <a:solidFill>
                            <a:srgbClr val="000000"/>
                          </a:solidFill>
                          <a:effectLst/>
                          <a:latin typeface="Calibri"/>
                          <a:ea typeface="Times New Roman"/>
                        </a:rPr>
                        <a:t>Actividad </a:t>
                      </a:r>
                      <a:r>
                        <a:rPr lang="es-ES" sz="1100">
                          <a:effectLst/>
                          <a:latin typeface="Calibri"/>
                          <a:ea typeface="Times New Roman"/>
                        </a:rPr>
                        <a:t>/ Entregables o Producto</a:t>
                      </a:r>
                      <a:r>
                        <a:rPr lang="es-ES" sz="1100">
                          <a:solidFill>
                            <a:srgbClr val="000000"/>
                          </a:solidFill>
                          <a:effectLst/>
                          <a:latin typeface="Calibri"/>
                          <a:ea typeface="Times New Roman"/>
                        </a:rPr>
                        <a:t> 10</a:t>
                      </a:r>
                      <a:endParaRPr lang="es-ES_tradnl" sz="100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spcAft>
                          <a:spcPts val="0"/>
                        </a:spcAft>
                      </a:pPr>
                      <a:r>
                        <a:rPr lang="es-ES" sz="1100">
                          <a:solidFill>
                            <a:srgbClr val="000000"/>
                          </a:solidFill>
                          <a:effectLst/>
                          <a:latin typeface="Calibri"/>
                          <a:ea typeface="Times New Roman"/>
                        </a:rPr>
                        <a:t> </a:t>
                      </a:r>
                      <a:endParaRPr lang="es-ES_tradnl" sz="100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spcAft>
                          <a:spcPts val="0"/>
                        </a:spcAft>
                      </a:pPr>
                      <a:r>
                        <a:rPr lang="es-ES" sz="1100">
                          <a:solidFill>
                            <a:srgbClr val="000000"/>
                          </a:solidFill>
                          <a:effectLst/>
                          <a:latin typeface="Calibri"/>
                          <a:ea typeface="Times New Roman"/>
                        </a:rPr>
                        <a:t> </a:t>
                      </a:r>
                      <a:endParaRPr lang="es-ES_tradnl" sz="100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spcAft>
                          <a:spcPts val="0"/>
                        </a:spcAft>
                      </a:pPr>
                      <a:r>
                        <a:rPr lang="es-ES" sz="1100">
                          <a:solidFill>
                            <a:srgbClr val="000000"/>
                          </a:solidFill>
                          <a:effectLst/>
                          <a:latin typeface="Calibri"/>
                          <a:ea typeface="Times New Roman"/>
                        </a:rPr>
                        <a:t> </a:t>
                      </a:r>
                      <a:endParaRPr lang="es-ES_tradnl" sz="100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spcAft>
                          <a:spcPts val="0"/>
                        </a:spcAft>
                      </a:pPr>
                      <a:r>
                        <a:rPr lang="es-ES" sz="1100" dirty="0">
                          <a:solidFill>
                            <a:srgbClr val="000000"/>
                          </a:solidFill>
                          <a:effectLst/>
                          <a:latin typeface="Calibri"/>
                          <a:ea typeface="Times New Roman"/>
                        </a:rPr>
                        <a:t> </a:t>
                      </a:r>
                      <a:endParaRPr lang="es-ES_tradnl" sz="1000" dirty="0">
                        <a:effectLst/>
                        <a:latin typeface="Times New Roman"/>
                        <a:ea typeface="Times New Roman"/>
                      </a:endParaRPr>
                    </a:p>
                  </a:txBody>
                  <a:tcPr marL="44450" marR="4445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bl>
          </a:graphicData>
        </a:graphic>
      </p:graphicFrame>
      <p:sp>
        <p:nvSpPr>
          <p:cNvPr id="6" name="Rectángulo 5"/>
          <p:cNvSpPr/>
          <p:nvPr/>
        </p:nvSpPr>
        <p:spPr>
          <a:xfrm>
            <a:off x="525573" y="901105"/>
            <a:ext cx="7070861" cy="446276"/>
          </a:xfrm>
          <a:prstGeom prst="rect">
            <a:avLst/>
          </a:prstGeom>
        </p:spPr>
        <p:txBody>
          <a:bodyPr wrap="square">
            <a:spAutoFit/>
          </a:bodyPr>
          <a:lstStyle/>
          <a:p>
            <a:pPr algn="ctr" fontAlgn="b"/>
            <a:r>
              <a:rPr lang="es-ES" sz="2300" b="1" dirty="0" smtClean="0"/>
              <a:t>MATRIZ DE ASIGNACIÓN DE RESPONSABILIDADES (RACI)</a:t>
            </a:r>
            <a:endParaRPr lang="es-ES" sz="2300" b="1" dirty="0"/>
          </a:p>
        </p:txBody>
      </p:sp>
    </p:spTree>
    <p:extLst>
      <p:ext uri="{BB962C8B-B14F-4D97-AF65-F5344CB8AC3E}">
        <p14:creationId xmlns:p14="http://schemas.microsoft.com/office/powerpoint/2010/main" val="362137401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uocUC 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 DuocUC 2012</Template>
  <TotalTime>681</TotalTime>
  <Words>1083</Words>
  <Application>Microsoft Office PowerPoint</Application>
  <PresentationFormat>Personalizado</PresentationFormat>
  <Paragraphs>216</Paragraphs>
  <Slides>9</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9</vt:i4>
      </vt:variant>
    </vt:vector>
  </HeadingPairs>
  <TitlesOfParts>
    <vt:vector size="17" baseType="lpstr">
      <vt:lpstr>MS PGothic</vt:lpstr>
      <vt:lpstr>Arial</vt:lpstr>
      <vt:lpstr>Calibri</vt:lpstr>
      <vt:lpstr>Lucida Grande</vt:lpstr>
      <vt:lpstr>Times New Roman</vt:lpstr>
      <vt:lpstr>Trebuchet MS</vt:lpstr>
      <vt:lpstr>Verdana</vt:lpstr>
      <vt:lpstr>Tema DuocUC 2012</vt:lpstr>
      <vt:lpstr>Presentación de PowerPoint</vt:lpstr>
      <vt:lpstr>Presentación de PowerPoint</vt:lpstr>
      <vt:lpstr>Stakeholder </vt:lpstr>
      <vt:lpstr>Stakeholder </vt:lpstr>
      <vt:lpstr>Stakeholder </vt:lpstr>
      <vt:lpstr>Presentación de PowerPoint</vt:lpstr>
      <vt:lpstr>Matrices</vt:lpstr>
      <vt:lpstr>Matrices</vt:lpstr>
      <vt:lpstr>Matrices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Andres Alberto U.</dc:creator>
  <cp:lastModifiedBy>Maria Ignacia Araos C.</cp:lastModifiedBy>
  <cp:revision>71</cp:revision>
  <dcterms:created xsi:type="dcterms:W3CDTF">2013-06-28T16:52:03Z</dcterms:created>
  <dcterms:modified xsi:type="dcterms:W3CDTF">2015-11-17T13:43:53Z</dcterms:modified>
</cp:coreProperties>
</file>