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2"/>
  </p:notesMasterIdLst>
  <p:sldIdLst>
    <p:sldId id="260" r:id="rId2"/>
    <p:sldId id="259" r:id="rId3"/>
    <p:sldId id="303" r:id="rId4"/>
    <p:sldId id="304" r:id="rId5"/>
    <p:sldId id="305" r:id="rId6"/>
    <p:sldId id="306" r:id="rId7"/>
    <p:sldId id="307" r:id="rId8"/>
    <p:sldId id="308" r:id="rId9"/>
    <p:sldId id="309" r:id="rId10"/>
    <p:sldId id="310" r:id="rId11"/>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2280"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05-12-2016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05-12-2016</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05-12-2016</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476672"/>
            <a:ext cx="8208912" cy="1200329"/>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s-CL" sz="3600" dirty="0" smtClean="0">
                <a:latin typeface="Calibri" pitchFamily="34" charset="0"/>
              </a:rPr>
              <a:t>GPI7501 – CONTROL Y GESTIÓN DE PROYECTOS INFORMÁTICOS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5. Transferencia oportuna de los recursos. </a:t>
            </a:r>
            <a:endParaRPr lang="es-CL" sz="2000" dirty="0" smtClean="0"/>
          </a:p>
          <a:p>
            <a:pPr marL="0" indent="0">
              <a:buNone/>
            </a:pPr>
            <a:endParaRPr lang="es-CL" sz="2000" dirty="0"/>
          </a:p>
          <a:p>
            <a:pPr marL="0" indent="0">
              <a:buNone/>
            </a:pPr>
            <a:r>
              <a:rPr lang="es-CL" sz="2000" dirty="0" smtClean="0"/>
              <a:t>El </a:t>
            </a:r>
            <a:r>
              <a:rPr lang="es-CL" sz="2000" dirty="0"/>
              <a:t>proyecto ya no puede pagar por los recursos humanos y materiales que deben ser transferidos, a otro proyecto o a la gerencia de línea que controla estos recursos. En algunas empresas bien organizadas donde se hacen muchos proyectos, el cierre es realizado por un equipo de trabajo que solamente se dedica a esta actividad. Los miembros del equipo pasan a otros proyectos ya en marcha y son sustituidos por el equipo de cierre. Aun así es deseable que el gerente de proyectos permanezca hasta donde sea necesario. Este método tiene sus ventajas (especialización, rendimiento) y desventajas ( falta de conocimiento histórico del proyecto) . En muchas empresas el grupo de cierre es un conjunto de profesionales administrativos y abogados que se dedican únicamente a cerrar contratos y ventilar asuntos legales</a:t>
            </a:r>
          </a:p>
          <a:p>
            <a:pPr marL="0" indent="0">
              <a:buNone/>
            </a:pPr>
            <a:endParaRPr lang="es-CL" sz="2000" dirty="0"/>
          </a:p>
          <a:p>
            <a:pPr marL="0" indent="0">
              <a:buNone/>
            </a:pP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285902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0" y="980728"/>
            <a:ext cx="9068445" cy="4142673"/>
          </a:xfrm>
          <a:prstGeom prst="rect">
            <a:avLst/>
          </a:prstGeom>
        </p:spPr>
        <p:txBody>
          <a:bodyPr wrap="non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N°3</a:t>
            </a:r>
          </a:p>
          <a:p>
            <a:pPr algn="ctr"/>
            <a:r>
              <a:rPr lang="es-CL" sz="2800" dirty="0">
                <a:latin typeface="Calibri" pitchFamily="34" charset="0"/>
              </a:rPr>
              <a:t>Realizar la ejecución, seguimiento y control del desarrollo del</a:t>
            </a:r>
          </a:p>
          <a:p>
            <a:pPr algn="ctr"/>
            <a:r>
              <a:rPr lang="es-CL" sz="2800" dirty="0">
                <a:latin typeface="Calibri" pitchFamily="34" charset="0"/>
              </a:rPr>
              <a:t>proyecto informático.</a:t>
            </a:r>
          </a:p>
          <a:p>
            <a:pPr algn="ctr"/>
            <a:endParaRPr lang="es-CL" sz="2800" dirty="0">
              <a:latin typeface="Calibri" pitchFamily="34" charset="0"/>
            </a:endParaRPr>
          </a:p>
          <a:p>
            <a:pPr algn="ctr"/>
            <a:endParaRPr lang="es-CL" sz="2800" dirty="0" smtClean="0">
              <a:latin typeface="Calibri" pitchFamily="34" charset="0"/>
            </a:endParaRPr>
          </a:p>
          <a:p>
            <a:pPr algn="ctr"/>
            <a:r>
              <a:rPr lang="es-CL" sz="2800" dirty="0" smtClean="0">
                <a:latin typeface="Calibri" pitchFamily="34" charset="0"/>
              </a:rPr>
              <a:t>Experiencia:</a:t>
            </a:r>
            <a:endParaRPr lang="es-CL" sz="2800" b="1" dirty="0">
              <a:latin typeface="Calibri" pitchFamily="34" charset="0"/>
            </a:endParaRPr>
          </a:p>
          <a:p>
            <a:pPr algn="ctr"/>
            <a:r>
              <a:rPr lang="es-CL" sz="2800" dirty="0" smtClean="0">
                <a:latin typeface="Calibri" pitchFamily="34" charset="0"/>
              </a:rPr>
              <a:t>Análisis de Resultados</a:t>
            </a:r>
            <a:endParaRPr lang="es-CL" sz="28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1. Terminar los detalles técnicos faltantes del proyecto. </a:t>
            </a:r>
            <a:endParaRPr lang="es-CL" sz="2000" dirty="0" smtClean="0"/>
          </a:p>
          <a:p>
            <a:pPr marL="0" indent="0">
              <a:buNone/>
            </a:pPr>
            <a:endParaRPr lang="es-CL" sz="2000" dirty="0" smtClean="0"/>
          </a:p>
          <a:p>
            <a:pPr marL="0" indent="0">
              <a:buNone/>
            </a:pPr>
            <a:r>
              <a:rPr lang="es-CL" sz="1800" dirty="0" smtClean="0"/>
              <a:t>El </a:t>
            </a:r>
            <a:r>
              <a:rPr lang="es-CL" sz="1800" dirty="0"/>
              <a:t>avance de un proyecto parece paralizarse y el proyecto es una historia sin fin. En el desarrollo de software, es aquí donde se juega la calidad del producto final. Empresas muy prestigiosas en el mundo de TI han retirado a última hora, módulos completos que estaban en el alcance original, o han decidido salir con cantidades excesivas de defectos, con la idea de corregirlos en una versión posterior, a ser publicada a veces, varios meses después del lanzamiento. Retrasos en la entrega final o un proyecto fuera de presupuesto, puede dar lugar a este tipo de decisiones. Una herramienta muy útil para ello son las listas de asuntos pendientes o “punch </a:t>
            </a:r>
            <a:r>
              <a:rPr lang="es-CL" sz="1800" dirty="0" err="1"/>
              <a:t>lists</a:t>
            </a:r>
            <a:r>
              <a:rPr lang="es-CL" sz="1800" dirty="0"/>
              <a:t>” muy típicas en los proyectos de construcción. Por ejemplo, a veces un software que puede ser requerido con fecha de lanzamiento a fines de Noviembre, a tiempo para las fuertes demandas de las fiestas navideñas, sale con un conjunto exagerado de defectos. El resultado final es una mala calidad que produce un desencanto hacia el producto en los consumidores, y hacia la empresa que lo lanza. Los consumidores tienen actualmente una fuerte herramienta de denuncia y protesta como es Internet, que contribuye a difundir estas críticas. </a:t>
            </a:r>
          </a:p>
          <a:p>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4122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2. Auditar los trabajos para asegurar que están completos. </a:t>
            </a:r>
            <a:endParaRPr lang="es-CL" sz="2000" dirty="0" smtClean="0"/>
          </a:p>
          <a:p>
            <a:pPr marL="0" indent="0">
              <a:buNone/>
            </a:pPr>
            <a:endParaRPr lang="es-CL" sz="2000" dirty="0"/>
          </a:p>
          <a:p>
            <a:pPr marL="0" indent="0">
              <a:buNone/>
            </a:pPr>
            <a:r>
              <a:rPr lang="es-CL" sz="2000" dirty="0" smtClean="0"/>
              <a:t>Auditar </a:t>
            </a:r>
            <a:r>
              <a:rPr lang="es-CL" sz="2000" dirty="0"/>
              <a:t>los trabajos significa evaluarlos con respecto a los requerimientos, alcance y calidad aprobados para el proyecto, asegurando que todo el alcance que está en el proyecto </a:t>
            </a:r>
            <a:r>
              <a:rPr lang="es-CL" sz="2000" dirty="0" smtClean="0"/>
              <a:t> </a:t>
            </a:r>
            <a:r>
              <a:rPr lang="es-CL" sz="2000" dirty="0"/>
              <a:t>se haya realizado de acuerdo a las normas de calidad también aprobadas. Se debe comprobar que todas las entregas planificadas se hayan realizado. </a:t>
            </a:r>
          </a:p>
          <a:p>
            <a:pPr marL="0" indent="0">
              <a:buNone/>
            </a:pP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287564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3. Transferencia del Producto, Servicio o Resultado Final. </a:t>
            </a:r>
            <a:endParaRPr lang="es-CL" sz="2000" dirty="0" smtClean="0"/>
          </a:p>
          <a:p>
            <a:pPr marL="0" indent="0">
              <a:buNone/>
            </a:pPr>
            <a:endParaRPr lang="es-CL" sz="2000" dirty="0"/>
          </a:p>
          <a:p>
            <a:pPr marL="0" indent="0">
              <a:buNone/>
            </a:pPr>
            <a:r>
              <a:rPr lang="es-CL" sz="2000" dirty="0" smtClean="0"/>
              <a:t>Esta </a:t>
            </a:r>
            <a:r>
              <a:rPr lang="es-CL" sz="2000" dirty="0"/>
              <a:t>salida se refiere a la transferencia del producto, servicio o resultado final para el que se autorizó el proyecto (o el producto, servicio o resultado intermedio de esa fase en el caso del cierre de una fase). Asegurar que todas las entregas han sido realizadas y ordenadas adecuadamente y asegurar que el proyecto no dará lugar a demandas legales futuras por parte de ninguno de los actores del proyecto. Un cierre completo requiere el ordenamiento y la entrega de todos los documentos del proyecto de tipo técnico y administrativo, que no hayan sido todavía entregados. Se debe asegurar que todas las entregas lleguen a los participantes del proyecto. Es importante asegurarse también de conseguir un documento que exprese la satisfacción del cliente recomendándonos para futuros trabajos. Pero si hay problemas y el cliente no está satisfecho hay que demostrarle porque los eventos ocurrieron de una manera determinada que causaron la insatisfacción e insistir en obtener su recomendación. </a:t>
            </a:r>
          </a:p>
          <a:p>
            <a:pPr marL="0" indent="0">
              <a:buNone/>
            </a:pP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4403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4</a:t>
            </a:r>
            <a:r>
              <a:rPr lang="es-CL" sz="2000" dirty="0" smtClean="0"/>
              <a:t>. </a:t>
            </a:r>
            <a:r>
              <a:rPr lang="es-CL" sz="2000" dirty="0"/>
              <a:t>Actualizaciones a los Documentos del </a:t>
            </a:r>
            <a:r>
              <a:rPr lang="es-CL" sz="2000" dirty="0" smtClean="0"/>
              <a:t>Proyecto. </a:t>
            </a:r>
          </a:p>
          <a:p>
            <a:pPr marL="0" indent="0">
              <a:buNone/>
            </a:pPr>
            <a:endParaRPr lang="es-CL" sz="2000" dirty="0" smtClean="0"/>
          </a:p>
          <a:p>
            <a:pPr marL="0" indent="0">
              <a:buNone/>
            </a:pPr>
            <a:r>
              <a:rPr lang="es-CL" sz="2000" b="1" dirty="0"/>
              <a:t>• Los archivos del proyecto</a:t>
            </a:r>
            <a:r>
              <a:rPr lang="es-CL" sz="2000" dirty="0"/>
              <a:t>. Debe recuperarse toda la información del proyecto y archivarla para uso futuro de la empresa que ha ejecutado el proyecto, como por ejemplo el plan para la dirección del proyecto, el alcance, el costo, el cronograma y los calendarios del proyecto, los registros de riesgos, la documentación de la gestión de cambios, las acciones planificadas de respuesta a los riesgos y el impacto de los riesgos, órdenes de compra, cotizaciones de proveedores, minutas y agendas de las reuniones más importantes, listas de eventos y problemas y como se resolvieron, y en general cualquier documento esencial que permita aclarar cualquier duda en el futuro y que se puedan llegar a utilizar para futuros </a:t>
            </a:r>
            <a:r>
              <a:rPr lang="es-CL" sz="2000" dirty="0" smtClean="0"/>
              <a:t>proyectos</a:t>
            </a: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425688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4</a:t>
            </a:r>
            <a:r>
              <a:rPr lang="es-CL" sz="2000" dirty="0" smtClean="0"/>
              <a:t>. </a:t>
            </a:r>
            <a:r>
              <a:rPr lang="es-CL" sz="2000" dirty="0"/>
              <a:t>Actualizaciones a los Documentos del </a:t>
            </a:r>
            <a:r>
              <a:rPr lang="es-CL" sz="2000" dirty="0" smtClean="0"/>
              <a:t>Proyecto. </a:t>
            </a:r>
          </a:p>
          <a:p>
            <a:pPr marL="0" indent="0">
              <a:buNone/>
            </a:pPr>
            <a:endParaRPr lang="es-CL" sz="2000" dirty="0" smtClean="0"/>
          </a:p>
          <a:p>
            <a:pPr marL="0" indent="0">
              <a:buNone/>
            </a:pPr>
            <a:r>
              <a:rPr lang="es-CL" sz="2000" b="1" dirty="0"/>
              <a:t>• Los archivos del proyecto</a:t>
            </a:r>
            <a:r>
              <a:rPr lang="es-CL" sz="2000" dirty="0"/>
              <a:t>. Debe recuperarse toda la información del proyecto y archivarla para uso futuro de la empresa que ha ejecutado el proyecto, como por ejemplo el plan para la dirección del proyecto, el alcance, el costo, el cronograma y los calendarios del proyecto, los registros de riesgos, la documentación de la gestión de cambios, las acciones planificadas de respuesta a los riesgos y el impacto de los riesgos, órdenes de compra, cotizaciones de proveedores, minutas y agendas de las reuniones más importantes, listas de eventos y problemas y como se resolvieron, y en general cualquier documento esencial que permita aclarar cualquier duda en el futuro y que se puedan llegar a utilizar para futuros proyectos. </a:t>
            </a: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315039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4</a:t>
            </a:r>
            <a:r>
              <a:rPr lang="es-CL" sz="2000" dirty="0" smtClean="0"/>
              <a:t>. </a:t>
            </a:r>
            <a:r>
              <a:rPr lang="es-CL" sz="2000" dirty="0"/>
              <a:t>Actualizaciones a los Documentos del Proyecto </a:t>
            </a:r>
            <a:r>
              <a:rPr lang="es-CL" sz="2000" dirty="0" smtClean="0"/>
              <a:t>. </a:t>
            </a:r>
          </a:p>
          <a:p>
            <a:pPr marL="0" indent="0">
              <a:buNone/>
            </a:pPr>
            <a:endParaRPr lang="es-CL" sz="2000" b="1" dirty="0" smtClean="0"/>
          </a:p>
          <a:p>
            <a:pPr marL="0" indent="0">
              <a:buNone/>
            </a:pPr>
            <a:r>
              <a:rPr lang="es-CL" sz="2000" b="1" dirty="0" smtClean="0"/>
              <a:t>• </a:t>
            </a:r>
            <a:r>
              <a:rPr lang="es-CL" sz="2000" b="1" dirty="0"/>
              <a:t>Los documentos de cierre del proyecto o fase</a:t>
            </a:r>
            <a:r>
              <a:rPr lang="es-CL" sz="2000" dirty="0"/>
              <a:t>. Los documentos de cierre del proyecto o fase, que consisten en la documentación formal que indica la terminación del proyecto o fase y la transferencia de los entregables del proyecto o fase terminados a, por ejemplo, un grupo de operaciones o la siguiente fase. Si el proyecto se da por concluido antes de su terminación, la documentación formal indica por qué se concluyó el proyecto y formaliza los procedimientos para la transferencia de los entregables terminados y sin terminar del proyecto cancelado. </a:t>
            </a:r>
            <a:endParaRPr lang="es-CL" sz="2000" dirty="0"/>
          </a:p>
          <a:p>
            <a:pPr marL="0" indent="0">
              <a:buNone/>
            </a:pP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217899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36423"/>
            <a:ext cx="8435280" cy="4812857"/>
          </a:xfrm>
        </p:spPr>
        <p:txBody>
          <a:bodyPr/>
          <a:lstStyle/>
          <a:p>
            <a:pPr marL="0" indent="0">
              <a:buNone/>
            </a:pPr>
            <a:r>
              <a:rPr lang="es-CL" sz="2000" dirty="0"/>
              <a:t>4</a:t>
            </a:r>
            <a:r>
              <a:rPr lang="es-CL" sz="2000" dirty="0" smtClean="0"/>
              <a:t>. </a:t>
            </a:r>
            <a:r>
              <a:rPr lang="es-CL" sz="2000" dirty="0"/>
              <a:t>Actualizaciones a los Documentos del Proyecto </a:t>
            </a:r>
            <a:r>
              <a:rPr lang="es-CL" sz="2000" dirty="0" smtClean="0"/>
              <a:t>. </a:t>
            </a:r>
          </a:p>
          <a:p>
            <a:pPr marL="0" indent="0">
              <a:buNone/>
            </a:pPr>
            <a:endParaRPr lang="es-CL" sz="2000" b="1" dirty="0" smtClean="0"/>
          </a:p>
          <a:p>
            <a:pPr marL="0" indent="0">
              <a:buNone/>
            </a:pPr>
            <a:r>
              <a:rPr lang="es-CL" sz="2000" dirty="0" smtClean="0"/>
              <a:t>• </a:t>
            </a:r>
            <a:r>
              <a:rPr lang="es-CL" sz="2000" b="1" dirty="0"/>
              <a:t>La información histórica</a:t>
            </a:r>
            <a:r>
              <a:rPr lang="es-CL" sz="2000" dirty="0"/>
              <a:t>. Debe preparase un manual de lecciones aprendidas. Hay que dejar claro que este no es un trabajo que se realiza al final del proyecto, sino que es un conjunto de información recolectada desde el inicio mismo. Incluye solución de problemas técnicos, historial de nuevos riesgos que de hecho se convirtieron en eventos, el porqué ocurrieron y como se realizó su identificación, cual fue su impacto y la forma de enfrentarlos, historiales que afectaron los tiempos y costos, problemas específicos de calidad, cotizaciones, etc. En general debe indicarse cada evento relevante y como se solucionó, y el conjunto completo debe incorporarse a la base de datos de lecciones aprendidas de la empresa.</a:t>
            </a:r>
          </a:p>
          <a:p>
            <a:pPr marL="0" indent="0">
              <a:buNone/>
            </a:pPr>
            <a:endParaRPr lang="es-CL" sz="2000" dirty="0"/>
          </a:p>
          <a:p>
            <a:pPr marL="0" indent="0">
              <a:buNone/>
            </a:pPr>
            <a:endParaRPr lang="es-CL" sz="2000" dirty="0"/>
          </a:p>
        </p:txBody>
      </p:sp>
      <p:sp>
        <p:nvSpPr>
          <p:cNvPr id="3" name="Título 2"/>
          <p:cNvSpPr>
            <a:spLocks noGrp="1"/>
          </p:cNvSpPr>
          <p:nvPr>
            <p:ph type="title"/>
          </p:nvPr>
        </p:nvSpPr>
        <p:spPr>
          <a:xfrm>
            <a:off x="457200" y="274638"/>
            <a:ext cx="8229600" cy="850106"/>
          </a:xfrm>
        </p:spPr>
        <p:txBody>
          <a:bodyPr/>
          <a:lstStyle/>
          <a:p>
            <a:r>
              <a:rPr lang="es-CL" dirty="0" smtClean="0">
                <a:solidFill>
                  <a:schemeClr val="tx1"/>
                </a:solidFill>
              </a:rPr>
              <a:t>Resultados del Proyecto</a:t>
            </a:r>
            <a:endParaRPr lang="es-CL" dirty="0">
              <a:solidFill>
                <a:schemeClr val="tx1"/>
              </a:solidFill>
            </a:endParaRPr>
          </a:p>
        </p:txBody>
      </p:sp>
    </p:spTree>
    <p:extLst>
      <p:ext uri="{BB962C8B-B14F-4D97-AF65-F5344CB8AC3E}">
        <p14:creationId xmlns:p14="http://schemas.microsoft.com/office/powerpoint/2010/main" val="1717896567"/>
      </p:ext>
    </p:extLst>
  </p:cSld>
  <p:clrMapOvr>
    <a:masterClrMapping/>
  </p:clrMapOvr>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362</TotalTime>
  <Words>1204</Words>
  <Application>Microsoft Office PowerPoint</Application>
  <PresentationFormat>Presentación en pantalla (4:3)</PresentationFormat>
  <Paragraphs>41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MS PGothic</vt:lpstr>
      <vt:lpstr>Arial</vt:lpstr>
      <vt:lpstr>Calibri</vt:lpstr>
      <vt:lpstr>Tema DuocUC 2012</vt:lpstr>
      <vt:lpstr>Presentación de PowerPoint</vt:lpstr>
      <vt:lpstr>Presentación de PowerPoint</vt:lpstr>
      <vt:lpstr>Resultados del Proyecto</vt:lpstr>
      <vt:lpstr>Resultados del Proyecto</vt:lpstr>
      <vt:lpstr>Resultados del Proyecto</vt:lpstr>
      <vt:lpstr>Resultados del Proyecto</vt:lpstr>
      <vt:lpstr>Resultados del Proyecto</vt:lpstr>
      <vt:lpstr>Resultados del Proyecto</vt:lpstr>
      <vt:lpstr>Resultados del Proyecto</vt:lpstr>
      <vt:lpstr>Resultados del Proyecto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usuario</cp:lastModifiedBy>
  <cp:revision>42</cp:revision>
  <dcterms:created xsi:type="dcterms:W3CDTF">2013-06-28T16:52:03Z</dcterms:created>
  <dcterms:modified xsi:type="dcterms:W3CDTF">2016-12-05T19:28:01Z</dcterms:modified>
</cp:coreProperties>
</file>