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8"/>
  </p:notesMasterIdLst>
  <p:sldIdLst>
    <p:sldId id="260" r:id="rId2"/>
    <p:sldId id="259" r:id="rId3"/>
    <p:sldId id="303" r:id="rId4"/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280" autoAdjust="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76672"/>
            <a:ext cx="8208912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s-CL" sz="3600" dirty="0" smtClean="0">
                <a:latin typeface="Calibri" pitchFamily="34" charset="0"/>
              </a:rPr>
              <a:t>GPI7501 – CONTROL Y GESTIÓN DE PROYECTOS INFORMÁTICOS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9068445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Realizar la ejecución, seguimiento y control del desarrollo del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proyecto informático.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Experiencia:</a:t>
            </a:r>
            <a:endParaRPr lang="es-CL" sz="2800" b="1" dirty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Cierre del Proyecto</a:t>
            </a:r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1137399"/>
            <a:ext cx="8229600" cy="4708525"/>
          </a:xfrm>
        </p:spPr>
        <p:txBody>
          <a:bodyPr/>
          <a:lstStyle/>
          <a:p>
            <a:r>
              <a:rPr lang="es-CL" sz="2000" dirty="0"/>
              <a:t>El cierre de proyectos es en si un conjunto de procesos, como lo es el inicio, la planificación, la ejecución o el control. Según el PMBOK© el cierre de proyectos incluye dos procesos: </a:t>
            </a:r>
            <a:endParaRPr lang="es-CL" sz="2000" dirty="0" smtClean="0"/>
          </a:p>
          <a:p>
            <a:endParaRPr lang="es-CL" sz="2000" dirty="0" smtClean="0"/>
          </a:p>
          <a:p>
            <a:pPr lvl="1"/>
            <a:r>
              <a:rPr lang="es-CL" sz="1600" dirty="0" smtClean="0"/>
              <a:t>Cerrar </a:t>
            </a:r>
            <a:r>
              <a:rPr lang="es-CL" sz="1600" dirty="0"/>
              <a:t>el Proyecto o la Fase del Proyecto </a:t>
            </a:r>
          </a:p>
          <a:p>
            <a:pPr lvl="1"/>
            <a:r>
              <a:rPr lang="es-CL" sz="1600" dirty="0" smtClean="0"/>
              <a:t>Cerrar </a:t>
            </a:r>
            <a:r>
              <a:rPr lang="es-CL" sz="1600" dirty="0"/>
              <a:t>las Adquisiciones </a:t>
            </a:r>
          </a:p>
          <a:p>
            <a:pPr lvl="1"/>
            <a:endParaRPr lang="es-CL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 smtClean="0"/>
              <a:t>El </a:t>
            </a:r>
            <a:r>
              <a:rPr lang="es-CL" sz="2000" dirty="0"/>
              <a:t>primer proceso es parte del área de Integración mientras que el segundo es parte de Adquisiciones. </a:t>
            </a:r>
            <a:r>
              <a:rPr lang="es-CL" sz="2000" dirty="0"/>
              <a:t>Estos procesos son aplicables a todas las actividades de cierre que pueden ocurrir repetidamente en diferentes etapas de un proyecto.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Pero el cierre más importante y a su vez el más descuidado de las etapas de un proyecto, corresponde a su finalización y tiene lugar en la etapa final de su ciclo de vida.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Cierre del Proyecto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4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1137399"/>
            <a:ext cx="8229600" cy="470852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s-CL" sz="2000" dirty="0"/>
              <a:t>Al cierre del proyecto, el director del proyecto revisará toda la información anterior procedente de </a:t>
            </a:r>
            <a:r>
              <a:rPr lang="es-CL" sz="2000" dirty="0" smtClean="0"/>
              <a:t>los </a:t>
            </a:r>
            <a:r>
              <a:rPr lang="es-CL" sz="2000" dirty="0"/>
              <a:t>cierres de las fases previas para asegurarse de que todo el trabajo del proyecto está completo y que el proyecto ha alcanzado sus objetivos. </a:t>
            </a:r>
            <a:endParaRPr lang="es-CL" sz="2000" dirty="0" smtClean="0"/>
          </a:p>
          <a:p>
            <a:pPr marL="342900" lvl="1" indent="-342900">
              <a:buFont typeface="Arial" charset="0"/>
              <a:buChar char="•"/>
            </a:pPr>
            <a:endParaRPr lang="es-CL" sz="2000" dirty="0"/>
          </a:p>
          <a:p>
            <a:pPr marL="342900" lvl="1" indent="-342900">
              <a:buFont typeface="Arial" charset="0"/>
              <a:buChar char="•"/>
            </a:pPr>
            <a:r>
              <a:rPr lang="es-CL" sz="2000" dirty="0" smtClean="0"/>
              <a:t>Aun </a:t>
            </a:r>
            <a:r>
              <a:rPr lang="es-CL" sz="2000" dirty="0"/>
              <a:t>cuando el cierre de proyectos requiere de dos procesos estandarizados y es la fase más sencilla, las actividades que se deben realizar tienen una complejidad muy particular y a veces no tienen el apoyo del equipo, entre otras razones, porque la parte creativa del proyecto ya ha concluido. </a:t>
            </a:r>
            <a:endParaRPr lang="es-CL" sz="2000" dirty="0" smtClean="0"/>
          </a:p>
          <a:p>
            <a:pPr marL="342900" lvl="1" indent="-342900">
              <a:buFont typeface="Arial" charset="0"/>
              <a:buChar char="•"/>
            </a:pPr>
            <a:endParaRPr lang="es-CL" sz="2000" dirty="0"/>
          </a:p>
          <a:p>
            <a:pPr marL="342900" lvl="1" indent="-342900">
              <a:buFont typeface="Arial" charset="0"/>
              <a:buChar char="•"/>
            </a:pPr>
            <a:r>
              <a:rPr lang="es-CL" sz="2000" dirty="0" smtClean="0"/>
              <a:t>La </a:t>
            </a:r>
            <a:r>
              <a:rPr lang="es-CL" sz="2000" dirty="0"/>
              <a:t>lista de actividades que se indica más abajo, sería aplicable en aquellos proyectos donde existe claramente un cliente externo a la empresa que ejecuta el proyecto. </a:t>
            </a:r>
            <a:endParaRPr lang="es-CL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Cierre del Proyecto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7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1137399"/>
            <a:ext cx="8229600" cy="470852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s-CL" sz="2000" dirty="0" smtClean="0"/>
              <a:t>Si </a:t>
            </a:r>
            <a:r>
              <a:rPr lang="es-CL" sz="2000" dirty="0"/>
              <a:t>el proyecto es realizado para una organización interna, como sería el desarrollo de un nuevo producto a ser entregado al departamento de manufactura, la parte contractual y legal no aplicarían. </a:t>
            </a:r>
            <a:endParaRPr lang="es-CL" sz="2000" dirty="0" smtClean="0"/>
          </a:p>
          <a:p>
            <a:pPr marL="342900" lvl="1" indent="-342900">
              <a:buFont typeface="Arial" charset="0"/>
              <a:buChar char="•"/>
            </a:pPr>
            <a:endParaRPr lang="es-CL" sz="20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s-CL" sz="2000" dirty="0" smtClean="0"/>
              <a:t>Cuando </a:t>
            </a:r>
            <a:r>
              <a:rPr lang="es-CL" sz="2000" dirty="0"/>
              <a:t>se genera el cronograma del proyecto, también deberían planificarse las actividades que deben llevarse a cabo para cerrar con elegancia el proyecto. </a:t>
            </a:r>
            <a:endParaRPr lang="es-CL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Cierre del Proyecto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9512" y="1137399"/>
            <a:ext cx="8229600" cy="470852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s-CL" sz="2000" dirty="0"/>
              <a:t>Estas actividades incluyen: </a:t>
            </a:r>
          </a:p>
          <a:p>
            <a:pPr marL="0" lvl="1" indent="0">
              <a:buNone/>
            </a:pPr>
            <a:endParaRPr lang="es-CL" sz="2000" dirty="0" smtClean="0"/>
          </a:p>
          <a:p>
            <a:pPr marL="457200" lvl="1" indent="-457200">
              <a:buAutoNum type="arabicPeriod"/>
            </a:pPr>
            <a:r>
              <a:rPr lang="es-CL" sz="2000" dirty="0" smtClean="0"/>
              <a:t>Al </a:t>
            </a:r>
            <a:r>
              <a:rPr lang="es-CL" sz="2000" dirty="0"/>
              <a:t>final del proyecto se debe mantener una reunión de revisión. </a:t>
            </a:r>
            <a:endParaRPr lang="es-CL" sz="2000" dirty="0" smtClean="0"/>
          </a:p>
          <a:p>
            <a:pPr marL="457200" lvl="1" indent="-457200">
              <a:buAutoNum type="arabicPeriod"/>
            </a:pPr>
            <a:endParaRPr lang="es-CL" sz="2000" dirty="0"/>
          </a:p>
          <a:p>
            <a:pPr marL="457200" lvl="1" indent="-457200">
              <a:buAutoNum type="arabicPeriod"/>
            </a:pPr>
            <a:r>
              <a:rPr lang="es-CL" sz="2000" dirty="0"/>
              <a:t>Declarar el éxito o el </a:t>
            </a:r>
            <a:r>
              <a:rPr lang="es-CL" sz="2000" dirty="0" smtClean="0"/>
              <a:t>fracaso</a:t>
            </a:r>
          </a:p>
          <a:p>
            <a:pPr marL="457200" lvl="1" indent="-457200">
              <a:buAutoNum type="arabicPeriod"/>
            </a:pPr>
            <a:endParaRPr lang="es-CL" sz="2000" dirty="0" smtClean="0"/>
          </a:p>
          <a:p>
            <a:pPr marL="457200" lvl="1" indent="-457200">
              <a:buAutoNum type="arabicPeriod"/>
            </a:pPr>
            <a:r>
              <a:rPr lang="es-CL" sz="2000" dirty="0"/>
              <a:t>Transición de la solución a las operaciones de apoyo </a:t>
            </a:r>
            <a:endParaRPr lang="es-CL" sz="2000" dirty="0" smtClean="0"/>
          </a:p>
          <a:p>
            <a:pPr marL="457200" lvl="1" indent="-457200">
              <a:buAutoNum type="arabicPeriod"/>
            </a:pPr>
            <a:endParaRPr lang="es-CL" sz="2000" dirty="0"/>
          </a:p>
          <a:p>
            <a:pPr marL="457200" lvl="1" indent="-457200">
              <a:buAutoNum type="arabicPeriod"/>
            </a:pPr>
            <a:r>
              <a:rPr lang="es-CL" sz="2000" dirty="0" smtClean="0"/>
              <a:t>Transferencia </a:t>
            </a:r>
            <a:r>
              <a:rPr lang="es-CL" sz="2000" dirty="0"/>
              <a:t>o archivo de los documentos del </a:t>
            </a:r>
            <a:r>
              <a:rPr lang="es-CL" sz="2000" dirty="0" smtClean="0"/>
              <a:t>proyecto</a:t>
            </a:r>
          </a:p>
          <a:p>
            <a:pPr marL="457200" lvl="1" indent="-457200">
              <a:buAutoNum type="arabicPeriod"/>
            </a:pPr>
            <a:endParaRPr lang="es-CL" sz="2000" dirty="0" smtClean="0"/>
          </a:p>
          <a:p>
            <a:pPr marL="457200" lvl="1" indent="-457200">
              <a:buAutoNum type="arabicPeriod"/>
            </a:pPr>
            <a:r>
              <a:rPr lang="es-CL" sz="2000" dirty="0"/>
              <a:t>Reasignar el equipo restante del proyecto. </a:t>
            </a:r>
            <a:endParaRPr lang="es-CL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Cierre del Proyecto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06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365</TotalTime>
  <Words>396</Words>
  <Application>Microsoft Office PowerPoint</Application>
  <PresentationFormat>Presentación en pantalla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Calibri</vt:lpstr>
      <vt:lpstr>Tema DuocUC 2012</vt:lpstr>
      <vt:lpstr>Presentación de PowerPoint</vt:lpstr>
      <vt:lpstr>Presentación de PowerPoint</vt:lpstr>
      <vt:lpstr>Cierre del Proyecto</vt:lpstr>
      <vt:lpstr>Cierre del Proyecto</vt:lpstr>
      <vt:lpstr>Cierre del Proyecto</vt:lpstr>
      <vt:lpstr>Cierre del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usuario</cp:lastModifiedBy>
  <cp:revision>41</cp:revision>
  <dcterms:created xsi:type="dcterms:W3CDTF">2013-06-28T16:52:03Z</dcterms:created>
  <dcterms:modified xsi:type="dcterms:W3CDTF">2016-12-05T19:19:08Z</dcterms:modified>
</cp:coreProperties>
</file>