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1" r:id="rId1"/>
  </p:sldMasterIdLst>
  <p:notesMasterIdLst>
    <p:notesMasterId r:id="rId9"/>
  </p:notesMasterIdLst>
  <p:sldIdLst>
    <p:sldId id="260" r:id="rId2"/>
    <p:sldId id="259" r:id="rId3"/>
    <p:sldId id="298" r:id="rId4"/>
    <p:sldId id="299" r:id="rId5"/>
    <p:sldId id="300" r:id="rId6"/>
    <p:sldId id="301" r:id="rId7"/>
    <p:sldId id="302" r:id="rId8"/>
  </p:sldIdLst>
  <p:sldSz cx="9144000" cy="6858000" type="screen4x3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2280" autoAdjust="0"/>
  </p:normalViewPr>
  <p:slideViewPr>
    <p:cSldViewPr>
      <p:cViewPr varScale="1">
        <p:scale>
          <a:sx n="65" d="100"/>
          <a:sy n="65" d="100"/>
        </p:scale>
        <p:origin x="1452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31F746-0070-4FC6-A14B-1246EAB313E3}" type="datetimeFigureOut">
              <a:rPr lang="es-CL" smtClean="0"/>
              <a:pPr/>
              <a:t>05-12-2016</a:t>
            </a:fld>
            <a:endParaRPr lang="es-CL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59BAC6-CDD1-495F-B578-B1B655A186A6}" type="slidenum">
              <a:rPr lang="es-CL" smtClean="0"/>
              <a:pPr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997260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fondo-tapa1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42910" y="928670"/>
            <a:ext cx="7772400" cy="14700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4929198"/>
            <a:ext cx="6400800" cy="70960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_tradnl"/>
          </a:p>
        </p:txBody>
      </p:sp>
      <p:sp>
        <p:nvSpPr>
          <p:cNvPr id="5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1BF2EB3-0EDA-4ED9-9536-B32CA2814CB2}" type="datetimeFigureOut">
              <a:rPr lang="es-CL" smtClean="0"/>
              <a:pPr/>
              <a:t>05-12-2016</a:t>
            </a:fld>
            <a:endParaRPr lang="es-CL"/>
          </a:p>
        </p:txBody>
      </p:sp>
      <p:sp>
        <p:nvSpPr>
          <p:cNvPr id="6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L"/>
          </a:p>
        </p:txBody>
      </p:sp>
      <p:sp>
        <p:nvSpPr>
          <p:cNvPr id="7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CB81E1-065B-41FA-A93E-2D40791BFEEB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1BF2EB3-0EDA-4ED9-9536-B32CA2814CB2}" type="datetimeFigureOut">
              <a:rPr lang="es-CL" smtClean="0"/>
              <a:pPr/>
              <a:t>05-12-2016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CB81E1-065B-41FA-A93E-2D40791BFEEB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1BF2EB3-0EDA-4ED9-9536-B32CA2814CB2}" type="datetimeFigureOut">
              <a:rPr lang="es-CL" smtClean="0"/>
              <a:pPr/>
              <a:t>05-12-2016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CB81E1-065B-41FA-A93E-2D40791BFEEB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F2EB3-0EDA-4ED9-9536-B32CA2814CB2}" type="datetimeFigureOut">
              <a:rPr lang="es-CL" smtClean="0"/>
              <a:pPr/>
              <a:t>05-12-2016</a:t>
            </a:fld>
            <a:endParaRPr lang="es-CL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B81E1-065B-41FA-A93E-2D40791BFEEB}" type="slidenum">
              <a:rPr lang="es-CL" smtClean="0"/>
              <a:pPr/>
              <a:t>‹Nº›</a:t>
            </a:fld>
            <a:endParaRPr lang="es-CL"/>
          </a:p>
        </p:txBody>
      </p:sp>
      <p:sp>
        <p:nvSpPr>
          <p:cNvPr id="7" name="Rectang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8715404" y="428604"/>
            <a:ext cx="142876" cy="71438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CL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3428992" y="142852"/>
            <a:ext cx="5572164" cy="142876"/>
          </a:xfrm>
          <a:prstGeom prst="rect">
            <a:avLst/>
          </a:prstGeom>
          <a:solidFill>
            <a:srgbClr val="FFC000"/>
          </a:solidFill>
          <a:ln w="9525">
            <a:solidFill>
              <a:srgbClr val="FFC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CL" dirty="0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D0AA-A564-40E6-BDF9-FE3371FD07B4}" type="datetimeFigureOut">
              <a:rPr lang="es-CL" smtClean="0"/>
              <a:pPr/>
              <a:t>05-12-2016</a:t>
            </a:fld>
            <a:endParaRPr lang="es-CL"/>
          </a:p>
        </p:txBody>
      </p:sp>
      <p:sp>
        <p:nvSpPr>
          <p:cNvPr id="11" name="10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CB81E1-065B-41FA-A93E-2D40791BFEEB}" type="slidenum">
              <a:rPr lang="es-CL" smtClean="0"/>
              <a:pPr/>
              <a:t>‹Nº›</a:t>
            </a:fld>
            <a:endParaRPr lang="es-CL"/>
          </a:p>
        </p:txBody>
      </p:sp>
      <p:sp>
        <p:nvSpPr>
          <p:cNvPr id="12" name="11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13" name="12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 sz="36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s-CL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portadilla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4CB81E1-065B-41FA-A93E-2D40791BFEEB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5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1BF2EB3-0EDA-4ED9-9536-B32CA2814CB2}" type="datetimeFigureOut">
              <a:rPr lang="es-CL" smtClean="0"/>
              <a:pPr/>
              <a:t>05-12-2016</a:t>
            </a:fld>
            <a:endParaRPr lang="es-CL"/>
          </a:p>
        </p:txBody>
      </p:sp>
      <p:sp>
        <p:nvSpPr>
          <p:cNvPr id="6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L"/>
          </a:p>
        </p:txBody>
      </p:sp>
      <p:sp>
        <p:nvSpPr>
          <p:cNvPr id="7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CB81E1-065B-41FA-A93E-2D40791BFEEB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7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1BF2EB3-0EDA-4ED9-9536-B32CA2814CB2}" type="datetimeFigureOut">
              <a:rPr lang="es-CL" smtClean="0"/>
              <a:pPr/>
              <a:t>05-12-2016</a:t>
            </a:fld>
            <a:endParaRPr lang="es-CL"/>
          </a:p>
        </p:txBody>
      </p:sp>
      <p:sp>
        <p:nvSpPr>
          <p:cNvPr id="8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L"/>
          </a:p>
        </p:txBody>
      </p:sp>
      <p:sp>
        <p:nvSpPr>
          <p:cNvPr id="9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CB81E1-065B-41FA-A93E-2D40791BFEEB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6" descr="hoja-interior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 sz="36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 dirty="0"/>
          </a:p>
        </p:txBody>
      </p:sp>
      <p:sp>
        <p:nvSpPr>
          <p:cNvPr id="3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1BF2EB3-0EDA-4ED9-9536-B32CA2814CB2}" type="datetimeFigureOut">
              <a:rPr lang="es-CL" smtClean="0"/>
              <a:pPr/>
              <a:t>05-12-2016</a:t>
            </a:fld>
            <a:endParaRPr lang="es-CL"/>
          </a:p>
        </p:txBody>
      </p:sp>
      <p:sp>
        <p:nvSpPr>
          <p:cNvPr id="4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L"/>
          </a:p>
        </p:txBody>
      </p:sp>
      <p:sp>
        <p:nvSpPr>
          <p:cNvPr id="5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CB81E1-065B-41FA-A93E-2D40791BFEEB}" type="slidenum">
              <a:rPr lang="es-CL" smtClean="0"/>
              <a:pPr/>
              <a:t>‹Nº›</a:t>
            </a:fld>
            <a:endParaRPr lang="es-CL"/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8715404" y="428604"/>
            <a:ext cx="142876" cy="71438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CL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3428992" y="142852"/>
            <a:ext cx="5572164" cy="142876"/>
          </a:xfrm>
          <a:prstGeom prst="rect">
            <a:avLst/>
          </a:prstGeom>
          <a:solidFill>
            <a:srgbClr val="FFC000"/>
          </a:solidFill>
          <a:ln w="9525">
            <a:solidFill>
              <a:srgbClr val="FFC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CL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1BF2EB3-0EDA-4ED9-9536-B32CA2814CB2}" type="datetimeFigureOut">
              <a:rPr lang="es-CL" smtClean="0"/>
              <a:pPr/>
              <a:t>05-12-2016</a:t>
            </a:fld>
            <a:endParaRPr lang="es-CL"/>
          </a:p>
        </p:txBody>
      </p:sp>
      <p:sp>
        <p:nvSpPr>
          <p:cNvPr id="3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L"/>
          </a:p>
        </p:txBody>
      </p:sp>
      <p:sp>
        <p:nvSpPr>
          <p:cNvPr id="4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CB81E1-065B-41FA-A93E-2D40791BFEEB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1BF2EB3-0EDA-4ED9-9536-B32CA2814CB2}" type="datetimeFigureOut">
              <a:rPr lang="es-CL" smtClean="0"/>
              <a:pPr/>
              <a:t>05-12-2016</a:t>
            </a:fld>
            <a:endParaRPr lang="es-CL"/>
          </a:p>
        </p:txBody>
      </p:sp>
      <p:sp>
        <p:nvSpPr>
          <p:cNvPr id="6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L"/>
          </a:p>
        </p:txBody>
      </p:sp>
      <p:sp>
        <p:nvSpPr>
          <p:cNvPr id="7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CB81E1-065B-41FA-A93E-2D40791BFEEB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noProof="0" smtClean="0"/>
              <a:t>Haga clic en el icono para agregar una imagen</a:t>
            </a:r>
            <a:endParaRPr lang="es-ES_tradnl" noProof="0" smtClean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1BF2EB3-0EDA-4ED9-9536-B32CA2814CB2}" type="datetimeFigureOut">
              <a:rPr lang="es-CL" smtClean="0"/>
              <a:pPr/>
              <a:t>05-12-2016</a:t>
            </a:fld>
            <a:endParaRPr lang="es-CL"/>
          </a:p>
        </p:txBody>
      </p:sp>
      <p:sp>
        <p:nvSpPr>
          <p:cNvPr id="6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L"/>
          </a:p>
        </p:txBody>
      </p:sp>
      <p:sp>
        <p:nvSpPr>
          <p:cNvPr id="7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CB81E1-065B-41FA-A93E-2D40791BFEEB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Marcador de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smtClean="0"/>
              <a:t>Clic para editar título</a:t>
            </a:r>
          </a:p>
        </p:txBody>
      </p:sp>
      <p:sp>
        <p:nvSpPr>
          <p:cNvPr id="1027" name="Marcador de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41BF2EB3-0EDA-4ED9-9536-B32CA2814CB2}" type="datetimeFigureOut">
              <a:rPr lang="es-CL" smtClean="0"/>
              <a:pPr/>
              <a:t>05-12-2016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04CB81E1-065B-41FA-A93E-2D40791BFEEB}" type="slidenum">
              <a:rPr lang="es-CL" smtClean="0"/>
              <a:pPr/>
              <a:t>‹Nº›</a:t>
            </a:fld>
            <a:endParaRPr lang="es-C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  <p:sldLayoutId id="2147483733" r:id="rId12"/>
  </p:sldLayoutIdLst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-128"/>
          <a:cs typeface="+mj-cs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+mn-cs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539552" y="476672"/>
            <a:ext cx="8208912" cy="1200329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>
            <a:spAutoFit/>
          </a:bodyPr>
          <a:lstStyle/>
          <a:p>
            <a:pPr algn="ctr"/>
            <a:r>
              <a:rPr lang="es-CL" sz="3600" dirty="0" smtClean="0">
                <a:latin typeface="Calibri" pitchFamily="34" charset="0"/>
              </a:rPr>
              <a:t>GPI7501 – CONTROL Y GESTIÓN DE PROYECTOS INFORMÁTICOS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Marcador de texto"/>
          <p:cNvSpPr>
            <a:spLocks noGrp="1"/>
          </p:cNvSpPr>
          <p:nvPr>
            <p:ph type="body" idx="1"/>
          </p:nvPr>
        </p:nvSpPr>
        <p:spPr>
          <a:xfrm>
            <a:off x="0" y="980728"/>
            <a:ext cx="9068445" cy="41426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endParaRPr lang="es-CL" sz="2800" b="1" dirty="0" smtClean="0">
              <a:latin typeface="Calibri" pitchFamily="34" charset="0"/>
            </a:endParaRPr>
          </a:p>
          <a:p>
            <a:pPr algn="ctr"/>
            <a:r>
              <a:rPr lang="es-CL" sz="2800" b="1" dirty="0" smtClean="0">
                <a:latin typeface="Calibri" pitchFamily="34" charset="0"/>
              </a:rPr>
              <a:t>Unidad </a:t>
            </a:r>
            <a:r>
              <a:rPr lang="es-CL" sz="2800" b="1" dirty="0">
                <a:latin typeface="Calibri" pitchFamily="34" charset="0"/>
              </a:rPr>
              <a:t>de Aprendizaje </a:t>
            </a:r>
            <a:r>
              <a:rPr lang="es-CL" sz="2800" b="1" dirty="0" smtClean="0">
                <a:latin typeface="Calibri" pitchFamily="34" charset="0"/>
              </a:rPr>
              <a:t>N°3</a:t>
            </a:r>
          </a:p>
          <a:p>
            <a:pPr algn="ctr"/>
            <a:r>
              <a:rPr lang="es-CL" sz="2800" dirty="0">
                <a:latin typeface="Calibri" pitchFamily="34" charset="0"/>
              </a:rPr>
              <a:t>Realizar la ejecución, seguimiento y control del desarrollo del</a:t>
            </a:r>
          </a:p>
          <a:p>
            <a:pPr algn="ctr"/>
            <a:r>
              <a:rPr lang="es-CL" sz="2800" dirty="0">
                <a:latin typeface="Calibri" pitchFamily="34" charset="0"/>
              </a:rPr>
              <a:t>proyecto informático.</a:t>
            </a:r>
          </a:p>
          <a:p>
            <a:pPr algn="ctr"/>
            <a:endParaRPr lang="es-CL" sz="2800" dirty="0">
              <a:latin typeface="Calibri" pitchFamily="34" charset="0"/>
            </a:endParaRPr>
          </a:p>
          <a:p>
            <a:pPr algn="ctr"/>
            <a:endParaRPr lang="es-CL" sz="2800" dirty="0" smtClean="0">
              <a:latin typeface="Calibri" pitchFamily="34" charset="0"/>
            </a:endParaRPr>
          </a:p>
          <a:p>
            <a:pPr algn="ctr"/>
            <a:r>
              <a:rPr lang="es-CL" sz="2800" dirty="0" smtClean="0">
                <a:latin typeface="Calibri" pitchFamily="34" charset="0"/>
              </a:rPr>
              <a:t>Experiencia:</a:t>
            </a:r>
            <a:endParaRPr lang="es-CL" sz="2800" b="1" dirty="0">
              <a:latin typeface="Calibri" pitchFamily="34" charset="0"/>
            </a:endParaRPr>
          </a:p>
          <a:p>
            <a:pPr algn="ctr"/>
            <a:r>
              <a:rPr lang="es-CL" sz="2800" dirty="0" smtClean="0">
                <a:latin typeface="Calibri" pitchFamily="34" charset="0"/>
              </a:rPr>
              <a:t>Control</a:t>
            </a:r>
            <a:r>
              <a:rPr lang="es-CL" sz="2800" dirty="0" smtClean="0">
                <a:latin typeface="Calibri" pitchFamily="34" charset="0"/>
              </a:rPr>
              <a:t> </a:t>
            </a:r>
            <a:r>
              <a:rPr lang="es-CL" sz="2800" dirty="0" smtClean="0">
                <a:latin typeface="Calibri" pitchFamily="34" charset="0"/>
              </a:rPr>
              <a:t>del Proyecto</a:t>
            </a:r>
            <a:endParaRPr lang="es-CL" sz="28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>
          <a:xfrm>
            <a:off x="0" y="1417638"/>
            <a:ext cx="8686800" cy="5035698"/>
          </a:xfrm>
        </p:spPr>
        <p:txBody>
          <a:bodyPr/>
          <a:lstStyle/>
          <a:p>
            <a:pPr marL="0" indent="0">
              <a:buNone/>
            </a:pPr>
            <a:r>
              <a:rPr lang="es-CL" sz="2000" dirty="0"/>
              <a:t>El director del proyecto es el responsable máximo de que se alcancen los objetivos </a:t>
            </a:r>
            <a:r>
              <a:rPr lang="es-CL" sz="2000" dirty="0" smtClean="0"/>
              <a:t>de un </a:t>
            </a:r>
            <a:r>
              <a:rPr lang="es-CL" sz="2000" dirty="0"/>
              <a:t>proyecto. Para ello, el director debe contar con un amplio conocimiento </a:t>
            </a:r>
            <a:r>
              <a:rPr lang="es-CL" sz="2000" dirty="0" smtClean="0"/>
              <a:t>de estándares</a:t>
            </a:r>
            <a:r>
              <a:rPr lang="es-CL" sz="2000" dirty="0"/>
              <a:t>, procedimientos y políticas de control de costes de forma que le </a:t>
            </a:r>
            <a:r>
              <a:rPr lang="es-CL" sz="2000" dirty="0" smtClean="0"/>
              <a:t>resulte posible </a:t>
            </a:r>
            <a:r>
              <a:rPr lang="es-CL" sz="2000" dirty="0"/>
              <a:t>comparar el avance real del proyecto con la planificación realizada</a:t>
            </a:r>
            <a:r>
              <a:rPr lang="es-CL" sz="2000" dirty="0" smtClean="0"/>
              <a:t>. De </a:t>
            </a:r>
            <a:r>
              <a:rPr lang="es-CL" sz="2000" dirty="0"/>
              <a:t>forma genérica, controlar es un proceso compuesto por tres acciones </a:t>
            </a:r>
            <a:r>
              <a:rPr lang="es-CL" sz="2000" dirty="0" smtClean="0"/>
              <a:t>bien diferenciadas:</a:t>
            </a:r>
          </a:p>
          <a:p>
            <a:pPr marL="0" indent="0">
              <a:buNone/>
            </a:pPr>
            <a:endParaRPr lang="es-CL" sz="2000" dirty="0" smtClean="0"/>
          </a:p>
          <a:p>
            <a:r>
              <a:rPr lang="es-CL" sz="2000" dirty="0" smtClean="0"/>
              <a:t>Medir </a:t>
            </a:r>
            <a:r>
              <a:rPr lang="es-CL" sz="2000" dirty="0"/>
              <a:t>el progreso hacia el objetivo establecido</a:t>
            </a:r>
            <a:r>
              <a:rPr lang="es-CL" sz="2000" dirty="0" smtClean="0"/>
              <a:t>,</a:t>
            </a:r>
          </a:p>
          <a:p>
            <a:r>
              <a:rPr lang="es-CL" sz="2000" dirty="0" smtClean="0"/>
              <a:t>Evaluar </a:t>
            </a:r>
            <a:r>
              <a:rPr lang="es-CL" sz="2000" dirty="0"/>
              <a:t>lo que se requiere hacer para alcanzarlo, </a:t>
            </a:r>
            <a:r>
              <a:rPr lang="es-CL" sz="2000" dirty="0" smtClean="0"/>
              <a:t>y</a:t>
            </a:r>
          </a:p>
          <a:p>
            <a:r>
              <a:rPr lang="es-CL" sz="2000" dirty="0" smtClean="0"/>
              <a:t>Llevar </a:t>
            </a:r>
            <a:r>
              <a:rPr lang="es-CL" sz="2000" dirty="0"/>
              <a:t>a cabo las acciones correctivas necesarias para alcanzarlo, o </a:t>
            </a:r>
            <a:r>
              <a:rPr lang="es-CL" sz="2000" dirty="0" smtClean="0"/>
              <a:t>incluso superarlo</a:t>
            </a:r>
            <a:r>
              <a:rPr lang="es-CL" sz="2000" dirty="0"/>
              <a:t>. </a:t>
            </a:r>
            <a:endParaRPr lang="es-CL" sz="2000" dirty="0" smtClean="0"/>
          </a:p>
          <a:p>
            <a:endParaRPr lang="es-CL" sz="2000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dirty="0" smtClean="0"/>
              <a:t>Procesos Control</a:t>
            </a:r>
            <a:endParaRPr lang="es-CL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7988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>
          <a:xfrm>
            <a:off x="323528" y="1196752"/>
            <a:ext cx="8229600" cy="4525963"/>
          </a:xfrm>
        </p:spPr>
        <p:txBody>
          <a:bodyPr/>
          <a:lstStyle/>
          <a:p>
            <a:r>
              <a:rPr lang="es-CL" sz="2400" dirty="0"/>
              <a:t>A medida que se desarrolla o ejecuta el proyecto, es necesario monitorizar su progreso para asegurar que éste vaya según lo planeado. </a:t>
            </a:r>
            <a:endParaRPr lang="es-CL" sz="2400" dirty="0" smtClean="0"/>
          </a:p>
          <a:p>
            <a:r>
              <a:rPr lang="es-CL" sz="2400" dirty="0" smtClean="0"/>
              <a:t>Monitorizar </a:t>
            </a:r>
            <a:r>
              <a:rPr lang="es-CL" sz="2400" dirty="0"/>
              <a:t>implica, por lo tanto, </a:t>
            </a:r>
            <a:r>
              <a:rPr lang="es-CL" sz="2400" b="1" dirty="0"/>
              <a:t>medir </a:t>
            </a:r>
            <a:r>
              <a:rPr lang="es-CL" sz="2400" dirty="0"/>
              <a:t> el avance real y </a:t>
            </a:r>
            <a:r>
              <a:rPr lang="es-CL" sz="2400" b="1" dirty="0"/>
              <a:t>compararlo c</a:t>
            </a:r>
            <a:r>
              <a:rPr lang="es-CL" sz="2400" dirty="0"/>
              <a:t>on el avance previsto. Para medir el avance real es necesario conocer:- cuándo se inician las actividades,- cómo se desarrollan las actividades ya iniciadas, y- cuáles se han terminado realmente (cuál ha sido su fecha de finalización</a:t>
            </a:r>
            <a:r>
              <a:rPr lang="es-CL" sz="2400" dirty="0" smtClean="0"/>
              <a:t>).</a:t>
            </a:r>
          </a:p>
          <a:p>
            <a:r>
              <a:rPr lang="es-CL" sz="2400" dirty="0" smtClean="0"/>
              <a:t>Otro </a:t>
            </a:r>
            <a:r>
              <a:rPr lang="es-CL" sz="2400" dirty="0"/>
              <a:t>importante aspecto a medir es el </a:t>
            </a:r>
            <a:r>
              <a:rPr lang="es-CL" sz="2400" b="1" dirty="0"/>
              <a:t>gasto de dinero y cuánto se ha comprometido hasta la </a:t>
            </a:r>
            <a:r>
              <a:rPr lang="es-CL" sz="2400" b="1" dirty="0" smtClean="0"/>
              <a:t>fecha.</a:t>
            </a:r>
            <a:endParaRPr lang="es-CL" sz="2400" dirty="0"/>
          </a:p>
          <a:p>
            <a:pPr marL="0" indent="0">
              <a:buNone/>
            </a:pPr>
            <a:endParaRPr lang="es-ES" sz="2400" dirty="0"/>
          </a:p>
          <a:p>
            <a:pPr marL="0" indent="0">
              <a:buNone/>
            </a:pPr>
            <a:endParaRPr lang="es-CL" sz="2400" dirty="0" smtClean="0"/>
          </a:p>
        </p:txBody>
      </p:sp>
      <p:sp>
        <p:nvSpPr>
          <p:cNvPr id="5" name="Título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/>
          <a:lstStyle/>
          <a:p>
            <a:pPr algn="ctr"/>
            <a:r>
              <a:rPr lang="es-ES" b="1" dirty="0" smtClean="0"/>
              <a:t>Procesos Control</a:t>
            </a:r>
            <a:endParaRPr lang="es-CL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3095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>
          <a:xfrm>
            <a:off x="323528" y="1196752"/>
            <a:ext cx="8229600" cy="4525963"/>
          </a:xfrm>
        </p:spPr>
        <p:txBody>
          <a:bodyPr/>
          <a:lstStyle/>
          <a:p>
            <a:r>
              <a:rPr lang="es-CL" sz="2000" dirty="0" smtClean="0"/>
              <a:t>En </a:t>
            </a:r>
            <a:r>
              <a:rPr lang="es-CL" sz="2000" dirty="0"/>
              <a:t>caso de que el director detecte desviaciones, como puede ser un retraso de los trabajos respecto a la planificación, un gasto excesivo, </a:t>
            </a:r>
            <a:r>
              <a:rPr lang="es-CL" sz="2000" dirty="0" smtClean="0"/>
              <a:t>o que </a:t>
            </a:r>
            <a:r>
              <a:rPr lang="es-CL" sz="2000" dirty="0"/>
              <a:t>no se cumplen con las especificaciones técnicas, será necesario </a:t>
            </a:r>
            <a:r>
              <a:rPr lang="es-CL" sz="2000" dirty="0" smtClean="0"/>
              <a:t>estudiar posibles </a:t>
            </a:r>
            <a:r>
              <a:rPr lang="es-CL" sz="2000" b="1" dirty="0" smtClean="0"/>
              <a:t>acciones correctivas </a:t>
            </a:r>
            <a:r>
              <a:rPr lang="es-CL" sz="2000" dirty="0"/>
              <a:t> que ayuden a reducir o eliminar las </a:t>
            </a:r>
            <a:r>
              <a:rPr lang="es-CL" sz="2000" dirty="0" smtClean="0"/>
              <a:t>desviaciones observadas.</a:t>
            </a:r>
          </a:p>
          <a:p>
            <a:r>
              <a:rPr lang="es-CL" sz="2000" dirty="0" smtClean="0"/>
              <a:t>En </a:t>
            </a:r>
            <a:r>
              <a:rPr lang="es-CL" sz="2000" dirty="0"/>
              <a:t>caso de producirse una desviación, es recomendable analizar varias </a:t>
            </a:r>
            <a:r>
              <a:rPr lang="es-CL" sz="2000" dirty="0" smtClean="0"/>
              <a:t>acciones correctivas </a:t>
            </a:r>
            <a:r>
              <a:rPr lang="es-CL" sz="2000" dirty="0"/>
              <a:t>de modo que la que se lleve a cabo sea la que más posibilidades tiene </a:t>
            </a:r>
            <a:r>
              <a:rPr lang="es-CL" sz="2000" dirty="0" smtClean="0"/>
              <a:t>de colocar </a:t>
            </a:r>
            <a:r>
              <a:rPr lang="es-CL" sz="2000" dirty="0"/>
              <a:t>al proyecto otra vez dentro del presupuesto, plazo y alcance previstos. </a:t>
            </a:r>
            <a:endParaRPr lang="es-CL" sz="2000" dirty="0" smtClean="0"/>
          </a:p>
          <a:p>
            <a:r>
              <a:rPr lang="es-CL" sz="2000" dirty="0" smtClean="0"/>
              <a:t>Hay que </a:t>
            </a:r>
            <a:r>
              <a:rPr lang="es-CL" sz="2000" dirty="0"/>
              <a:t>recordar que la adición de recursos puede adelantar un determinado trabajo, </a:t>
            </a:r>
            <a:r>
              <a:rPr lang="es-CL" sz="2000" dirty="0" smtClean="0"/>
              <a:t>pero al </a:t>
            </a:r>
            <a:r>
              <a:rPr lang="es-CL" sz="2000" dirty="0"/>
              <a:t>mismo tiempo, implicará un aumento de los costes, por lo que el proyecto </a:t>
            </a:r>
            <a:r>
              <a:rPr lang="es-CL" sz="2000" dirty="0" smtClean="0"/>
              <a:t>podría salirse </a:t>
            </a:r>
            <a:r>
              <a:rPr lang="es-CL" sz="2000" dirty="0"/>
              <a:t>del presupuesto. Por lo tanto, antes de llevar a cabo acciones </a:t>
            </a:r>
            <a:r>
              <a:rPr lang="es-CL" sz="2000" dirty="0" smtClean="0"/>
              <a:t>correctivas, </a:t>
            </a:r>
            <a:r>
              <a:rPr lang="es-CL" sz="2000" b="1" dirty="0" smtClean="0"/>
              <a:t>es vital </a:t>
            </a:r>
            <a:r>
              <a:rPr lang="es-CL" sz="2000" b="1" dirty="0"/>
              <a:t>analizar varias alternativas y evaluar cuidadosamente las </a:t>
            </a:r>
            <a:r>
              <a:rPr lang="es-CL" sz="2000" b="1" dirty="0" smtClean="0"/>
              <a:t>repercusiones</a:t>
            </a:r>
            <a:r>
              <a:rPr lang="es-CL" sz="2000" dirty="0" smtClean="0"/>
              <a:t> que éstas </a:t>
            </a:r>
            <a:r>
              <a:rPr lang="es-CL" sz="2000" dirty="0"/>
              <a:t>podrían producir. </a:t>
            </a:r>
            <a:endParaRPr lang="es-ES" sz="2400" dirty="0"/>
          </a:p>
          <a:p>
            <a:pPr marL="0" indent="0">
              <a:buNone/>
            </a:pPr>
            <a:endParaRPr lang="es-CL" sz="2400" dirty="0" smtClean="0"/>
          </a:p>
        </p:txBody>
      </p:sp>
      <p:sp>
        <p:nvSpPr>
          <p:cNvPr id="5" name="Título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/>
          <a:lstStyle/>
          <a:p>
            <a:pPr algn="ctr"/>
            <a:r>
              <a:rPr lang="es-ES" b="1" dirty="0" smtClean="0"/>
              <a:t>Procesos Control</a:t>
            </a:r>
            <a:endParaRPr lang="es-CL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2921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>
          <a:xfrm>
            <a:off x="323528" y="1196752"/>
            <a:ext cx="8229600" cy="4824536"/>
          </a:xfrm>
        </p:spPr>
        <p:txBody>
          <a:bodyPr/>
          <a:lstStyle/>
          <a:p>
            <a:r>
              <a:rPr lang="es-CL" sz="2000" dirty="0" smtClean="0"/>
              <a:t>Por </a:t>
            </a:r>
            <a:r>
              <a:rPr lang="es-CL" sz="2000" dirty="0"/>
              <a:t>otra parte, el no tomar acciones correctivas para afrontarlos problemas a los que se enfrenta el proyecto normalmente desemboca en </a:t>
            </a:r>
            <a:r>
              <a:rPr lang="es-CL" sz="2000" dirty="0" smtClean="0"/>
              <a:t>una situación </a:t>
            </a:r>
            <a:r>
              <a:rPr lang="es-CL" sz="2000" dirty="0"/>
              <a:t>que empeora paulatinamente a medida que se avanza en el tiempo. </a:t>
            </a:r>
            <a:endParaRPr lang="es-CL" sz="2000" dirty="0" smtClean="0"/>
          </a:p>
          <a:p>
            <a:r>
              <a:rPr lang="es-CL" sz="2000" dirty="0" smtClean="0"/>
              <a:t>Esperara </a:t>
            </a:r>
            <a:r>
              <a:rPr lang="es-CL" sz="2000" dirty="0"/>
              <a:t>que un problema se corrija por si solo es una mala estrategia. Por lo tanto, </a:t>
            </a:r>
            <a:r>
              <a:rPr lang="es-CL" sz="2000" dirty="0" smtClean="0"/>
              <a:t>cuando más </a:t>
            </a:r>
            <a:r>
              <a:rPr lang="es-CL" sz="2000" dirty="0"/>
              <a:t>pronto se detecte e identifique un problema y se apliquen las acciones </a:t>
            </a:r>
            <a:r>
              <a:rPr lang="es-CL" sz="2000" dirty="0" smtClean="0"/>
              <a:t>correctivas adecuadas</a:t>
            </a:r>
            <a:r>
              <a:rPr lang="es-CL" sz="2000" dirty="0"/>
              <a:t>, mejor</a:t>
            </a:r>
            <a:r>
              <a:rPr lang="es-CL" sz="2000" dirty="0" smtClean="0"/>
              <a:t>. </a:t>
            </a:r>
          </a:p>
          <a:p>
            <a:r>
              <a:rPr lang="es-CL" sz="2000" dirty="0" smtClean="0"/>
              <a:t>Medir </a:t>
            </a:r>
            <a:r>
              <a:rPr lang="es-CL" sz="2000" dirty="0"/>
              <a:t>el avance real y compararlo de forma adecuada y periódica con el </a:t>
            </a:r>
            <a:r>
              <a:rPr lang="es-CL" sz="2000" dirty="0" smtClean="0"/>
              <a:t>avance previsto </a:t>
            </a:r>
            <a:r>
              <a:rPr lang="es-CL" sz="2000" dirty="0"/>
              <a:t>es la clave para un efectivo control del proyecto. </a:t>
            </a:r>
            <a:endParaRPr lang="es-CL" sz="2000" dirty="0" smtClean="0"/>
          </a:p>
          <a:p>
            <a:r>
              <a:rPr lang="es-CL" sz="2000" dirty="0" smtClean="0"/>
              <a:t>Contar </a:t>
            </a:r>
            <a:r>
              <a:rPr lang="es-CL" sz="2000" dirty="0"/>
              <a:t>con un </a:t>
            </a:r>
            <a:r>
              <a:rPr lang="es-CL" sz="2000" dirty="0" smtClean="0"/>
              <a:t>proceso ordenado </a:t>
            </a:r>
            <a:r>
              <a:rPr lang="es-CL" sz="2000" dirty="0"/>
              <a:t>y claro para llevar a cabo el control del proyecto ayuda enormemente </a:t>
            </a:r>
            <a:r>
              <a:rPr lang="es-CL" sz="2000" dirty="0" smtClean="0"/>
              <a:t>al director </a:t>
            </a:r>
            <a:r>
              <a:rPr lang="es-CL" sz="2000" dirty="0"/>
              <a:t>del proyecto, </a:t>
            </a:r>
            <a:r>
              <a:rPr lang="es-CL" sz="2000" dirty="0" smtClean="0"/>
              <a:t>teniendo </a:t>
            </a:r>
            <a:r>
              <a:rPr lang="es-CL" sz="2000" dirty="0"/>
              <a:t>en cuenta este factor, a continuación se muestra </a:t>
            </a:r>
            <a:r>
              <a:rPr lang="es-CL" sz="2000" dirty="0" smtClean="0"/>
              <a:t>un ejemplo </a:t>
            </a:r>
            <a:r>
              <a:rPr lang="es-CL" sz="2000" dirty="0"/>
              <a:t>de los pasos a realizar durante el proceso de control.</a:t>
            </a:r>
          </a:p>
          <a:p>
            <a:pPr marL="0" indent="0">
              <a:buNone/>
            </a:pPr>
            <a:endParaRPr lang="es-ES" sz="2400" dirty="0"/>
          </a:p>
          <a:p>
            <a:pPr marL="0" indent="0">
              <a:buNone/>
            </a:pPr>
            <a:endParaRPr lang="es-CL" sz="2400" dirty="0" smtClean="0"/>
          </a:p>
        </p:txBody>
      </p:sp>
      <p:sp>
        <p:nvSpPr>
          <p:cNvPr id="5" name="Título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/>
          <a:lstStyle/>
          <a:p>
            <a:pPr algn="ctr"/>
            <a:r>
              <a:rPr lang="es-ES" b="1" dirty="0" smtClean="0"/>
              <a:t>Procesos Control</a:t>
            </a:r>
            <a:endParaRPr lang="es-CL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1750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1600" y="-243408"/>
            <a:ext cx="6120680" cy="7239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45021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uocUC 201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 DuocUC 2012</Template>
  <TotalTime>293</TotalTime>
  <Words>145</Words>
  <Application>Microsoft Office PowerPoint</Application>
  <PresentationFormat>Presentación en pantalla (4:3)</PresentationFormat>
  <Paragraphs>28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MS PGothic</vt:lpstr>
      <vt:lpstr>Arial</vt:lpstr>
      <vt:lpstr>Calibri</vt:lpstr>
      <vt:lpstr>Tema DuocUC 2012</vt:lpstr>
      <vt:lpstr>Presentación de PowerPoint</vt:lpstr>
      <vt:lpstr>Presentación de PowerPoint</vt:lpstr>
      <vt:lpstr>Procesos Control</vt:lpstr>
      <vt:lpstr>Procesos Control</vt:lpstr>
      <vt:lpstr>Procesos Control</vt:lpstr>
      <vt:lpstr>Procesos Control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Andres Alberto U.</dc:creator>
  <cp:lastModifiedBy>usuario</cp:lastModifiedBy>
  <cp:revision>31</cp:revision>
  <dcterms:created xsi:type="dcterms:W3CDTF">2013-06-28T16:52:03Z</dcterms:created>
  <dcterms:modified xsi:type="dcterms:W3CDTF">2016-12-05T18:08:00Z</dcterms:modified>
</cp:coreProperties>
</file>