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0"/>
  </p:notesMasterIdLst>
  <p:sldIdLst>
    <p:sldId id="260" r:id="rId2"/>
    <p:sldId id="259" r:id="rId3"/>
    <p:sldId id="303" r:id="rId4"/>
    <p:sldId id="304" r:id="rId5"/>
    <p:sldId id="305" r:id="rId6"/>
    <p:sldId id="306" r:id="rId7"/>
    <p:sldId id="307" r:id="rId8"/>
    <p:sldId id="308" r:id="rId9"/>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280"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05-12-2016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05-12-2016</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05-12-2016</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05-12-2016</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05-12-2016</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476672"/>
            <a:ext cx="8208912" cy="1200329"/>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s-CL" sz="3600" dirty="0" smtClean="0">
                <a:latin typeface="Calibri" pitchFamily="34" charset="0"/>
              </a:rPr>
              <a:t>GPI7501 – CONTROL Y GESTIÓN DE PROYECTOS INFORMÁTICOS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0" y="980728"/>
            <a:ext cx="9068445" cy="4142673"/>
          </a:xfrm>
          <a:prstGeom prst="rect">
            <a:avLst/>
          </a:prstGeom>
        </p:spPr>
        <p:txBody>
          <a:bodyPr wrap="non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N°3</a:t>
            </a:r>
          </a:p>
          <a:p>
            <a:pPr algn="ctr"/>
            <a:r>
              <a:rPr lang="es-CL" sz="2800" dirty="0">
                <a:latin typeface="Calibri" pitchFamily="34" charset="0"/>
              </a:rPr>
              <a:t>Realizar la ejecución, seguimiento y control del desarrollo del</a:t>
            </a:r>
          </a:p>
          <a:p>
            <a:pPr algn="ctr"/>
            <a:r>
              <a:rPr lang="es-CL" sz="2800" dirty="0">
                <a:latin typeface="Calibri" pitchFamily="34" charset="0"/>
              </a:rPr>
              <a:t>proyecto informático.</a:t>
            </a:r>
          </a:p>
          <a:p>
            <a:pPr algn="ctr"/>
            <a:endParaRPr lang="es-CL" sz="2800" dirty="0">
              <a:latin typeface="Calibri" pitchFamily="34" charset="0"/>
            </a:endParaRPr>
          </a:p>
          <a:p>
            <a:pPr algn="ctr"/>
            <a:endParaRPr lang="es-CL" sz="2800" dirty="0" smtClean="0">
              <a:latin typeface="Calibri" pitchFamily="34" charset="0"/>
            </a:endParaRPr>
          </a:p>
          <a:p>
            <a:pPr algn="ctr"/>
            <a:r>
              <a:rPr lang="es-CL" sz="2800" dirty="0" smtClean="0">
                <a:latin typeface="Calibri" pitchFamily="34" charset="0"/>
              </a:rPr>
              <a:t>Experiencia:</a:t>
            </a:r>
            <a:endParaRPr lang="es-CL" sz="2800" b="1" dirty="0">
              <a:latin typeface="Calibri" pitchFamily="34" charset="0"/>
            </a:endParaRPr>
          </a:p>
          <a:p>
            <a:pPr algn="ctr"/>
            <a:r>
              <a:rPr lang="es-CL" sz="2800" dirty="0" smtClean="0">
                <a:latin typeface="Calibri" pitchFamily="34" charset="0"/>
              </a:rPr>
              <a:t>Presentación </a:t>
            </a:r>
            <a:r>
              <a:rPr lang="es-CL" sz="2800" dirty="0" smtClean="0">
                <a:latin typeface="Calibri" pitchFamily="34" charset="0"/>
              </a:rPr>
              <a:t>del </a:t>
            </a:r>
            <a:r>
              <a:rPr lang="es-CL" sz="2800" dirty="0" smtClean="0">
                <a:latin typeface="Calibri" pitchFamily="34" charset="0"/>
              </a:rPr>
              <a:t>Proyecto</a:t>
            </a:r>
            <a:endParaRPr lang="es-CL" sz="28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r>
              <a:rPr lang="es-CL" sz="2000" dirty="0"/>
              <a:t>Cuando se valora la viabilidad de un proyecto se tiene muy en cuenta a </a:t>
            </a:r>
            <a:r>
              <a:rPr lang="es-CL" sz="2000" dirty="0" smtClean="0"/>
              <a:t>la persona </a:t>
            </a:r>
            <a:r>
              <a:rPr lang="es-CL" sz="2000" dirty="0"/>
              <a:t>que lo va a llevar a cabo. Por ello, es fundamental además </a:t>
            </a:r>
            <a:r>
              <a:rPr lang="es-CL" sz="2000" dirty="0" smtClean="0"/>
              <a:t>de demostrar </a:t>
            </a:r>
            <a:r>
              <a:rPr lang="es-CL" sz="2000" dirty="0"/>
              <a:t>una actitud y capacidad adecuadas para desarrollar un proyecto, </a:t>
            </a:r>
            <a:r>
              <a:rPr lang="es-CL" sz="2000" dirty="0" smtClean="0"/>
              <a:t>dar una </a:t>
            </a:r>
            <a:r>
              <a:rPr lang="es-CL" sz="2000" dirty="0"/>
              <a:t>buena imagen</a:t>
            </a:r>
            <a:r>
              <a:rPr lang="es-CL" sz="2000" dirty="0" smtClean="0"/>
              <a:t>.</a:t>
            </a:r>
          </a:p>
          <a:p>
            <a:r>
              <a:rPr lang="es-CL" sz="2000" dirty="0"/>
              <a:t>Una vez redactado y bien presentado el proyecto será necesario darlo a conocer, esto es, exponerlo para solicitar información, asesoramiento, buscar socios, negociar con entidades financieras, etc. Para “defenderlo” con eficacia no basta con conocerlo a fondo, sino que será importante poner en marcha otro tipo de habilidades: las habilidades comunicativas. </a:t>
            </a:r>
            <a:endParaRPr lang="es-CL" sz="2000" dirty="0" smtClean="0"/>
          </a:p>
          <a:p>
            <a:r>
              <a:rPr lang="es-CL" sz="2000"/>
              <a:t>A</a:t>
            </a:r>
            <a:r>
              <a:rPr lang="es-CL" sz="2000" smtClean="0"/>
              <a:t>l </a:t>
            </a:r>
            <a:r>
              <a:rPr lang="es-CL" sz="2000" dirty="0"/>
              <a:t>comunicar se ponen en marcha muchos componentes que no son propiamente verbales y que, o bien podemos utilizar para dotar de convicción a nuestro mensaje, o bien actúan de forma inconsciente. Lo más importante de todo es que estas habilidades se pueden aprender. </a:t>
            </a:r>
          </a:p>
        </p:txBody>
      </p:sp>
      <p:sp>
        <p:nvSpPr>
          <p:cNvPr id="3" name="Título 2"/>
          <p:cNvSpPr>
            <a:spLocks noGrp="1"/>
          </p:cNvSpPr>
          <p:nvPr>
            <p:ph type="title"/>
          </p:nvPr>
        </p:nvSpPr>
        <p:spPr/>
        <p:txBody>
          <a:bodyPr/>
          <a:lstStyle/>
          <a:p>
            <a:r>
              <a:rPr lang="es-CL" dirty="0" smtClean="0">
                <a:solidFill>
                  <a:schemeClr val="tx1"/>
                </a:solidFill>
              </a:rPr>
              <a:t>Importancia de la Presentación del Proyecto</a:t>
            </a:r>
            <a:endParaRPr lang="es-CL" dirty="0">
              <a:solidFill>
                <a:schemeClr val="tx1"/>
              </a:solidFill>
            </a:endParaRPr>
          </a:p>
        </p:txBody>
      </p:sp>
    </p:spTree>
    <p:extLst>
      <p:ext uri="{BB962C8B-B14F-4D97-AF65-F5344CB8AC3E}">
        <p14:creationId xmlns:p14="http://schemas.microsoft.com/office/powerpoint/2010/main" val="4122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pPr marL="457200" indent="-457200">
              <a:buAutoNum type="arabicPeriod"/>
            </a:pPr>
            <a:r>
              <a:rPr lang="es-CL" sz="2000" b="1" dirty="0" smtClean="0"/>
              <a:t>Mala comunicación:</a:t>
            </a:r>
          </a:p>
          <a:p>
            <a:pPr marL="457200" indent="-457200">
              <a:buAutoNum type="arabicPeriod"/>
            </a:pPr>
            <a:endParaRPr lang="es-CL" sz="2000" b="1" dirty="0"/>
          </a:p>
          <a:p>
            <a:pPr marL="0" indent="0" algn="just">
              <a:buNone/>
            </a:pPr>
            <a:r>
              <a:rPr lang="es-CL" sz="2000" dirty="0"/>
              <a:t>Todo el mundo sabe lo vital que resulta compartir información y conocimientos de forma proactiva durante un proyecto si se quiere tener éxito; sin embargo, la mala comunicación suele ser un obstáculo recurrente para los equipos de trabajo. Si el tuyo no ha dedicado tiempo últimamente a mejorar sus habilidades de comunicación, no esperes al siguiente descalabro para convencerte de la necesidad de ello.</a:t>
            </a:r>
            <a:endParaRPr lang="es-CL" sz="2000" b="1" dirty="0"/>
          </a:p>
          <a:p>
            <a:endParaRPr lang="es-CL" dirty="0"/>
          </a:p>
        </p:txBody>
      </p:sp>
      <p:sp>
        <p:nvSpPr>
          <p:cNvPr id="3" name="Título 2"/>
          <p:cNvSpPr>
            <a:spLocks noGrp="1"/>
          </p:cNvSpPr>
          <p:nvPr>
            <p:ph type="title"/>
          </p:nvPr>
        </p:nvSpPr>
        <p:spPr/>
        <p:txBody>
          <a:bodyPr/>
          <a:lstStyle/>
          <a:p>
            <a:r>
              <a:rPr lang="es-CL" dirty="0" smtClean="0">
                <a:solidFill>
                  <a:schemeClr val="tx1"/>
                </a:solidFill>
              </a:rPr>
              <a:t>Principales razones porque los proyectos fracasan</a:t>
            </a:r>
            <a:endParaRPr lang="es-CL" dirty="0">
              <a:solidFill>
                <a:schemeClr val="tx1"/>
              </a:solidFill>
            </a:endParaRPr>
          </a:p>
        </p:txBody>
      </p:sp>
    </p:spTree>
    <p:extLst>
      <p:ext uri="{BB962C8B-B14F-4D97-AF65-F5344CB8AC3E}">
        <p14:creationId xmlns:p14="http://schemas.microsoft.com/office/powerpoint/2010/main" val="26933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pPr marL="0" indent="0">
              <a:buNone/>
            </a:pPr>
            <a:r>
              <a:rPr lang="es-CL" sz="2000" b="1" dirty="0"/>
              <a:t>2. Plazos de entrega excesivamente ajustados</a:t>
            </a:r>
          </a:p>
          <a:p>
            <a:pPr marL="457200" indent="-457200">
              <a:buAutoNum type="arabicPeriod"/>
            </a:pPr>
            <a:endParaRPr lang="es-CL" sz="2000" b="1" dirty="0"/>
          </a:p>
          <a:p>
            <a:pPr marL="0" indent="0" algn="just">
              <a:buNone/>
            </a:pPr>
            <a:r>
              <a:rPr lang="es-CL" sz="2000" dirty="0"/>
              <a:t>Cuando los plazos de un proyecto se calculan a la baja, la consecuencia no es un simple retraso del calendario. Para empezar, hay que remunerar a los trabajadores por el tiempo extra de trabajo, por lo que hay que añadir nuevos gastos al presupuesto inicial. Por otro lado, los equipos de ventas confiaban en que el producto saldría a tiempo y, al no ser así, se han perdido lucrativos acuerdos. Es importante fijar unos plazos de entrega sensatos</a:t>
            </a:r>
            <a:endParaRPr lang="es-CL" dirty="0"/>
          </a:p>
        </p:txBody>
      </p:sp>
      <p:sp>
        <p:nvSpPr>
          <p:cNvPr id="3" name="Título 2"/>
          <p:cNvSpPr>
            <a:spLocks noGrp="1"/>
          </p:cNvSpPr>
          <p:nvPr>
            <p:ph type="title"/>
          </p:nvPr>
        </p:nvSpPr>
        <p:spPr/>
        <p:txBody>
          <a:bodyPr/>
          <a:lstStyle/>
          <a:p>
            <a:r>
              <a:rPr lang="es-CL" dirty="0" smtClean="0">
                <a:solidFill>
                  <a:schemeClr val="tx1"/>
                </a:solidFill>
              </a:rPr>
              <a:t>Principales razones porque los proyectos fracasan</a:t>
            </a:r>
            <a:endParaRPr lang="es-CL" dirty="0">
              <a:solidFill>
                <a:schemeClr val="tx1"/>
              </a:solidFill>
            </a:endParaRPr>
          </a:p>
        </p:txBody>
      </p:sp>
    </p:spTree>
    <p:extLst>
      <p:ext uri="{BB962C8B-B14F-4D97-AF65-F5344CB8AC3E}">
        <p14:creationId xmlns:p14="http://schemas.microsoft.com/office/powerpoint/2010/main" val="343350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pPr marL="0" indent="0">
              <a:buNone/>
            </a:pPr>
            <a:r>
              <a:rPr lang="es-CL" sz="2000" b="1" dirty="0"/>
              <a:t>3</a:t>
            </a:r>
            <a:r>
              <a:rPr lang="es-CL" sz="2000" b="1" dirty="0" smtClean="0"/>
              <a:t>. I</a:t>
            </a:r>
            <a:r>
              <a:rPr lang="es-CL" sz="2000" b="1" dirty="0"/>
              <a:t>ncapacidad para lidiar con los pequeños detalles</a:t>
            </a:r>
          </a:p>
          <a:p>
            <a:pPr marL="457200" indent="-457200">
              <a:buAutoNum type="arabicPeriod"/>
            </a:pPr>
            <a:endParaRPr lang="es-CL" sz="2000" b="1" dirty="0"/>
          </a:p>
          <a:p>
            <a:pPr marL="0" indent="0" algn="just">
              <a:buNone/>
            </a:pPr>
            <a:r>
              <a:rPr lang="es-CL" sz="2000" dirty="0"/>
              <a:t>¿Sueles encarar los proyectos desde un enfoque global o te concentras más en los detalles? Normalmente se nos da bien solo una de las dos cosas, pero si quieres que tus proyectos tengan éxito necesitas saber hacer ambas. (Ya, sé que no es lo que querías oír.) Si hay aspectos que todavía suelen escapársete, ponte a revisar antiguos proyectos para ver dónde sueles tener descuidos y así aprender a planificar de forma más rigurosa en el futuro.</a:t>
            </a:r>
            <a:endParaRPr lang="es-CL" dirty="0"/>
          </a:p>
        </p:txBody>
      </p:sp>
      <p:sp>
        <p:nvSpPr>
          <p:cNvPr id="3" name="Título 2"/>
          <p:cNvSpPr>
            <a:spLocks noGrp="1"/>
          </p:cNvSpPr>
          <p:nvPr>
            <p:ph type="title"/>
          </p:nvPr>
        </p:nvSpPr>
        <p:spPr/>
        <p:txBody>
          <a:bodyPr/>
          <a:lstStyle/>
          <a:p>
            <a:r>
              <a:rPr lang="es-CL" dirty="0" smtClean="0">
                <a:solidFill>
                  <a:schemeClr val="tx1"/>
                </a:solidFill>
              </a:rPr>
              <a:t>Principales razones porque los proyectos fracasan</a:t>
            </a:r>
            <a:endParaRPr lang="es-CL" dirty="0">
              <a:solidFill>
                <a:schemeClr val="tx1"/>
              </a:solidFill>
            </a:endParaRPr>
          </a:p>
        </p:txBody>
      </p:sp>
    </p:spTree>
    <p:extLst>
      <p:ext uri="{BB962C8B-B14F-4D97-AF65-F5344CB8AC3E}">
        <p14:creationId xmlns:p14="http://schemas.microsoft.com/office/powerpoint/2010/main" val="322116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pPr marL="0" indent="0">
              <a:buNone/>
            </a:pPr>
            <a:r>
              <a:rPr lang="es-CL" sz="2000" b="1" dirty="0"/>
              <a:t>4. Los equipos y la tecnología que no contribuyen </a:t>
            </a:r>
            <a:r>
              <a:rPr lang="es-CL" sz="2000" b="1" dirty="0" smtClean="0"/>
              <a:t>sólo </a:t>
            </a:r>
            <a:r>
              <a:rPr lang="es-CL" sz="2000" b="1" dirty="0"/>
              <a:t>complican las cosas</a:t>
            </a:r>
          </a:p>
          <a:p>
            <a:endParaRPr lang="es-CL" sz="2000" b="1" dirty="0"/>
          </a:p>
          <a:p>
            <a:pPr algn="just"/>
            <a:r>
              <a:rPr lang="es-CL" sz="2000" dirty="0"/>
              <a:t>Nos referimos a equipos y herramientas que no son capaces de cumplir con las expectativas. </a:t>
            </a:r>
            <a:r>
              <a:rPr lang="es-CL" sz="2000" dirty="0" smtClean="0"/>
              <a:t>Arregla </a:t>
            </a:r>
            <a:r>
              <a:rPr lang="es-CL" sz="2000" dirty="0"/>
              <a:t>enseguida aquellos procesos que no funcionen debidamente, aunque ello suponga pagar el precio de rescindir un contrato con antelación. </a:t>
            </a:r>
            <a:endParaRPr lang="es-CL" sz="2000" dirty="0" smtClean="0"/>
          </a:p>
          <a:p>
            <a:pPr algn="just"/>
            <a:r>
              <a:rPr lang="es-CL" sz="2000" dirty="0" smtClean="0"/>
              <a:t>Verte </a:t>
            </a:r>
            <a:r>
              <a:rPr lang="es-CL" sz="2000" dirty="0"/>
              <a:t>obligado a trabajar con equipos que no hacen sino crear problemas supone que vas a tener que invertir más tiempo y dinero en contratar a otra gente que solucione sus errores. Sal de esa situación antes de que te genere más problemas de los que merece.</a:t>
            </a:r>
          </a:p>
          <a:p>
            <a:r>
              <a:rPr lang="es-CL" sz="2000" dirty="0" smtClean="0"/>
              <a:t>Y </a:t>
            </a:r>
            <a:r>
              <a:rPr lang="es-CL" sz="2000" dirty="0"/>
              <a:t>lo mismo se puede decir de la tecnología. Si las herramientas que estás usando para organizar tu equipo y tus proyectos están dificultando el trabajo, entonces ponte a buscar inmediatamente otra solución. Hay muchos tipos de herramientas de gestión que tu equipo puede usar para facilitar las tareas: de proyectos, de documentos, de contenidos, de carteras, de relaciones comerciales… y la lista no acaba ahí</a:t>
            </a:r>
            <a:r>
              <a:rPr lang="es-CL" sz="2000" dirty="0" smtClean="0"/>
              <a:t>.</a:t>
            </a:r>
            <a:endParaRPr lang="es-CL" sz="2000" dirty="0"/>
          </a:p>
        </p:txBody>
      </p:sp>
      <p:sp>
        <p:nvSpPr>
          <p:cNvPr id="3" name="Título 2"/>
          <p:cNvSpPr>
            <a:spLocks noGrp="1"/>
          </p:cNvSpPr>
          <p:nvPr>
            <p:ph type="title"/>
          </p:nvPr>
        </p:nvSpPr>
        <p:spPr/>
        <p:txBody>
          <a:bodyPr/>
          <a:lstStyle/>
          <a:p>
            <a:r>
              <a:rPr lang="es-CL" dirty="0" smtClean="0">
                <a:solidFill>
                  <a:schemeClr val="tx1"/>
                </a:solidFill>
              </a:rPr>
              <a:t>Principales razones porque los proyectos fracasan</a:t>
            </a:r>
            <a:endParaRPr lang="es-CL" dirty="0">
              <a:solidFill>
                <a:schemeClr val="tx1"/>
              </a:solidFill>
            </a:endParaRPr>
          </a:p>
        </p:txBody>
      </p:sp>
    </p:spTree>
    <p:extLst>
      <p:ext uri="{BB962C8B-B14F-4D97-AF65-F5344CB8AC3E}">
        <p14:creationId xmlns:p14="http://schemas.microsoft.com/office/powerpoint/2010/main" val="297743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17638"/>
            <a:ext cx="8229600" cy="4708525"/>
          </a:xfrm>
        </p:spPr>
        <p:txBody>
          <a:bodyPr/>
          <a:lstStyle/>
          <a:p>
            <a:pPr marL="0" indent="0">
              <a:buNone/>
            </a:pPr>
            <a:r>
              <a:rPr lang="es-CL" sz="2000" b="1" dirty="0"/>
              <a:t>5. Los responsables del proyecto no prestan suficiente atención</a:t>
            </a:r>
          </a:p>
          <a:p>
            <a:pPr marL="0" indent="0">
              <a:buNone/>
            </a:pPr>
            <a:endParaRPr lang="es-CL" sz="2000" b="1" dirty="0"/>
          </a:p>
          <a:p>
            <a:pPr algn="just"/>
            <a:r>
              <a:rPr lang="es-CL" sz="2000" dirty="0"/>
              <a:t>Cuando uno es gestor de un proyecto, se convierte en un padre simbólico del mismo y en un impulsor de sus progresos. Y al igual que sucede con los niños, los proyectos requieren controles de salud regulares para estar seguro de que se desarrolla como es debido. Es importante que consultes regularmente con tu equipo cómo marcha el proyecto y ofrezcas tu ayuda cuando este pierda </a:t>
            </a:r>
            <a:r>
              <a:rPr lang="es-CL" sz="2000" dirty="0" smtClean="0"/>
              <a:t>fuerza.</a:t>
            </a:r>
            <a:endParaRPr lang="es-CL" sz="2000" dirty="0"/>
          </a:p>
        </p:txBody>
      </p:sp>
      <p:sp>
        <p:nvSpPr>
          <p:cNvPr id="3" name="Título 2"/>
          <p:cNvSpPr>
            <a:spLocks noGrp="1"/>
          </p:cNvSpPr>
          <p:nvPr>
            <p:ph type="title"/>
          </p:nvPr>
        </p:nvSpPr>
        <p:spPr/>
        <p:txBody>
          <a:bodyPr/>
          <a:lstStyle/>
          <a:p>
            <a:r>
              <a:rPr lang="es-CL" dirty="0" smtClean="0">
                <a:solidFill>
                  <a:schemeClr val="tx1"/>
                </a:solidFill>
              </a:rPr>
              <a:t>Principales razones porque los proyectos fracasan</a:t>
            </a:r>
            <a:endParaRPr lang="es-CL" dirty="0">
              <a:solidFill>
                <a:schemeClr val="tx1"/>
              </a:solidFill>
            </a:endParaRPr>
          </a:p>
        </p:txBody>
      </p:sp>
    </p:spTree>
    <p:extLst>
      <p:ext uri="{BB962C8B-B14F-4D97-AF65-F5344CB8AC3E}">
        <p14:creationId xmlns:p14="http://schemas.microsoft.com/office/powerpoint/2010/main" val="4286093059"/>
      </p:ext>
    </p:extLst>
  </p:cSld>
  <p:clrMapOvr>
    <a:masterClrMapping/>
  </p:clrMapOvr>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353</TotalTime>
  <Words>744</Words>
  <Application>Microsoft Office PowerPoint</Application>
  <PresentationFormat>Presentación en pantalla (4:3)</PresentationFormat>
  <Paragraphs>35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MS PGothic</vt:lpstr>
      <vt:lpstr>Arial</vt:lpstr>
      <vt:lpstr>Calibri</vt:lpstr>
      <vt:lpstr>Tema DuocUC 2012</vt:lpstr>
      <vt:lpstr>Presentación de PowerPoint</vt:lpstr>
      <vt:lpstr>Presentación de PowerPoint</vt:lpstr>
      <vt:lpstr>Importancia de la Presentación del Proyecto</vt:lpstr>
      <vt:lpstr>Principales razones porque los proyectos fracasan</vt:lpstr>
      <vt:lpstr>Principales razones porque los proyectos fracasan</vt:lpstr>
      <vt:lpstr>Principales razones porque los proyectos fracasan</vt:lpstr>
      <vt:lpstr>Principales razones porque los proyectos fracasan</vt:lpstr>
      <vt:lpstr>Principales razones porque los proyectos fracasan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usuario</cp:lastModifiedBy>
  <cp:revision>38</cp:revision>
  <dcterms:created xsi:type="dcterms:W3CDTF">2013-06-28T16:52:03Z</dcterms:created>
  <dcterms:modified xsi:type="dcterms:W3CDTF">2016-12-05T19:07:12Z</dcterms:modified>
</cp:coreProperties>
</file>