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2" r:id="rId1"/>
  </p:sldMasterIdLst>
  <p:notesMasterIdLst>
    <p:notesMasterId r:id="rId38"/>
  </p:notesMasterIdLst>
  <p:sldIdLst>
    <p:sldId id="312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41" r:id="rId13"/>
    <p:sldId id="331" r:id="rId14"/>
    <p:sldId id="332" r:id="rId15"/>
    <p:sldId id="333" r:id="rId16"/>
    <p:sldId id="334" r:id="rId17"/>
    <p:sldId id="335" r:id="rId18"/>
    <p:sldId id="336" r:id="rId19"/>
    <p:sldId id="338" r:id="rId20"/>
    <p:sldId id="337" r:id="rId21"/>
    <p:sldId id="339" r:id="rId22"/>
    <p:sldId id="340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</p:sldIdLst>
  <p:sldSz cx="9144000" cy="6858000" type="screen4x3"/>
  <p:notesSz cx="6858000" cy="9144000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190" autoAdjust="0"/>
  </p:normalViewPr>
  <p:slideViewPr>
    <p:cSldViewPr snapToGrid="0" snapToObjects="1">
      <p:cViewPr varScale="1">
        <p:scale>
          <a:sx n="52" d="100"/>
          <a:sy n="52" d="100"/>
        </p:scale>
        <p:origin x="90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27-10-2015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27/10/2015</a:t>
            </a:fld>
            <a:endParaRPr lang="es-ES_tradnl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27/10/2015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27/10/2015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27/10/2015</a:t>
            </a:fld>
            <a:endParaRPr lang="es-ES_tradn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FFAE4-75DD-40FC-8C8A-D78E77AA2A08}" type="datetime1">
              <a:rPr lang="es-ES_tradnl" smtClean="0"/>
              <a:pPr/>
              <a:t>27/10/2015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27/10/2015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27/10/2015</a:t>
            </a:fld>
            <a:endParaRPr lang="es-ES_tradnl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2345ABA-6911-4635-B9EA-7F869E07A662}" type="datetime1">
              <a:rPr lang="es-ES_tradnl" smtClean="0"/>
              <a:pPr>
                <a:defRPr/>
              </a:pPr>
              <a:t>27/10/2015</a:t>
            </a:fld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27/10/2015</a:t>
            </a:fld>
            <a:endParaRPr lang="es-ES_tradnl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27/10/2015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27/10/2015</a:t>
            </a:fld>
            <a:endParaRPr lang="es-ES_tradnl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27/10/2015</a:t>
            </a:fld>
            <a:endParaRPr lang="es-ES_tradnl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s-ES_tradnl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3946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  <p:sldLayoutId id="2147483815" r:id="rId53"/>
    <p:sldLayoutId id="2147483816" r:id="rId54"/>
    <p:sldLayoutId id="2147483817" r:id="rId55"/>
    <p:sldLayoutId id="2147483818" r:id="rId56"/>
    <p:sldLayoutId id="2147483819" r:id="rId57"/>
    <p:sldLayoutId id="2147483715" r:id="rId5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0187" y="1758455"/>
            <a:ext cx="7498080" cy="242936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/>
              <a:t>Estructuras de datos lineales</a:t>
            </a:r>
            <a:r>
              <a:rPr lang="es-CL" dirty="0"/>
              <a:t/>
            </a:r>
            <a:br>
              <a:rPr lang="es-CL" dirty="0"/>
            </a:br>
            <a:r>
              <a:rPr lang="es-ES" b="1" dirty="0" smtClean="0"/>
              <a:t>Arboles</a:t>
            </a:r>
            <a:br>
              <a:rPr lang="es-ES" b="1" dirty="0" smtClean="0"/>
            </a:br>
            <a:r>
              <a:rPr lang="es-CL" dirty="0" smtClean="0"/>
              <a:t/>
            </a:r>
            <a:br>
              <a:rPr lang="es-CL" dirty="0" smtClean="0"/>
            </a:br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Representación de un nodo</a:t>
            </a:r>
          </a:p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La clase Nodo agrupa a todos los campos de que consta: dato, </a:t>
            </a:r>
            <a:r>
              <a:rPr lang="es-CL" sz="2000" dirty="0" err="1">
                <a:latin typeface="+mj-lt"/>
              </a:rPr>
              <a:t>izdo</a:t>
            </a:r>
            <a:r>
              <a:rPr lang="es-CL" sz="2000" dirty="0">
                <a:latin typeface="+mj-lt"/>
              </a:rPr>
              <a:t> (rama izquierda) y </a:t>
            </a:r>
            <a:r>
              <a:rPr lang="es-CL" sz="2000" dirty="0" err="1" smtClean="0">
                <a:latin typeface="+mj-lt"/>
              </a:rPr>
              <a:t>dcho</a:t>
            </a:r>
            <a:r>
              <a:rPr lang="es-CL" sz="2000" dirty="0" smtClean="0">
                <a:latin typeface="+mj-lt"/>
              </a:rPr>
              <a:t> (rama </a:t>
            </a:r>
            <a:r>
              <a:rPr lang="es-CL" sz="2000" dirty="0">
                <a:latin typeface="+mj-lt"/>
              </a:rPr>
              <a:t>derecha). Además, dispone de dos constructores; el primero inicializa el campo dato a </a:t>
            </a:r>
            <a:r>
              <a:rPr lang="es-CL" sz="2000" dirty="0" smtClean="0">
                <a:latin typeface="+mj-lt"/>
              </a:rPr>
              <a:t>un valor </a:t>
            </a:r>
            <a:r>
              <a:rPr lang="es-CL" sz="2000" dirty="0">
                <a:latin typeface="+mj-lt"/>
              </a:rPr>
              <a:t>y los enlaces a </a:t>
            </a:r>
            <a:r>
              <a:rPr lang="es-CL" sz="2000" dirty="0" err="1">
                <a:latin typeface="+mj-lt"/>
              </a:rPr>
              <a:t>null</a:t>
            </a:r>
            <a:r>
              <a:rPr lang="es-CL" sz="2000" dirty="0">
                <a:latin typeface="+mj-lt"/>
              </a:rPr>
              <a:t>, en definitiva, se inicializa como hoja y el segundo inicializa dato </a:t>
            </a:r>
            <a:r>
              <a:rPr lang="es-CL" sz="2000" dirty="0" smtClean="0">
                <a:latin typeface="+mj-lt"/>
              </a:rPr>
              <a:t>a un </a:t>
            </a:r>
            <a:r>
              <a:rPr lang="es-CL" sz="2000" dirty="0">
                <a:latin typeface="+mj-lt"/>
              </a:rPr>
              <a:t>valor y las ramas a dos subárboles.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10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87" y="3232603"/>
            <a:ext cx="75057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2332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388182"/>
            <a:ext cx="79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Clase nodo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11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57" y="728663"/>
            <a:ext cx="6420256" cy="592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6765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388182"/>
            <a:ext cx="79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Clase nodo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12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67" y="849847"/>
            <a:ext cx="7726019" cy="340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5817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302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Recorrido de un árbol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El </a:t>
            </a:r>
            <a:r>
              <a:rPr lang="es-CL" sz="2000" u="sng" dirty="0">
                <a:latin typeface="+mj-lt"/>
              </a:rPr>
              <a:t>recorrido </a:t>
            </a:r>
            <a:r>
              <a:rPr lang="es-CL" sz="2000" u="sng" dirty="0" err="1">
                <a:latin typeface="+mj-lt"/>
              </a:rPr>
              <a:t>preorden</a:t>
            </a:r>
            <a:r>
              <a:rPr lang="es-CL" sz="2000" u="sng" dirty="0">
                <a:latin typeface="+mj-lt"/>
              </a:rPr>
              <a:t> </a:t>
            </a:r>
            <a:r>
              <a:rPr lang="es-CL" sz="2000" dirty="0">
                <a:latin typeface="+mj-lt"/>
              </a:rPr>
              <a:t>(NID) conlleva los siguientes pasos, en los que el nodo raíz va antes que los subárboles:</a:t>
            </a:r>
          </a:p>
          <a:p>
            <a:pPr lvl="1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1. Visitar el nodo raíz (N).</a:t>
            </a:r>
          </a:p>
          <a:p>
            <a:pPr lvl="1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2. Recorrer el subárbol izquierdo (I) en </a:t>
            </a:r>
            <a:r>
              <a:rPr lang="es-CL" sz="2000" dirty="0" err="1">
                <a:latin typeface="+mj-lt"/>
              </a:rPr>
              <a:t>preorden</a:t>
            </a:r>
            <a:r>
              <a:rPr lang="es-CL" sz="2000" dirty="0">
                <a:latin typeface="+mj-lt"/>
              </a:rPr>
              <a:t>.</a:t>
            </a:r>
          </a:p>
          <a:p>
            <a:pPr lvl="1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3. Recorrer el subárbol derecho (D) en </a:t>
            </a:r>
            <a:r>
              <a:rPr lang="es-CL" sz="2000" dirty="0" err="1">
                <a:latin typeface="+mj-lt"/>
              </a:rPr>
              <a:t>preorden</a:t>
            </a:r>
            <a:r>
              <a:rPr lang="es-CL" sz="2000" dirty="0">
                <a:latin typeface="+mj-lt"/>
              </a:rPr>
              <a:t>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13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799" y="3597911"/>
            <a:ext cx="5759643" cy="194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2553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364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Recorrido de un árbol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El </a:t>
            </a:r>
            <a:r>
              <a:rPr lang="es-CL" sz="2000" u="sng" dirty="0">
                <a:latin typeface="+mj-lt"/>
              </a:rPr>
              <a:t>recorrido en orden </a:t>
            </a:r>
            <a:r>
              <a:rPr lang="es-CL" sz="2000" dirty="0">
                <a:latin typeface="+mj-lt"/>
              </a:rPr>
              <a:t>(</a:t>
            </a:r>
            <a:r>
              <a:rPr lang="es-CL" sz="2000" dirty="0" err="1">
                <a:latin typeface="+mj-lt"/>
              </a:rPr>
              <a:t>inorder</a:t>
            </a:r>
            <a:r>
              <a:rPr lang="es-CL" sz="2000" dirty="0">
                <a:latin typeface="+mj-lt"/>
              </a:rPr>
              <a:t>) procesa primero el subárbol izquierdo, después el raíz y, a </a:t>
            </a:r>
            <a:r>
              <a:rPr lang="es-CL" sz="2000" dirty="0" smtClean="0">
                <a:latin typeface="+mj-lt"/>
              </a:rPr>
              <a:t>continuación, el </a:t>
            </a:r>
            <a:r>
              <a:rPr lang="es-CL" sz="2000" dirty="0">
                <a:latin typeface="+mj-lt"/>
              </a:rPr>
              <a:t>subárbol derecho. El significado de in es que la raíz se procesa entre los </a:t>
            </a:r>
            <a:r>
              <a:rPr lang="es-CL" sz="2000" dirty="0" smtClean="0">
                <a:latin typeface="+mj-lt"/>
              </a:rPr>
              <a:t>subárboles. Si </a:t>
            </a:r>
            <a:r>
              <a:rPr lang="es-CL" sz="2000" dirty="0">
                <a:latin typeface="+mj-lt"/>
              </a:rPr>
              <a:t>el árbol no está vacío, el método implica los siguientes pasos:</a:t>
            </a:r>
          </a:p>
          <a:p>
            <a:pPr lvl="2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1. Recorrer el subárbol izquierdo (I) en orden.</a:t>
            </a:r>
          </a:p>
          <a:p>
            <a:pPr lvl="2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2. Visitar el nodo raíz (N).</a:t>
            </a:r>
          </a:p>
          <a:p>
            <a:pPr lvl="2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3. Recorrer el subárbol derecho (D) en orden.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14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4213464"/>
            <a:ext cx="4711473" cy="17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25817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Recorrido de un árbol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El recorrido </a:t>
            </a:r>
            <a:r>
              <a:rPr lang="es-CL" sz="2000" dirty="0" err="1">
                <a:latin typeface="+mj-lt"/>
              </a:rPr>
              <a:t>postorden</a:t>
            </a:r>
            <a:r>
              <a:rPr lang="es-CL" sz="2000" dirty="0">
                <a:latin typeface="+mj-lt"/>
              </a:rPr>
              <a:t> (IDN) procesa el nodo raíz (post) después de que los subárboles </a:t>
            </a:r>
            <a:r>
              <a:rPr lang="es-CL" sz="2000" dirty="0" smtClean="0">
                <a:latin typeface="+mj-lt"/>
              </a:rPr>
              <a:t>izquierdo y </a:t>
            </a:r>
            <a:r>
              <a:rPr lang="es-CL" sz="2000" dirty="0">
                <a:latin typeface="+mj-lt"/>
              </a:rPr>
              <a:t>derecho se hayan procesado. Comienza situándose en la hoja más a la izquierda y se procesa. </a:t>
            </a:r>
            <a:r>
              <a:rPr lang="es-CL" sz="2000" dirty="0" smtClean="0">
                <a:latin typeface="+mj-lt"/>
              </a:rPr>
              <a:t>A continuación</a:t>
            </a:r>
            <a:r>
              <a:rPr lang="es-CL" sz="2000" dirty="0">
                <a:latin typeface="+mj-lt"/>
              </a:rPr>
              <a:t>, se procesa su subárbol derecho. Por último, se procesa el nodo raíz. Las etapas </a:t>
            </a:r>
            <a:r>
              <a:rPr lang="es-CL" sz="2000" dirty="0" smtClean="0">
                <a:latin typeface="+mj-lt"/>
              </a:rPr>
              <a:t>del algoritmo</a:t>
            </a:r>
            <a:r>
              <a:rPr lang="es-CL" sz="2000" dirty="0">
                <a:latin typeface="+mj-lt"/>
              </a:rPr>
              <a:t>, si el árbol no está vacío, son:</a:t>
            </a:r>
          </a:p>
          <a:p>
            <a:pPr lvl="2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1. Recorrer el subárbol izquierdo (I) en </a:t>
            </a:r>
            <a:r>
              <a:rPr lang="es-CL" sz="2000" dirty="0" err="1">
                <a:latin typeface="+mj-lt"/>
              </a:rPr>
              <a:t>postorden</a:t>
            </a:r>
            <a:r>
              <a:rPr lang="es-CL" sz="2000" dirty="0">
                <a:latin typeface="+mj-lt"/>
              </a:rPr>
              <a:t>.</a:t>
            </a:r>
          </a:p>
          <a:p>
            <a:pPr lvl="2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2. Recorrer el subárbol derecho (D) en </a:t>
            </a:r>
            <a:r>
              <a:rPr lang="es-CL" sz="2000" dirty="0" err="1">
                <a:latin typeface="+mj-lt"/>
              </a:rPr>
              <a:t>postorden</a:t>
            </a:r>
            <a:r>
              <a:rPr lang="es-CL" sz="2000" dirty="0">
                <a:latin typeface="+mj-lt"/>
              </a:rPr>
              <a:t>.</a:t>
            </a:r>
          </a:p>
          <a:p>
            <a:pPr lvl="2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3. Visitar el nodo raíz (N).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15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4521240"/>
            <a:ext cx="46386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101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133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Ejercicio 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 smtClean="0">
                <a:latin typeface="+mj-lt"/>
              </a:rPr>
              <a:t>Deducir </a:t>
            </a:r>
            <a:r>
              <a:rPr lang="es-CL" sz="2000" dirty="0">
                <a:latin typeface="+mj-lt"/>
              </a:rPr>
              <a:t>el orden de los elementos en cada uno de los tres recorridos fundamentales de los </a:t>
            </a:r>
            <a:r>
              <a:rPr lang="es-CL" sz="2000" dirty="0" smtClean="0">
                <a:latin typeface="+mj-lt"/>
              </a:rPr>
              <a:t>árboles binarios </a:t>
            </a:r>
            <a:r>
              <a:rPr lang="es-CL" sz="2000" dirty="0">
                <a:latin typeface="+mj-lt"/>
              </a:rPr>
              <a:t>siguientes.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16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34" y="2209800"/>
            <a:ext cx="5835139" cy="369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30124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Respuesta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17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04" y="1547585"/>
            <a:ext cx="7885218" cy="206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58840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Implementación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Los recorridos de un árbol binario se han definido </a:t>
            </a:r>
            <a:r>
              <a:rPr lang="es-CL" sz="2000" b="1" u="sng" dirty="0" smtClean="0">
                <a:latin typeface="+mj-lt"/>
              </a:rPr>
              <a:t>recursivamente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b="1" dirty="0" smtClean="0">
                <a:latin typeface="+mj-lt"/>
              </a:rPr>
              <a:t>Aquí vamos a detenernos antes de seguir con los arboles.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/>
              <a:t>¿Que es la </a:t>
            </a:r>
            <a:r>
              <a:rPr lang="es-CL" sz="2400" dirty="0" smtClean="0"/>
              <a:t>recursividad?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Es un concepto amplio, con muchas variantes. Un ejemplo clásico de recursividad es cuando nos tomamos una foto en la cual aparece otra foto. Los arboles son estructuras netamente recursivas.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Existen dos tipos de recursividad la directa en la cual tengo un método Q que se llama asimismo. O </a:t>
            </a:r>
            <a:r>
              <a:rPr lang="es-CL" sz="2400" b="1" u="sng" dirty="0" smtClean="0"/>
              <a:t>indirecto</a:t>
            </a:r>
            <a:r>
              <a:rPr lang="es-CL" sz="2400" dirty="0" smtClean="0"/>
              <a:t> en el cual un método P llama a un método Q y este a su vez llama al método P.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s-CL" sz="2400" dirty="0" smtClean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18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49595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¿</a:t>
            </a:r>
            <a:r>
              <a:rPr lang="es-CL" sz="2400" dirty="0"/>
              <a:t>Que es la </a:t>
            </a:r>
            <a:r>
              <a:rPr lang="es-CL" sz="2400" dirty="0" smtClean="0"/>
              <a:t>recursividad?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Toda recursividad tiene un paso base o de termino que permite establecer </a:t>
            </a:r>
            <a:r>
              <a:rPr lang="es-CL" sz="2400" smtClean="0"/>
              <a:t>la condición </a:t>
            </a:r>
            <a:r>
              <a:rPr lang="es-CL" sz="2400" dirty="0" smtClean="0"/>
              <a:t>de corte, y que evita que la recursividad sea infinita.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19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6756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23867"/>
            <a:ext cx="793026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Definición</a:t>
            </a:r>
          </a:p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Un árbol consta de un conjunto finito de elementos, llamados nodos y de un conjunto</a:t>
            </a:r>
          </a:p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Un árbol consta de un conjunto finito de elementos, denominados </a:t>
            </a:r>
            <a:r>
              <a:rPr lang="es-CL" sz="2000" b="1" u="sng" dirty="0">
                <a:latin typeface="+mj-lt"/>
              </a:rPr>
              <a:t>nodos</a:t>
            </a:r>
            <a:r>
              <a:rPr lang="es-CL" sz="2000" dirty="0">
                <a:latin typeface="+mj-lt"/>
              </a:rPr>
              <a:t> y de un </a:t>
            </a:r>
            <a:r>
              <a:rPr lang="es-CL" sz="2000" dirty="0" smtClean="0">
                <a:latin typeface="+mj-lt"/>
              </a:rPr>
              <a:t>conjunto finito </a:t>
            </a:r>
            <a:r>
              <a:rPr lang="es-CL" sz="2000" dirty="0">
                <a:latin typeface="+mj-lt"/>
              </a:rPr>
              <a:t>de líneas dirigidas, denominadas </a:t>
            </a:r>
            <a:r>
              <a:rPr lang="es-CL" sz="2000" b="1" u="sng" dirty="0">
                <a:latin typeface="+mj-lt"/>
              </a:rPr>
              <a:t>ramas</a:t>
            </a:r>
            <a:r>
              <a:rPr lang="es-CL" sz="2000" dirty="0">
                <a:latin typeface="+mj-lt"/>
              </a:rPr>
              <a:t>, que conectan los nodos. El número de </a:t>
            </a:r>
            <a:r>
              <a:rPr lang="es-CL" sz="2000" dirty="0" smtClean="0">
                <a:latin typeface="+mj-lt"/>
              </a:rPr>
              <a:t>ramas asociado </a:t>
            </a:r>
            <a:r>
              <a:rPr lang="es-CL" sz="2000" dirty="0">
                <a:latin typeface="+mj-lt"/>
              </a:rPr>
              <a:t>con un nodo es el </a:t>
            </a:r>
            <a:r>
              <a:rPr lang="es-CL" sz="2000" b="1" u="sng" dirty="0">
                <a:latin typeface="+mj-lt"/>
              </a:rPr>
              <a:t>grado</a:t>
            </a:r>
            <a:r>
              <a:rPr lang="es-CL" sz="2000" dirty="0">
                <a:latin typeface="+mj-lt"/>
              </a:rPr>
              <a:t> del nodo</a:t>
            </a:r>
            <a:r>
              <a:rPr lang="es-CL" sz="2000" dirty="0" smtClean="0">
                <a:latin typeface="+mj-lt"/>
              </a:rPr>
              <a:t>.</a:t>
            </a:r>
          </a:p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es-CL" sz="2000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11" y="3327916"/>
            <a:ext cx="6302851" cy="3223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77929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20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87" y="419623"/>
            <a:ext cx="7134813" cy="636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92219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21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57" y="570088"/>
            <a:ext cx="77724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5556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312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Implementación (volvamos a este punto)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Los recorridos de un árbol binario se han definido recursivamente, los métodos que lo </a:t>
            </a:r>
            <a:r>
              <a:rPr lang="es-CL" sz="2000" dirty="0" smtClean="0">
                <a:latin typeface="+mj-lt"/>
              </a:rPr>
              <a:t>implementan es </a:t>
            </a:r>
            <a:r>
              <a:rPr lang="es-CL" sz="2000" dirty="0">
                <a:latin typeface="+mj-lt"/>
              </a:rPr>
              <a:t>natural que tengan naturaleza recursiva. Prácticamente, todo consiste en trasladar </a:t>
            </a:r>
            <a:r>
              <a:rPr lang="es-CL" sz="2000" dirty="0" smtClean="0">
                <a:latin typeface="+mj-lt"/>
              </a:rPr>
              <a:t>la definición </a:t>
            </a:r>
            <a:r>
              <a:rPr lang="es-CL" sz="2000" dirty="0">
                <a:latin typeface="+mj-lt"/>
              </a:rPr>
              <a:t>a codificación. </a:t>
            </a:r>
            <a:endParaRPr lang="es-CL" sz="2000" dirty="0" smtClean="0">
              <a:latin typeface="+mj-lt"/>
            </a:endParaRP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 smtClean="0">
                <a:latin typeface="+mj-lt"/>
              </a:rPr>
              <a:t>Los </a:t>
            </a:r>
            <a:r>
              <a:rPr lang="es-CL" sz="2000" dirty="0">
                <a:latin typeface="+mj-lt"/>
              </a:rPr>
              <a:t>métodos se declaran en la clase </a:t>
            </a:r>
            <a:r>
              <a:rPr lang="es-CL" sz="2000" b="1" u="sng" dirty="0" err="1">
                <a:latin typeface="+mj-lt"/>
              </a:rPr>
              <a:t>ArbolBinario</a:t>
            </a:r>
            <a:r>
              <a:rPr lang="es-CL" sz="2000" dirty="0">
                <a:latin typeface="+mj-lt"/>
              </a:rPr>
              <a:t>, y tienen </a:t>
            </a:r>
            <a:r>
              <a:rPr lang="es-CL" sz="2000" dirty="0" smtClean="0">
                <a:latin typeface="+mj-lt"/>
              </a:rPr>
              <a:t>como argumento </a:t>
            </a:r>
            <a:r>
              <a:rPr lang="es-CL" sz="2000" dirty="0">
                <a:latin typeface="+mj-lt"/>
              </a:rPr>
              <a:t>el nodo raíz del subárbol que se recorre; el </a:t>
            </a:r>
            <a:r>
              <a:rPr lang="es-CL" sz="2000" b="1" u="sng" dirty="0">
                <a:latin typeface="+mj-lt"/>
              </a:rPr>
              <a:t>caso base</a:t>
            </a:r>
            <a:r>
              <a:rPr lang="es-CL" sz="2000" dirty="0">
                <a:latin typeface="+mj-lt"/>
              </a:rPr>
              <a:t>, para detener la recursión, es </a:t>
            </a:r>
            <a:r>
              <a:rPr lang="es-CL" sz="2000" dirty="0" smtClean="0">
                <a:latin typeface="+mj-lt"/>
              </a:rPr>
              <a:t>que el</a:t>
            </a:r>
            <a:r>
              <a:rPr lang="es-CL" sz="2000" b="1" u="sng" dirty="0" smtClean="0">
                <a:latin typeface="+mj-lt"/>
              </a:rPr>
              <a:t> </a:t>
            </a:r>
            <a:r>
              <a:rPr lang="es-CL" sz="2000" b="1" u="sng" dirty="0">
                <a:latin typeface="+mj-lt"/>
              </a:rPr>
              <a:t>subárbol esté vació (</a:t>
            </a:r>
            <a:r>
              <a:rPr lang="es-CL" sz="2000" b="1" u="sng" dirty="0" err="1">
                <a:latin typeface="+mj-lt"/>
              </a:rPr>
              <a:t>raiz</a:t>
            </a:r>
            <a:r>
              <a:rPr lang="es-CL" sz="2000" b="1" u="sng" dirty="0">
                <a:latin typeface="+mj-lt"/>
              </a:rPr>
              <a:t> == </a:t>
            </a:r>
            <a:r>
              <a:rPr lang="es-CL" sz="2000" b="1" u="sng" dirty="0" err="1">
                <a:latin typeface="+mj-lt"/>
              </a:rPr>
              <a:t>null</a:t>
            </a:r>
            <a:r>
              <a:rPr lang="es-CL" sz="2000" b="1" u="sng" dirty="0">
                <a:latin typeface="+mj-lt"/>
              </a:rPr>
              <a:t>).</a:t>
            </a:r>
            <a:endParaRPr lang="es-CL" sz="2400" b="1" u="sng" dirty="0" smtClean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22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9488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Clase </a:t>
            </a:r>
            <a:r>
              <a:rPr lang="es-CL" sz="2400" dirty="0" err="1" smtClean="0"/>
              <a:t>ArbolBinario</a:t>
            </a:r>
            <a:endParaRPr lang="es-CL" sz="2400" b="1" u="sng" dirty="0" smtClean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23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04" y="1097173"/>
            <a:ext cx="7937092" cy="506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9198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Clase </a:t>
            </a:r>
            <a:r>
              <a:rPr lang="es-CL" sz="2400" dirty="0" err="1" smtClean="0"/>
              <a:t>ArbolBinario</a:t>
            </a:r>
            <a:endParaRPr lang="es-CL" sz="2400" b="1" u="sng" dirty="0" smtClean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24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64" y="1033106"/>
            <a:ext cx="6164036" cy="52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57041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Clase </a:t>
            </a:r>
            <a:r>
              <a:rPr lang="es-CL" sz="2400" dirty="0" err="1" smtClean="0"/>
              <a:t>ArbolBinario</a:t>
            </a:r>
            <a:endParaRPr lang="es-CL" sz="2400" b="1" u="sng" dirty="0" smtClean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25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79" y="1280431"/>
            <a:ext cx="6546304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22355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Ejercicio 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 smtClean="0"/>
              <a:t>Cree el siguiente </a:t>
            </a:r>
            <a:r>
              <a:rPr lang="es-CL" sz="2000" dirty="0" err="1" smtClean="0"/>
              <a:t>arbolBinario</a:t>
            </a:r>
            <a:r>
              <a:rPr lang="es-CL" sz="2000" dirty="0" smtClean="0"/>
              <a:t> usando la Clase </a:t>
            </a:r>
            <a:r>
              <a:rPr lang="es-CL" sz="2000" dirty="0" err="1" smtClean="0"/>
              <a:t>ArbolBinario</a:t>
            </a:r>
            <a:r>
              <a:rPr lang="es-CL" sz="2000" dirty="0" smtClean="0"/>
              <a:t> y recórralo en </a:t>
            </a:r>
            <a:r>
              <a:rPr lang="es-CL" sz="2000" dirty="0" err="1" smtClean="0"/>
              <a:t>preorden</a:t>
            </a:r>
            <a:r>
              <a:rPr lang="es-CL" sz="2000" dirty="0" smtClean="0"/>
              <a:t>, </a:t>
            </a:r>
            <a:r>
              <a:rPr lang="es-CL" sz="2000" dirty="0" err="1" smtClean="0"/>
              <a:t>postorden</a:t>
            </a:r>
            <a:r>
              <a:rPr lang="es-CL" sz="2000" dirty="0" smtClean="0"/>
              <a:t> e </a:t>
            </a:r>
            <a:r>
              <a:rPr lang="es-CL" sz="2000" dirty="0" err="1" smtClean="0"/>
              <a:t>inorden</a:t>
            </a:r>
            <a:r>
              <a:rPr lang="es-CL" sz="2000" dirty="0" smtClean="0"/>
              <a:t> generando la siguiente estructura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26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3" y="2836408"/>
            <a:ext cx="84486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563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Ejercicio 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27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04" y="1033106"/>
            <a:ext cx="7826829" cy="484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2974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/>
              <a:t>ÁRBOL BINARIO DE </a:t>
            </a:r>
            <a:r>
              <a:rPr lang="es-CL" sz="2400" dirty="0" smtClean="0"/>
              <a:t>BÚSQUEDA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Un árbol binario de búsqueda es aquel en que, dado un nodo, todos los datos del </a:t>
            </a:r>
            <a:r>
              <a:rPr lang="es-CL" sz="2000" dirty="0" smtClean="0">
                <a:latin typeface="+mj-lt"/>
              </a:rPr>
              <a:t>subárbol </a:t>
            </a:r>
            <a:r>
              <a:rPr lang="es-CL" sz="2000" b="1" u="sng" dirty="0" smtClean="0">
                <a:latin typeface="+mj-lt"/>
              </a:rPr>
              <a:t>izquierdo </a:t>
            </a:r>
            <a:r>
              <a:rPr lang="es-CL" sz="2000" b="1" u="sng" dirty="0">
                <a:latin typeface="+mj-lt"/>
              </a:rPr>
              <a:t>son menores </a:t>
            </a:r>
            <a:r>
              <a:rPr lang="es-CL" sz="2000" dirty="0">
                <a:latin typeface="+mj-lt"/>
              </a:rPr>
              <a:t>que los datos de ese nodo, mientras que todos los datos del </a:t>
            </a:r>
            <a:r>
              <a:rPr lang="es-CL" sz="2000" b="1" u="sng" dirty="0" smtClean="0">
                <a:latin typeface="+mj-lt"/>
              </a:rPr>
              <a:t>subárbol derecho </a:t>
            </a:r>
            <a:r>
              <a:rPr lang="es-CL" sz="2000" b="1" u="sng" dirty="0">
                <a:latin typeface="+mj-lt"/>
              </a:rPr>
              <a:t>son mayores </a:t>
            </a:r>
            <a:r>
              <a:rPr lang="es-CL" sz="2000" dirty="0">
                <a:latin typeface="+mj-lt"/>
              </a:rPr>
              <a:t>que sus propios datos.</a:t>
            </a:r>
            <a:endParaRPr lang="es-CL" sz="2400" b="1" u="sng" dirty="0" smtClean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28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4" y="2803752"/>
            <a:ext cx="6957009" cy="207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56494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/>
              <a:t>ÁRBOL BINARIO DE </a:t>
            </a:r>
            <a:r>
              <a:rPr lang="es-CL" sz="2400" dirty="0" smtClean="0"/>
              <a:t>BÚSQUEDA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 smtClean="0">
                <a:latin typeface="+mj-lt"/>
              </a:rPr>
              <a:t>Por </a:t>
            </a:r>
            <a:r>
              <a:rPr lang="es-CL" sz="2000" dirty="0">
                <a:latin typeface="+mj-lt"/>
              </a:rPr>
              <a:t>ejemplo  </a:t>
            </a:r>
            <a:r>
              <a:rPr lang="es-CL" b="1" dirty="0"/>
              <a:t>8, 3, 1, 20, 10, 5, 4 </a:t>
            </a:r>
            <a:r>
              <a:rPr lang="es-CL" sz="2000" dirty="0" smtClean="0">
                <a:latin typeface="+mj-lt"/>
              </a:rPr>
              <a:t>construir un árbol binario de búsqueda</a:t>
            </a:r>
            <a:endParaRPr lang="es-CL" sz="2400" b="1" u="sng" dirty="0" smtClean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29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9507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23867"/>
            <a:ext cx="7930266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Definición</a:t>
            </a:r>
          </a:p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La </a:t>
            </a:r>
            <a:r>
              <a:rPr lang="es-CL" sz="2000" b="1" u="sng" dirty="0">
                <a:latin typeface="+mj-lt"/>
              </a:rPr>
              <a:t>altura o profundidad</a:t>
            </a:r>
            <a:r>
              <a:rPr lang="es-CL" sz="2000" dirty="0">
                <a:latin typeface="+mj-lt"/>
              </a:rPr>
              <a:t> de un árbol es el nivel de la hoja del camino más largo desde la </a:t>
            </a:r>
            <a:r>
              <a:rPr lang="es-CL" sz="2000" dirty="0" smtClean="0">
                <a:latin typeface="+mj-lt"/>
              </a:rPr>
              <a:t>raíz más </a:t>
            </a:r>
            <a:r>
              <a:rPr lang="es-CL" sz="2000" dirty="0">
                <a:latin typeface="+mj-lt"/>
              </a:rPr>
              <a:t>uno. Por definición , la altura de un árbol vacío es 0. La Figura </a:t>
            </a:r>
            <a:r>
              <a:rPr lang="es-CL" sz="2000" dirty="0" smtClean="0">
                <a:latin typeface="+mj-lt"/>
              </a:rPr>
              <a:t> contiene </a:t>
            </a:r>
            <a:r>
              <a:rPr lang="es-CL" sz="2000" dirty="0">
                <a:latin typeface="+mj-lt"/>
              </a:rPr>
              <a:t>nodos en </a:t>
            </a:r>
            <a:r>
              <a:rPr lang="es-CL" sz="2000" dirty="0" smtClean="0">
                <a:latin typeface="+mj-lt"/>
              </a:rPr>
              <a:t>tres niveles</a:t>
            </a:r>
            <a:r>
              <a:rPr lang="es-CL" sz="2000" dirty="0">
                <a:latin typeface="+mj-lt"/>
              </a:rPr>
              <a:t>: 0, 1 y 2. Su altura es </a:t>
            </a:r>
            <a:r>
              <a:rPr lang="es-CL" sz="2000" dirty="0" smtClean="0">
                <a:latin typeface="+mj-lt"/>
              </a:rPr>
              <a:t>3.</a:t>
            </a:r>
          </a:p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es-CL" sz="2000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11" y="2718316"/>
            <a:ext cx="6803933" cy="347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3540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/>
              <a:t>ÁRBOL BINARIO DE </a:t>
            </a:r>
            <a:r>
              <a:rPr lang="es-CL" sz="2400" dirty="0" smtClean="0"/>
              <a:t>BÚSQUEDA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 smtClean="0">
                <a:latin typeface="+mj-lt"/>
              </a:rPr>
              <a:t>Por </a:t>
            </a:r>
            <a:r>
              <a:rPr lang="es-CL" sz="2000" dirty="0">
                <a:latin typeface="+mj-lt"/>
              </a:rPr>
              <a:t>ejemplo  </a:t>
            </a:r>
            <a:r>
              <a:rPr lang="es-CL" b="1" dirty="0"/>
              <a:t>8, 3, 1, 20, 10, 5, 4 </a:t>
            </a:r>
            <a:r>
              <a:rPr lang="es-CL" sz="2000" dirty="0" smtClean="0">
                <a:latin typeface="+mj-lt"/>
              </a:rPr>
              <a:t>construir un árbol binario de búsqueda</a:t>
            </a:r>
            <a:endParaRPr lang="es-CL" sz="2400" b="1" u="sng" dirty="0" smtClean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30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2052638"/>
            <a:ext cx="3499304" cy="33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729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333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Buscar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La búsqueda de un nodo comienza en el nodo raíz y sigue estos pasos:</a:t>
            </a:r>
          </a:p>
          <a:p>
            <a:pPr lvl="1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1. La clave buscada se compara con la clave del nodo raíz.</a:t>
            </a:r>
          </a:p>
          <a:p>
            <a:pPr lvl="1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2. Si las claves son iguales, la búsqueda se detiene.</a:t>
            </a:r>
          </a:p>
          <a:p>
            <a:pPr lvl="1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3. Si la clave buscada es mayor que la clave raíz, la búsqueda se reanuda en el </a:t>
            </a:r>
            <a:r>
              <a:rPr lang="es-CL" sz="2000" dirty="0" smtClean="0">
                <a:latin typeface="+mj-lt"/>
              </a:rPr>
              <a:t>subárbol derecho</a:t>
            </a:r>
            <a:r>
              <a:rPr lang="es-CL" sz="2000" dirty="0">
                <a:latin typeface="+mj-lt"/>
              </a:rPr>
              <a:t>. Si la clave buscada es menor que la clave raíz, la búsqueda se reanuda con </a:t>
            </a:r>
            <a:r>
              <a:rPr lang="es-CL" sz="2000" dirty="0" smtClean="0">
                <a:latin typeface="+mj-lt"/>
              </a:rPr>
              <a:t>el subárbol </a:t>
            </a:r>
            <a:r>
              <a:rPr lang="es-CL" sz="2000" dirty="0">
                <a:latin typeface="+mj-lt"/>
              </a:rPr>
              <a:t>izquierdo.</a:t>
            </a:r>
            <a:endParaRPr lang="es-CL" sz="2400" b="1" u="sng" dirty="0" smtClean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31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4791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Insertar datos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La inserción de un nuevo nodo en un árbol de búsqueda siempre se hace como </a:t>
            </a:r>
            <a:r>
              <a:rPr lang="es-CL" sz="2000" dirty="0" smtClean="0">
                <a:latin typeface="+mj-lt"/>
              </a:rPr>
              <a:t>nodo hoja</a:t>
            </a:r>
            <a:r>
              <a:rPr lang="es-CL" sz="2000" dirty="0">
                <a:latin typeface="+mj-lt"/>
              </a:rPr>
              <a:t>. Para ello, se baja por el árbol según el camino de búsqueda.</a:t>
            </a:r>
            <a:endParaRPr lang="es-CL" sz="2400" b="1" u="sng" dirty="0" smtClean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32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73" y="2439745"/>
            <a:ext cx="75342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1461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Ejemplo de arboles binarios de búsqueda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 smtClean="0">
                <a:latin typeface="+mj-lt"/>
              </a:rPr>
              <a:t>La clase árbol binario de búsqueda es una herencia de la clase </a:t>
            </a:r>
            <a:r>
              <a:rPr lang="es-CL" sz="2000" dirty="0" err="1" smtClean="0">
                <a:latin typeface="+mj-lt"/>
              </a:rPr>
              <a:t>arbolesbinarios</a:t>
            </a:r>
            <a:r>
              <a:rPr lang="es-CL" sz="2000" dirty="0" smtClean="0">
                <a:latin typeface="+mj-lt"/>
              </a:rPr>
              <a:t>,  en este ejemplo,  generaremos la estructura mostrada anteriormente</a:t>
            </a:r>
            <a:endParaRPr lang="es-CL" sz="2400" b="1" u="sng" dirty="0" smtClean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33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2333399"/>
            <a:ext cx="7080381" cy="204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4896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Ejemplo de arboles binarios de búsqueda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34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23" y="1033105"/>
            <a:ext cx="7906964" cy="438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74727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Ejemplo de arboles binarios de búsqueda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35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28" y="1033106"/>
            <a:ext cx="7727011" cy="48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40971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Ejemplo de arboles binarios de búsqueda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36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77" y="1033106"/>
            <a:ext cx="6205537" cy="546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6480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23867"/>
            <a:ext cx="7930266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Definición</a:t>
            </a:r>
          </a:p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es-CL" sz="2000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75032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4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86" y="1036828"/>
            <a:ext cx="5096329" cy="450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5712061"/>
            <a:ext cx="6810337" cy="48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886" y="1189228"/>
            <a:ext cx="5096329" cy="450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9460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/>
              <a:t>ÁRBOLES BINARIOS</a:t>
            </a:r>
            <a:endParaRPr lang="es-CL" sz="2400" dirty="0" smtClean="0"/>
          </a:p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b="1" u="sng" dirty="0">
                <a:latin typeface="+mj-lt"/>
              </a:rPr>
              <a:t>Un árbol binario es un árbol</a:t>
            </a:r>
            <a:r>
              <a:rPr lang="es-CL" sz="2000" dirty="0">
                <a:latin typeface="+mj-lt"/>
              </a:rPr>
              <a:t> cuyos nodos no pueden tener más de dos subárboles. En un </a:t>
            </a:r>
            <a:r>
              <a:rPr lang="es-CL" sz="2000" dirty="0" smtClean="0">
                <a:latin typeface="+mj-lt"/>
              </a:rPr>
              <a:t>árbol binario</a:t>
            </a:r>
            <a:r>
              <a:rPr lang="es-CL" sz="2000" dirty="0">
                <a:latin typeface="+mj-lt"/>
              </a:rPr>
              <a:t>, cada nodo puede tener cero, uno o dos hijos (subárboles). Se conoce el nodo de la </a:t>
            </a:r>
            <a:r>
              <a:rPr lang="es-CL" sz="2000" dirty="0" smtClean="0">
                <a:latin typeface="+mj-lt"/>
              </a:rPr>
              <a:t>izquierda como </a:t>
            </a:r>
            <a:r>
              <a:rPr lang="es-CL" sz="2000" dirty="0">
                <a:latin typeface="+mj-lt"/>
              </a:rPr>
              <a:t>hijo izquierdo y el nodo de la derecha como hijo derecho.</a:t>
            </a:r>
            <a:endParaRPr lang="es-CL" sz="2000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5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19" y="2709378"/>
            <a:ext cx="7648434" cy="276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88828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/>
              <a:t>ÁRBOLES BINARIOS</a:t>
            </a:r>
            <a:endParaRPr lang="es-CL" sz="2400" dirty="0" smtClean="0"/>
          </a:p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Un árbol binario es una estructura recursiva. Cada nodo es la raíz de su propio subárbol </a:t>
            </a:r>
            <a:r>
              <a:rPr lang="es-CL" sz="2000" dirty="0" smtClean="0">
                <a:latin typeface="+mj-lt"/>
              </a:rPr>
              <a:t>y tiene </a:t>
            </a:r>
            <a:r>
              <a:rPr lang="es-CL" sz="2000" dirty="0">
                <a:latin typeface="+mj-lt"/>
              </a:rPr>
              <a:t>hijos, que son raíces de árboles, llamados subárboles derecho e izquierdo del nodo, </a:t>
            </a:r>
            <a:r>
              <a:rPr lang="es-CL" sz="2000" dirty="0" smtClean="0">
                <a:latin typeface="+mj-lt"/>
              </a:rPr>
              <a:t>respectivamente. Un </a:t>
            </a:r>
            <a:r>
              <a:rPr lang="es-CL" sz="2000" dirty="0">
                <a:latin typeface="+mj-lt"/>
              </a:rPr>
              <a:t>árbol binario se divide en tres subconjuntos disjuntos:</a:t>
            </a:r>
            <a:endParaRPr lang="es-CL" sz="2000" dirty="0" smtClean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6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97" y="2688091"/>
            <a:ext cx="7429273" cy="346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80301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TAD ÁRBOLES BINARIOS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7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70" y="1689543"/>
            <a:ext cx="7899400" cy="142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70" y="3117145"/>
            <a:ext cx="6993322" cy="180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24048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528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/>
              <a:t>Operaciones en árboles </a:t>
            </a:r>
            <a:r>
              <a:rPr lang="es-CL" sz="2400" dirty="0" smtClean="0"/>
              <a:t>binarios</a:t>
            </a:r>
          </a:p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Algunas de las operaciones típicas que se realizan en árboles binarios son las siguientes:</a:t>
            </a:r>
          </a:p>
          <a:p>
            <a:pPr lvl="1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 smtClean="0">
                <a:latin typeface="+mj-lt"/>
              </a:rPr>
              <a:t>•Determinar </a:t>
            </a:r>
            <a:r>
              <a:rPr lang="es-CL" sz="2000" dirty="0">
                <a:latin typeface="+mj-lt"/>
              </a:rPr>
              <a:t>su altura.</a:t>
            </a:r>
          </a:p>
          <a:p>
            <a:pPr lvl="1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• Determinar su número de elementos.</a:t>
            </a:r>
          </a:p>
          <a:p>
            <a:pPr lvl="1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• Hacer una copia.</a:t>
            </a:r>
          </a:p>
          <a:p>
            <a:pPr lvl="1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• Visualizar el árbol binario en </a:t>
            </a:r>
            <a:r>
              <a:rPr lang="es-CL" sz="2000" dirty="0" smtClean="0">
                <a:latin typeface="+mj-lt"/>
              </a:rPr>
              <a:t>pantalla.</a:t>
            </a:r>
            <a:endParaRPr lang="es-CL" sz="2000" dirty="0">
              <a:latin typeface="+mj-lt"/>
            </a:endParaRPr>
          </a:p>
          <a:p>
            <a:pPr lvl="1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• Determinar si dos árboles binarios son idénticos.</a:t>
            </a:r>
          </a:p>
          <a:p>
            <a:pPr lvl="1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• Borrar (eliminar el árbol).</a:t>
            </a:r>
          </a:p>
          <a:p>
            <a:pPr lvl="1" algn="just">
              <a:spcBef>
                <a:spcPts val="1200"/>
              </a:spcBef>
              <a:spcAft>
                <a:spcPts val="800"/>
              </a:spcAft>
              <a:tabLst>
                <a:tab pos="0" algn="l"/>
              </a:tabLst>
            </a:pPr>
            <a:r>
              <a:rPr lang="es-CL" sz="2000" dirty="0">
                <a:latin typeface="+mj-lt"/>
              </a:rPr>
              <a:t>• Si es un árbol de expresión, evaluar la expresión</a:t>
            </a:r>
            <a:r>
              <a:rPr lang="es-CL" sz="2000" dirty="0" smtClean="0">
                <a:latin typeface="+mj-lt"/>
              </a:rPr>
              <a:t>.</a:t>
            </a:r>
            <a:endParaRPr lang="es-CL" sz="2000" dirty="0">
              <a:latin typeface="+mj-lt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8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2709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015104" y="571441"/>
            <a:ext cx="7930266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s-CL" sz="2400" dirty="0" smtClean="0"/>
              <a:t>Estructura de un árboles binarios</a:t>
            </a:r>
          </a:p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Un árbol binario se construye con nodos. Cada nodo debe contener el campo dato (datos a </a:t>
            </a:r>
            <a:r>
              <a:rPr lang="es-CL" sz="2000" dirty="0" smtClean="0">
                <a:latin typeface="+mj-lt"/>
              </a:rPr>
              <a:t>almacenar) y </a:t>
            </a:r>
            <a:r>
              <a:rPr lang="es-CL" sz="2000" dirty="0">
                <a:latin typeface="+mj-lt"/>
              </a:rPr>
              <a:t>dos campos de enlace (apuntador), uno al subárbol izquierdo (izquierdo, </a:t>
            </a:r>
            <a:r>
              <a:rPr lang="es-CL" sz="2000" dirty="0" err="1">
                <a:latin typeface="+mj-lt"/>
              </a:rPr>
              <a:t>izdo</a:t>
            </a:r>
            <a:r>
              <a:rPr lang="es-CL" sz="2000" dirty="0">
                <a:latin typeface="+mj-lt"/>
              </a:rPr>
              <a:t>) y otro </a:t>
            </a:r>
            <a:r>
              <a:rPr lang="es-CL" sz="2000" dirty="0" smtClean="0">
                <a:latin typeface="+mj-lt"/>
              </a:rPr>
              <a:t>al subárbol </a:t>
            </a:r>
            <a:r>
              <a:rPr lang="es-CL" sz="2000" dirty="0">
                <a:latin typeface="+mj-lt"/>
              </a:rPr>
              <a:t>derecho (derecho, </a:t>
            </a:r>
            <a:r>
              <a:rPr lang="es-CL" sz="2000" dirty="0" err="1">
                <a:latin typeface="+mj-lt"/>
              </a:rPr>
              <a:t>dcho</a:t>
            </a:r>
            <a:r>
              <a:rPr lang="es-CL" sz="2000" dirty="0">
                <a:latin typeface="+mj-lt"/>
              </a:rPr>
              <a:t>). El valor </a:t>
            </a:r>
            <a:r>
              <a:rPr lang="es-CL" sz="2000" dirty="0" err="1">
                <a:latin typeface="+mj-lt"/>
              </a:rPr>
              <a:t>null</a:t>
            </a:r>
            <a:r>
              <a:rPr lang="es-CL" sz="2000" dirty="0">
                <a:latin typeface="+mj-lt"/>
              </a:rPr>
              <a:t> indica un árbol o un subárbol vacío.</a:t>
            </a:r>
          </a:p>
          <a:p>
            <a:pPr marL="342900" indent="-342900" algn="just" eaLnBrk="1" hangingPunct="1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s-CL" sz="2000" dirty="0">
                <a:latin typeface="+mj-lt"/>
              </a:rPr>
              <a:t>La Figura </a:t>
            </a:r>
            <a:r>
              <a:rPr lang="es-CL" sz="2000" dirty="0" smtClean="0">
                <a:latin typeface="+mj-lt"/>
              </a:rPr>
              <a:t>muestra </a:t>
            </a:r>
            <a:r>
              <a:rPr lang="es-CL" sz="2000" dirty="0">
                <a:latin typeface="+mj-lt"/>
              </a:rPr>
              <a:t>la representación enlazada de </a:t>
            </a:r>
            <a:r>
              <a:rPr lang="es-CL" sz="2000" dirty="0" smtClean="0">
                <a:latin typeface="+mj-lt"/>
              </a:rPr>
              <a:t>un árbol binario </a:t>
            </a:r>
            <a:r>
              <a:rPr lang="es-CL" sz="2000" dirty="0">
                <a:latin typeface="+mj-lt"/>
              </a:rPr>
              <a:t>de raíz </a:t>
            </a:r>
            <a:r>
              <a:rPr lang="es-CL" sz="2000" dirty="0" smtClean="0">
                <a:latin typeface="+mj-lt"/>
              </a:rPr>
              <a:t>A, este árbol </a:t>
            </a:r>
            <a:r>
              <a:rPr lang="es-CL" sz="2000" dirty="0">
                <a:latin typeface="+mj-lt"/>
              </a:rPr>
              <a:t>binario </a:t>
            </a:r>
            <a:r>
              <a:rPr lang="es-CL" sz="2000" dirty="0" smtClean="0">
                <a:latin typeface="+mj-lt"/>
              </a:rPr>
              <a:t>de </a:t>
            </a:r>
            <a:r>
              <a:rPr lang="es-CL" sz="2000" dirty="0">
                <a:latin typeface="+mj-lt"/>
              </a:rPr>
              <a:t>profundidad 4.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942534" y="-26568"/>
            <a:ext cx="7751521" cy="596656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lvl="0" defTabSz="914400" fontAlgn="auto">
              <a:spcAft>
                <a:spcPts val="0"/>
              </a:spcAft>
              <a:defRPr/>
            </a:pPr>
            <a:r>
              <a:rPr kumimoji="0" lang="es-AR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Arboles</a:t>
            </a:r>
          </a:p>
          <a:p>
            <a:pPr lvl="0" defTabSz="914400" fontAlgn="auto">
              <a:spcAft>
                <a:spcPts val="0"/>
              </a:spcAft>
              <a:defRPr/>
            </a:pP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9</a:t>
            </a:fld>
            <a:endParaRPr lang="es-ES_tradnl" dirty="0"/>
          </a:p>
        </p:txBody>
      </p:sp>
      <p:sp>
        <p:nvSpPr>
          <p:cNvPr id="9" name="3 CuadroTexto"/>
          <p:cNvSpPr txBox="1">
            <a:spLocks noChangeArrowheads="1"/>
          </p:cNvSpPr>
          <p:nvPr/>
        </p:nvSpPr>
        <p:spPr bwMode="auto">
          <a:xfrm>
            <a:off x="7583213" y="6328291"/>
            <a:ext cx="8504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CL" b="1" i="1" dirty="0" smtClean="0">
                <a:solidFill>
                  <a:schemeClr val="tx2"/>
                </a:solidFill>
                <a:latin typeface="Calibri" pitchFamily="34" charset="0"/>
              </a:rPr>
              <a:t>DED</a:t>
            </a:r>
            <a:endParaRPr lang="es-ES" b="1" i="1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4" y="3340745"/>
            <a:ext cx="5860143" cy="3426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43892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11175</TotalTime>
  <Words>1353</Words>
  <Application>Microsoft Office PowerPoint</Application>
  <PresentationFormat>Presentación en pantalla (4:3)</PresentationFormat>
  <Paragraphs>187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Arial</vt:lpstr>
      <vt:lpstr>Calibri</vt:lpstr>
      <vt:lpstr>ＭＳ Ｐゴシック</vt:lpstr>
      <vt:lpstr>Verdana</vt:lpstr>
      <vt:lpstr>Wingdings</vt:lpstr>
      <vt:lpstr>Wingdings 2</vt:lpstr>
      <vt:lpstr>Solsticio</vt:lpstr>
      <vt:lpstr> Unidad II Estructuras de datos lineales Arboles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 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Olea Jara Sandra</dc:creator>
  <cp:lastModifiedBy>Cuenta Microsoft</cp:lastModifiedBy>
  <cp:revision>2009</cp:revision>
  <dcterms:created xsi:type="dcterms:W3CDTF">2010-10-26T18:30:29Z</dcterms:created>
  <dcterms:modified xsi:type="dcterms:W3CDTF">2015-10-27T22:43:10Z</dcterms:modified>
</cp:coreProperties>
</file>