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7" r:id="rId1"/>
  </p:sldMasterIdLst>
  <p:notesMasterIdLst>
    <p:notesMasterId r:id="rId18"/>
  </p:notesMasterIdLst>
  <p:handoutMasterIdLst>
    <p:handoutMasterId r:id="rId19"/>
  </p:handoutMasterIdLst>
  <p:sldIdLst>
    <p:sldId id="312" r:id="rId2"/>
    <p:sldId id="339" r:id="rId3"/>
    <p:sldId id="340" r:id="rId4"/>
    <p:sldId id="360" r:id="rId5"/>
    <p:sldId id="342" r:id="rId6"/>
    <p:sldId id="361" r:id="rId7"/>
    <p:sldId id="343" r:id="rId8"/>
    <p:sldId id="344" r:id="rId9"/>
    <p:sldId id="345" r:id="rId10"/>
    <p:sldId id="363" r:id="rId11"/>
    <p:sldId id="362" r:id="rId12"/>
    <p:sldId id="367" r:id="rId13"/>
    <p:sldId id="368" r:id="rId14"/>
    <p:sldId id="366" r:id="rId15"/>
    <p:sldId id="365" r:id="rId16"/>
    <p:sldId id="364" r:id="rId17"/>
  </p:sldIdLst>
  <p:sldSz cx="9144000" cy="6858000" type="screen4x3"/>
  <p:notesSz cx="6858000" cy="9926638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190" autoAdjust="0"/>
  </p:normalViewPr>
  <p:slideViewPr>
    <p:cSldViewPr snapToGrid="0" snapToObjects="1">
      <p:cViewPr varScale="1">
        <p:scale>
          <a:sx n="69" d="100"/>
          <a:sy n="69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64690-023B-4B17-BAE1-DBA08DC72C7A}" type="datetimeFigureOut">
              <a:rPr lang="es-CL" smtClean="0"/>
              <a:t>27-08-2014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E61B3-4C62-4E70-B9B7-29655693CF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921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27-08-2014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97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0386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0851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07740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0439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838706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2033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892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95242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AE4-75DD-40FC-8C8A-D78E77AA2A08}" type="datetime1">
              <a:rPr lang="es-ES_tradnl" smtClean="0"/>
              <a:pPr/>
              <a:t>27/08/2014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77922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0261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73500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7497747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73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98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516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27/08/2014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57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3946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  <p:sldLayoutId id="2147483788" r:id="rId31"/>
    <p:sldLayoutId id="2147483789" r:id="rId32"/>
    <p:sldLayoutId id="2147483790" r:id="rId33"/>
    <p:sldLayoutId id="2147483791" r:id="rId34"/>
    <p:sldLayoutId id="2147483792" r:id="rId35"/>
    <p:sldLayoutId id="2147483793" r:id="rId36"/>
    <p:sldLayoutId id="2147483794" r:id="rId37"/>
    <p:sldLayoutId id="2147483795" r:id="rId38"/>
    <p:sldLayoutId id="2147483796" r:id="rId39"/>
    <p:sldLayoutId id="2147483797" r:id="rId40"/>
    <p:sldLayoutId id="2147483798" r:id="rId41"/>
    <p:sldLayoutId id="2147483799" r:id="rId42"/>
    <p:sldLayoutId id="2147483800" r:id="rId43"/>
    <p:sldLayoutId id="2147483801" r:id="rId44"/>
    <p:sldLayoutId id="2147483802" r:id="rId45"/>
    <p:sldLayoutId id="2147483803" r:id="rId46"/>
    <p:sldLayoutId id="2147483804" r:id="rId47"/>
    <p:sldLayoutId id="2147483805" r:id="rId48"/>
    <p:sldLayoutId id="2147483806" r:id="rId49"/>
    <p:sldLayoutId id="2147483807" r:id="rId50"/>
    <p:sldLayoutId id="2147483808" r:id="rId51"/>
    <p:sldLayoutId id="2147483809" r:id="rId52"/>
    <p:sldLayoutId id="2147483810" r:id="rId53"/>
    <p:sldLayoutId id="2147483811" r:id="rId54"/>
    <p:sldLayoutId id="2147483812" r:id="rId55"/>
    <p:sldLayoutId id="2147483813" r:id="rId56"/>
    <p:sldLayoutId id="2147483814" r:id="rId57"/>
    <p:sldLayoutId id="2147483815" r:id="rId58"/>
    <p:sldLayoutId id="2147483816" r:id="rId59"/>
    <p:sldLayoutId id="2147483817" r:id="rId60"/>
    <p:sldLayoutId id="2147483818" r:id="rId61"/>
    <p:sldLayoutId id="2147483819" r:id="rId62"/>
    <p:sldLayoutId id="2147483715" r:id="rId6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5728" y="993957"/>
            <a:ext cx="7498080" cy="424306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/>
              <a:t>Estructuras de datos lineales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Búsquedas y Ordenamientos</a:t>
            </a:r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s-CL" sz="3200" b="1" dirty="0"/>
              <a:t>¿Cómo funciona el algoritmo?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4" y="2120133"/>
            <a:ext cx="8542723" cy="32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s-CL" sz="3200" dirty="0" smtClean="0"/>
              <a:t>Ordenación por selección</a:t>
            </a:r>
            <a:endParaRPr lang="es-CL" sz="3200" dirty="0"/>
          </a:p>
        </p:txBody>
      </p:sp>
      <p:sp>
        <p:nvSpPr>
          <p:cNvPr id="4" name="Rectángulo 3"/>
          <p:cNvSpPr/>
          <p:nvPr/>
        </p:nvSpPr>
        <p:spPr>
          <a:xfrm>
            <a:off x="457200" y="1948420"/>
            <a:ext cx="68422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dirty="0" smtClean="0">
                <a:latin typeface="TimesNewRomanPSMT"/>
              </a:rPr>
              <a:t>La pasada </a:t>
            </a:r>
            <a:r>
              <a:rPr lang="es-CL" dirty="0">
                <a:latin typeface="TimesNewRomanPSMT"/>
              </a:rPr>
              <a:t>inicial busca el elemento más pequeño de la lista y se intercambia con a[0], </a:t>
            </a:r>
            <a:r>
              <a:rPr lang="es-CL" dirty="0" smtClean="0">
                <a:latin typeface="TimesNewRomanPSMT"/>
              </a:rPr>
              <a:t>primer elemento </a:t>
            </a:r>
            <a:r>
              <a:rPr lang="es-CL" dirty="0">
                <a:latin typeface="TimesNewRomanPSMT"/>
              </a:rPr>
              <a:t>de la lista</a:t>
            </a:r>
            <a:r>
              <a:rPr lang="es-CL" dirty="0" smtClean="0">
                <a:latin typeface="TimesNewRomanPSMT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>
                <a:latin typeface="TimesNewRomanPSMT"/>
              </a:rPr>
              <a:t>Después de terminar esta primera pasada, el frente de la lista está ordenado y el resto </a:t>
            </a:r>
            <a:r>
              <a:rPr lang="es-CL" dirty="0" smtClean="0">
                <a:latin typeface="TimesNewRomanPSMT"/>
              </a:rPr>
              <a:t>de la </a:t>
            </a:r>
            <a:r>
              <a:rPr lang="es-CL" dirty="0">
                <a:latin typeface="TimesNewRomanPSMT"/>
              </a:rPr>
              <a:t>lista a[1], a[2]...a[n-1] permanece desordenado</a:t>
            </a:r>
            <a:r>
              <a:rPr lang="es-CL" dirty="0" smtClean="0">
                <a:latin typeface="TimesNewRomanPSM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>
                <a:latin typeface="TimesNewRomanPSMT"/>
              </a:rPr>
              <a:t>El proceso continúa hasta realizar n-1 pasadas, en ese momento la lista desordenada </a:t>
            </a:r>
            <a:r>
              <a:rPr lang="es-CL" dirty="0" smtClean="0">
                <a:latin typeface="TimesNewRomanPSMT"/>
              </a:rPr>
              <a:t>se reduce </a:t>
            </a:r>
            <a:r>
              <a:rPr lang="es-CL" dirty="0">
                <a:latin typeface="TimesNewRomanPSMT"/>
              </a:rPr>
              <a:t>a un elemento (el mayor de la lista) y el </a:t>
            </a:r>
            <a:r>
              <a:rPr lang="es-CL" dirty="0" err="1">
                <a:latin typeface="TimesNewRomanPSMT"/>
              </a:rPr>
              <a:t>array</a:t>
            </a:r>
            <a:r>
              <a:rPr lang="es-CL" dirty="0">
                <a:latin typeface="TimesNewRomanPSMT"/>
              </a:rPr>
              <a:t> completo queda ordenado</a:t>
            </a:r>
            <a:endParaRPr lang="es-CL" dirty="0" smtClean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6041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s-CL" sz="3200" dirty="0" smtClean="0"/>
              <a:t>Ordenación por selección</a:t>
            </a:r>
            <a:endParaRPr lang="es-CL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06" y="1053839"/>
            <a:ext cx="6393305" cy="5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s-CL" sz="3200" dirty="0" smtClean="0"/>
              <a:t>Ordenación por selección</a:t>
            </a:r>
            <a:endParaRPr lang="es-CL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846137"/>
            <a:ext cx="6573187" cy="55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s-CL" sz="3200" dirty="0" smtClean="0"/>
              <a:t>Algoritmos para ordenar:</a:t>
            </a:r>
            <a:br>
              <a:rPr lang="es-CL" sz="3200" dirty="0" smtClean="0"/>
            </a:br>
            <a:r>
              <a:rPr lang="es-CL" sz="3200" dirty="0" smtClean="0"/>
              <a:t>  Inserción – un algoritmo simple</a:t>
            </a:r>
            <a:endParaRPr lang="es-CL" sz="3200" dirty="0"/>
          </a:p>
        </p:txBody>
      </p:sp>
      <p:sp>
        <p:nvSpPr>
          <p:cNvPr id="4" name="Rectángulo 3"/>
          <p:cNvSpPr/>
          <p:nvPr/>
        </p:nvSpPr>
        <p:spPr>
          <a:xfrm>
            <a:off x="457200" y="1948420"/>
            <a:ext cx="68422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dirty="0">
                <a:latin typeface="TimesNewRomanPSMT"/>
              </a:rPr>
              <a:t>El primer elemento a[0] se considera ordenado; es decir, la lista inicial consta de </a:t>
            </a:r>
            <a:r>
              <a:rPr lang="es-CL" dirty="0" smtClean="0">
                <a:latin typeface="TimesNewRomanPSMT"/>
              </a:rPr>
              <a:t>un elemento.</a:t>
            </a:r>
            <a:endParaRPr lang="es-CL" dirty="0">
              <a:latin typeface="TimesNewRomanPSMT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dirty="0" smtClean="0">
                <a:latin typeface="TimesNewRomanPSMT"/>
              </a:rPr>
              <a:t>Se </a:t>
            </a:r>
            <a:r>
              <a:rPr lang="es-CL" dirty="0">
                <a:latin typeface="TimesNewRomanPSMT"/>
              </a:rPr>
              <a:t>inserta a[1] en la posición correcta; delante o detrás de a[0], dependiendo de si </a:t>
            </a:r>
            <a:r>
              <a:rPr lang="es-CL" dirty="0" smtClean="0">
                <a:latin typeface="TimesNewRomanPSMT"/>
              </a:rPr>
              <a:t>es menor </a:t>
            </a:r>
            <a:r>
              <a:rPr lang="es-CL" dirty="0">
                <a:latin typeface="TimesNewRomanPSMT"/>
              </a:rPr>
              <a:t>o mayor.</a:t>
            </a:r>
            <a:endParaRPr lang="es-CL" dirty="0"/>
          </a:p>
          <a:p>
            <a:pPr marL="342900" indent="-342900">
              <a:buFont typeface="+mj-lt"/>
              <a:buAutoNum type="arabicPeriod"/>
            </a:pPr>
            <a:r>
              <a:rPr lang="es-CL" dirty="0" smtClean="0">
                <a:latin typeface="TimesNewRomanPSMT"/>
              </a:rPr>
              <a:t> </a:t>
            </a:r>
            <a:r>
              <a:rPr lang="es-CL" dirty="0">
                <a:latin typeface="TimesNewRomanPSMT"/>
              </a:rPr>
              <a:t>Por cada bucle o iteración i (desde i=1 hasta n-1) se explora la </a:t>
            </a:r>
            <a:r>
              <a:rPr lang="es-CL" dirty="0" err="1">
                <a:latin typeface="TimesNewRomanPSMT"/>
              </a:rPr>
              <a:t>sublista</a:t>
            </a:r>
            <a:r>
              <a:rPr lang="es-CL" dirty="0">
                <a:latin typeface="TimesNewRomanPSMT"/>
              </a:rPr>
              <a:t> a[i-1] </a:t>
            </a:r>
            <a:r>
              <a:rPr lang="es-CL" dirty="0" smtClean="0">
                <a:latin typeface="TimesNewRomanPSMT"/>
              </a:rPr>
              <a:t>...a[0</a:t>
            </a:r>
            <a:r>
              <a:rPr lang="es-CL" dirty="0">
                <a:latin typeface="TimesNewRomanPSMT"/>
              </a:rPr>
              <a:t>] buscando la posición correcta de inserción de a[i]; a la vez, se mueven hacia </a:t>
            </a:r>
            <a:r>
              <a:rPr lang="es-CL" dirty="0" smtClean="0">
                <a:latin typeface="TimesNewRomanPSMT"/>
              </a:rPr>
              <a:t>abajo(a </a:t>
            </a:r>
            <a:r>
              <a:rPr lang="es-CL" dirty="0">
                <a:latin typeface="TimesNewRomanPSMT"/>
              </a:rPr>
              <a:t>la derecha en la </a:t>
            </a:r>
            <a:r>
              <a:rPr lang="es-CL" dirty="0" err="1">
                <a:latin typeface="TimesNewRomanPSMT"/>
              </a:rPr>
              <a:t>sublista</a:t>
            </a:r>
            <a:r>
              <a:rPr lang="es-CL" dirty="0">
                <a:latin typeface="TimesNewRomanPSMT"/>
              </a:rPr>
              <a:t>) una posición todos los elementos mayores que el elemento </a:t>
            </a:r>
            <a:r>
              <a:rPr lang="es-CL" dirty="0" smtClean="0">
                <a:latin typeface="TimesNewRomanPSMT"/>
              </a:rPr>
              <a:t>a insertar </a:t>
            </a:r>
            <a:r>
              <a:rPr lang="es-CL" dirty="0">
                <a:latin typeface="TimesNewRomanPSMT"/>
              </a:rPr>
              <a:t>a[i], para dejar vacía esa posición.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 smtClean="0">
                <a:latin typeface="TimesNewRomanPSMT"/>
              </a:rPr>
              <a:t>Insertar </a:t>
            </a:r>
            <a:r>
              <a:rPr lang="es-CL" dirty="0">
                <a:latin typeface="TimesNewRomanPSMT"/>
              </a:rPr>
              <a:t>el elemento a[i] a la posición correcta.</a:t>
            </a:r>
            <a:endParaRPr lang="es-CL" dirty="0" smtClean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5766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s-CL" sz="3200" dirty="0" smtClean="0"/>
              <a:t>Algoritmos para ordenar:</a:t>
            </a:r>
            <a:br>
              <a:rPr lang="es-CL" sz="3200" dirty="0" smtClean="0"/>
            </a:br>
            <a:r>
              <a:rPr lang="es-CL" sz="3200" dirty="0" smtClean="0"/>
              <a:t>  Inserción – un algoritmo simple</a:t>
            </a:r>
            <a:endParaRPr lang="es-CL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6" y="2365244"/>
            <a:ext cx="7894845" cy="42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s-CL" sz="3200" dirty="0" smtClean="0"/>
              <a:t>Algoritmos para ordenar:</a:t>
            </a:r>
            <a:br>
              <a:rPr lang="es-CL" sz="3200" dirty="0" smtClean="0"/>
            </a:br>
            <a:r>
              <a:rPr lang="es-CL" sz="3200" dirty="0" smtClean="0"/>
              <a:t>  Inserción – un algoritmo simple</a:t>
            </a:r>
            <a:endParaRPr lang="es-CL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7" y="1539613"/>
            <a:ext cx="8527288" cy="43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/>
              <a:t>Algoritmos básicos</a:t>
            </a:r>
          </a:p>
        </p:txBody>
      </p:sp>
      <p:sp>
        <p:nvSpPr>
          <p:cNvPr id="3" name="Shape 191"/>
          <p:cNvSpPr txBox="1">
            <a:spLocks/>
          </p:cNvSpPr>
          <p:nvPr/>
        </p:nvSpPr>
        <p:spPr bwMode="auto">
          <a:xfrm>
            <a:off x="457200" y="1600200"/>
            <a:ext cx="8229600" cy="40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s-CL" sz="2000" dirty="0">
                <a:latin typeface="Arial" charset="0"/>
                <a:ea typeface="ＭＳ Ｐゴシック" pitchFamily="34" charset="-128"/>
              </a:rPr>
              <a:t>Búsqueda en un arreglo secuencial (no ordenado)</a:t>
            </a:r>
          </a:p>
          <a:p>
            <a:pPr algn="just">
              <a:spcBef>
                <a:spcPct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s-CL" sz="2000" dirty="0">
                <a:latin typeface="Arial" charset="0"/>
                <a:ea typeface="ＭＳ Ｐゴシック" pitchFamily="34" charset="-128"/>
              </a:rPr>
              <a:t>Búsqueda en un arreglo binario (ordenado)</a:t>
            </a:r>
          </a:p>
          <a:p>
            <a:pPr algn="just">
              <a:spcBef>
                <a:spcPct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s-CL" sz="2000" dirty="0">
                <a:latin typeface="Arial" charset="0"/>
                <a:ea typeface="ＭＳ Ｐゴシック" pitchFamily="34" charset="-128"/>
              </a:rPr>
              <a:t>Ordenar un arreglo, diferentes formas:</a:t>
            </a:r>
          </a:p>
          <a:p>
            <a:pPr lvl="1" algn="just">
              <a:spcBef>
                <a:spcPct val="0"/>
              </a:spcBef>
              <a:buClr>
                <a:schemeClr val="dk1"/>
              </a:buClr>
              <a:buSzPct val="80000"/>
              <a:buFont typeface="Wingdings" panose="05000000000000000000" pitchFamily="2" charset="2"/>
              <a:buChar char="ü"/>
            </a:pPr>
            <a:r>
              <a:rPr lang="es-CL" sz="2000" dirty="0">
                <a:latin typeface="Arial" charset="0"/>
                <a:ea typeface="ＭＳ Ｐゴシック" pitchFamily="34" charset="-128"/>
              </a:rPr>
              <a:t>Inserción</a:t>
            </a:r>
          </a:p>
          <a:p>
            <a:pPr lvl="1" algn="just">
              <a:spcBef>
                <a:spcPct val="0"/>
              </a:spcBef>
              <a:buClr>
                <a:schemeClr val="dk1"/>
              </a:buClr>
              <a:buSzPct val="80000"/>
              <a:buFont typeface="Wingdings" panose="05000000000000000000" pitchFamily="2" charset="2"/>
              <a:buChar char="ü"/>
            </a:pPr>
            <a:r>
              <a:rPr lang="es-CL" sz="2000" dirty="0">
                <a:latin typeface="Arial" charset="0"/>
                <a:ea typeface="ＭＳ Ｐゴシック" pitchFamily="34" charset="-128"/>
              </a:rPr>
              <a:t>selección</a:t>
            </a:r>
          </a:p>
          <a:p>
            <a:pPr marL="457200" indent="0">
              <a:spcBef>
                <a:spcPts val="0"/>
              </a:spcBef>
              <a:buFont typeface="Arial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09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 txBox="1">
            <a:spLocks noGrp="1"/>
          </p:cNvSpPr>
          <p:nvPr>
            <p:ph type="title"/>
          </p:nvPr>
        </p:nvSpPr>
        <p:spPr>
          <a:xfrm>
            <a:off x="272671" y="1076899"/>
            <a:ext cx="8229600" cy="6340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/>
              <a:t>Búsqueda en un arreglo </a:t>
            </a:r>
            <a:r>
              <a:rPr lang="en" sz="3200" b="1" dirty="0" smtClean="0"/>
              <a:t/>
            </a:r>
            <a:br>
              <a:rPr lang="en" sz="3200" b="1" dirty="0" smtClean="0"/>
            </a:br>
            <a:r>
              <a:rPr lang="en" sz="3200" b="1" dirty="0" smtClean="0"/>
              <a:t>no </a:t>
            </a:r>
            <a:r>
              <a:rPr lang="en" sz="3200" b="1" dirty="0"/>
              <a:t>ordenado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7544" y="1926037"/>
            <a:ext cx="6907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s-CL" dirty="0"/>
              <a:t>La búsqueda secuencial busca un elemento de una lista utilizando un valor destino llamado </a:t>
            </a:r>
            <a:r>
              <a:rPr lang="es-CL" b="1" dirty="0"/>
              <a:t>clave</a:t>
            </a:r>
            <a:r>
              <a:rPr lang="es-CL" dirty="0" smtClean="0"/>
              <a:t>.</a:t>
            </a:r>
          </a:p>
          <a:p>
            <a:pPr algn="just"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s-CL" dirty="0"/>
              <a:t>En una búsqueda secuencial (a veces llamada búsqueda lineal), los elementos de una lista </a:t>
            </a:r>
            <a:r>
              <a:rPr lang="es-CL" dirty="0" smtClean="0"/>
              <a:t>o vector </a:t>
            </a:r>
            <a:r>
              <a:rPr lang="es-CL" dirty="0"/>
              <a:t>se exploran (se examinan) en secuencia, uno después de otro.</a:t>
            </a:r>
          </a:p>
        </p:txBody>
      </p:sp>
    </p:spTree>
    <p:extLst>
      <p:ext uri="{BB962C8B-B14F-4D97-AF65-F5344CB8AC3E}">
        <p14:creationId xmlns:p14="http://schemas.microsoft.com/office/powerpoint/2010/main" val="39426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 txBox="1">
            <a:spLocks noGrp="1"/>
          </p:cNvSpPr>
          <p:nvPr>
            <p:ph type="title"/>
          </p:nvPr>
        </p:nvSpPr>
        <p:spPr>
          <a:xfrm>
            <a:off x="467544" y="614527"/>
            <a:ext cx="8229600" cy="6340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/>
              <a:t>Búsqueda en un arreglo </a:t>
            </a:r>
            <a:r>
              <a:rPr lang="en" sz="3200" b="1" dirty="0" smtClean="0"/>
              <a:t/>
            </a:r>
            <a:br>
              <a:rPr lang="en" sz="3200" b="1" dirty="0" smtClean="0"/>
            </a:br>
            <a:r>
              <a:rPr lang="en" sz="3200" b="1" dirty="0" smtClean="0"/>
              <a:t>no </a:t>
            </a:r>
            <a:r>
              <a:rPr lang="en" sz="3200" b="1" dirty="0"/>
              <a:t>ordenado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3167"/>
            <a:ext cx="8022000" cy="25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Búsqueda en un arreglo ordenado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7200" y="1948420"/>
            <a:ext cx="68422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latin typeface="TimesNewRomanPSMT"/>
              </a:rPr>
              <a:t>La búsqueda secuencial se aplica a cualquier lista. Si la lista está ordenada, la búsqueda </a:t>
            </a:r>
            <a:r>
              <a:rPr lang="es-CL" dirty="0" smtClean="0">
                <a:latin typeface="TimesNewRomanPSMT"/>
              </a:rPr>
              <a:t>binaria proporciona </a:t>
            </a:r>
            <a:r>
              <a:rPr lang="es-CL" dirty="0">
                <a:latin typeface="TimesNewRomanPSMT"/>
              </a:rPr>
              <a:t>una técnica de búsqueda mejorada</a:t>
            </a:r>
            <a:r>
              <a:rPr lang="es-CL" dirty="0" smtClean="0">
                <a:latin typeface="TimesNewRomanPSMT"/>
              </a:rPr>
              <a:t>.</a:t>
            </a:r>
            <a:r>
              <a:rPr lang="es-CL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 smtClean="0"/>
              <a:t>Se busca el centro de la lista y se comprueba si nuestra clave coincide con el valor del elemento central.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 smtClean="0"/>
              <a:t>Si no se encuentra el valor de la clave, se sitúa uno en la mitad inferior o superior del elemento central 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 smtClean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1551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Búsqueda en un arreglo ordenado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1" y="1192267"/>
            <a:ext cx="8056959" cy="47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00759"/>
              </p:ext>
            </p:extLst>
          </p:nvPr>
        </p:nvGraphicFramePr>
        <p:xfrm>
          <a:off x="3692624" y="1107772"/>
          <a:ext cx="815752" cy="370840"/>
        </p:xfrm>
        <a:graphic>
          <a:graphicData uri="http://schemas.openxmlformats.org/drawingml/2006/table">
            <a:tbl>
              <a:tblPr firstRow="1" bandRow="1"/>
              <a:tblGrid>
                <a:gridCol w="815752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¿321?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3 Conector recto de flecha"/>
          <p:cNvCxnSpPr/>
          <p:nvPr/>
        </p:nvCxnSpPr>
        <p:spPr>
          <a:xfrm>
            <a:off x="4204846" y="2596951"/>
            <a:ext cx="0" cy="68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762263" y="1673621"/>
            <a:ext cx="561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Punto Medio: bajo + alto</a:t>
            </a:r>
          </a:p>
          <a:p>
            <a:r>
              <a:rPr lang="es-CL" b="1" dirty="0"/>
              <a:t> </a:t>
            </a:r>
            <a:r>
              <a:rPr lang="es-CL" b="1" dirty="0" smtClean="0"/>
              <a:t>                       ---------------     (División entera)</a:t>
            </a:r>
          </a:p>
          <a:p>
            <a:r>
              <a:rPr lang="es-CL" b="1" dirty="0"/>
              <a:t> </a:t>
            </a:r>
            <a:r>
              <a:rPr lang="es-CL" b="1" dirty="0" smtClean="0"/>
              <a:t>                                2</a:t>
            </a:r>
            <a:endParaRPr lang="es-CL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1475656" y="3313058"/>
          <a:ext cx="6096000" cy="813688"/>
        </p:xfrm>
        <a:graphic>
          <a:graphicData uri="http://schemas.openxmlformats.org/drawingml/2006/table">
            <a:tbl>
              <a:tblPr firstRow="1" bandRow="1"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CL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1 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2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3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5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6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22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32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123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321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/>
                        <a:t>2122</a:t>
                      </a:r>
                      <a:endParaRPr lang="es-C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4 CuadroTexto"/>
          <p:cNvSpPr txBox="1"/>
          <p:nvPr/>
        </p:nvSpPr>
        <p:spPr>
          <a:xfrm>
            <a:off x="3212232" y="461470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Punto Medio: 321 &gt; 6</a:t>
            </a:r>
            <a:endParaRPr lang="es-CL" b="1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393576" y="313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CL" sz="3200" b="1" dirty="0" smtClean="0"/>
              <a:t>¿Cómo funciona el algoritmo?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35227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3876092" y="1628800"/>
          <a:ext cx="815752" cy="370840"/>
        </p:xfrm>
        <a:graphic>
          <a:graphicData uri="http://schemas.openxmlformats.org/drawingml/2006/table">
            <a:tbl>
              <a:tblPr firstRow="1" bandRow="1"/>
              <a:tblGrid>
                <a:gridCol w="815752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¿321?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475656" y="2924944"/>
          <a:ext cx="6096000" cy="1010920"/>
        </p:xfrm>
        <a:graphic>
          <a:graphicData uri="http://schemas.openxmlformats.org/drawingml/2006/table">
            <a:tbl>
              <a:tblPr firstRow="1" bandRow="1"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 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22</a:t>
                      </a:r>
                      <a:endParaRPr lang="es-C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32</a:t>
                      </a:r>
                      <a:endParaRPr lang="es-C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123</a:t>
                      </a:r>
                      <a:endParaRPr lang="es-C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321</a:t>
                      </a:r>
                      <a:endParaRPr lang="es-C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2122</a:t>
                      </a:r>
                      <a:endParaRPr lang="es-C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odal Dialog Overlay"/>
          <p:cNvSpPr>
            <a:spLocks/>
          </p:cNvSpPr>
          <p:nvPr/>
        </p:nvSpPr>
        <p:spPr bwMode="auto">
          <a:xfrm>
            <a:off x="1475656" y="2924944"/>
            <a:ext cx="3096344" cy="1008112"/>
          </a:xfrm>
          <a:prstGeom prst="rect">
            <a:avLst/>
          </a:prstGeom>
          <a:solidFill>
            <a:srgbClr val="000000">
              <a:alpha val="60000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932039" y="2113111"/>
            <a:ext cx="286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Punto Medio: 321 &gt; 123</a:t>
            </a:r>
            <a:endParaRPr lang="es-CL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6012160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s-CL" sz="3200" b="1" dirty="0"/>
              <a:t>¿Cómo funciona el algoritmo?</a:t>
            </a:r>
          </a:p>
        </p:txBody>
      </p:sp>
    </p:spTree>
    <p:extLst>
      <p:ext uri="{BB962C8B-B14F-4D97-AF65-F5344CB8AC3E}">
        <p14:creationId xmlns:p14="http://schemas.microsoft.com/office/powerpoint/2010/main" val="4306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s-CL" sz="3200" b="1" dirty="0"/>
              <a:t>¿Cómo funciona el algoritmo?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3876092" y="1628800"/>
          <a:ext cx="815752" cy="370840"/>
        </p:xfrm>
        <a:graphic>
          <a:graphicData uri="http://schemas.openxmlformats.org/drawingml/2006/table">
            <a:tbl>
              <a:tblPr firstRow="1" bandRow="1"/>
              <a:tblGrid>
                <a:gridCol w="815752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¿321?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/>
          </p:nvPr>
        </p:nvGraphicFramePr>
        <p:xfrm>
          <a:off x="1224644" y="3922256"/>
          <a:ext cx="6552730" cy="1010920"/>
        </p:xfrm>
        <a:graphic>
          <a:graphicData uri="http://schemas.openxmlformats.org/drawingml/2006/table">
            <a:tbl>
              <a:tblPr firstRow="1" bandRow="1"/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C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 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22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32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123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321</a:t>
                      </a:r>
                      <a:endParaRPr lang="es-C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2122</a:t>
                      </a:r>
                      <a:endParaRPr lang="es-C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Modal Dialog Overlay"/>
          <p:cNvSpPr>
            <a:spLocks/>
          </p:cNvSpPr>
          <p:nvPr/>
        </p:nvSpPr>
        <p:spPr bwMode="auto">
          <a:xfrm>
            <a:off x="1224645" y="3861048"/>
            <a:ext cx="5219564" cy="864096"/>
          </a:xfrm>
          <a:prstGeom prst="rect">
            <a:avLst/>
          </a:prstGeom>
          <a:solidFill>
            <a:srgbClr val="000000">
              <a:alpha val="60000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622431" y="246144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Punto Medio: 321 = 321</a:t>
            </a:r>
          </a:p>
          <a:p>
            <a:r>
              <a:rPr lang="es-CL" dirty="0" smtClean="0"/>
              <a:t>        Lo encontramos!</a:t>
            </a:r>
            <a:endParaRPr lang="es-CL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6804248" y="314096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10883</TotalTime>
  <Words>515</Words>
  <Application>Microsoft Office PowerPoint</Application>
  <PresentationFormat>Presentación en pantalla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TimesNewRomanPSMT</vt:lpstr>
      <vt:lpstr>Trebuchet MS</vt:lpstr>
      <vt:lpstr>Wingdings</vt:lpstr>
      <vt:lpstr>Wingdings 3</vt:lpstr>
      <vt:lpstr>Faceta</vt:lpstr>
      <vt:lpstr> Unidad I Estructuras de datos lineales Búsquedas y Ordenamientos</vt:lpstr>
      <vt:lpstr>Algoritmos básicos</vt:lpstr>
      <vt:lpstr>Búsqueda en un arreglo  no ordenado </vt:lpstr>
      <vt:lpstr>Búsqueda en un arreglo  no ordenado </vt:lpstr>
      <vt:lpstr>Búsqueda en un arreglo ordenado </vt:lpstr>
      <vt:lpstr>Búsqueda en un arreglo ordenado </vt:lpstr>
      <vt:lpstr>Presentación de PowerPoint</vt:lpstr>
      <vt:lpstr>¿Cómo funciona el algoritmo?</vt:lpstr>
      <vt:lpstr>¿Cómo funciona el algoritmo?</vt:lpstr>
      <vt:lpstr>¿Cómo funciona el algoritmo?</vt:lpstr>
      <vt:lpstr>Ordenación por selección</vt:lpstr>
      <vt:lpstr>Ordenación por selección</vt:lpstr>
      <vt:lpstr>Ordenación por selección</vt:lpstr>
      <vt:lpstr>Algoritmos para ordenar:   Inserción – un algoritmo simple</vt:lpstr>
      <vt:lpstr>Algoritmos para ordenar:   Inserción – un algoritmo simple</vt:lpstr>
      <vt:lpstr>Algoritmos para ordenar:   Inserción – un algoritmo simple</vt:lpstr>
    </vt:vector>
  </TitlesOfParts>
  <Company>duoc 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Olea Jara Sandra</dc:creator>
  <cp:lastModifiedBy>Cuenta Microsoft</cp:lastModifiedBy>
  <cp:revision>1748</cp:revision>
  <cp:lastPrinted>2014-08-27T20:26:52Z</cp:lastPrinted>
  <dcterms:created xsi:type="dcterms:W3CDTF">2010-10-26T18:30:29Z</dcterms:created>
  <dcterms:modified xsi:type="dcterms:W3CDTF">2014-08-27T23:31:03Z</dcterms:modified>
</cp:coreProperties>
</file>