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7" r:id="rId1"/>
  </p:sldMasterIdLst>
  <p:notesMasterIdLst>
    <p:notesMasterId r:id="rId16"/>
  </p:notesMasterIdLst>
  <p:handoutMasterIdLst>
    <p:handoutMasterId r:id="rId17"/>
  </p:handoutMasterIdLst>
  <p:sldIdLst>
    <p:sldId id="312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</p:sldIdLst>
  <p:sldSz cx="9144000" cy="6858000" type="screen4x3"/>
  <p:notesSz cx="6858000" cy="9926638"/>
  <p:defaultTextStyle>
    <a:defPPr>
      <a:defRPr lang="es-ES_trad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anett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190" autoAdjust="0"/>
  </p:normalViewPr>
  <p:slideViewPr>
    <p:cSldViewPr snapToGrid="0" snapToObjects="1">
      <p:cViewPr varScale="1">
        <p:scale>
          <a:sx n="68" d="100"/>
          <a:sy n="68" d="100"/>
        </p:scale>
        <p:origin x="-14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64690-023B-4B17-BAE1-DBA08DC72C7A}" type="datetimeFigureOut">
              <a:rPr lang="es-CL" smtClean="0"/>
              <a:t>18-08-2015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E61B3-4C62-4E70-B9B7-29655693CF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9219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BCDE3-2245-468A-974C-85995E444034}" type="datetimeFigureOut">
              <a:rPr lang="es-CL" smtClean="0"/>
              <a:pPr/>
              <a:t>18-08-2015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24F09-73E0-410D-8D92-DE5508D70C38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64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9BAC6-CDD1-495F-B578-B1B655A186A6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820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F1F36-9765-4A9C-BE1C-488A823051F2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77EB7-9877-4735-9086-CEA66EEC53B2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97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0386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0851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07740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0439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838706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C9010-66E0-40FA-88C1-67317EC1F520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00787-D4EE-4CD5-9175-81BB5764B33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2033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E2A8D-A5CD-4FAC-80C9-177C0FAF7EE3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D33A32-CD69-4093-A756-AB40AB05A0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5892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B9650B-031C-43A9-BD16-AB807DC8FF45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95242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AE4-75DD-40FC-8C8A-D78E77AA2A08}" type="datetime1">
              <a:rPr lang="es-ES_tradnl" smtClean="0"/>
              <a:pPr/>
              <a:t>18/08/2015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F8507-C34D-4DC1-B567-89CE6E19967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877922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F753F-70FA-4468-8549-387C95D4EE2D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C47F2-F4EA-4889-B7AB-0BDEF995D0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0261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B7FF0E-3E75-418D-9305-3C66F76F4D65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BA817-6865-44E6-B55E-4CB769DECA8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473500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7497747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oja-interio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83CD-7928-47C3-91EA-8FFE023AA75F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E644D2-8419-459F-85ED-DEFB94958780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EB9C-9046-4DB6-BEAE-7719E32E42E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73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DC4F60-6664-4C5D-A818-CE6161D72C5F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CFF68-A920-4044-AE34-044474665C7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98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D18FB-1D7F-4CFF-839C-99BE327774CE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08589-2395-4BE9-87D4-F8EBE9710A5B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7516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C6F074-E4F0-4690-8055-273423085222}" type="datetime1">
              <a:rPr lang="es-ES_tradnl" smtClean="0"/>
              <a:pPr>
                <a:defRPr/>
              </a:pPr>
              <a:t>18/08/2015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7900D3C-C79B-4DAE-9D8F-8A92FC0D68C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57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3946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  <p:sldLayoutId id="2147483789" r:id="rId32"/>
    <p:sldLayoutId id="2147483790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  <p:sldLayoutId id="2147483803" r:id="rId46"/>
    <p:sldLayoutId id="2147483804" r:id="rId47"/>
    <p:sldLayoutId id="2147483805" r:id="rId48"/>
    <p:sldLayoutId id="2147483806" r:id="rId49"/>
    <p:sldLayoutId id="2147483807" r:id="rId50"/>
    <p:sldLayoutId id="2147483808" r:id="rId51"/>
    <p:sldLayoutId id="2147483809" r:id="rId52"/>
    <p:sldLayoutId id="2147483810" r:id="rId53"/>
    <p:sldLayoutId id="2147483811" r:id="rId54"/>
    <p:sldLayoutId id="2147483812" r:id="rId55"/>
    <p:sldLayoutId id="2147483813" r:id="rId56"/>
    <p:sldLayoutId id="2147483814" r:id="rId57"/>
    <p:sldLayoutId id="2147483815" r:id="rId58"/>
    <p:sldLayoutId id="2147483816" r:id="rId59"/>
    <p:sldLayoutId id="2147483817" r:id="rId60"/>
    <p:sldLayoutId id="2147483818" r:id="rId61"/>
    <p:sldLayoutId id="2147483819" r:id="rId62"/>
    <p:sldLayoutId id="2147483715" r:id="rId6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5727" y="993957"/>
            <a:ext cx="8434377" cy="4243061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CL" sz="4400" u="sng" dirty="0" smtClean="0">
                <a:ea typeface="ＭＳ Ｐゴシック" pitchFamily="34" charset="-128"/>
              </a:rPr>
              <a:t/>
            </a:r>
            <a:br>
              <a:rPr lang="es-CL" sz="4400" u="sng" dirty="0" smtClean="0">
                <a:ea typeface="ＭＳ Ｐゴシック" pitchFamily="34" charset="-128"/>
              </a:rPr>
            </a:br>
            <a:r>
              <a:rPr lang="es-CL" sz="4400" b="1" u="sng" dirty="0" smtClean="0">
                <a:ea typeface="ＭＳ Ｐゴシック" pitchFamily="34" charset="-128"/>
              </a:rPr>
              <a:t>Unidad I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ES" b="1" dirty="0"/>
              <a:t>Estructuras de datos lineales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/>
              <a:t>Midiendo el tiempo de un Algoritmo</a:t>
            </a:r>
            <a:endParaRPr lang="es-C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09560-AED8-414D-B2F0-C019BA05B2CA}" type="slidenum">
              <a:rPr lang="es-ES_tradnl" smtClean="0"/>
              <a:pPr>
                <a:defRPr/>
              </a:pPr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459049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O(N) - lineal</a:t>
            </a:r>
          </a:p>
        </p:txBody>
      </p:sp>
      <p:sp>
        <p:nvSpPr>
          <p:cNvPr id="3" name="Shape 152"/>
          <p:cNvSpPr txBox="1">
            <a:spLocks/>
          </p:cNvSpPr>
          <p:nvPr/>
        </p:nvSpPr>
        <p:spPr bwMode="auto">
          <a:xfrm>
            <a:off x="487978" y="1890300"/>
            <a:ext cx="8229600" cy="49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O(N) Describe un algoritmo cuyo tiempo de ejecución  crece linealmente con respecto con respecto al tamaño de los datos.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Típicamente contienen un ciclo que recorre todos los datos.</a:t>
            </a:r>
          </a:p>
          <a:p>
            <a:pPr>
              <a:lnSpc>
                <a:spcPct val="1125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s-CL" sz="2200" dirty="0" smtClean="0">
              <a:solidFill>
                <a:srgbClr val="66666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s-CL" sz="1100" dirty="0" smtClean="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8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endParaRPr lang="es-CL" sz="1100" dirty="0" smtClean="0">
              <a:solidFill>
                <a:srgbClr val="BA2C2C"/>
              </a:solidFill>
            </a:endParaRP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8585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O(N) - Ejemplo</a:t>
            </a:r>
          </a:p>
        </p:txBody>
      </p:sp>
      <p:sp>
        <p:nvSpPr>
          <p:cNvPr id="3" name="Shape 158"/>
          <p:cNvSpPr txBox="1">
            <a:spLocks/>
          </p:cNvSpPr>
          <p:nvPr/>
        </p:nvSpPr>
        <p:spPr bwMode="auto">
          <a:xfrm>
            <a:off x="457200" y="1600200"/>
            <a:ext cx="8229600" cy="43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boolean contieneValor(String[] datos, 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                              String valor)</a:t>
            </a:r>
            <a:br>
              <a:rPr lang="es-CL" sz="240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CL" sz="240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	for(int i = 0; i &lt; datos.length; i++){</a:t>
            </a:r>
            <a:br>
              <a:rPr lang="es-CL" sz="240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		if(datos[i] == valor){</a:t>
            </a:r>
            <a:br>
              <a:rPr lang="es-CL" sz="240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			return true;</a:t>
            </a:r>
            <a:br>
              <a:rPr lang="es-CL" sz="240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s-CL" sz="240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s-CL" sz="240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	return false;</a:t>
            </a:r>
            <a:br>
              <a:rPr lang="es-CL" sz="2400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78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09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O(N2) - Cuadratico</a:t>
            </a:r>
          </a:p>
        </p:txBody>
      </p:sp>
      <p:sp>
        <p:nvSpPr>
          <p:cNvPr id="3" name="Shape 164"/>
          <p:cNvSpPr txBox="1">
            <a:spLocks/>
          </p:cNvSpPr>
          <p:nvPr/>
        </p:nvSpPr>
        <p:spPr bwMode="auto">
          <a:xfrm>
            <a:off x="457200" y="1772816"/>
            <a:ext cx="8229600" cy="49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O(</a:t>
            </a:r>
            <a:r>
              <a:rPr lang="es-CL" dirty="0" err="1" smtClean="0"/>
              <a:t>N</a:t>
            </a:r>
            <a:r>
              <a:rPr lang="es-CL" baseline="30000" dirty="0" err="1" smtClean="0"/>
              <a:t>2</a:t>
            </a:r>
            <a:r>
              <a:rPr lang="es-CL" dirty="0" smtClean="0"/>
              <a:t>)  Representa un algoritmo cuyo tiempo de ejecución crece de acuerdo con el cuadrado del tamaño de los datos. 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Típicamente contiene un ciclo anidado dentro de otro ciclo.</a:t>
            </a:r>
          </a:p>
          <a:p>
            <a:pPr>
              <a:lnSpc>
                <a:spcPct val="18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s-CL" sz="1100" dirty="0" smtClean="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lnSpc>
                <a:spcPct val="180000"/>
              </a:lnSpc>
              <a:spcBef>
                <a:spcPts val="1400"/>
              </a:spcBef>
              <a:spcAft>
                <a:spcPts val="1400"/>
              </a:spcAft>
              <a:buClr>
                <a:srgbClr val="000000"/>
              </a:buClr>
              <a:buFont typeface="Arial"/>
              <a:buNone/>
            </a:pPr>
            <a:endParaRPr lang="es-CL" sz="1100" dirty="0" smtClean="0">
              <a:solidFill>
                <a:srgbClr val="BA2C2C"/>
              </a:solidFill>
            </a:endParaRP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0353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9"/>
          <p:cNvSpPr txBox="1">
            <a:spLocks noGrp="1"/>
          </p:cNvSpPr>
          <p:nvPr>
            <p:ph type="title"/>
          </p:nvPr>
        </p:nvSpPr>
        <p:spPr>
          <a:xfrm>
            <a:off x="395536" y="404664"/>
            <a:ext cx="8229600" cy="638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O(N2) - Ejemplo</a:t>
            </a:r>
          </a:p>
        </p:txBody>
      </p:sp>
      <p:sp>
        <p:nvSpPr>
          <p:cNvPr id="3" name="Shape 170"/>
          <p:cNvSpPr txBox="1">
            <a:spLocks/>
          </p:cNvSpPr>
          <p:nvPr/>
        </p:nvSpPr>
        <p:spPr bwMode="auto">
          <a:xfrm>
            <a:off x="457200" y="1103923"/>
            <a:ext cx="8229600" cy="4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  <a:spcAft>
                <a:spcPts val="1400"/>
              </a:spcAft>
              <a:buFont typeface="Arial" charset="0"/>
              <a:buNone/>
            </a:pP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ContieneDuplicados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datos)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datos.length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i++){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= 0; j &lt; 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datos.length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 == j){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//No comparar con si 					   //mismo 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(datos[i] == datos[j]){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true;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CL" sz="2000" dirty="0" err="1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false;</a:t>
            </a:r>
            <a:b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322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8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2075" y="570749"/>
            <a:ext cx="8784449" cy="6113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6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¿</a:t>
            </a:r>
            <a:r>
              <a:rPr lang="en" sz="3200" b="1" dirty="0" smtClean="0"/>
              <a:t>Qué queremos </a:t>
            </a:r>
            <a:r>
              <a:rPr lang="en" sz="3200" b="1" dirty="0"/>
              <a:t>de un algoritmo?</a:t>
            </a:r>
          </a:p>
        </p:txBody>
      </p:sp>
      <p:sp>
        <p:nvSpPr>
          <p:cNvPr id="3" name="Shape 102"/>
          <p:cNvSpPr txBox="1">
            <a:spLocks/>
          </p:cNvSpPr>
          <p:nvPr/>
        </p:nvSpPr>
        <p:spPr bwMode="auto">
          <a:xfrm>
            <a:off x="251520" y="1412776"/>
            <a:ext cx="4176464" cy="49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" sz="2400" b="1" dirty="0" smtClean="0"/>
              <a:t>Correctitud: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n" sz="2400" dirty="0" smtClean="0"/>
              <a:t>    Dado un problema, debe producir siempre una solución correcta al problema.</a:t>
            </a:r>
            <a:endParaRPr lang="en" sz="2400" dirty="0"/>
          </a:p>
        </p:txBody>
      </p:sp>
      <p:sp>
        <p:nvSpPr>
          <p:cNvPr id="4" name="Shape 103"/>
          <p:cNvSpPr txBox="1">
            <a:spLocks/>
          </p:cNvSpPr>
          <p:nvPr/>
        </p:nvSpPr>
        <p:spPr>
          <a:xfrm>
            <a:off x="4788024" y="1360639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" sz="2400" b="1" dirty="0" smtClean="0"/>
              <a:t>Eficiencia :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n" sz="2400" dirty="0" smtClean="0"/>
              <a:t>    Debería usar los recursos computacionales disponibles en forma eficiente (memoria, procesador, almacenamiento, etc)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6119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Correctitud.</a:t>
            </a:r>
          </a:p>
        </p:txBody>
      </p:sp>
      <p:sp>
        <p:nvSpPr>
          <p:cNvPr id="3" name="Shape 109"/>
          <p:cNvSpPr txBox="1">
            <a:spLocks/>
          </p:cNvSpPr>
          <p:nvPr/>
        </p:nvSpPr>
        <p:spPr bwMode="auto">
          <a:xfrm>
            <a:off x="457200" y="1340768"/>
            <a:ext cx="8229600" cy="49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* ¿El GPS te da el camino más corto?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* ¿O el más rápido?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* Hay algunos problemas en los que es difícil decidir si se encuentra una solución correcta... ese tipo de problemas no los veremos en este curso. (¿Algún ejemplo?)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866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/>
              <a:t>Eficiencia</a:t>
            </a:r>
          </a:p>
        </p:txBody>
      </p:sp>
      <p:pic>
        <p:nvPicPr>
          <p:cNvPr id="3" name="Shape 1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4555450" cy="3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115"/>
          <p:cNvSpPr txBox="1">
            <a:spLocks/>
          </p:cNvSpPr>
          <p:nvPr/>
        </p:nvSpPr>
        <p:spPr bwMode="auto">
          <a:xfrm>
            <a:off x="5017274" y="1412776"/>
            <a:ext cx="4131299" cy="496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Char char="-"/>
            </a:pPr>
            <a:r>
              <a:rPr lang="en" sz="2800" dirty="0" smtClean="0"/>
              <a:t>Tiempo!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" sz="2800" dirty="0" smtClean="0"/>
          </a:p>
          <a:p>
            <a:pPr>
              <a:spcBef>
                <a:spcPts val="0"/>
              </a:spcBef>
              <a:buFontTx/>
              <a:buChar char="-"/>
            </a:pPr>
            <a:r>
              <a:rPr lang="en" sz="2800" dirty="0" smtClean="0"/>
              <a:t>Un algoritmo que da un resultado correcto pero demora demasiado, no sirve mucho.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en" sz="2800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n" sz="2800" dirty="0" smtClean="0"/>
              <a:t>- Si el GPS se demora 40 minutos en encontrar el camino más corto, ni siquiera lo abriría.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0259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1"/>
          <p:cNvSpPr txBox="1">
            <a:spLocks noGrp="1"/>
          </p:cNvSpPr>
          <p:nvPr>
            <p:ph type="title"/>
          </p:nvPr>
        </p:nvSpPr>
        <p:spPr>
          <a:xfrm>
            <a:off x="385192" y="202629"/>
            <a:ext cx="8229600" cy="9221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¿Cómo medir el tiempo?</a:t>
            </a:r>
          </a:p>
        </p:txBody>
      </p:sp>
      <p:sp>
        <p:nvSpPr>
          <p:cNvPr id="3" name="Shape 122"/>
          <p:cNvSpPr txBox="1">
            <a:spLocks/>
          </p:cNvSpPr>
          <p:nvPr/>
        </p:nvSpPr>
        <p:spPr bwMode="auto">
          <a:xfrm>
            <a:off x="179512" y="1124744"/>
            <a:ext cx="8640960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charset="0"/>
              <a:buNone/>
            </a:pPr>
            <a:r>
              <a:rPr lang="en" b="1" u="sng" dirty="0" smtClean="0"/>
              <a:t>El tiempo depende de muchos factores: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n" dirty="0" smtClean="0"/>
          </a:p>
          <a:p>
            <a:pPr>
              <a:spcBef>
                <a:spcPts val="0"/>
              </a:spcBef>
            </a:pPr>
            <a:r>
              <a:rPr lang="en" sz="2800" dirty="0" smtClean="0"/>
              <a:t>La rapidez del computador que lo ejecuta</a:t>
            </a:r>
          </a:p>
          <a:p>
            <a:pPr>
              <a:spcBef>
                <a:spcPts val="0"/>
              </a:spcBef>
            </a:pPr>
            <a:endParaRPr lang="en" sz="2800" dirty="0" smtClean="0"/>
          </a:p>
          <a:p>
            <a:pPr>
              <a:spcBef>
                <a:spcPts val="0"/>
              </a:spcBef>
            </a:pPr>
            <a:r>
              <a:rPr lang="en" sz="2800" dirty="0" smtClean="0"/>
              <a:t>El lenguaje de programación seleccionado</a:t>
            </a:r>
          </a:p>
          <a:p>
            <a:pPr>
              <a:spcBef>
                <a:spcPts val="0"/>
              </a:spcBef>
            </a:pPr>
            <a:endParaRPr lang="en" sz="2800" dirty="0" smtClean="0"/>
          </a:p>
          <a:p>
            <a:pPr>
              <a:spcBef>
                <a:spcPts val="0"/>
              </a:spcBef>
            </a:pPr>
            <a:r>
              <a:rPr lang="en" sz="2800" dirty="0" smtClean="0"/>
              <a:t>La calidad del compilador</a:t>
            </a:r>
          </a:p>
          <a:p>
            <a:pPr>
              <a:spcBef>
                <a:spcPts val="0"/>
              </a:spcBef>
            </a:pPr>
            <a:endParaRPr lang="en" sz="2800" dirty="0" smtClean="0"/>
          </a:p>
          <a:p>
            <a:pPr>
              <a:spcBef>
                <a:spcPts val="0"/>
              </a:spcBef>
            </a:pPr>
            <a:r>
              <a:rPr lang="en" sz="2800" dirty="0" smtClean="0"/>
              <a:t>La habilidad del programador</a:t>
            </a:r>
          </a:p>
          <a:p>
            <a:pPr>
              <a:spcBef>
                <a:spcPts val="0"/>
              </a:spcBef>
            </a:pPr>
            <a:endParaRPr lang="en" sz="2800" dirty="0" smtClean="0"/>
          </a:p>
          <a:p>
            <a:pPr>
              <a:spcBef>
                <a:spcPts val="0"/>
              </a:spcBef>
            </a:pPr>
            <a:r>
              <a:rPr lang="e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</a:t>
            </a:r>
            <a:r>
              <a:rPr lang="e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otros programas se están ejecutando al mismo </a:t>
            </a:r>
            <a:r>
              <a:rPr lang="e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tiempo?</a:t>
            </a:r>
            <a:endParaRPr lang="e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" sz="2800" dirty="0" smtClean="0"/>
          </a:p>
          <a:p>
            <a:pPr>
              <a:spcBef>
                <a:spcPts val="0"/>
              </a:spcBef>
            </a:pPr>
            <a:endParaRPr lang="en" sz="2800" dirty="0" smtClean="0"/>
          </a:p>
        </p:txBody>
      </p:sp>
    </p:spTree>
    <p:extLst>
      <p:ext uri="{BB962C8B-B14F-4D97-AF65-F5344CB8AC3E}">
        <p14:creationId xmlns:p14="http://schemas.microsoft.com/office/powerpoint/2010/main" val="22343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/>
              <a:t>¿Cómo medir el tiempo?</a:t>
            </a:r>
          </a:p>
        </p:txBody>
      </p:sp>
      <p:sp>
        <p:nvSpPr>
          <p:cNvPr id="3" name="Shape 128"/>
          <p:cNvSpPr txBox="1">
            <a:spLocks/>
          </p:cNvSpPr>
          <p:nvPr/>
        </p:nvSpPr>
        <p:spPr bwMode="auto">
          <a:xfrm>
            <a:off x="323528" y="1340768"/>
            <a:ext cx="8496944" cy="522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    Los expertos en computación tienen  una notación para medir el tiempo llamada “notación asintótica”.</a:t>
            </a:r>
          </a:p>
          <a:p>
            <a:pPr algn="just"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 algn="just"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 algn="just"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   Este tipo de notación busca dejar fuera los elementos particulares del hardware donde se ejecuta el programa, permitiendo mostrar la complejidad esencial de un algoritmo.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366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85010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/>
              <a:t>Notación O-grande</a:t>
            </a:r>
          </a:p>
        </p:txBody>
      </p:sp>
      <p:sp>
        <p:nvSpPr>
          <p:cNvPr id="3" name="Shape 134"/>
          <p:cNvSpPr txBox="1">
            <a:spLocks/>
          </p:cNvSpPr>
          <p:nvPr/>
        </p:nvSpPr>
        <p:spPr bwMode="auto">
          <a:xfrm>
            <a:off x="457200" y="1600200"/>
            <a:ext cx="8229600" cy="49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Se usa en ciencia de la computación para describir la complejidad de un algoritmo.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 smtClean="0"/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Específicamente, la notación O-grande indica el “tiempo” utilizado por un algoritmo en el escenario del PEOR CASO.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809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9"/>
          <p:cNvSpPr txBox="1">
            <a:spLocks noGrp="1"/>
          </p:cNvSpPr>
          <p:nvPr>
            <p:ph type="title"/>
          </p:nvPr>
        </p:nvSpPr>
        <p:spPr>
          <a:xfrm>
            <a:off x="407963" y="274637"/>
            <a:ext cx="8229600" cy="77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b="1" dirty="0"/>
              <a:t>O(1) - Constante</a:t>
            </a:r>
          </a:p>
        </p:txBody>
      </p:sp>
      <p:sp>
        <p:nvSpPr>
          <p:cNvPr id="3" name="Shape 140"/>
          <p:cNvSpPr txBox="1">
            <a:spLocks/>
          </p:cNvSpPr>
          <p:nvPr/>
        </p:nvSpPr>
        <p:spPr bwMode="auto">
          <a:xfrm>
            <a:off x="457200" y="2348880"/>
            <a:ext cx="8229600" cy="319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s-CL" dirty="0" smtClean="0"/>
              <a:t>O(1) Describe un algoritmo que siempre se va a ejecutar en el mismo tiempo, sin importar el tamaño del conjunto de datos ingresado. 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sz="1100" dirty="0" smtClean="0">
              <a:solidFill>
                <a:srgbClr val="BA2C2C"/>
              </a:solidFill>
            </a:endParaRP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54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"/>
          <p:cNvSpPr txBox="1">
            <a:spLocks noGrp="1"/>
          </p:cNvSpPr>
          <p:nvPr>
            <p:ph type="title"/>
          </p:nvPr>
        </p:nvSpPr>
        <p:spPr>
          <a:xfrm>
            <a:off x="251520" y="260648"/>
            <a:ext cx="8229600" cy="9221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b="1" dirty="0"/>
              <a:t>O(1) - Ejemplo</a:t>
            </a:r>
          </a:p>
        </p:txBody>
      </p:sp>
      <p:sp>
        <p:nvSpPr>
          <p:cNvPr id="3" name="Shape 146"/>
          <p:cNvSpPr txBox="1">
            <a:spLocks/>
          </p:cNvSpPr>
          <p:nvPr/>
        </p:nvSpPr>
        <p:spPr bwMode="auto">
          <a:xfrm>
            <a:off x="457200" y="1988840"/>
            <a:ext cx="8229600" cy="398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  <a:t>boolean isPrimerElementoNull(String[] datos){</a:t>
            </a:r>
            <a:b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  <a:t>	if(datos[0] == null){</a:t>
            </a:r>
            <a:b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  <a:t>		return true;</a:t>
            </a:r>
            <a:b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  <a:t>	return false;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r>
              <a:rPr lang="es-CL" sz="2400" b="1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>
              <a:spcBef>
                <a:spcPts val="0"/>
              </a:spcBef>
              <a:buFont typeface="Arial" charset="0"/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48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10889</TotalTime>
  <Words>400</Words>
  <Application>Microsoft Office PowerPoint</Application>
  <PresentationFormat>Presentación en pantalla (4:3)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Faceta</vt:lpstr>
      <vt:lpstr> Unidad I Estructuras de datos lineales Midiendo el tiempo de un Algoritmo</vt:lpstr>
      <vt:lpstr>¿Qué queremos de un algoritmo?</vt:lpstr>
      <vt:lpstr>Correctitud.</vt:lpstr>
      <vt:lpstr>Eficiencia</vt:lpstr>
      <vt:lpstr>¿Cómo medir el tiempo?</vt:lpstr>
      <vt:lpstr>¿Cómo medir el tiempo?</vt:lpstr>
      <vt:lpstr>Notación O-grande</vt:lpstr>
      <vt:lpstr>O(1) - Constante</vt:lpstr>
      <vt:lpstr>O(1) - Ejemplo</vt:lpstr>
      <vt:lpstr>O(N) - lineal</vt:lpstr>
      <vt:lpstr>O(N) - Ejemplo</vt:lpstr>
      <vt:lpstr>O(N2) - Cuadratico</vt:lpstr>
      <vt:lpstr>O(N2) - Ejemplo</vt:lpstr>
      <vt:lpstr>Presentación de PowerPoint</vt:lpstr>
    </vt:vector>
  </TitlesOfParts>
  <Company>duoc 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 MDD</dc:title>
  <dc:creator>Olea Jara Sandra</dc:creator>
  <cp:lastModifiedBy>Olea Jara Sandra</cp:lastModifiedBy>
  <cp:revision>1749</cp:revision>
  <cp:lastPrinted>2014-08-27T20:26:52Z</cp:lastPrinted>
  <dcterms:created xsi:type="dcterms:W3CDTF">2010-10-26T18:30:29Z</dcterms:created>
  <dcterms:modified xsi:type="dcterms:W3CDTF">2015-08-18T17:44:57Z</dcterms:modified>
</cp:coreProperties>
</file>