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45"/>
  </p:notes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21" r:id="rId41"/>
    <p:sldId id="322" r:id="rId42"/>
    <p:sldId id="323" r:id="rId43"/>
    <p:sldId id="324" r:id="rId44"/>
  </p:sldIdLst>
  <p:sldSz cx="9144000" cy="6858000" type="screen4x3"/>
  <p:notesSz cx="6858000" cy="9144000"/>
  <p:custDataLst>
    <p:tags r:id="rId46"/>
  </p:custData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 autoAdjust="0"/>
    <p:restoredTop sz="93836" autoAdjust="0"/>
  </p:normalViewPr>
  <p:slideViewPr>
    <p:cSldViewPr>
      <p:cViewPr>
        <p:scale>
          <a:sx n="70" d="100"/>
          <a:sy n="70" d="100"/>
        </p:scale>
        <p:origin x="68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Relationship Id="rId2" Type="http://schemas.openxmlformats.org/officeDocument/2006/relationships/slide" Target="slides/slide41.xml"/><Relationship Id="rId3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F746-0070-4FC6-A14B-1246EAB313E3}" type="datetimeFigureOut">
              <a:rPr lang="es-CL" smtClean="0"/>
              <a:t>21-09-15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9BAC6-CDD1-495F-B578-B1B655A186A6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72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337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0C69548-A609-DA49-A5E4-AAEF66A739D0}" type="slidenum">
              <a:rPr lang="es-ES" altLang="es-ES_tradnl" sz="1200"/>
              <a:pPr eaLnBrk="1" hangingPunct="1"/>
              <a:t>4</a:t>
            </a:fld>
            <a:endParaRPr lang="es-ES" altLang="es-ES_tradnl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MX" altLang="es-ES_tradnl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6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fondo-tapa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portadilla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6" descr="hoja-interi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15404" y="428604"/>
            <a:ext cx="142876" cy="71438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428992" y="142852"/>
            <a:ext cx="5572164" cy="142876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C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41BF2EB3-0EDA-4ED9-9536-B32CA2814CB2}" type="datetimeFigureOut">
              <a:rPr lang="es-CL" smtClean="0"/>
              <a:pPr/>
              <a:t>21-09-15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smtClean="0"/>
              <a:pPr/>
              <a:t>‹Nr.›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332656"/>
            <a:ext cx="8064896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" sz="3200" dirty="0"/>
              <a:t>DED4501 - Diseño de Estructuras de Datos</a:t>
            </a:r>
            <a:endParaRPr lang="es-CL" sz="3200" dirty="0" smtClean="0">
              <a:latin typeface="Calibri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95536" y="4609999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Pilas, Colas y Listas enlazadas</a:t>
            </a:r>
            <a:endParaRPr lang="es-CL" sz="32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215900" y="225107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 b="1">
                <a:solidFill>
                  <a:srgbClr val="003399"/>
                </a:solidFill>
                <a:latin typeface="Tahoma" charset="0"/>
              </a:rPr>
              <a:t>Inicio:</a:t>
            </a:r>
            <a:endParaRPr lang="es-ES" altLang="es-ES_tradnl" b="1">
              <a:solidFill>
                <a:srgbClr val="003399"/>
              </a:solidFill>
              <a:latin typeface="Tahoma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19250" y="1628775"/>
            <a:ext cx="194468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ES_tradnl" b="1">
                <a:solidFill>
                  <a:schemeClr val="folHlink"/>
                </a:solidFill>
                <a:latin typeface="Tahoma" charset="0"/>
              </a:rPr>
              <a:t>Insertar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MX" altLang="es-ES_tradnl" b="1">
                <a:solidFill>
                  <a:schemeClr val="folHlink"/>
                </a:solidFill>
                <a:latin typeface="Tahoma" charset="0"/>
              </a:rPr>
              <a:t>A:</a:t>
            </a:r>
            <a:endParaRPr lang="es-ES" altLang="es-ES_tradnl" b="1">
              <a:solidFill>
                <a:schemeClr val="folHlink"/>
              </a:solidFill>
              <a:latin typeface="Tahoma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2924175"/>
            <a:ext cx="1873250" cy="2947988"/>
            <a:chOff x="-23" y="1618"/>
            <a:chExt cx="1180" cy="1857"/>
          </a:xfrm>
        </p:grpSpPr>
        <p:sp>
          <p:nvSpPr>
            <p:cNvPr id="8249" name="Text Box 6"/>
            <p:cNvSpPr txBox="1">
              <a:spLocks noChangeArrowheads="1"/>
            </p:cNvSpPr>
            <p:nvPr/>
          </p:nvSpPr>
          <p:spPr bwMode="auto">
            <a:xfrm>
              <a:off x="-23" y="3206"/>
              <a:ext cx="5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2200">
                  <a:solidFill>
                    <a:srgbClr val="003399"/>
                  </a:solidFill>
                  <a:latin typeface="Tahoma" charset="0"/>
                </a:rPr>
                <a:t>Tope</a:t>
              </a:r>
              <a:endParaRPr lang="es-ES" altLang="es-ES_tradnl" sz="2200">
                <a:solidFill>
                  <a:srgbClr val="003399"/>
                </a:solidFill>
                <a:latin typeface="Tahoma" charset="0"/>
              </a:endParaRPr>
            </a:p>
          </p:txBody>
        </p:sp>
        <p:grpSp>
          <p:nvGrpSpPr>
            <p:cNvPr id="8250" name="Group 7"/>
            <p:cNvGrpSpPr>
              <a:grpSpLocks/>
            </p:cNvGrpSpPr>
            <p:nvPr/>
          </p:nvGrpSpPr>
          <p:grpSpPr bwMode="auto">
            <a:xfrm>
              <a:off x="204" y="1618"/>
              <a:ext cx="590" cy="1542"/>
              <a:chOff x="748" y="1389"/>
              <a:chExt cx="590" cy="1542"/>
            </a:xfrm>
          </p:grpSpPr>
          <p:sp>
            <p:nvSpPr>
              <p:cNvPr id="8253" name="Rectangle 8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8254" name="Line 9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55" name="Line 10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56" name="Line 11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57" name="Line 12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8251" name="Line 13"/>
            <p:cNvSpPr>
              <a:spLocks noChangeShapeType="1"/>
            </p:cNvSpPr>
            <p:nvPr/>
          </p:nvSpPr>
          <p:spPr bwMode="auto">
            <a:xfrm>
              <a:off x="476" y="334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252" name="Text Box 14"/>
            <p:cNvSpPr txBox="1">
              <a:spLocks noChangeArrowheads="1"/>
            </p:cNvSpPr>
            <p:nvPr/>
          </p:nvSpPr>
          <p:spPr bwMode="auto">
            <a:xfrm>
              <a:off x="703" y="3206"/>
              <a:ext cx="45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sz="2200">
                  <a:solidFill>
                    <a:srgbClr val="003399"/>
                  </a:solidFill>
                  <a:latin typeface="Tahoma" charset="0"/>
                </a:rPr>
                <a:t>-1</a:t>
              </a:r>
              <a:endParaRPr lang="es-ES" altLang="es-ES_tradnl" sz="2200">
                <a:solidFill>
                  <a:srgbClr val="003399"/>
                </a:solidFill>
                <a:latin typeface="Tahoma" charset="0"/>
              </a:endParaRPr>
            </a:p>
          </p:txBody>
        </p:sp>
      </p:grp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635375" y="1628775"/>
            <a:ext cx="194468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ES_tradnl" b="1">
                <a:solidFill>
                  <a:schemeClr val="folHlink"/>
                </a:solidFill>
                <a:latin typeface="Tahoma" charset="0"/>
              </a:rPr>
              <a:t>Insertar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MX" altLang="es-ES_tradnl" b="1">
                <a:solidFill>
                  <a:schemeClr val="folHlink"/>
                </a:solidFill>
                <a:latin typeface="Tahoma" charset="0"/>
              </a:rPr>
              <a:t>B:</a:t>
            </a:r>
            <a:endParaRPr lang="es-ES" altLang="es-ES_tradnl" b="1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580063" y="1628775"/>
            <a:ext cx="194468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ES_tradnl" b="1">
                <a:solidFill>
                  <a:schemeClr val="folHlink"/>
                </a:solidFill>
                <a:latin typeface="Tahoma" charset="0"/>
              </a:rPr>
              <a:t>Insertar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MX" altLang="es-ES_tradnl" b="1">
                <a:solidFill>
                  <a:schemeClr val="folHlink"/>
                </a:solidFill>
                <a:latin typeface="Tahoma" charset="0"/>
              </a:rPr>
              <a:t>C:</a:t>
            </a:r>
            <a:endParaRPr lang="es-ES" altLang="es-ES_tradnl" b="1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7199313" y="1628775"/>
            <a:ext cx="194468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ES_tradnl" b="1">
                <a:solidFill>
                  <a:schemeClr val="folHlink"/>
                </a:solidFill>
                <a:latin typeface="Tahoma" charset="0"/>
              </a:rPr>
              <a:t>Eliminar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ES_tradnl" altLang="es-ES_tradnl" b="1">
                <a:solidFill>
                  <a:schemeClr val="folHlink"/>
                </a:solidFill>
                <a:latin typeface="Tahoma" charset="0"/>
              </a:rPr>
              <a:t>elemento</a:t>
            </a:r>
            <a:endParaRPr lang="es-ES" altLang="es-ES_tradnl" b="1">
              <a:solidFill>
                <a:schemeClr val="folHlink"/>
              </a:solidFill>
              <a:latin typeface="Tahoma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08175" y="2924175"/>
            <a:ext cx="1225550" cy="3019425"/>
            <a:chOff x="1292" y="1434"/>
            <a:chExt cx="772" cy="1902"/>
          </a:xfrm>
        </p:grpSpPr>
        <p:grpSp>
          <p:nvGrpSpPr>
            <p:cNvPr id="8239" name="Group 19"/>
            <p:cNvGrpSpPr>
              <a:grpSpLocks/>
            </p:cNvGrpSpPr>
            <p:nvPr/>
          </p:nvGrpSpPr>
          <p:grpSpPr bwMode="auto">
            <a:xfrm>
              <a:off x="1474" y="1434"/>
              <a:ext cx="590" cy="1542"/>
              <a:chOff x="748" y="1389"/>
              <a:chExt cx="590" cy="1542"/>
            </a:xfrm>
          </p:grpSpPr>
          <p:sp>
            <p:nvSpPr>
              <p:cNvPr id="8244" name="Rectangle 20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8245" name="Line 21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46" name="Line 22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47" name="Line 23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48" name="Line 24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8240" name="Line 25"/>
            <p:cNvSpPr>
              <a:spLocks noChangeShapeType="1"/>
            </p:cNvSpPr>
            <p:nvPr/>
          </p:nvSpPr>
          <p:spPr bwMode="auto">
            <a:xfrm>
              <a:off x="1292" y="279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241" name="Text Box 26"/>
            <p:cNvSpPr txBox="1">
              <a:spLocks noChangeArrowheads="1"/>
            </p:cNvSpPr>
            <p:nvPr/>
          </p:nvSpPr>
          <p:spPr bwMode="auto">
            <a:xfrm>
              <a:off x="1292" y="3067"/>
              <a:ext cx="5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2200">
                  <a:solidFill>
                    <a:srgbClr val="003399"/>
                  </a:solidFill>
                  <a:latin typeface="Tahoma" charset="0"/>
                </a:rPr>
                <a:t>Tope</a:t>
              </a:r>
              <a:endParaRPr lang="es-ES" altLang="es-ES_tradnl" sz="2200">
                <a:solidFill>
                  <a:srgbClr val="003399"/>
                </a:solidFill>
                <a:latin typeface="Tahoma" charset="0"/>
              </a:endParaRPr>
            </a:p>
          </p:txBody>
        </p:sp>
        <p:sp>
          <p:nvSpPr>
            <p:cNvPr id="8242" name="Text Box 27"/>
            <p:cNvSpPr txBox="1">
              <a:spLocks noChangeArrowheads="1"/>
            </p:cNvSpPr>
            <p:nvPr/>
          </p:nvSpPr>
          <p:spPr bwMode="auto">
            <a:xfrm>
              <a:off x="1566" y="2659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A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8243" name="Line 28"/>
            <p:cNvSpPr>
              <a:spLocks noChangeShapeType="1"/>
            </p:cNvSpPr>
            <p:nvPr/>
          </p:nvSpPr>
          <p:spPr bwMode="auto">
            <a:xfrm>
              <a:off x="1292" y="2795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779838" y="2852738"/>
            <a:ext cx="1225550" cy="3163887"/>
            <a:chOff x="2562" y="1389"/>
            <a:chExt cx="772" cy="1993"/>
          </a:xfrm>
        </p:grpSpPr>
        <p:grpSp>
          <p:nvGrpSpPr>
            <p:cNvPr id="8228" name="Group 30"/>
            <p:cNvGrpSpPr>
              <a:grpSpLocks/>
            </p:cNvGrpSpPr>
            <p:nvPr/>
          </p:nvGrpSpPr>
          <p:grpSpPr bwMode="auto">
            <a:xfrm>
              <a:off x="2744" y="1389"/>
              <a:ext cx="590" cy="1542"/>
              <a:chOff x="748" y="1389"/>
              <a:chExt cx="590" cy="1542"/>
            </a:xfrm>
          </p:grpSpPr>
          <p:sp>
            <p:nvSpPr>
              <p:cNvPr id="8234" name="Rectangle 31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8235" name="Line 32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36" name="Line 33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37" name="Line 34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38" name="Line 35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8229" name="Text Box 36"/>
            <p:cNvSpPr txBox="1">
              <a:spLocks noChangeArrowheads="1"/>
            </p:cNvSpPr>
            <p:nvPr/>
          </p:nvSpPr>
          <p:spPr bwMode="auto">
            <a:xfrm>
              <a:off x="2835" y="2614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A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8230" name="Text Box 37"/>
            <p:cNvSpPr txBox="1">
              <a:spLocks noChangeArrowheads="1"/>
            </p:cNvSpPr>
            <p:nvPr/>
          </p:nvSpPr>
          <p:spPr bwMode="auto">
            <a:xfrm>
              <a:off x="2835" y="228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B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8231" name="Line 38"/>
            <p:cNvSpPr>
              <a:spLocks noChangeShapeType="1"/>
            </p:cNvSpPr>
            <p:nvPr/>
          </p:nvSpPr>
          <p:spPr bwMode="auto">
            <a:xfrm>
              <a:off x="2562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232" name="Text Box 39"/>
            <p:cNvSpPr txBox="1">
              <a:spLocks noChangeArrowheads="1"/>
            </p:cNvSpPr>
            <p:nvPr/>
          </p:nvSpPr>
          <p:spPr bwMode="auto">
            <a:xfrm>
              <a:off x="2562" y="3113"/>
              <a:ext cx="5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2200">
                  <a:solidFill>
                    <a:srgbClr val="003399"/>
                  </a:solidFill>
                  <a:latin typeface="Tahoma" charset="0"/>
                </a:rPr>
                <a:t>Tope</a:t>
              </a:r>
              <a:endParaRPr lang="es-ES" altLang="es-ES_tradnl" sz="2200">
                <a:solidFill>
                  <a:srgbClr val="003399"/>
                </a:solidFill>
                <a:latin typeface="Tahoma" charset="0"/>
              </a:endParaRPr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>
              <a:off x="2562" y="2478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5364163" y="2852738"/>
            <a:ext cx="1582737" cy="3090862"/>
            <a:chOff x="3606" y="1389"/>
            <a:chExt cx="997" cy="1947"/>
          </a:xfrm>
        </p:grpSpPr>
        <p:grpSp>
          <p:nvGrpSpPr>
            <p:cNvPr id="8216" name="Group 42"/>
            <p:cNvGrpSpPr>
              <a:grpSpLocks/>
            </p:cNvGrpSpPr>
            <p:nvPr/>
          </p:nvGrpSpPr>
          <p:grpSpPr bwMode="auto">
            <a:xfrm>
              <a:off x="4013" y="1389"/>
              <a:ext cx="590" cy="1542"/>
              <a:chOff x="748" y="1389"/>
              <a:chExt cx="590" cy="1542"/>
            </a:xfrm>
          </p:grpSpPr>
          <p:sp>
            <p:nvSpPr>
              <p:cNvPr id="8223" name="Rectangle 43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8224" name="Line 44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25" name="Line 45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26" name="Line 46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27" name="Line 47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8217" name="Text Box 48"/>
            <p:cNvSpPr txBox="1">
              <a:spLocks noChangeArrowheads="1"/>
            </p:cNvSpPr>
            <p:nvPr/>
          </p:nvSpPr>
          <p:spPr bwMode="auto">
            <a:xfrm>
              <a:off x="4104" y="2614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A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8218" name="Text Box 49"/>
            <p:cNvSpPr txBox="1">
              <a:spLocks noChangeArrowheads="1"/>
            </p:cNvSpPr>
            <p:nvPr/>
          </p:nvSpPr>
          <p:spPr bwMode="auto">
            <a:xfrm>
              <a:off x="4104" y="228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B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8219" name="Line 50"/>
            <p:cNvSpPr>
              <a:spLocks noChangeShapeType="1"/>
            </p:cNvSpPr>
            <p:nvPr/>
          </p:nvSpPr>
          <p:spPr bwMode="auto">
            <a:xfrm>
              <a:off x="3831" y="21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220" name="Text Box 51"/>
            <p:cNvSpPr txBox="1">
              <a:spLocks noChangeArrowheads="1"/>
            </p:cNvSpPr>
            <p:nvPr/>
          </p:nvSpPr>
          <p:spPr bwMode="auto">
            <a:xfrm>
              <a:off x="3606" y="3067"/>
              <a:ext cx="5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2200">
                  <a:solidFill>
                    <a:srgbClr val="003399"/>
                  </a:solidFill>
                  <a:latin typeface="Tahoma" charset="0"/>
                </a:rPr>
                <a:t>Tope</a:t>
              </a:r>
              <a:endParaRPr lang="es-ES" altLang="es-ES_tradnl" sz="2200">
                <a:solidFill>
                  <a:srgbClr val="003399"/>
                </a:solidFill>
                <a:latin typeface="Tahoma" charset="0"/>
              </a:endParaRPr>
            </a:p>
          </p:txBody>
        </p:sp>
        <p:sp>
          <p:nvSpPr>
            <p:cNvPr id="8221" name="Text Box 52"/>
            <p:cNvSpPr txBox="1">
              <a:spLocks noChangeArrowheads="1"/>
            </p:cNvSpPr>
            <p:nvPr/>
          </p:nvSpPr>
          <p:spPr bwMode="auto">
            <a:xfrm>
              <a:off x="4104" y="1979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C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8222" name="Line 53"/>
            <p:cNvSpPr>
              <a:spLocks noChangeShapeType="1"/>
            </p:cNvSpPr>
            <p:nvPr/>
          </p:nvSpPr>
          <p:spPr bwMode="auto">
            <a:xfrm>
              <a:off x="3833" y="216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7451725" y="2779713"/>
            <a:ext cx="1225550" cy="3163887"/>
            <a:chOff x="2562" y="1389"/>
            <a:chExt cx="772" cy="1993"/>
          </a:xfrm>
        </p:grpSpPr>
        <p:grpSp>
          <p:nvGrpSpPr>
            <p:cNvPr id="8205" name="Group 55"/>
            <p:cNvGrpSpPr>
              <a:grpSpLocks/>
            </p:cNvGrpSpPr>
            <p:nvPr/>
          </p:nvGrpSpPr>
          <p:grpSpPr bwMode="auto">
            <a:xfrm>
              <a:off x="2744" y="1389"/>
              <a:ext cx="590" cy="1542"/>
              <a:chOff x="748" y="1389"/>
              <a:chExt cx="590" cy="1542"/>
            </a:xfrm>
          </p:grpSpPr>
          <p:sp>
            <p:nvSpPr>
              <p:cNvPr id="8211" name="Rectangle 56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589" cy="154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8212" name="Line 57"/>
              <p:cNvSpPr>
                <a:spLocks noChangeShapeType="1"/>
              </p:cNvSpPr>
              <p:nvPr/>
            </p:nvSpPr>
            <p:spPr bwMode="auto">
              <a:xfrm>
                <a:off x="748" y="261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13" name="Line 58"/>
              <p:cNvSpPr>
                <a:spLocks noChangeShapeType="1"/>
              </p:cNvSpPr>
              <p:nvPr/>
            </p:nvSpPr>
            <p:spPr bwMode="auto">
              <a:xfrm>
                <a:off x="748" y="2296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14" name="Line 59"/>
              <p:cNvSpPr>
                <a:spLocks noChangeShapeType="1"/>
              </p:cNvSpPr>
              <p:nvPr/>
            </p:nvSpPr>
            <p:spPr bwMode="auto">
              <a:xfrm>
                <a:off x="748" y="1979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8215" name="Line 60"/>
              <p:cNvSpPr>
                <a:spLocks noChangeShapeType="1"/>
              </p:cNvSpPr>
              <p:nvPr/>
            </p:nvSpPr>
            <p:spPr bwMode="auto">
              <a:xfrm>
                <a:off x="748" y="16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8206" name="Text Box 61"/>
            <p:cNvSpPr txBox="1">
              <a:spLocks noChangeArrowheads="1"/>
            </p:cNvSpPr>
            <p:nvPr/>
          </p:nvSpPr>
          <p:spPr bwMode="auto">
            <a:xfrm>
              <a:off x="2835" y="2614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A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8207" name="Text Box 62"/>
            <p:cNvSpPr txBox="1">
              <a:spLocks noChangeArrowheads="1"/>
            </p:cNvSpPr>
            <p:nvPr/>
          </p:nvSpPr>
          <p:spPr bwMode="auto">
            <a:xfrm>
              <a:off x="2835" y="228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B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8208" name="Line 63"/>
            <p:cNvSpPr>
              <a:spLocks noChangeShapeType="1"/>
            </p:cNvSpPr>
            <p:nvPr/>
          </p:nvSpPr>
          <p:spPr bwMode="auto">
            <a:xfrm>
              <a:off x="2562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8209" name="Text Box 64"/>
            <p:cNvSpPr txBox="1">
              <a:spLocks noChangeArrowheads="1"/>
            </p:cNvSpPr>
            <p:nvPr/>
          </p:nvSpPr>
          <p:spPr bwMode="auto">
            <a:xfrm>
              <a:off x="2562" y="3113"/>
              <a:ext cx="5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2200">
                  <a:solidFill>
                    <a:srgbClr val="003399"/>
                  </a:solidFill>
                  <a:latin typeface="Tahoma" charset="0"/>
                </a:rPr>
                <a:t>Tope</a:t>
              </a:r>
              <a:endParaRPr lang="es-ES" altLang="es-ES_tradnl" sz="2200">
                <a:solidFill>
                  <a:srgbClr val="003399"/>
                </a:solidFill>
                <a:latin typeface="Tahoma" charset="0"/>
              </a:endParaRPr>
            </a:p>
          </p:txBody>
        </p:sp>
        <p:sp>
          <p:nvSpPr>
            <p:cNvPr id="8210" name="Line 65"/>
            <p:cNvSpPr>
              <a:spLocks noChangeShapeType="1"/>
            </p:cNvSpPr>
            <p:nvPr/>
          </p:nvSpPr>
          <p:spPr bwMode="auto">
            <a:xfrm>
              <a:off x="2562" y="2478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204" name="Text Box 72"/>
          <p:cNvSpPr txBox="1">
            <a:spLocks noChangeArrowheads="1"/>
          </p:cNvSpPr>
          <p:nvPr/>
        </p:nvSpPr>
        <p:spPr bwMode="auto">
          <a:xfrm>
            <a:off x="2987675" y="404813"/>
            <a:ext cx="25574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_tradnl" altLang="es-ES_tradnl" sz="4800" b="1">
                <a:latin typeface="Arial" charset="0"/>
              </a:rPr>
              <a:t>Ejemplo</a:t>
            </a:r>
            <a:endParaRPr lang="es-ES" altLang="es-ES_tradnl" sz="48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07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9" grpId="0" autoUpdateAnimBg="0"/>
      <p:bldP spid="11280" grpId="0" autoUpdateAnimBg="0"/>
      <p:bldP spid="112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00063"/>
          </a:xfrm>
        </p:spPr>
        <p:txBody>
          <a:bodyPr/>
          <a:lstStyle/>
          <a:p>
            <a:pPr eaLnBrk="1" hangingPunct="1"/>
            <a:r>
              <a:rPr lang="es-MX" altLang="es-ES_tradnl" sz="3200">
                <a:solidFill>
                  <a:srgbClr val="FF9933"/>
                </a:solidFill>
              </a:rPr>
              <a:t>Interface para una pila de datos enteros:</a:t>
            </a:r>
            <a:endParaRPr lang="es-ES" altLang="es-ES_tradnl" sz="3200">
              <a:solidFill>
                <a:srgbClr val="FF9933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1700213"/>
            <a:ext cx="5843587" cy="3743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MX" altLang="es-ES_tradnl"/>
              <a:t>interface IPila {</a:t>
            </a:r>
          </a:p>
          <a:p>
            <a:pPr eaLnBrk="1" hangingPunct="1">
              <a:buFontTx/>
              <a:buNone/>
            </a:pPr>
            <a:r>
              <a:rPr lang="es-MX" altLang="es-ES_tradnl"/>
              <a:t>	public boolean llena();</a:t>
            </a:r>
          </a:p>
          <a:p>
            <a:pPr eaLnBrk="1" hangingPunct="1">
              <a:buFontTx/>
              <a:buNone/>
            </a:pPr>
            <a:r>
              <a:rPr lang="es-MX" altLang="es-ES_tradnl"/>
              <a:t>	public boolean vacia();</a:t>
            </a:r>
          </a:p>
          <a:p>
            <a:pPr eaLnBrk="1" hangingPunct="1">
              <a:buFontTx/>
              <a:buNone/>
            </a:pPr>
            <a:r>
              <a:rPr lang="es-MX" altLang="es-ES_tradnl"/>
              <a:t>	public void push (int elem);</a:t>
            </a:r>
          </a:p>
          <a:p>
            <a:pPr eaLnBrk="1" hangingPunct="1">
              <a:buFontTx/>
              <a:buNone/>
            </a:pPr>
            <a:r>
              <a:rPr lang="es-MX" altLang="es-ES_tradnl"/>
              <a:t>	public int pop();</a:t>
            </a:r>
          </a:p>
          <a:p>
            <a:pPr eaLnBrk="1" hangingPunct="1">
              <a:buFontTx/>
              <a:buNone/>
            </a:pPr>
            <a:r>
              <a:rPr lang="es-MX" altLang="es-ES_tradnl"/>
              <a:t>}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8005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92150"/>
          </a:xfrm>
        </p:spPr>
        <p:txBody>
          <a:bodyPr/>
          <a:lstStyle/>
          <a:p>
            <a:pPr eaLnBrk="1" hangingPunct="1"/>
            <a:r>
              <a:rPr lang="es-MX" altLang="es-ES_tradnl" sz="3200">
                <a:solidFill>
                  <a:srgbClr val="FF9933"/>
                </a:solidFill>
              </a:rPr>
              <a:t>Implementación usando un arreglo:</a:t>
            </a:r>
            <a:endParaRPr lang="es-ES" altLang="es-ES_tradnl" sz="3200">
              <a:solidFill>
                <a:srgbClr val="FF9933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5254625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class Pila implements IPila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int tope =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private int [] pila = new int [10];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final int MAX = 9;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public boolean llena(){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return ( tope == MAX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public void push (int elem){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   if (this.llena())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         </a:t>
            </a:r>
            <a:r>
              <a:rPr lang="es-MX" altLang="es-ES_tradnl" sz="2100" b="1">
                <a:solidFill>
                  <a:schemeClr val="accent2"/>
                </a:solidFill>
              </a:rPr>
              <a:t>//	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   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       tope 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 pila [ tope ] = elem;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}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038600" cy="49530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    public boolean vacia(){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return (tope == 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MX" altLang="es-ES_tradnl" sz="21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public int pop(){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if (this.vacia()) then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	</a:t>
            </a:r>
            <a:r>
              <a:rPr lang="es-MX" altLang="es-ES_tradnl" sz="2100" b="1">
                <a:solidFill>
                  <a:schemeClr val="accent2"/>
                </a:solidFill>
              </a:rPr>
              <a:t>// ERROR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else{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	int x = pila[tope];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	tope --;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	return 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	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100"/>
              <a:t>}</a:t>
            </a:r>
            <a:endParaRPr lang="es-ES" altLang="es-ES_tradnl" sz="2100"/>
          </a:p>
        </p:txBody>
      </p:sp>
    </p:spTree>
    <p:extLst>
      <p:ext uri="{BB962C8B-B14F-4D97-AF65-F5344CB8AC3E}">
        <p14:creationId xmlns:p14="http://schemas.microsoft.com/office/powerpoint/2010/main" val="1245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5943600" cy="1143000"/>
          </a:xfrm>
        </p:spPr>
        <p:txBody>
          <a:bodyPr/>
          <a:lstStyle/>
          <a:p>
            <a:pPr algn="r" eaLnBrk="1" hangingPunct="1"/>
            <a:r>
              <a:rPr lang="es-MX" altLang="es-ES_tradnl" sz="3200">
                <a:solidFill>
                  <a:srgbClr val="FF9933"/>
                </a:solidFill>
              </a:rPr>
              <a:t>Implementación usando un Vector</a:t>
            </a:r>
            <a:endParaRPr lang="es-ES" altLang="es-ES_tradnl" sz="3200">
              <a:solidFill>
                <a:srgbClr val="FF9933"/>
              </a:solidFill>
            </a:endParaRP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77724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 err="1"/>
              <a:t>public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class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Stack</a:t>
            </a:r>
            <a:r>
              <a:rPr lang="es-ES" altLang="es-ES_tradnl" sz="1600" dirty="0"/>
              <a:t>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</a:t>
            </a:r>
            <a:r>
              <a:rPr lang="es-ES" altLang="es-ES_tradnl" sz="1600" dirty="0" err="1"/>
              <a:t>private</a:t>
            </a:r>
            <a:r>
              <a:rPr lang="es-ES" altLang="es-ES_tradnl" sz="1600" dirty="0"/>
              <a:t> Vector </a:t>
            </a:r>
            <a:r>
              <a:rPr lang="es-ES" altLang="es-ES_tradnl" sz="1600" dirty="0" err="1"/>
              <a:t>items</a:t>
            </a:r>
            <a:r>
              <a:rPr lang="es-ES" altLang="es-ES_tradnl" sz="16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</a:t>
            </a:r>
            <a:r>
              <a:rPr lang="es-ES" altLang="es-ES_tradnl" sz="1600" dirty="0" err="1"/>
              <a:t>public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Stack</a:t>
            </a:r>
            <a:r>
              <a:rPr lang="es-ES" altLang="es-ES_tradnl" sz="1600" dirty="0"/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</a:t>
            </a:r>
            <a:r>
              <a:rPr lang="es-ES" altLang="es-ES_tradnl" sz="1600" dirty="0" err="1"/>
              <a:t>items</a:t>
            </a:r>
            <a:r>
              <a:rPr lang="es-ES" altLang="es-ES_tradnl" sz="1600" dirty="0"/>
              <a:t> = new Vector(10);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</a:t>
            </a:r>
            <a:r>
              <a:rPr lang="es-ES" altLang="es-ES_tradnl" sz="1600" dirty="0" err="1"/>
              <a:t>public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Object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push</a:t>
            </a:r>
            <a:r>
              <a:rPr lang="es-ES" altLang="es-ES_tradnl" sz="1600" dirty="0"/>
              <a:t>(</a:t>
            </a:r>
            <a:r>
              <a:rPr lang="es-ES" altLang="es-ES_tradnl" sz="1600" dirty="0" err="1"/>
              <a:t>Object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item</a:t>
            </a:r>
            <a:r>
              <a:rPr lang="es-ES" altLang="es-ES_tradnl" sz="1600" dirty="0"/>
              <a:t>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</a:t>
            </a:r>
            <a:r>
              <a:rPr lang="es-ES" altLang="es-ES_tradnl" sz="1600" dirty="0" err="1"/>
              <a:t>items.addElement</a:t>
            </a:r>
            <a:r>
              <a:rPr lang="es-ES" altLang="es-ES_tradnl" sz="1600" dirty="0"/>
              <a:t>(</a:t>
            </a:r>
            <a:r>
              <a:rPr lang="es-ES" altLang="es-ES_tradnl" sz="1600" dirty="0" err="1"/>
              <a:t>item</a:t>
            </a:r>
            <a:r>
              <a:rPr lang="es-ES" altLang="es-ES_tradnl" sz="1600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</a:t>
            </a:r>
            <a:r>
              <a:rPr lang="es-ES" altLang="es-ES_tradnl" sz="1600" dirty="0" err="1"/>
              <a:t>return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item</a:t>
            </a:r>
            <a:r>
              <a:rPr lang="es-ES" altLang="es-ES_tradnl" sz="16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</a:t>
            </a:r>
            <a:r>
              <a:rPr lang="es-ES" altLang="es-ES_tradnl" sz="1600" dirty="0" err="1"/>
              <a:t>public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synchronized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Object</a:t>
            </a:r>
            <a:r>
              <a:rPr lang="es-ES" altLang="es-ES_tradnl" sz="1600" dirty="0"/>
              <a:t> pop(){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</a:t>
            </a:r>
            <a:r>
              <a:rPr lang="es-ES" altLang="es-ES_tradnl" sz="1600" dirty="0" err="1"/>
              <a:t>int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len</a:t>
            </a:r>
            <a:r>
              <a:rPr lang="es-ES" altLang="es-ES_tradnl" sz="1600" dirty="0"/>
              <a:t> = </a:t>
            </a:r>
            <a:r>
              <a:rPr lang="es-ES" altLang="es-ES_tradnl" sz="1600" dirty="0" err="1"/>
              <a:t>items.size</a:t>
            </a:r>
            <a:r>
              <a:rPr lang="es-ES" altLang="es-ES_tradnl" sz="1600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 </a:t>
            </a:r>
            <a:r>
              <a:rPr lang="es-ES" altLang="es-ES_tradnl" sz="1600" dirty="0" err="1"/>
              <a:t>Object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obj</a:t>
            </a:r>
            <a:r>
              <a:rPr lang="es-ES" altLang="es-ES_tradnl" sz="1600" dirty="0"/>
              <a:t> = </a:t>
            </a:r>
            <a:r>
              <a:rPr lang="es-ES" altLang="es-ES_tradnl" sz="1600" dirty="0" err="1"/>
              <a:t>null</a:t>
            </a:r>
            <a:r>
              <a:rPr lang="es-ES" altLang="es-ES_tradnl" sz="16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 </a:t>
            </a:r>
            <a:r>
              <a:rPr lang="es-ES" altLang="es-ES_tradnl" sz="1600" dirty="0" err="1"/>
              <a:t>if</a:t>
            </a:r>
            <a:r>
              <a:rPr lang="es-ES" altLang="es-ES_tradnl" sz="1600" dirty="0"/>
              <a:t> (</a:t>
            </a:r>
            <a:r>
              <a:rPr lang="es-ES" altLang="es-ES_tradnl" sz="1600" dirty="0" err="1"/>
              <a:t>len</a:t>
            </a:r>
            <a:r>
              <a:rPr lang="es-ES" altLang="es-ES_tradnl" sz="1600" dirty="0"/>
              <a:t> == 0) </a:t>
            </a:r>
            <a:r>
              <a:rPr lang="es-ES" altLang="es-ES_tradnl" sz="1600" dirty="0" err="1"/>
              <a:t>throw</a:t>
            </a:r>
            <a:r>
              <a:rPr lang="es-ES" altLang="es-ES_tradnl" sz="1600" dirty="0"/>
              <a:t> new </a:t>
            </a:r>
            <a:r>
              <a:rPr lang="es-ES" altLang="es-ES_tradnl" sz="1600" dirty="0" err="1"/>
              <a:t>EmptryStackException</a:t>
            </a:r>
            <a:r>
              <a:rPr lang="es-ES" altLang="es-ES_tradnl" sz="1600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 </a:t>
            </a:r>
            <a:r>
              <a:rPr lang="es-ES" altLang="es-ES_tradnl" sz="1600" dirty="0" err="1"/>
              <a:t>obj</a:t>
            </a:r>
            <a:r>
              <a:rPr lang="es-ES" altLang="es-ES_tradnl" sz="1600" dirty="0"/>
              <a:t> = </a:t>
            </a:r>
            <a:r>
              <a:rPr lang="es-ES" altLang="es-ES_tradnl" sz="1600" dirty="0" err="1"/>
              <a:t>items.elementAt</a:t>
            </a:r>
            <a:r>
              <a:rPr lang="es-ES" altLang="es-ES_tradnl" sz="1600" dirty="0"/>
              <a:t>(len-1);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 </a:t>
            </a:r>
            <a:r>
              <a:rPr lang="es-ES" altLang="es-ES_tradnl" sz="1600" dirty="0" err="1"/>
              <a:t>items.removeElementAt</a:t>
            </a:r>
            <a:r>
              <a:rPr lang="es-ES" altLang="es-ES_tradnl" sz="1600" dirty="0"/>
              <a:t>(</a:t>
            </a:r>
            <a:r>
              <a:rPr lang="es-ES" altLang="es-ES_tradnl" sz="1600" dirty="0" err="1"/>
              <a:t>len</a:t>
            </a:r>
            <a:r>
              <a:rPr lang="es-ES" altLang="es-ES_tradnl" sz="1600" dirty="0"/>
              <a:t> –1);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 </a:t>
            </a:r>
            <a:r>
              <a:rPr lang="es-ES" altLang="es-ES_tradnl" sz="1600" dirty="0" err="1"/>
              <a:t>return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obj</a:t>
            </a:r>
            <a:r>
              <a:rPr lang="es-ES" altLang="es-ES_tradnl" sz="16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</a:t>
            </a:r>
            <a:r>
              <a:rPr lang="es-ES" altLang="es-ES_tradnl" sz="1600" dirty="0" err="1"/>
              <a:t>public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boolean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isEmpty</a:t>
            </a:r>
            <a:r>
              <a:rPr lang="es-ES" altLang="es-ES_tradnl" sz="1600" dirty="0"/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 </a:t>
            </a:r>
            <a:r>
              <a:rPr lang="es-ES" altLang="es-ES_tradnl" sz="1600" dirty="0" err="1"/>
              <a:t>if</a:t>
            </a:r>
            <a:r>
              <a:rPr lang="es-ES" altLang="es-ES_tradnl" sz="1600" dirty="0"/>
              <a:t> (</a:t>
            </a:r>
            <a:r>
              <a:rPr lang="es-ES" altLang="es-ES_tradnl" sz="1600" dirty="0" err="1"/>
              <a:t>items.size</a:t>
            </a:r>
            <a:r>
              <a:rPr lang="es-ES" altLang="es-ES_tradnl" sz="1600" dirty="0"/>
              <a:t> == 0) </a:t>
            </a:r>
            <a:r>
              <a:rPr lang="es-ES" altLang="es-ES_tradnl" sz="1600" dirty="0" err="1"/>
              <a:t>return</a:t>
            </a:r>
            <a:r>
              <a:rPr lang="es-ES" altLang="es-ES_tradnl" sz="1600" dirty="0"/>
              <a:t> true;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    </a:t>
            </a:r>
            <a:r>
              <a:rPr lang="es-ES" altLang="es-ES_tradnl" sz="1600" dirty="0" err="1"/>
              <a:t>else</a:t>
            </a:r>
            <a:r>
              <a:rPr lang="es-ES" altLang="es-ES_tradnl" sz="1600" dirty="0"/>
              <a:t> </a:t>
            </a:r>
            <a:r>
              <a:rPr lang="es-ES" altLang="es-ES_tradnl" sz="1600" dirty="0" err="1"/>
              <a:t>return</a:t>
            </a:r>
            <a:r>
              <a:rPr lang="es-ES" altLang="es-ES_tradnl" sz="1600" dirty="0"/>
              <a:t> 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7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79413"/>
          </a:xfrm>
        </p:spPr>
        <p:txBody>
          <a:bodyPr/>
          <a:lstStyle/>
          <a:p>
            <a:pPr eaLnBrk="1" hangingPunct="1"/>
            <a:r>
              <a:rPr lang="es-MX" altLang="es-ES_tradnl" sz="3200" b="1">
                <a:solidFill>
                  <a:srgbClr val="FF0000"/>
                </a:solidFill>
              </a:rPr>
              <a:t>COLAS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s-MX" altLang="es-ES_tradnl" sz="240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n-US" altLang="es-ES_tradnl" sz="2600">
                <a:solidFill>
                  <a:srgbClr val="FF9933"/>
                </a:solidFill>
              </a:rPr>
              <a:t>Definicion</a:t>
            </a:r>
            <a:r>
              <a:rPr lang="en-US" altLang="es-ES_tradnl" sz="2600"/>
              <a:t>. </a:t>
            </a:r>
            <a:r>
              <a:rPr lang="es-MX" altLang="es-ES_tradnl" sz="2600"/>
              <a:t>Es una </a:t>
            </a:r>
            <a:r>
              <a:rPr lang="es-MX" altLang="es-ES_tradnl" sz="2600">
                <a:solidFill>
                  <a:schemeClr val="folHlink"/>
                </a:solidFill>
              </a:rPr>
              <a:t>lista lineal de elementos</a:t>
            </a:r>
            <a:r>
              <a:rPr lang="es-MX" altLang="es-ES_tradnl" sz="2600"/>
              <a:t> en la que las operaciones de </a:t>
            </a:r>
            <a:r>
              <a:rPr lang="es-MX" altLang="es-ES_tradnl" sz="2600">
                <a:solidFill>
                  <a:schemeClr val="folHlink"/>
                </a:solidFill>
              </a:rPr>
              <a:t>insertar y eliminar se realizan en diferentes extremos de la cola</a:t>
            </a:r>
            <a:r>
              <a:rPr lang="en-US" altLang="es-ES_tradnl" sz="2600"/>
              <a:t>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n-US" altLang="es-ES_tradnl" sz="2600"/>
              <a:t>T</a:t>
            </a:r>
            <a:r>
              <a:rPr lang="es-MX" altLang="es-ES_tradnl" sz="2600"/>
              <a:t>rabajan con filosofía </a:t>
            </a:r>
            <a:r>
              <a:rPr lang="es-MX" altLang="es-ES_tradnl" sz="2600">
                <a:solidFill>
                  <a:schemeClr val="folHlink"/>
                </a:solidFill>
              </a:rPr>
              <a:t>FIFO</a:t>
            </a:r>
            <a:r>
              <a:rPr lang="es-MX" altLang="es-ES_tradnl" sz="2600"/>
              <a:t> ( First In - First out), el primer elemento en entrar es el primer elemento en salir.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s-MX" altLang="es-ES_tradnl" sz="2600"/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s-MX" altLang="es-ES_tradnl" sz="2600"/>
              <a:t>Ejemplos: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endParaRPr lang="es-MX" altLang="es-ES_tradnl" sz="2600"/>
          </a:p>
          <a:p>
            <a:pPr marL="0" indent="0" eaLnBrk="1" hangingPunct="1">
              <a:lnSpc>
                <a:spcPct val="80000"/>
              </a:lnSpc>
            </a:pPr>
            <a:r>
              <a:rPr lang="es-MX" altLang="es-ES_tradnl" sz="2200">
                <a:solidFill>
                  <a:schemeClr val="folHlink"/>
                </a:solidFill>
              </a:rPr>
              <a:t>Cola de automóviles esperando servicio en una gasolinera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s-MX" altLang="es-ES_tradnl" sz="2200">
                <a:solidFill>
                  <a:schemeClr val="folHlink"/>
                </a:solidFill>
              </a:rPr>
              <a:t>Cola de clientes en una ventanilla </a:t>
            </a:r>
            <a:r>
              <a:rPr lang="en-US" altLang="es-ES_tradnl" sz="2200">
                <a:solidFill>
                  <a:schemeClr val="folHlink"/>
                </a:solidFill>
              </a:rPr>
              <a:t>del banco </a:t>
            </a:r>
            <a:r>
              <a:rPr lang="es-MX" altLang="es-ES_tradnl" sz="2200">
                <a:solidFill>
                  <a:schemeClr val="folHlink"/>
                </a:solidFill>
              </a:rPr>
              <a:t>para pagar un servicio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s-MX" altLang="es-ES_tradnl" sz="2200">
                <a:solidFill>
                  <a:schemeClr val="folHlink"/>
                </a:solidFill>
              </a:rPr>
              <a:t>Cola de programas en espera de ser ejecutados por una computadora.</a:t>
            </a:r>
          </a:p>
        </p:txBody>
      </p:sp>
    </p:spTree>
    <p:extLst>
      <p:ext uri="{BB962C8B-B14F-4D97-AF65-F5344CB8AC3E}">
        <p14:creationId xmlns:p14="http://schemas.microsoft.com/office/powerpoint/2010/main" val="16621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s-MX" altLang="es-ES_tradnl" b="1">
                <a:solidFill>
                  <a:srgbClr val="FF0000"/>
                </a:solidFill>
              </a:rPr>
              <a:t>TIPOS DE COLAS: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s-MX" altLang="es-ES_tradnl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MX" altLang="es-ES_tradnl" sz="2400" b="1">
                <a:solidFill>
                  <a:srgbClr val="FF9933"/>
                </a:solidFill>
              </a:rPr>
              <a:t>Cola simple:</a:t>
            </a:r>
            <a:r>
              <a:rPr lang="es-MX" altLang="es-ES_tradnl" sz="2400"/>
              <a:t> Est</a:t>
            </a:r>
            <a:r>
              <a:rPr lang="en-US" altLang="es-ES_tradnl" sz="2400"/>
              <a:t>ructura</a:t>
            </a:r>
            <a:r>
              <a:rPr lang="es-MX" altLang="es-ES_tradnl" sz="2400"/>
              <a:t> </a:t>
            </a:r>
            <a:r>
              <a:rPr lang="en-US" altLang="es-ES_tradnl" sz="2400"/>
              <a:t>l</a:t>
            </a:r>
            <a:r>
              <a:rPr lang="es-MX" altLang="es-ES_tradnl" sz="2400"/>
              <a:t>ineal donde los elementos  salen en el mismo orden en que llegan.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MX" altLang="es-ES_tradnl" sz="2400"/>
          </a:p>
          <a:p>
            <a:pPr eaLnBrk="1" hangingPunct="1">
              <a:lnSpc>
                <a:spcPct val="80000"/>
              </a:lnSpc>
            </a:pPr>
            <a:r>
              <a:rPr lang="es-MX" altLang="es-ES_tradnl" sz="2400" b="1">
                <a:solidFill>
                  <a:srgbClr val="FF9933"/>
                </a:solidFill>
              </a:rPr>
              <a:t>Cola circular:</a:t>
            </a:r>
            <a:r>
              <a:rPr lang="es-MX" altLang="es-ES_tradnl" sz="2400"/>
              <a:t> Representación lógica de una cola simple en un arr</a:t>
            </a:r>
            <a:r>
              <a:rPr lang="en-US" altLang="es-ES_tradnl" sz="2400"/>
              <a:t>eglo</a:t>
            </a:r>
            <a:r>
              <a:rPr lang="es-MX" altLang="es-ES_tradnl" sz="240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MX" altLang="es-ES_tradnl" sz="2400"/>
          </a:p>
          <a:p>
            <a:pPr algn="just" eaLnBrk="1" hangingPunct="1">
              <a:lnSpc>
                <a:spcPct val="80000"/>
              </a:lnSpc>
            </a:pPr>
            <a:r>
              <a:rPr lang="es-MX" altLang="es-ES_tradnl" sz="2400" b="1">
                <a:solidFill>
                  <a:srgbClr val="FF9933"/>
                </a:solidFill>
              </a:rPr>
              <a:t>Cola de Prioridades:</a:t>
            </a:r>
            <a:r>
              <a:rPr lang="es-MX" altLang="es-ES_tradnl" sz="2400"/>
              <a:t> Estructura lineal en la cual los elementos se insertan en cualquier posición de la cola y se remueven solamente por el frente.</a:t>
            </a:r>
            <a:endParaRPr lang="es-ES" altLang="es-ES_tradnl" sz="240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s-MX" altLang="es-ES_tradnl" sz="2400"/>
          </a:p>
          <a:p>
            <a:pPr algn="just" eaLnBrk="1" hangingPunct="1">
              <a:lnSpc>
                <a:spcPct val="80000"/>
              </a:lnSpc>
            </a:pPr>
            <a:r>
              <a:rPr lang="es-MX" altLang="es-ES_tradnl" sz="2400" b="1">
                <a:solidFill>
                  <a:srgbClr val="FF9933"/>
                </a:solidFill>
              </a:rPr>
              <a:t>Cola Doble (Bicola):</a:t>
            </a:r>
            <a:r>
              <a:rPr lang="es-MX" altLang="es-ES_tradnl" sz="2400"/>
              <a:t> </a:t>
            </a:r>
            <a:r>
              <a:rPr lang="en-US" altLang="es-ES_tradnl" sz="2400"/>
              <a:t>Estructura </a:t>
            </a:r>
            <a:r>
              <a:rPr lang="es-MX" altLang="es-ES_tradnl" sz="2400"/>
              <a:t>lineal en la que los elementos se pueden añadir o quitar por cualquier extremo de la cola (cola bidireccional).</a:t>
            </a:r>
          </a:p>
        </p:txBody>
      </p:sp>
    </p:spTree>
    <p:extLst>
      <p:ext uri="{BB962C8B-B14F-4D97-AF65-F5344CB8AC3E}">
        <p14:creationId xmlns:p14="http://schemas.microsoft.com/office/powerpoint/2010/main" val="16977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_tradnl" sz="3600" b="1">
                <a:solidFill>
                  <a:srgbClr val="FF0000"/>
                </a:solidFill>
              </a:rPr>
              <a:t>Operaciones básicas en Colas Simples</a:t>
            </a:r>
            <a:endParaRPr lang="es-MX" altLang="es-ES_tradnl" sz="3600" b="1" u="sng">
              <a:solidFill>
                <a:srgbClr val="FF0000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altLang="es-ES_tradnl" sz="2400" b="1">
                <a:solidFill>
                  <a:srgbClr val="FF6600"/>
                </a:solidFill>
              </a:rPr>
              <a:t>Insertar</a:t>
            </a:r>
            <a:r>
              <a:rPr lang="es-MX" altLang="es-ES_tradnl" sz="2400" b="1">
                <a:solidFill>
                  <a:schemeClr val="folHlink"/>
                </a:solidFill>
              </a:rPr>
              <a:t>.-</a:t>
            </a:r>
            <a:r>
              <a:rPr lang="es-MX" altLang="es-ES_tradnl" sz="2400"/>
              <a:t> Almacena al final de la cola el elemento que se recibe como paramétro.</a:t>
            </a:r>
          </a:p>
          <a:p>
            <a:pPr algn="just"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altLang="es-ES_tradnl" sz="2400" b="1">
                <a:solidFill>
                  <a:srgbClr val="FF6600"/>
                </a:solidFill>
              </a:rPr>
              <a:t>Eliminar</a:t>
            </a:r>
            <a:r>
              <a:rPr lang="es-MX" altLang="es-ES_tradnl" sz="2400" b="1">
                <a:solidFill>
                  <a:schemeClr val="folHlink"/>
                </a:solidFill>
              </a:rPr>
              <a:t>.-</a:t>
            </a:r>
            <a:r>
              <a:rPr lang="es-MX" altLang="es-ES_tradnl" sz="2400"/>
              <a:t> Saca de la cola el elemento que se encuentra al frente.</a:t>
            </a:r>
          </a:p>
          <a:p>
            <a:pPr algn="just"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altLang="es-ES_tradnl" sz="2400" b="1">
                <a:solidFill>
                  <a:srgbClr val="FF6600"/>
                </a:solidFill>
              </a:rPr>
              <a:t>Vacía</a:t>
            </a:r>
            <a:r>
              <a:rPr lang="es-MX" altLang="es-ES_tradnl" sz="2400" b="1">
                <a:solidFill>
                  <a:schemeClr val="folHlink"/>
                </a:solidFill>
              </a:rPr>
              <a:t>.-</a:t>
            </a:r>
            <a:r>
              <a:rPr lang="es-MX" altLang="es-ES_tradnl" sz="2400"/>
              <a:t> Regresa un valor booleano indicando si la cola tiene o no elementos (true – si la cola esta vacia, false – si la cola tiene al menos un elemento).</a:t>
            </a:r>
          </a:p>
          <a:p>
            <a:pPr algn="just"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altLang="es-ES_tradnl" sz="2400" b="1">
                <a:solidFill>
                  <a:srgbClr val="FF6600"/>
                </a:solidFill>
              </a:rPr>
              <a:t>Llena</a:t>
            </a:r>
            <a:r>
              <a:rPr lang="es-MX" altLang="es-ES_tradnl" sz="2400" b="1">
                <a:solidFill>
                  <a:schemeClr val="folHlink"/>
                </a:solidFill>
              </a:rPr>
              <a:t>.-</a:t>
            </a:r>
            <a:r>
              <a:rPr lang="es-MX" altLang="es-ES_tradnl" sz="2400"/>
              <a:t> Regresa un valor booleano indicando si la cola tiene espacio disponible para insertar nuevos elementos ( </a:t>
            </a:r>
            <a:r>
              <a:rPr lang="es-MX" altLang="es-ES_tradnl" sz="2400" b="1"/>
              <a:t>true</a:t>
            </a:r>
            <a:r>
              <a:rPr lang="es-MX" altLang="es-ES_tradnl" sz="2400"/>
              <a:t> – si esta llena y </a:t>
            </a:r>
            <a:r>
              <a:rPr lang="es-MX" altLang="es-ES_tradnl" sz="2400" b="1"/>
              <a:t>false</a:t>
            </a:r>
            <a:r>
              <a:rPr lang="es-MX" altLang="es-ES_tradnl" sz="2400"/>
              <a:t> si existen espacios disponibles).</a:t>
            </a:r>
            <a:endParaRPr lang="es-MX" altLang="es-ES_tradnl" sz="2800"/>
          </a:p>
        </p:txBody>
      </p:sp>
    </p:spTree>
    <p:extLst>
      <p:ext uri="{BB962C8B-B14F-4D97-AF65-F5344CB8AC3E}">
        <p14:creationId xmlns:p14="http://schemas.microsoft.com/office/powerpoint/2010/main" val="193349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626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s-MX" altLang="es-ES_tradnl">
                <a:solidFill>
                  <a:srgbClr val="FF9933"/>
                </a:solidFill>
              </a:rPr>
              <a:t>Operaciones:</a:t>
            </a:r>
            <a:endParaRPr lang="es-ES" altLang="es-ES_tradnl" sz="2600">
              <a:solidFill>
                <a:srgbClr val="FF9933"/>
              </a:solidFill>
            </a:endParaRP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4500563" y="1343025"/>
            <a:ext cx="719137" cy="7191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MX" altLang="es-ES_tradnl" sz="1800" b="1">
                <a:latin typeface="Tahoma" charset="0"/>
              </a:rPr>
              <a:t>A</a:t>
            </a:r>
            <a:endParaRPr lang="es-ES" altLang="es-ES_tradnl" sz="1800" b="1">
              <a:latin typeface="Tahoma" charset="0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500563" y="2206625"/>
            <a:ext cx="1870075" cy="719138"/>
            <a:chOff x="2835" y="1026"/>
            <a:chExt cx="1178" cy="453"/>
          </a:xfrm>
        </p:grpSpPr>
        <p:sp>
          <p:nvSpPr>
            <p:cNvPr id="27681" name="AutoShape 5"/>
            <p:cNvSpPr>
              <a:spLocks noChangeArrowheads="1"/>
            </p:cNvSpPr>
            <p:nvPr/>
          </p:nvSpPr>
          <p:spPr bwMode="auto">
            <a:xfrm>
              <a:off x="3560" y="1026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B</a:t>
              </a:r>
              <a:endParaRPr lang="es-ES" altLang="es-ES_tradnl" sz="1800" b="1">
                <a:latin typeface="Tahoma" charset="0"/>
              </a:endParaRPr>
            </a:p>
          </p:txBody>
        </p:sp>
        <p:grpSp>
          <p:nvGrpSpPr>
            <p:cNvPr id="27682" name="Group 6"/>
            <p:cNvGrpSpPr>
              <a:grpSpLocks/>
            </p:cNvGrpSpPr>
            <p:nvPr/>
          </p:nvGrpSpPr>
          <p:grpSpPr bwMode="auto">
            <a:xfrm>
              <a:off x="2835" y="1026"/>
              <a:ext cx="725" cy="453"/>
              <a:chOff x="2835" y="1026"/>
              <a:chExt cx="725" cy="453"/>
            </a:xfrm>
          </p:grpSpPr>
          <p:sp>
            <p:nvSpPr>
              <p:cNvPr id="27683" name="AutoShape 7"/>
              <p:cNvSpPr>
                <a:spLocks noChangeArrowheads="1"/>
              </p:cNvSpPr>
              <p:nvPr/>
            </p:nvSpPr>
            <p:spPr bwMode="auto">
              <a:xfrm>
                <a:off x="2835" y="1026"/>
                <a:ext cx="453" cy="453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s-MX" altLang="es-ES_tradnl" sz="1800" b="1">
                    <a:latin typeface="Tahoma" charset="0"/>
                  </a:rPr>
                  <a:t>A</a:t>
                </a:r>
                <a:endParaRPr lang="es-ES" altLang="es-ES_tradnl" sz="1800" b="1">
                  <a:latin typeface="Tahoma" charset="0"/>
                </a:endParaRPr>
              </a:p>
            </p:txBody>
          </p:sp>
          <p:sp>
            <p:nvSpPr>
              <p:cNvPr id="27684" name="Line 8"/>
              <p:cNvSpPr>
                <a:spLocks noChangeShapeType="1"/>
              </p:cNvSpPr>
              <p:nvPr/>
            </p:nvSpPr>
            <p:spPr bwMode="auto">
              <a:xfrm>
                <a:off x="3288" y="1253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</p:grpSp>
      <p:grpSp>
        <p:nvGrpSpPr>
          <p:cNvPr id="27653" name="Group 9"/>
          <p:cNvGrpSpPr>
            <a:grpSpLocks/>
          </p:cNvGrpSpPr>
          <p:nvPr/>
        </p:nvGrpSpPr>
        <p:grpSpPr bwMode="auto">
          <a:xfrm>
            <a:off x="4500563" y="3070225"/>
            <a:ext cx="3022600" cy="719138"/>
            <a:chOff x="2835" y="1570"/>
            <a:chExt cx="1904" cy="453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835" y="1570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A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77" name="AutoShape 11"/>
            <p:cNvSpPr>
              <a:spLocks noChangeArrowheads="1"/>
            </p:cNvSpPr>
            <p:nvPr/>
          </p:nvSpPr>
          <p:spPr bwMode="auto">
            <a:xfrm>
              <a:off x="3561" y="1570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B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78" name="AutoShape 12"/>
            <p:cNvSpPr>
              <a:spLocks noChangeArrowheads="1"/>
            </p:cNvSpPr>
            <p:nvPr/>
          </p:nvSpPr>
          <p:spPr bwMode="auto">
            <a:xfrm>
              <a:off x="4286" y="1570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C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79" name="Line 13"/>
            <p:cNvSpPr>
              <a:spLocks noChangeShapeType="1"/>
            </p:cNvSpPr>
            <p:nvPr/>
          </p:nvSpPr>
          <p:spPr bwMode="auto">
            <a:xfrm>
              <a:off x="3288" y="179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7680" name="Line 14"/>
            <p:cNvSpPr>
              <a:spLocks noChangeShapeType="1"/>
            </p:cNvSpPr>
            <p:nvPr/>
          </p:nvSpPr>
          <p:spPr bwMode="auto">
            <a:xfrm>
              <a:off x="4014" y="179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27654" name="Group 15"/>
          <p:cNvGrpSpPr>
            <a:grpSpLocks/>
          </p:cNvGrpSpPr>
          <p:nvPr/>
        </p:nvGrpSpPr>
        <p:grpSpPr bwMode="auto">
          <a:xfrm>
            <a:off x="4500563" y="3935413"/>
            <a:ext cx="1871662" cy="719137"/>
            <a:chOff x="2835" y="2115"/>
            <a:chExt cx="1179" cy="453"/>
          </a:xfrm>
        </p:grpSpPr>
        <p:sp>
          <p:nvSpPr>
            <p:cNvPr id="27673" name="AutoShape 16"/>
            <p:cNvSpPr>
              <a:spLocks noChangeArrowheads="1"/>
            </p:cNvSpPr>
            <p:nvPr/>
          </p:nvSpPr>
          <p:spPr bwMode="auto">
            <a:xfrm>
              <a:off x="2835" y="2115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B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74" name="AutoShape 17"/>
            <p:cNvSpPr>
              <a:spLocks noChangeArrowheads="1"/>
            </p:cNvSpPr>
            <p:nvPr/>
          </p:nvSpPr>
          <p:spPr bwMode="auto">
            <a:xfrm>
              <a:off x="3561" y="2115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C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75" name="Line 18"/>
            <p:cNvSpPr>
              <a:spLocks noChangeShapeType="1"/>
            </p:cNvSpPr>
            <p:nvPr/>
          </p:nvSpPr>
          <p:spPr bwMode="auto">
            <a:xfrm>
              <a:off x="3288" y="234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27655" name="Group 19"/>
          <p:cNvGrpSpPr>
            <a:grpSpLocks/>
          </p:cNvGrpSpPr>
          <p:nvPr/>
        </p:nvGrpSpPr>
        <p:grpSpPr bwMode="auto">
          <a:xfrm>
            <a:off x="4500563" y="4943475"/>
            <a:ext cx="3024187" cy="790575"/>
            <a:chOff x="2835" y="2750"/>
            <a:chExt cx="1905" cy="498"/>
          </a:xfrm>
        </p:grpSpPr>
        <p:sp>
          <p:nvSpPr>
            <p:cNvPr id="27668" name="AutoShape 20"/>
            <p:cNvSpPr>
              <a:spLocks noChangeArrowheads="1"/>
            </p:cNvSpPr>
            <p:nvPr/>
          </p:nvSpPr>
          <p:spPr bwMode="auto">
            <a:xfrm>
              <a:off x="2835" y="2750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B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69" name="AutoShape 21"/>
            <p:cNvSpPr>
              <a:spLocks noChangeArrowheads="1"/>
            </p:cNvSpPr>
            <p:nvPr/>
          </p:nvSpPr>
          <p:spPr bwMode="auto">
            <a:xfrm>
              <a:off x="3561" y="2750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C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70" name="AutoShape 22"/>
            <p:cNvSpPr>
              <a:spLocks noChangeArrowheads="1"/>
            </p:cNvSpPr>
            <p:nvPr/>
          </p:nvSpPr>
          <p:spPr bwMode="auto">
            <a:xfrm>
              <a:off x="4287" y="2795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D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3288" y="297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>
              <a:off x="4014" y="297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27656" name="Group 25"/>
          <p:cNvGrpSpPr>
            <a:grpSpLocks/>
          </p:cNvGrpSpPr>
          <p:nvPr/>
        </p:nvGrpSpPr>
        <p:grpSpPr bwMode="auto">
          <a:xfrm>
            <a:off x="4500563" y="5807075"/>
            <a:ext cx="1871662" cy="790575"/>
            <a:chOff x="2835" y="3294"/>
            <a:chExt cx="1179" cy="498"/>
          </a:xfrm>
        </p:grpSpPr>
        <p:sp>
          <p:nvSpPr>
            <p:cNvPr id="27665" name="AutoShape 26"/>
            <p:cNvSpPr>
              <a:spLocks noChangeArrowheads="1"/>
            </p:cNvSpPr>
            <p:nvPr/>
          </p:nvSpPr>
          <p:spPr bwMode="auto">
            <a:xfrm>
              <a:off x="2835" y="3294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C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66" name="AutoShape 27"/>
            <p:cNvSpPr>
              <a:spLocks noChangeArrowheads="1"/>
            </p:cNvSpPr>
            <p:nvPr/>
          </p:nvSpPr>
          <p:spPr bwMode="auto">
            <a:xfrm>
              <a:off x="3561" y="3339"/>
              <a:ext cx="453" cy="45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s-MX" altLang="es-ES_tradnl" sz="1800" b="1">
                  <a:latin typeface="Tahoma" charset="0"/>
                </a:rPr>
                <a:t>D</a:t>
              </a:r>
              <a:endParaRPr lang="es-ES" altLang="es-ES_tradnl" sz="1800" b="1">
                <a:latin typeface="Tahoma" charset="0"/>
              </a:endParaRPr>
            </a:p>
          </p:txBody>
        </p:sp>
        <p:sp>
          <p:nvSpPr>
            <p:cNvPr id="27667" name="Line 28"/>
            <p:cNvSpPr>
              <a:spLocks noChangeShapeType="1"/>
            </p:cNvSpPr>
            <p:nvPr/>
          </p:nvSpPr>
          <p:spPr bwMode="auto">
            <a:xfrm>
              <a:off x="3288" y="352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611188" y="1485900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1.- Insertar A</a:t>
            </a:r>
            <a:endParaRPr lang="es-ES">
              <a:latin typeface="Tahoma" pitchFamily="34" charset="0"/>
            </a:endParaRP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611188" y="2351088"/>
            <a:ext cx="1985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MX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2.- Insertar B</a:t>
            </a:r>
            <a:endParaRPr lang="es-E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659" name="Text Box 31"/>
          <p:cNvSpPr txBox="1">
            <a:spLocks noChangeArrowheads="1"/>
          </p:cNvSpPr>
          <p:nvPr/>
        </p:nvSpPr>
        <p:spPr bwMode="auto">
          <a:xfrm>
            <a:off x="4284663" y="333375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ES_tradnl" b="1" u="sng">
                <a:solidFill>
                  <a:srgbClr val="FF9933"/>
                </a:solidFill>
                <a:latin typeface="Tahoma" charset="0"/>
              </a:rPr>
              <a:t>Estado de la cola:</a:t>
            </a:r>
            <a:endParaRPr lang="es-ES" altLang="es-ES_tradnl" b="1" u="sng">
              <a:solidFill>
                <a:srgbClr val="FF9933"/>
              </a:solidFill>
              <a:latin typeface="Tahoma" charset="0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611188" y="3214688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3.- Insertar C</a:t>
            </a:r>
            <a:endParaRPr lang="es-ES">
              <a:latin typeface="Tahoma" pitchFamily="34" charset="0"/>
            </a:endParaRP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539750" y="400685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4.- Remover Elemento</a:t>
            </a:r>
            <a:endParaRPr lang="es-ES">
              <a:latin typeface="Tahoma" pitchFamily="34" charset="0"/>
            </a:endParaRPr>
          </a:p>
        </p:txBody>
      </p: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539750" y="4870450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5.- Insertar D</a:t>
            </a:r>
            <a:endParaRPr lang="es-ES">
              <a:latin typeface="Tahoma" pitchFamily="34" charset="0"/>
            </a:endParaRPr>
          </a:p>
        </p:txBody>
      </p:sp>
      <p:sp>
        <p:nvSpPr>
          <p:cNvPr id="27663" name="Text Box 35"/>
          <p:cNvSpPr txBox="1">
            <a:spLocks noChangeArrowheads="1"/>
          </p:cNvSpPr>
          <p:nvPr/>
        </p:nvSpPr>
        <p:spPr bwMode="auto">
          <a:xfrm>
            <a:off x="539750" y="5735638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latin typeface="Tahoma" charset="0"/>
              </a:rPr>
              <a:t>6.- Remover Elemento</a:t>
            </a:r>
            <a:endParaRPr lang="es-ES" altLang="es-ES_tradnl">
              <a:latin typeface="Tahoma" charset="0"/>
            </a:endParaRPr>
          </a:p>
        </p:txBody>
      </p:sp>
      <p:sp>
        <p:nvSpPr>
          <p:cNvPr id="27664" name="Text Box 36"/>
          <p:cNvSpPr txBox="1">
            <a:spLocks noChangeArrowheads="1"/>
          </p:cNvSpPr>
          <p:nvPr/>
        </p:nvSpPr>
        <p:spPr bwMode="auto">
          <a:xfrm>
            <a:off x="4500563" y="836613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 b="1">
                <a:solidFill>
                  <a:schemeClr val="folHlink"/>
                </a:solidFill>
                <a:latin typeface="Tahoma" charset="0"/>
              </a:rPr>
              <a:t>Inicio: Cola Vacía</a:t>
            </a:r>
            <a:endParaRPr lang="es-ES" altLang="es-ES_tradnl" b="1">
              <a:solidFill>
                <a:schemeClr val="folHlink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15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_tradnl">
                <a:solidFill>
                  <a:srgbClr val="CC0000"/>
                </a:solidFill>
              </a:rPr>
              <a:t>Implementación de Colas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S_tradnl" dirty="0"/>
              <a:t>Arreglo</a:t>
            </a:r>
          </a:p>
          <a:p>
            <a:pPr lvl="1" eaLnBrk="1" hangingPunct="1"/>
            <a:r>
              <a:rPr lang="es-ES" altLang="es-ES_tradnl" dirty="0"/>
              <a:t>con frente fijo.</a:t>
            </a:r>
          </a:p>
          <a:p>
            <a:pPr lvl="1" eaLnBrk="1" hangingPunct="1"/>
            <a:r>
              <a:rPr lang="es-ES" altLang="es-ES_tradnl" dirty="0"/>
              <a:t>con frente movible.</a:t>
            </a:r>
          </a:p>
          <a:p>
            <a:pPr lvl="1" eaLnBrk="1" hangingPunct="1"/>
            <a:r>
              <a:rPr lang="es-ES" altLang="es-ES_tradnl" dirty="0"/>
              <a:t>circular.</a:t>
            </a:r>
          </a:p>
          <a:p>
            <a:pPr eaLnBrk="1" hangingPunct="1"/>
            <a:r>
              <a:rPr lang="es-ES" altLang="es-ES_tradnl" dirty="0"/>
              <a:t>Listas ligadas</a:t>
            </a:r>
          </a:p>
        </p:txBody>
      </p:sp>
    </p:spTree>
    <p:extLst>
      <p:ext uri="{BB962C8B-B14F-4D97-AF65-F5344CB8AC3E}">
        <p14:creationId xmlns:p14="http://schemas.microsoft.com/office/powerpoint/2010/main" val="152885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17287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3000"/>
              <a:t>Las colas pueden ser representadas en arreglos de una dimensión (vector) manteniendo dos variables que indiquen el FRENTE y FINAL de los elementos de la cola.</a:t>
            </a:r>
          </a:p>
        </p:txBody>
      </p:sp>
      <p:grpSp>
        <p:nvGrpSpPr>
          <p:cNvPr id="29699" name="Group 1038"/>
          <p:cNvGrpSpPr>
            <a:grpSpLocks/>
          </p:cNvGrpSpPr>
          <p:nvPr/>
        </p:nvGrpSpPr>
        <p:grpSpPr bwMode="auto">
          <a:xfrm>
            <a:off x="2362200" y="3962400"/>
            <a:ext cx="3940175" cy="2133600"/>
            <a:chOff x="1488" y="2496"/>
            <a:chExt cx="2482" cy="1344"/>
          </a:xfrm>
        </p:grpSpPr>
        <p:sp>
          <p:nvSpPr>
            <p:cNvPr id="29701" name="Text Box 1027"/>
            <p:cNvSpPr txBox="1">
              <a:spLocks noChangeArrowheads="1"/>
            </p:cNvSpPr>
            <p:nvPr/>
          </p:nvSpPr>
          <p:spPr bwMode="auto">
            <a:xfrm>
              <a:off x="1680" y="2832"/>
              <a:ext cx="370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A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29702" name="Text Box 1028"/>
            <p:cNvSpPr txBox="1">
              <a:spLocks noChangeArrowheads="1"/>
            </p:cNvSpPr>
            <p:nvPr/>
          </p:nvSpPr>
          <p:spPr bwMode="auto">
            <a:xfrm>
              <a:off x="2064" y="2832"/>
              <a:ext cx="370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F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29703" name="Text Box 1029"/>
            <p:cNvSpPr txBox="1">
              <a:spLocks noChangeArrowheads="1"/>
            </p:cNvSpPr>
            <p:nvPr/>
          </p:nvSpPr>
          <p:spPr bwMode="auto">
            <a:xfrm>
              <a:off x="2448" y="2832"/>
              <a:ext cx="370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S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29704" name="Text Box 1030"/>
            <p:cNvSpPr txBox="1">
              <a:spLocks noChangeArrowheads="1"/>
            </p:cNvSpPr>
            <p:nvPr/>
          </p:nvSpPr>
          <p:spPr bwMode="auto">
            <a:xfrm>
              <a:off x="2832" y="2832"/>
              <a:ext cx="370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D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29705" name="Text Box 1031"/>
            <p:cNvSpPr txBox="1">
              <a:spLocks noChangeArrowheads="1"/>
            </p:cNvSpPr>
            <p:nvPr/>
          </p:nvSpPr>
          <p:spPr bwMode="auto">
            <a:xfrm>
              <a:off x="3216" y="2832"/>
              <a:ext cx="370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Z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29706" name="Text Box 1032"/>
            <p:cNvSpPr txBox="1">
              <a:spLocks noChangeArrowheads="1"/>
            </p:cNvSpPr>
            <p:nvPr/>
          </p:nvSpPr>
          <p:spPr bwMode="auto">
            <a:xfrm>
              <a:off x="3600" y="2832"/>
              <a:ext cx="370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29707" name="Text Box 1033"/>
            <p:cNvSpPr txBox="1">
              <a:spLocks noChangeArrowheads="1"/>
            </p:cNvSpPr>
            <p:nvPr/>
          </p:nvSpPr>
          <p:spPr bwMode="auto">
            <a:xfrm>
              <a:off x="1488" y="3552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s-ES_tradnl" b="1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MX" altLang="es-ES_tradnl" b="1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29708" name="Text Box 1034"/>
            <p:cNvSpPr txBox="1">
              <a:spLocks noChangeArrowheads="1"/>
            </p:cNvSpPr>
            <p:nvPr/>
          </p:nvSpPr>
          <p:spPr bwMode="auto">
            <a:xfrm>
              <a:off x="3120" y="3552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s-ES_tradnl" b="1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MX" altLang="es-ES_tradnl" b="1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29709" name="Line 1035"/>
            <p:cNvSpPr>
              <a:spLocks noChangeShapeType="1"/>
            </p:cNvSpPr>
            <p:nvPr/>
          </p:nvSpPr>
          <p:spPr bwMode="auto">
            <a:xfrm flipV="1">
              <a:off x="1824" y="31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9710" name="Line 1036"/>
            <p:cNvSpPr>
              <a:spLocks noChangeShapeType="1"/>
            </p:cNvSpPr>
            <p:nvPr/>
          </p:nvSpPr>
          <p:spPr bwMode="auto">
            <a:xfrm flipV="1">
              <a:off x="3360" y="31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29711" name="Text Box 1037"/>
            <p:cNvSpPr txBox="1">
              <a:spLocks noChangeArrowheads="1"/>
            </p:cNvSpPr>
            <p:nvPr/>
          </p:nvSpPr>
          <p:spPr bwMode="auto">
            <a:xfrm>
              <a:off x="1680" y="2496"/>
              <a:ext cx="22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0       1       2       3      4       5</a:t>
              </a:r>
              <a:endParaRPr lang="es-MX" altLang="es-ES_tradnl" sz="1800">
                <a:latin typeface="Tahoma" charset="0"/>
              </a:endParaRPr>
            </a:p>
          </p:txBody>
        </p:sp>
      </p:grpSp>
      <p:sp>
        <p:nvSpPr>
          <p:cNvPr id="29700" name="Text Box 1039"/>
          <p:cNvSpPr txBox="1">
            <a:spLocks noChangeArrowheads="1"/>
          </p:cNvSpPr>
          <p:nvPr/>
        </p:nvSpPr>
        <p:spPr bwMode="auto">
          <a:xfrm>
            <a:off x="1371600" y="762000"/>
            <a:ext cx="600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 sz="3600">
                <a:solidFill>
                  <a:srgbClr val="FF6600"/>
                </a:solidFill>
              </a:rPr>
              <a:t>Representación usando arreglos</a:t>
            </a:r>
          </a:p>
        </p:txBody>
      </p:sp>
    </p:spTree>
    <p:extLst>
      <p:ext uri="{BB962C8B-B14F-4D97-AF65-F5344CB8AC3E}">
        <p14:creationId xmlns:p14="http://schemas.microsoft.com/office/powerpoint/2010/main" val="8382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0" y="351603"/>
            <a:ext cx="9144000" cy="650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N°1</a:t>
            </a:r>
          </a:p>
          <a:p>
            <a:pPr algn="ctr"/>
            <a:r>
              <a:rPr lang="es-CL" sz="2800" dirty="0"/>
              <a:t>Optimiza el código fuente de manera de hacer un </a:t>
            </a:r>
            <a:r>
              <a:rPr lang="es-CL" sz="2800" dirty="0" smtClean="0"/>
              <a:t>buen</a:t>
            </a:r>
          </a:p>
          <a:p>
            <a:pPr algn="ctr"/>
            <a:r>
              <a:rPr lang="es-CL" sz="2800" dirty="0" smtClean="0"/>
              <a:t> </a:t>
            </a:r>
            <a:r>
              <a:rPr lang="es-CL" sz="2800" dirty="0"/>
              <a:t>uso de </a:t>
            </a:r>
            <a:r>
              <a:rPr lang="es-CL" sz="2800" dirty="0" smtClean="0"/>
              <a:t>los </a:t>
            </a:r>
            <a:r>
              <a:rPr lang="es-CL" sz="2800" dirty="0"/>
              <a:t>recursos del sistema</a:t>
            </a:r>
            <a:endParaRPr lang="es-CL" sz="2800" dirty="0" smtClean="0">
              <a:latin typeface="Calibri" pitchFamily="34" charset="0"/>
            </a:endParaRP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endParaRPr lang="es-CL" sz="2800" dirty="0" smtClean="0">
              <a:latin typeface="Calibri" pitchFamily="34" charset="0"/>
            </a:endParaRPr>
          </a:p>
          <a:p>
            <a:pPr algn="ctr"/>
            <a:r>
              <a:rPr lang="es-CL" sz="2800" dirty="0" smtClean="0">
                <a:latin typeface="Calibri" pitchFamily="34" charset="0"/>
              </a:rPr>
              <a:t>Experiencia: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CL" sz="2400" dirty="0"/>
              <a:t>Identificar la diferencia/similitud entre datos estáticos y dinámicos para determinar el tipo a utilizar, en función de la optimización de los recursos del sistema. </a:t>
            </a:r>
          </a:p>
          <a:p>
            <a:pPr marL="342900" indent="-342900" algn="just">
              <a:buFont typeface="Arial" charset="0"/>
              <a:buChar char="•"/>
            </a:pPr>
            <a:r>
              <a:rPr lang="es-CL" sz="2400" dirty="0" smtClean="0"/>
              <a:t>Construir </a:t>
            </a:r>
            <a:r>
              <a:rPr lang="es-CL" sz="2400" dirty="0"/>
              <a:t>rutinas que permitan implementar estructuras de datos lineales (Pilas, Colas, Listas Enlazadas) para dar solución a un problema </a:t>
            </a:r>
          </a:p>
          <a:p>
            <a:pPr algn="ctr"/>
            <a:endParaRPr lang="es-CL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229600" cy="5410200"/>
          </a:xfrm>
        </p:spPr>
        <p:txBody>
          <a:bodyPr/>
          <a:lstStyle/>
          <a:p>
            <a:pPr marL="533400" indent="-533400" algn="just" eaLnBrk="1" hangingPunct="1">
              <a:lnSpc>
                <a:spcPct val="80000"/>
              </a:lnSpc>
              <a:spcAft>
                <a:spcPct val="70000"/>
              </a:spcAft>
            </a:pPr>
            <a:r>
              <a:rPr lang="es-MX" altLang="es-ES_tradnl" sz="2600"/>
              <a:t>Cuando la </a:t>
            </a:r>
            <a:r>
              <a:rPr lang="es-MX" altLang="es-ES_tradnl" sz="2600">
                <a:solidFill>
                  <a:srgbClr val="FF6600"/>
                </a:solidFill>
              </a:rPr>
              <a:t>cola esta vacía</a:t>
            </a:r>
            <a:r>
              <a:rPr lang="es-MX" altLang="es-ES_tradnl" sz="2600"/>
              <a:t> las variables </a:t>
            </a:r>
            <a:r>
              <a:rPr lang="es-MX" altLang="es-ES_tradnl" sz="2600" b="1"/>
              <a:t>frente </a:t>
            </a:r>
            <a:r>
              <a:rPr lang="es-MX" altLang="es-ES_tradnl" sz="2600"/>
              <a:t>y </a:t>
            </a:r>
            <a:r>
              <a:rPr lang="es-MX" altLang="es-ES_tradnl" sz="2600" b="1"/>
              <a:t>final</a:t>
            </a:r>
            <a:r>
              <a:rPr lang="es-MX" altLang="es-ES_tradnl" sz="2600"/>
              <a:t> son nulos</a:t>
            </a:r>
            <a:r>
              <a:rPr lang="en-US" altLang="es-ES_tradnl" sz="2600"/>
              <a:t> y no es posible remover elementos</a:t>
            </a:r>
            <a:r>
              <a:rPr lang="es-MX" altLang="es-ES_tradnl" sz="2600"/>
              <a:t>.</a:t>
            </a:r>
          </a:p>
          <a:p>
            <a:pPr marL="533400" indent="-533400" algn="just" eaLnBrk="1" hangingPunct="1">
              <a:lnSpc>
                <a:spcPct val="80000"/>
              </a:lnSpc>
              <a:spcAft>
                <a:spcPct val="70000"/>
              </a:spcAft>
            </a:pPr>
            <a:r>
              <a:rPr lang="es-MX" altLang="es-ES_tradnl" sz="2600"/>
              <a:t>Cuando la </a:t>
            </a:r>
            <a:r>
              <a:rPr lang="es-MX" altLang="es-ES_tradnl" sz="2600">
                <a:solidFill>
                  <a:srgbClr val="FF6600"/>
                </a:solidFill>
              </a:rPr>
              <a:t>cola esta llena</a:t>
            </a:r>
            <a:r>
              <a:rPr lang="es-MX" altLang="es-ES_tradnl" sz="2600"/>
              <a:t> ( </a:t>
            </a:r>
            <a:r>
              <a:rPr lang="es-MX" altLang="es-ES_tradnl" sz="2600" b="1"/>
              <a:t>frente</a:t>
            </a:r>
            <a:r>
              <a:rPr lang="es-MX" altLang="es-ES_tradnl" sz="2600"/>
              <a:t> = 0 y </a:t>
            </a:r>
            <a:r>
              <a:rPr lang="es-MX" altLang="es-ES_tradnl" sz="2600" b="1"/>
              <a:t>final</a:t>
            </a:r>
            <a:r>
              <a:rPr lang="es-MX" altLang="es-ES_tradnl" sz="2600"/>
              <a:t> = n-1) no es posible insertar elementos nuevos a la cola.</a:t>
            </a:r>
          </a:p>
          <a:p>
            <a:pPr marL="533400" indent="-533400" algn="just" eaLnBrk="1" hangingPunct="1">
              <a:lnSpc>
                <a:spcPct val="80000"/>
              </a:lnSpc>
              <a:spcAft>
                <a:spcPct val="70000"/>
              </a:spcAft>
            </a:pPr>
            <a:r>
              <a:rPr lang="es-MX" altLang="es-ES_tradnl" sz="2600"/>
              <a:t>Cuando se remueven elementos el </a:t>
            </a:r>
            <a:r>
              <a:rPr lang="es-MX" altLang="es-ES_tradnl" sz="2600" b="1"/>
              <a:t>frente</a:t>
            </a:r>
            <a:r>
              <a:rPr lang="es-MX" altLang="es-ES_tradnl" sz="2600"/>
              <a:t> puede incrementarse para apuntar al siguiente elemento de la cola (</a:t>
            </a:r>
            <a:r>
              <a:rPr lang="es-MX" altLang="es-ES_tradnl" sz="2600" i="1"/>
              <a:t>implementacion con frente movil</a:t>
            </a:r>
            <a:r>
              <a:rPr lang="es-MX" altLang="es-ES_tradnl" sz="2600"/>
              <a:t>) o los elementos en la cola pueden desplazarse una posicion adelante (</a:t>
            </a:r>
            <a:r>
              <a:rPr lang="es-MX" altLang="es-ES_tradnl" sz="2600" i="1"/>
              <a:t>implementación con frente fijo</a:t>
            </a:r>
            <a:r>
              <a:rPr lang="es-MX" altLang="es-ES_tradnl" sz="2600"/>
              <a:t>)</a:t>
            </a:r>
          </a:p>
          <a:p>
            <a:pPr marL="533400" indent="-533400" algn="just" eaLnBrk="1" hangingPunct="1">
              <a:lnSpc>
                <a:spcPct val="80000"/>
              </a:lnSpc>
              <a:spcAft>
                <a:spcPct val="70000"/>
              </a:spcAft>
            </a:pPr>
            <a:r>
              <a:rPr lang="es-MX" altLang="es-ES_tradnl" sz="2600"/>
              <a:t>Recuperación de espacio: Cuando no hay espacios libres al final del arr</a:t>
            </a:r>
            <a:r>
              <a:rPr lang="en-US" altLang="es-ES_tradnl" sz="2600"/>
              <a:t>eglo</a:t>
            </a:r>
            <a:r>
              <a:rPr lang="es-MX" altLang="es-ES_tradnl" sz="2600"/>
              <a:t> los elementos pueden ser desplazados para desocupar posiciones en un extremo del arreglo o se puede manejar una estructura circular.</a:t>
            </a:r>
            <a:endParaRPr lang="es-MX" altLang="es-ES_tradnl" sz="2800"/>
          </a:p>
        </p:txBody>
      </p:sp>
    </p:spTree>
    <p:extLst>
      <p:ext uri="{BB962C8B-B14F-4D97-AF65-F5344CB8AC3E}">
        <p14:creationId xmlns:p14="http://schemas.microsoft.com/office/powerpoint/2010/main" val="40533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s-MX" altLang="es-ES_tradnl" sz="2800"/>
              <a:t>Ejemplo: Suponer que usamos un arreglo de 5 posiciones. Usando la representación de frente fijo y frente movible.</a:t>
            </a:r>
            <a:endParaRPr lang="es-ES" altLang="es-ES_tradnl" sz="2800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667000" y="1600200"/>
            <a:ext cx="4103688" cy="1392238"/>
            <a:chOff x="340" y="981"/>
            <a:chExt cx="2585" cy="877"/>
          </a:xfrm>
        </p:grpSpPr>
        <p:grpSp>
          <p:nvGrpSpPr>
            <p:cNvPr id="31773" name="Group 4"/>
            <p:cNvGrpSpPr>
              <a:grpSpLocks/>
            </p:cNvGrpSpPr>
            <p:nvPr/>
          </p:nvGrpSpPr>
          <p:grpSpPr bwMode="auto">
            <a:xfrm>
              <a:off x="1292" y="981"/>
              <a:ext cx="1633" cy="499"/>
              <a:chOff x="612" y="935"/>
              <a:chExt cx="2223" cy="499"/>
            </a:xfrm>
          </p:grpSpPr>
          <p:sp>
            <p:nvSpPr>
              <p:cNvPr id="31778" name="Rectangle 5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1779" name="Text Box 6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A   B   C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1780" name="Line 7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781" name="Line 8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782" name="Line 9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1783" name="Line 10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1774" name="Line 11"/>
            <p:cNvSpPr>
              <a:spLocks noChangeShapeType="1"/>
            </p:cNvSpPr>
            <p:nvPr/>
          </p:nvSpPr>
          <p:spPr bwMode="auto">
            <a:xfrm>
              <a:off x="975" y="125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1775" name="Text Box 12"/>
            <p:cNvSpPr txBox="1">
              <a:spLocks noChangeArrowheads="1"/>
            </p:cNvSpPr>
            <p:nvPr/>
          </p:nvSpPr>
          <p:spPr bwMode="auto">
            <a:xfrm>
              <a:off x="340" y="1101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1776" name="Line 13"/>
            <p:cNvSpPr>
              <a:spLocks noChangeShapeType="1"/>
            </p:cNvSpPr>
            <p:nvPr/>
          </p:nvSpPr>
          <p:spPr bwMode="auto">
            <a:xfrm flipV="1">
              <a:off x="2064" y="152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1777" name="Text Box 14"/>
            <p:cNvSpPr txBox="1">
              <a:spLocks noChangeArrowheads="1"/>
            </p:cNvSpPr>
            <p:nvPr/>
          </p:nvSpPr>
          <p:spPr bwMode="auto">
            <a:xfrm>
              <a:off x="1519" y="1570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</p:grpSp>
      <p:sp>
        <p:nvSpPr>
          <p:cNvPr id="31748" name="Text Box 15"/>
          <p:cNvSpPr txBox="1">
            <a:spLocks noChangeArrowheads="1"/>
          </p:cNvSpPr>
          <p:nvPr/>
        </p:nvSpPr>
        <p:spPr bwMode="auto">
          <a:xfrm>
            <a:off x="2743200" y="3124200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latin typeface="Tahoma" charset="0"/>
              </a:rPr>
              <a:t>Al remover un elemento:</a:t>
            </a:r>
            <a:endParaRPr lang="es-ES" altLang="es-ES_tradnl">
              <a:latin typeface="Tahoma" charset="0"/>
            </a:endParaRPr>
          </a:p>
        </p:txBody>
      </p:sp>
      <p:grpSp>
        <p:nvGrpSpPr>
          <p:cNvPr id="31749" name="Group 17"/>
          <p:cNvGrpSpPr>
            <a:grpSpLocks/>
          </p:cNvGrpSpPr>
          <p:nvPr/>
        </p:nvGrpSpPr>
        <p:grpSpPr bwMode="auto">
          <a:xfrm>
            <a:off x="5791200" y="4373563"/>
            <a:ext cx="2665413" cy="792162"/>
            <a:chOff x="612" y="935"/>
            <a:chExt cx="2223" cy="499"/>
          </a:xfrm>
        </p:grpSpPr>
        <p:sp>
          <p:nvSpPr>
            <p:cNvPr id="31767" name="Rectangle 18"/>
            <p:cNvSpPr>
              <a:spLocks noChangeArrowheads="1"/>
            </p:cNvSpPr>
            <p:nvPr/>
          </p:nvSpPr>
          <p:spPr bwMode="auto">
            <a:xfrm>
              <a:off x="612" y="935"/>
              <a:ext cx="222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31768" name="Text Box 19"/>
            <p:cNvSpPr txBox="1">
              <a:spLocks noChangeArrowheads="1"/>
            </p:cNvSpPr>
            <p:nvPr/>
          </p:nvSpPr>
          <p:spPr bwMode="auto">
            <a:xfrm>
              <a:off x="703" y="1026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     B    C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31769" name="Line 20"/>
            <p:cNvSpPr>
              <a:spLocks noChangeShapeType="1"/>
            </p:cNvSpPr>
            <p:nvPr/>
          </p:nvSpPr>
          <p:spPr bwMode="auto">
            <a:xfrm>
              <a:off x="106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1770" name="Line 21"/>
            <p:cNvSpPr>
              <a:spLocks noChangeShapeType="1"/>
            </p:cNvSpPr>
            <p:nvPr/>
          </p:nvSpPr>
          <p:spPr bwMode="auto">
            <a:xfrm>
              <a:off x="1474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1771" name="Line 22"/>
            <p:cNvSpPr>
              <a:spLocks noChangeShapeType="1"/>
            </p:cNvSpPr>
            <p:nvPr/>
          </p:nvSpPr>
          <p:spPr bwMode="auto">
            <a:xfrm>
              <a:off x="1882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1772" name="Line 23"/>
            <p:cNvSpPr>
              <a:spLocks noChangeShapeType="1"/>
            </p:cNvSpPr>
            <p:nvPr/>
          </p:nvSpPr>
          <p:spPr bwMode="auto">
            <a:xfrm>
              <a:off x="233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1750" name="Text Box 24"/>
          <p:cNvSpPr txBox="1">
            <a:spLocks noChangeArrowheads="1"/>
          </p:cNvSpPr>
          <p:nvPr/>
        </p:nvSpPr>
        <p:spPr bwMode="auto">
          <a:xfrm>
            <a:off x="5791200" y="35814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Frente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1751" name="Text Box 25"/>
          <p:cNvSpPr txBox="1">
            <a:spLocks noChangeArrowheads="1"/>
          </p:cNvSpPr>
          <p:nvPr/>
        </p:nvSpPr>
        <p:spPr bwMode="auto">
          <a:xfrm>
            <a:off x="7015163" y="3581400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Final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1752" name="Line 26"/>
          <p:cNvSpPr>
            <a:spLocks noChangeShapeType="1"/>
          </p:cNvSpPr>
          <p:nvPr/>
        </p:nvSpPr>
        <p:spPr bwMode="auto">
          <a:xfrm>
            <a:off x="6511925" y="40147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>
            <a:off x="7159625" y="40147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pSp>
        <p:nvGrpSpPr>
          <p:cNvPr id="31754" name="Group 42"/>
          <p:cNvGrpSpPr>
            <a:grpSpLocks/>
          </p:cNvGrpSpPr>
          <p:nvPr/>
        </p:nvGrpSpPr>
        <p:grpSpPr bwMode="auto">
          <a:xfrm>
            <a:off x="1524000" y="4343400"/>
            <a:ext cx="2592388" cy="792163"/>
            <a:chOff x="612" y="935"/>
            <a:chExt cx="2223" cy="499"/>
          </a:xfrm>
        </p:grpSpPr>
        <p:sp>
          <p:nvSpPr>
            <p:cNvPr id="31761" name="Rectangle 43"/>
            <p:cNvSpPr>
              <a:spLocks noChangeArrowheads="1"/>
            </p:cNvSpPr>
            <p:nvPr/>
          </p:nvSpPr>
          <p:spPr bwMode="auto">
            <a:xfrm>
              <a:off x="612" y="935"/>
              <a:ext cx="222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31762" name="Text Box 44"/>
            <p:cNvSpPr txBox="1">
              <a:spLocks noChangeArrowheads="1"/>
            </p:cNvSpPr>
            <p:nvPr/>
          </p:nvSpPr>
          <p:spPr bwMode="auto">
            <a:xfrm>
              <a:off x="703" y="1026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B   C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31763" name="Line 45"/>
            <p:cNvSpPr>
              <a:spLocks noChangeShapeType="1"/>
            </p:cNvSpPr>
            <p:nvPr/>
          </p:nvSpPr>
          <p:spPr bwMode="auto">
            <a:xfrm>
              <a:off x="106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1764" name="Line 46"/>
            <p:cNvSpPr>
              <a:spLocks noChangeShapeType="1"/>
            </p:cNvSpPr>
            <p:nvPr/>
          </p:nvSpPr>
          <p:spPr bwMode="auto">
            <a:xfrm>
              <a:off x="1474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1765" name="Line 47"/>
            <p:cNvSpPr>
              <a:spLocks noChangeShapeType="1"/>
            </p:cNvSpPr>
            <p:nvPr/>
          </p:nvSpPr>
          <p:spPr bwMode="auto">
            <a:xfrm>
              <a:off x="1882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1766" name="Line 48"/>
            <p:cNvSpPr>
              <a:spLocks noChangeShapeType="1"/>
            </p:cNvSpPr>
            <p:nvPr/>
          </p:nvSpPr>
          <p:spPr bwMode="auto">
            <a:xfrm>
              <a:off x="233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1755" name="Text Box 53"/>
          <p:cNvSpPr txBox="1">
            <a:spLocks noChangeArrowheads="1"/>
          </p:cNvSpPr>
          <p:nvPr/>
        </p:nvSpPr>
        <p:spPr bwMode="auto">
          <a:xfrm>
            <a:off x="914400" y="35814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Frente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1756" name="Text Box 54"/>
          <p:cNvSpPr txBox="1">
            <a:spLocks noChangeArrowheads="1"/>
          </p:cNvSpPr>
          <p:nvPr/>
        </p:nvSpPr>
        <p:spPr bwMode="auto">
          <a:xfrm>
            <a:off x="2209800" y="3581400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Final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1757" name="Line 55"/>
          <p:cNvSpPr>
            <a:spLocks noChangeShapeType="1"/>
          </p:cNvSpPr>
          <p:nvPr/>
        </p:nvSpPr>
        <p:spPr bwMode="auto">
          <a:xfrm>
            <a:off x="1863725" y="39385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1758" name="Line 56"/>
          <p:cNvSpPr>
            <a:spLocks noChangeShapeType="1"/>
          </p:cNvSpPr>
          <p:nvPr/>
        </p:nvSpPr>
        <p:spPr bwMode="auto">
          <a:xfrm>
            <a:off x="2362200" y="39624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1759" name="Text Box 57"/>
          <p:cNvSpPr txBox="1">
            <a:spLocks noChangeArrowheads="1"/>
          </p:cNvSpPr>
          <p:nvPr/>
        </p:nvSpPr>
        <p:spPr bwMode="auto">
          <a:xfrm>
            <a:off x="1355725" y="5451475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/>
              <a:t>Frente fijo</a:t>
            </a:r>
          </a:p>
        </p:txBody>
      </p:sp>
      <p:sp>
        <p:nvSpPr>
          <p:cNvPr id="31760" name="Text Box 58"/>
          <p:cNvSpPr txBox="1">
            <a:spLocks noChangeArrowheads="1"/>
          </p:cNvSpPr>
          <p:nvPr/>
        </p:nvSpPr>
        <p:spPr bwMode="auto">
          <a:xfrm>
            <a:off x="6461125" y="5451475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/>
              <a:t>Frente movible</a:t>
            </a:r>
          </a:p>
        </p:txBody>
      </p:sp>
    </p:spTree>
    <p:extLst>
      <p:ext uri="{BB962C8B-B14F-4D97-AF65-F5344CB8AC3E}">
        <p14:creationId xmlns:p14="http://schemas.microsoft.com/office/powerpoint/2010/main" val="65743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667000" y="32766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 sz="3200">
                <a:latin typeface="Tahoma" charset="0"/>
              </a:rPr>
              <a:t>Insertar elemento D:</a:t>
            </a:r>
            <a:endParaRPr lang="es-ES" altLang="es-ES_tradnl" sz="3200">
              <a:latin typeface="Tahoma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7400" y="4191000"/>
            <a:ext cx="2665413" cy="1584325"/>
            <a:chOff x="3288" y="2251"/>
            <a:chExt cx="1679" cy="998"/>
          </a:xfrm>
        </p:grpSpPr>
        <p:grpSp>
          <p:nvGrpSpPr>
            <p:cNvPr id="32806" name="Group 5"/>
            <p:cNvGrpSpPr>
              <a:grpSpLocks/>
            </p:cNvGrpSpPr>
            <p:nvPr/>
          </p:nvGrpSpPr>
          <p:grpSpPr bwMode="auto">
            <a:xfrm>
              <a:off x="3288" y="2750"/>
              <a:ext cx="1679" cy="499"/>
              <a:chOff x="612" y="935"/>
              <a:chExt cx="2223" cy="499"/>
            </a:xfrm>
          </p:grpSpPr>
          <p:sp>
            <p:nvSpPr>
              <p:cNvPr id="32811" name="Rectangle 6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2812" name="Text Box 7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     B    C   D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2813" name="Line 8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814" name="Line 9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815" name="Line 10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816" name="Line 11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2807" name="Text Box 12"/>
            <p:cNvSpPr txBox="1">
              <a:spLocks noChangeArrowheads="1"/>
            </p:cNvSpPr>
            <p:nvPr/>
          </p:nvSpPr>
          <p:spPr bwMode="auto">
            <a:xfrm>
              <a:off x="3334" y="2251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2808" name="Text Box 13"/>
            <p:cNvSpPr txBox="1">
              <a:spLocks noChangeArrowheads="1"/>
            </p:cNvSpPr>
            <p:nvPr/>
          </p:nvSpPr>
          <p:spPr bwMode="auto">
            <a:xfrm>
              <a:off x="4196" y="2251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2809" name="Line 14"/>
            <p:cNvSpPr>
              <a:spLocks noChangeShapeType="1"/>
            </p:cNvSpPr>
            <p:nvPr/>
          </p:nvSpPr>
          <p:spPr bwMode="auto">
            <a:xfrm>
              <a:off x="3788" y="252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810" name="Line 15"/>
            <p:cNvSpPr>
              <a:spLocks noChangeShapeType="1"/>
            </p:cNvSpPr>
            <p:nvPr/>
          </p:nvSpPr>
          <p:spPr bwMode="auto">
            <a:xfrm>
              <a:off x="4422" y="252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32772" name="Group 55"/>
          <p:cNvGrpSpPr>
            <a:grpSpLocks/>
          </p:cNvGrpSpPr>
          <p:nvPr/>
        </p:nvGrpSpPr>
        <p:grpSpPr bwMode="auto">
          <a:xfrm>
            <a:off x="5786438" y="1219200"/>
            <a:ext cx="2665412" cy="1554163"/>
            <a:chOff x="3645" y="768"/>
            <a:chExt cx="1679" cy="979"/>
          </a:xfrm>
        </p:grpSpPr>
        <p:grpSp>
          <p:nvGrpSpPr>
            <p:cNvPr id="32795" name="Group 28"/>
            <p:cNvGrpSpPr>
              <a:grpSpLocks/>
            </p:cNvGrpSpPr>
            <p:nvPr/>
          </p:nvGrpSpPr>
          <p:grpSpPr bwMode="auto">
            <a:xfrm>
              <a:off x="3645" y="1248"/>
              <a:ext cx="1679" cy="499"/>
              <a:chOff x="612" y="935"/>
              <a:chExt cx="2223" cy="499"/>
            </a:xfrm>
          </p:grpSpPr>
          <p:sp>
            <p:nvSpPr>
              <p:cNvPr id="32800" name="Rectangle 29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2801" name="Text Box 30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     B    C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2802" name="Line 31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803" name="Line 32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804" name="Line 33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2805" name="Line 34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2796" name="Text Box 35"/>
            <p:cNvSpPr txBox="1">
              <a:spLocks noChangeArrowheads="1"/>
            </p:cNvSpPr>
            <p:nvPr/>
          </p:nvSpPr>
          <p:spPr bwMode="auto">
            <a:xfrm>
              <a:off x="3645" y="768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2797" name="Text Box 36"/>
            <p:cNvSpPr txBox="1">
              <a:spLocks noChangeArrowheads="1"/>
            </p:cNvSpPr>
            <p:nvPr/>
          </p:nvSpPr>
          <p:spPr bwMode="auto">
            <a:xfrm>
              <a:off x="4416" y="768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2798" name="Line 37"/>
            <p:cNvSpPr>
              <a:spLocks noChangeShapeType="1"/>
            </p:cNvSpPr>
            <p:nvPr/>
          </p:nvSpPr>
          <p:spPr bwMode="auto">
            <a:xfrm>
              <a:off x="4099" y="1041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799" name="Line 38"/>
            <p:cNvSpPr>
              <a:spLocks noChangeShapeType="1"/>
            </p:cNvSpPr>
            <p:nvPr/>
          </p:nvSpPr>
          <p:spPr bwMode="auto">
            <a:xfrm>
              <a:off x="4507" y="104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32773" name="Group 39"/>
          <p:cNvGrpSpPr>
            <a:grpSpLocks/>
          </p:cNvGrpSpPr>
          <p:nvPr/>
        </p:nvGrpSpPr>
        <p:grpSpPr bwMode="auto">
          <a:xfrm>
            <a:off x="1371600" y="4953000"/>
            <a:ext cx="2592388" cy="792163"/>
            <a:chOff x="612" y="935"/>
            <a:chExt cx="2223" cy="499"/>
          </a:xfrm>
        </p:grpSpPr>
        <p:sp>
          <p:nvSpPr>
            <p:cNvPr id="32789" name="Rectangle 40"/>
            <p:cNvSpPr>
              <a:spLocks noChangeArrowheads="1"/>
            </p:cNvSpPr>
            <p:nvPr/>
          </p:nvSpPr>
          <p:spPr bwMode="auto">
            <a:xfrm>
              <a:off x="612" y="935"/>
              <a:ext cx="222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32790" name="Text Box 41"/>
            <p:cNvSpPr txBox="1">
              <a:spLocks noChangeArrowheads="1"/>
            </p:cNvSpPr>
            <p:nvPr/>
          </p:nvSpPr>
          <p:spPr bwMode="auto">
            <a:xfrm>
              <a:off x="703" y="1026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B   C   D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32791" name="Line 42"/>
            <p:cNvSpPr>
              <a:spLocks noChangeShapeType="1"/>
            </p:cNvSpPr>
            <p:nvPr/>
          </p:nvSpPr>
          <p:spPr bwMode="auto">
            <a:xfrm>
              <a:off x="106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792" name="Line 43"/>
            <p:cNvSpPr>
              <a:spLocks noChangeShapeType="1"/>
            </p:cNvSpPr>
            <p:nvPr/>
          </p:nvSpPr>
          <p:spPr bwMode="auto">
            <a:xfrm>
              <a:off x="1474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793" name="Line 44"/>
            <p:cNvSpPr>
              <a:spLocks noChangeShapeType="1"/>
            </p:cNvSpPr>
            <p:nvPr/>
          </p:nvSpPr>
          <p:spPr bwMode="auto">
            <a:xfrm>
              <a:off x="1882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794" name="Line 45"/>
            <p:cNvSpPr>
              <a:spLocks noChangeShapeType="1"/>
            </p:cNvSpPr>
            <p:nvPr/>
          </p:nvSpPr>
          <p:spPr bwMode="auto">
            <a:xfrm>
              <a:off x="233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32774" name="Group 16"/>
          <p:cNvGrpSpPr>
            <a:grpSpLocks/>
          </p:cNvGrpSpPr>
          <p:nvPr/>
        </p:nvGrpSpPr>
        <p:grpSpPr bwMode="auto">
          <a:xfrm>
            <a:off x="1300163" y="1981200"/>
            <a:ext cx="2592387" cy="792163"/>
            <a:chOff x="612" y="935"/>
            <a:chExt cx="2223" cy="499"/>
          </a:xfrm>
        </p:grpSpPr>
        <p:sp>
          <p:nvSpPr>
            <p:cNvPr id="32783" name="Rectangle 17"/>
            <p:cNvSpPr>
              <a:spLocks noChangeArrowheads="1"/>
            </p:cNvSpPr>
            <p:nvPr/>
          </p:nvSpPr>
          <p:spPr bwMode="auto">
            <a:xfrm>
              <a:off x="612" y="935"/>
              <a:ext cx="222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32784" name="Text Box 18"/>
            <p:cNvSpPr txBox="1">
              <a:spLocks noChangeArrowheads="1"/>
            </p:cNvSpPr>
            <p:nvPr/>
          </p:nvSpPr>
          <p:spPr bwMode="auto">
            <a:xfrm>
              <a:off x="703" y="1026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B   C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32785" name="Line 19"/>
            <p:cNvSpPr>
              <a:spLocks noChangeShapeType="1"/>
            </p:cNvSpPr>
            <p:nvPr/>
          </p:nvSpPr>
          <p:spPr bwMode="auto">
            <a:xfrm>
              <a:off x="106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786" name="Line 20"/>
            <p:cNvSpPr>
              <a:spLocks noChangeShapeType="1"/>
            </p:cNvSpPr>
            <p:nvPr/>
          </p:nvSpPr>
          <p:spPr bwMode="auto">
            <a:xfrm>
              <a:off x="1474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787" name="Line 21"/>
            <p:cNvSpPr>
              <a:spLocks noChangeShapeType="1"/>
            </p:cNvSpPr>
            <p:nvPr/>
          </p:nvSpPr>
          <p:spPr bwMode="auto">
            <a:xfrm>
              <a:off x="1882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2788" name="Line 22"/>
            <p:cNvSpPr>
              <a:spLocks noChangeShapeType="1"/>
            </p:cNvSpPr>
            <p:nvPr/>
          </p:nvSpPr>
          <p:spPr bwMode="auto">
            <a:xfrm>
              <a:off x="233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2775" name="Text Box 50"/>
          <p:cNvSpPr txBox="1">
            <a:spLocks noChangeArrowheads="1"/>
          </p:cNvSpPr>
          <p:nvPr/>
        </p:nvSpPr>
        <p:spPr bwMode="auto">
          <a:xfrm>
            <a:off x="838200" y="12192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Frente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2776" name="Text Box 51"/>
          <p:cNvSpPr txBox="1">
            <a:spLocks noChangeArrowheads="1"/>
          </p:cNvSpPr>
          <p:nvPr/>
        </p:nvSpPr>
        <p:spPr bwMode="auto">
          <a:xfrm>
            <a:off x="2062163" y="1219200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Final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2777" name="Line 52"/>
          <p:cNvSpPr>
            <a:spLocks noChangeShapeType="1"/>
          </p:cNvSpPr>
          <p:nvPr/>
        </p:nvSpPr>
        <p:spPr bwMode="auto">
          <a:xfrm>
            <a:off x="1558925" y="16525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2778" name="Line 53"/>
          <p:cNvSpPr>
            <a:spLocks noChangeShapeType="1"/>
          </p:cNvSpPr>
          <p:nvPr/>
        </p:nvSpPr>
        <p:spPr bwMode="auto">
          <a:xfrm>
            <a:off x="2138363" y="16764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2779" name="Text Box 56"/>
          <p:cNvSpPr txBox="1">
            <a:spLocks noChangeArrowheads="1"/>
          </p:cNvSpPr>
          <p:nvPr/>
        </p:nvSpPr>
        <p:spPr bwMode="auto">
          <a:xfrm>
            <a:off x="990600" y="41148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Frente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2780" name="Text Box 57"/>
          <p:cNvSpPr txBox="1">
            <a:spLocks noChangeArrowheads="1"/>
          </p:cNvSpPr>
          <p:nvPr/>
        </p:nvSpPr>
        <p:spPr bwMode="auto">
          <a:xfrm>
            <a:off x="2438400" y="4114800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Final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2781" name="Line 58"/>
          <p:cNvSpPr>
            <a:spLocks noChangeShapeType="1"/>
          </p:cNvSpPr>
          <p:nvPr/>
        </p:nvSpPr>
        <p:spPr bwMode="auto">
          <a:xfrm>
            <a:off x="1711325" y="45481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2782" name="Line 59"/>
          <p:cNvSpPr>
            <a:spLocks noChangeShapeType="1"/>
          </p:cNvSpPr>
          <p:nvPr/>
        </p:nvSpPr>
        <p:spPr bwMode="auto">
          <a:xfrm>
            <a:off x="2590800" y="46482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29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514600" y="3048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latin typeface="Tahoma" charset="0"/>
              </a:rPr>
              <a:t>Insertar elemento E:</a:t>
            </a:r>
            <a:endParaRPr lang="es-ES" altLang="es-ES_tradnl">
              <a:latin typeface="Tahoma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76800" y="838200"/>
            <a:ext cx="2952750" cy="1584325"/>
            <a:chOff x="3016" y="300"/>
            <a:chExt cx="1860" cy="998"/>
          </a:xfrm>
        </p:grpSpPr>
        <p:grpSp>
          <p:nvGrpSpPr>
            <p:cNvPr id="33831" name="Group 4"/>
            <p:cNvGrpSpPr>
              <a:grpSpLocks/>
            </p:cNvGrpSpPr>
            <p:nvPr/>
          </p:nvGrpSpPr>
          <p:grpSpPr bwMode="auto">
            <a:xfrm>
              <a:off x="3016" y="799"/>
              <a:ext cx="1679" cy="499"/>
              <a:chOff x="612" y="935"/>
              <a:chExt cx="2223" cy="499"/>
            </a:xfrm>
          </p:grpSpPr>
          <p:sp>
            <p:nvSpPr>
              <p:cNvPr id="33836" name="Rectangle 5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3837" name="Text Box 6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     B    C   D   E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3838" name="Line 7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3839" name="Line 8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3840" name="Line 9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3841" name="Line 10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3832" name="Text Box 11"/>
            <p:cNvSpPr txBox="1">
              <a:spLocks noChangeArrowheads="1"/>
            </p:cNvSpPr>
            <p:nvPr/>
          </p:nvSpPr>
          <p:spPr bwMode="auto">
            <a:xfrm>
              <a:off x="3062" y="300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3833" name="Text Box 12"/>
            <p:cNvSpPr txBox="1">
              <a:spLocks noChangeArrowheads="1"/>
            </p:cNvSpPr>
            <p:nvPr/>
          </p:nvSpPr>
          <p:spPr bwMode="auto">
            <a:xfrm>
              <a:off x="4287" y="300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3834" name="Line 13"/>
            <p:cNvSpPr>
              <a:spLocks noChangeShapeType="1"/>
            </p:cNvSpPr>
            <p:nvPr/>
          </p:nvSpPr>
          <p:spPr bwMode="auto">
            <a:xfrm>
              <a:off x="3516" y="573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3835" name="Line 14"/>
            <p:cNvSpPr>
              <a:spLocks noChangeShapeType="1"/>
            </p:cNvSpPr>
            <p:nvPr/>
          </p:nvSpPr>
          <p:spPr bwMode="auto">
            <a:xfrm>
              <a:off x="4513" y="573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514600" y="28194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latin typeface="Tahoma" charset="0"/>
              </a:rPr>
              <a:t>Insertar elemento F:</a:t>
            </a:r>
            <a:endParaRPr lang="es-ES" altLang="es-ES_tradnl">
              <a:latin typeface="Tahoma" charset="0"/>
            </a:endParaRPr>
          </a:p>
        </p:txBody>
      </p:sp>
      <p:grpSp>
        <p:nvGrpSpPr>
          <p:cNvPr id="33797" name="Group 17"/>
          <p:cNvGrpSpPr>
            <a:grpSpLocks/>
          </p:cNvGrpSpPr>
          <p:nvPr/>
        </p:nvGrpSpPr>
        <p:grpSpPr bwMode="auto">
          <a:xfrm>
            <a:off x="838200" y="4038600"/>
            <a:ext cx="2665413" cy="792163"/>
            <a:chOff x="612" y="935"/>
            <a:chExt cx="2223" cy="499"/>
          </a:xfrm>
        </p:grpSpPr>
        <p:sp>
          <p:nvSpPr>
            <p:cNvPr id="33825" name="Rectangle 18"/>
            <p:cNvSpPr>
              <a:spLocks noChangeArrowheads="1"/>
            </p:cNvSpPr>
            <p:nvPr/>
          </p:nvSpPr>
          <p:spPr bwMode="auto">
            <a:xfrm>
              <a:off x="612" y="935"/>
              <a:ext cx="222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33826" name="Text Box 19"/>
            <p:cNvSpPr txBox="1">
              <a:spLocks noChangeArrowheads="1"/>
            </p:cNvSpPr>
            <p:nvPr/>
          </p:nvSpPr>
          <p:spPr bwMode="auto">
            <a:xfrm>
              <a:off x="703" y="1026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B   C   D    E    F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33827" name="Line 20"/>
            <p:cNvSpPr>
              <a:spLocks noChangeShapeType="1"/>
            </p:cNvSpPr>
            <p:nvPr/>
          </p:nvSpPr>
          <p:spPr bwMode="auto">
            <a:xfrm>
              <a:off x="106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3828" name="Line 21"/>
            <p:cNvSpPr>
              <a:spLocks noChangeShapeType="1"/>
            </p:cNvSpPr>
            <p:nvPr/>
          </p:nvSpPr>
          <p:spPr bwMode="auto">
            <a:xfrm>
              <a:off x="1474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3829" name="Line 22"/>
            <p:cNvSpPr>
              <a:spLocks noChangeShapeType="1"/>
            </p:cNvSpPr>
            <p:nvPr/>
          </p:nvSpPr>
          <p:spPr bwMode="auto">
            <a:xfrm>
              <a:off x="1882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3830" name="Line 23"/>
            <p:cNvSpPr>
              <a:spLocks noChangeShapeType="1"/>
            </p:cNvSpPr>
            <p:nvPr/>
          </p:nvSpPr>
          <p:spPr bwMode="auto">
            <a:xfrm>
              <a:off x="233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3798" name="Text Box 24"/>
          <p:cNvSpPr txBox="1">
            <a:spLocks noChangeArrowheads="1"/>
          </p:cNvSpPr>
          <p:nvPr/>
        </p:nvSpPr>
        <p:spPr bwMode="auto">
          <a:xfrm>
            <a:off x="533400" y="32766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Frente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3799" name="Text Box 25"/>
          <p:cNvSpPr txBox="1">
            <a:spLocks noChangeArrowheads="1"/>
          </p:cNvSpPr>
          <p:nvPr/>
        </p:nvSpPr>
        <p:spPr bwMode="auto">
          <a:xfrm>
            <a:off x="2590800" y="3276600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Final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3800" name="Line 26"/>
          <p:cNvSpPr>
            <a:spLocks noChangeShapeType="1"/>
          </p:cNvSpPr>
          <p:nvPr/>
        </p:nvSpPr>
        <p:spPr bwMode="auto">
          <a:xfrm>
            <a:off x="3214688" y="36798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533400" y="5562600"/>
            <a:ext cx="338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latin typeface="Tahoma" charset="0"/>
              </a:rPr>
              <a:t>Insertar elemento G:</a:t>
            </a:r>
            <a:endParaRPr lang="es-ES" altLang="es-ES_tradnl">
              <a:latin typeface="Tahoma" charset="0"/>
            </a:endParaRP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038600" y="5562600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rgbClr val="FF0000"/>
                </a:solidFill>
                <a:latin typeface="Tahoma" charset="0"/>
              </a:rPr>
              <a:t>Error: Cola llena!!!!</a:t>
            </a:r>
            <a:endParaRPr lang="es-ES" altLang="es-ES_tradnl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33803" name="Rectangle 31"/>
          <p:cNvSpPr>
            <a:spLocks noChangeArrowheads="1"/>
          </p:cNvSpPr>
          <p:nvPr/>
        </p:nvSpPr>
        <p:spPr bwMode="auto">
          <a:xfrm>
            <a:off x="1066800" y="1600200"/>
            <a:ext cx="2592388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33804" name="Text Box 32"/>
          <p:cNvSpPr txBox="1">
            <a:spLocks noChangeArrowheads="1"/>
          </p:cNvSpPr>
          <p:nvPr/>
        </p:nvSpPr>
        <p:spPr bwMode="auto">
          <a:xfrm>
            <a:off x="1173163" y="1744663"/>
            <a:ext cx="248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 b="1">
                <a:latin typeface="Tahoma" charset="0"/>
              </a:rPr>
              <a:t>B   C   D   E</a:t>
            </a:r>
            <a:endParaRPr lang="es-ES" altLang="es-ES_tradnl" b="1">
              <a:latin typeface="Tahoma" charset="0"/>
            </a:endParaRPr>
          </a:p>
        </p:txBody>
      </p:sp>
      <p:sp>
        <p:nvSpPr>
          <p:cNvPr id="33805" name="Line 33"/>
          <p:cNvSpPr>
            <a:spLocks noChangeShapeType="1"/>
          </p:cNvSpPr>
          <p:nvPr/>
        </p:nvSpPr>
        <p:spPr bwMode="auto">
          <a:xfrm>
            <a:off x="1597025" y="16002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3806" name="Line 34"/>
          <p:cNvSpPr>
            <a:spLocks noChangeShapeType="1"/>
          </p:cNvSpPr>
          <p:nvPr/>
        </p:nvSpPr>
        <p:spPr bwMode="auto">
          <a:xfrm>
            <a:off x="2071688" y="16002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3807" name="Line 35"/>
          <p:cNvSpPr>
            <a:spLocks noChangeShapeType="1"/>
          </p:cNvSpPr>
          <p:nvPr/>
        </p:nvSpPr>
        <p:spPr bwMode="auto">
          <a:xfrm>
            <a:off x="2547938" y="16002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3808" name="Line 36"/>
          <p:cNvSpPr>
            <a:spLocks noChangeShapeType="1"/>
          </p:cNvSpPr>
          <p:nvPr/>
        </p:nvSpPr>
        <p:spPr bwMode="auto">
          <a:xfrm>
            <a:off x="3076575" y="16002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3809" name="Text Box 37"/>
          <p:cNvSpPr txBox="1">
            <a:spLocks noChangeArrowheads="1"/>
          </p:cNvSpPr>
          <p:nvPr/>
        </p:nvSpPr>
        <p:spPr bwMode="auto">
          <a:xfrm>
            <a:off x="685800" y="7620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Frente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3810" name="Text Box 38"/>
          <p:cNvSpPr txBox="1">
            <a:spLocks noChangeArrowheads="1"/>
          </p:cNvSpPr>
          <p:nvPr/>
        </p:nvSpPr>
        <p:spPr bwMode="auto">
          <a:xfrm>
            <a:off x="2438400" y="762000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Final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3811" name="Line 39"/>
          <p:cNvSpPr>
            <a:spLocks noChangeShapeType="1"/>
          </p:cNvSpPr>
          <p:nvPr/>
        </p:nvSpPr>
        <p:spPr bwMode="auto">
          <a:xfrm>
            <a:off x="1406525" y="11953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3812" name="Line 40"/>
          <p:cNvSpPr>
            <a:spLocks noChangeShapeType="1"/>
          </p:cNvSpPr>
          <p:nvPr/>
        </p:nvSpPr>
        <p:spPr bwMode="auto">
          <a:xfrm>
            <a:off x="2819400" y="12954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3813" name="Line 41"/>
          <p:cNvSpPr>
            <a:spLocks noChangeShapeType="1"/>
          </p:cNvSpPr>
          <p:nvPr/>
        </p:nvSpPr>
        <p:spPr bwMode="auto">
          <a:xfrm>
            <a:off x="1143000" y="3657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pSp>
        <p:nvGrpSpPr>
          <p:cNvPr id="33814" name="Group 43"/>
          <p:cNvGrpSpPr>
            <a:grpSpLocks/>
          </p:cNvGrpSpPr>
          <p:nvPr/>
        </p:nvGrpSpPr>
        <p:grpSpPr bwMode="auto">
          <a:xfrm>
            <a:off x="4724400" y="4144963"/>
            <a:ext cx="2665413" cy="792162"/>
            <a:chOff x="612" y="935"/>
            <a:chExt cx="2223" cy="499"/>
          </a:xfrm>
        </p:grpSpPr>
        <p:sp>
          <p:nvSpPr>
            <p:cNvPr id="33819" name="Rectangle 44"/>
            <p:cNvSpPr>
              <a:spLocks noChangeArrowheads="1"/>
            </p:cNvSpPr>
            <p:nvPr/>
          </p:nvSpPr>
          <p:spPr bwMode="auto">
            <a:xfrm>
              <a:off x="612" y="935"/>
              <a:ext cx="2223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33820" name="Text Box 45"/>
            <p:cNvSpPr txBox="1">
              <a:spLocks noChangeArrowheads="1"/>
            </p:cNvSpPr>
            <p:nvPr/>
          </p:nvSpPr>
          <p:spPr bwMode="auto">
            <a:xfrm>
              <a:off x="703" y="1026"/>
              <a:ext cx="2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b="1">
                  <a:latin typeface="Tahoma" charset="0"/>
                </a:rPr>
                <a:t>B   C   D   E    F</a:t>
              </a:r>
              <a:endParaRPr lang="es-ES" altLang="es-ES_tradnl" b="1">
                <a:latin typeface="Tahoma" charset="0"/>
              </a:endParaRPr>
            </a:p>
          </p:txBody>
        </p:sp>
        <p:sp>
          <p:nvSpPr>
            <p:cNvPr id="33821" name="Line 46"/>
            <p:cNvSpPr>
              <a:spLocks noChangeShapeType="1"/>
            </p:cNvSpPr>
            <p:nvPr/>
          </p:nvSpPr>
          <p:spPr bwMode="auto">
            <a:xfrm>
              <a:off x="106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3822" name="Line 47"/>
            <p:cNvSpPr>
              <a:spLocks noChangeShapeType="1"/>
            </p:cNvSpPr>
            <p:nvPr/>
          </p:nvSpPr>
          <p:spPr bwMode="auto">
            <a:xfrm>
              <a:off x="1474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3823" name="Line 48"/>
            <p:cNvSpPr>
              <a:spLocks noChangeShapeType="1"/>
            </p:cNvSpPr>
            <p:nvPr/>
          </p:nvSpPr>
          <p:spPr bwMode="auto">
            <a:xfrm>
              <a:off x="1882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3824" name="Line 49"/>
            <p:cNvSpPr>
              <a:spLocks noChangeShapeType="1"/>
            </p:cNvSpPr>
            <p:nvPr/>
          </p:nvSpPr>
          <p:spPr bwMode="auto">
            <a:xfrm>
              <a:off x="2336" y="935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3815" name="Text Box 50"/>
          <p:cNvSpPr txBox="1">
            <a:spLocks noChangeArrowheads="1"/>
          </p:cNvSpPr>
          <p:nvPr/>
        </p:nvSpPr>
        <p:spPr bwMode="auto">
          <a:xfrm>
            <a:off x="4724400" y="335280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Frente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3816" name="Text Box 51"/>
          <p:cNvSpPr txBox="1">
            <a:spLocks noChangeArrowheads="1"/>
          </p:cNvSpPr>
          <p:nvPr/>
        </p:nvSpPr>
        <p:spPr bwMode="auto">
          <a:xfrm>
            <a:off x="6553200" y="3352800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solidFill>
                  <a:schemeClr val="folHlink"/>
                </a:solidFill>
                <a:latin typeface="Tahoma" charset="0"/>
              </a:rPr>
              <a:t>Final</a:t>
            </a:r>
            <a:endParaRPr lang="es-ES" altLang="es-ES_tradnl">
              <a:solidFill>
                <a:schemeClr val="folHlink"/>
              </a:solidFill>
              <a:latin typeface="Tahoma" charset="0"/>
            </a:endParaRPr>
          </a:p>
        </p:txBody>
      </p:sp>
      <p:sp>
        <p:nvSpPr>
          <p:cNvPr id="33817" name="Line 52"/>
          <p:cNvSpPr>
            <a:spLocks noChangeShapeType="1"/>
          </p:cNvSpPr>
          <p:nvPr/>
        </p:nvSpPr>
        <p:spPr bwMode="auto">
          <a:xfrm>
            <a:off x="4984750" y="378618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33818" name="Line 53"/>
          <p:cNvSpPr>
            <a:spLocks noChangeShapeType="1"/>
          </p:cNvSpPr>
          <p:nvPr/>
        </p:nvSpPr>
        <p:spPr bwMode="auto">
          <a:xfrm>
            <a:off x="7162800" y="3810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020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autoUpdateAnimBg="0"/>
      <p:bldP spid="36892" grpId="0" autoUpdateAnimBg="0"/>
      <p:bldP spid="3689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4114800" cy="1143000"/>
          </a:xfrm>
        </p:spPr>
        <p:txBody>
          <a:bodyPr/>
          <a:lstStyle/>
          <a:p>
            <a:pPr algn="l" eaLnBrk="1" hangingPunct="1"/>
            <a:r>
              <a:rPr lang="es-ES" altLang="es-ES_tradnl"/>
              <a:t>Cola Circular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35814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2800"/>
              <a:t>Es una representación lógica de la cola en un arreglo.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2800"/>
              <a:t>El </a:t>
            </a:r>
            <a:r>
              <a:rPr lang="es-ES" altLang="es-ES_tradnl" sz="2800" b="1"/>
              <a:t>frente</a:t>
            </a:r>
            <a:r>
              <a:rPr lang="es-ES" altLang="es-ES_tradnl" sz="2800"/>
              <a:t> y </a:t>
            </a:r>
            <a:r>
              <a:rPr lang="es-ES" altLang="es-ES_tradnl" sz="2800" b="1"/>
              <a:t>final</a:t>
            </a:r>
            <a:r>
              <a:rPr lang="es-ES" altLang="es-ES_tradnl" sz="2800"/>
              <a:t> son movibles.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s-ES" altLang="es-ES_tradnl" sz="2800"/>
              <a:t>Cuando el </a:t>
            </a:r>
            <a:r>
              <a:rPr lang="es-ES" altLang="es-ES_tradnl" sz="2800" b="1"/>
              <a:t>frente</a:t>
            </a:r>
            <a:r>
              <a:rPr lang="es-ES" altLang="es-ES_tradnl" sz="2800"/>
              <a:t> o </a:t>
            </a:r>
            <a:r>
              <a:rPr lang="es-ES" altLang="es-ES_tradnl" sz="2800" b="1"/>
              <a:t>final</a:t>
            </a:r>
            <a:r>
              <a:rPr lang="es-ES" altLang="es-ES_tradnl" sz="2800"/>
              <a:t> llegan al extremo se regresan a la primera posición del arreglo.</a:t>
            </a:r>
          </a:p>
        </p:txBody>
      </p:sp>
      <p:grpSp>
        <p:nvGrpSpPr>
          <p:cNvPr id="34820" name="Group 54"/>
          <p:cNvGrpSpPr>
            <a:grpSpLocks/>
          </p:cNvGrpSpPr>
          <p:nvPr/>
        </p:nvGrpSpPr>
        <p:grpSpPr bwMode="auto">
          <a:xfrm>
            <a:off x="5791200" y="3094038"/>
            <a:ext cx="2916238" cy="1508125"/>
            <a:chOff x="3648" y="1949"/>
            <a:chExt cx="1837" cy="950"/>
          </a:xfrm>
        </p:grpSpPr>
        <p:grpSp>
          <p:nvGrpSpPr>
            <p:cNvPr id="34861" name="Group 17"/>
            <p:cNvGrpSpPr>
              <a:grpSpLocks/>
            </p:cNvGrpSpPr>
            <p:nvPr/>
          </p:nvGrpSpPr>
          <p:grpSpPr bwMode="auto">
            <a:xfrm>
              <a:off x="3648" y="2400"/>
              <a:ext cx="1679" cy="499"/>
              <a:chOff x="612" y="935"/>
              <a:chExt cx="2223" cy="499"/>
            </a:xfrm>
          </p:grpSpPr>
          <p:sp>
            <p:nvSpPr>
              <p:cNvPr id="34866" name="Rectangle 18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4867" name="Text Box 19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           C   D    E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4868" name="Line 20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69" name="Line 21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70" name="Line 22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71" name="Line 23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4862" name="Text Box 24"/>
            <p:cNvSpPr txBox="1">
              <a:spLocks noChangeArrowheads="1"/>
            </p:cNvSpPr>
            <p:nvPr/>
          </p:nvSpPr>
          <p:spPr bwMode="auto">
            <a:xfrm>
              <a:off x="3936" y="1949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4863" name="Text Box 25"/>
            <p:cNvSpPr txBox="1">
              <a:spLocks noChangeArrowheads="1"/>
            </p:cNvSpPr>
            <p:nvPr/>
          </p:nvSpPr>
          <p:spPr bwMode="auto">
            <a:xfrm>
              <a:off x="4896" y="1949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4864" name="Line 26"/>
            <p:cNvSpPr>
              <a:spLocks noChangeShapeType="1"/>
            </p:cNvSpPr>
            <p:nvPr/>
          </p:nvSpPr>
          <p:spPr bwMode="auto">
            <a:xfrm>
              <a:off x="4464" y="218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4865" name="Line 27"/>
            <p:cNvSpPr>
              <a:spLocks noChangeShapeType="1"/>
            </p:cNvSpPr>
            <p:nvPr/>
          </p:nvSpPr>
          <p:spPr bwMode="auto">
            <a:xfrm>
              <a:off x="5145" y="217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34821" name="Group 39"/>
          <p:cNvGrpSpPr>
            <a:grpSpLocks/>
          </p:cNvGrpSpPr>
          <p:nvPr/>
        </p:nvGrpSpPr>
        <p:grpSpPr bwMode="auto">
          <a:xfrm>
            <a:off x="5410200" y="4572000"/>
            <a:ext cx="3032125" cy="1531938"/>
            <a:chOff x="3408" y="2880"/>
            <a:chExt cx="1910" cy="965"/>
          </a:xfrm>
        </p:grpSpPr>
        <p:grpSp>
          <p:nvGrpSpPr>
            <p:cNvPr id="34850" name="Group 28"/>
            <p:cNvGrpSpPr>
              <a:grpSpLocks/>
            </p:cNvGrpSpPr>
            <p:nvPr/>
          </p:nvGrpSpPr>
          <p:grpSpPr bwMode="auto">
            <a:xfrm>
              <a:off x="3639" y="3346"/>
              <a:ext cx="1679" cy="499"/>
              <a:chOff x="612" y="935"/>
              <a:chExt cx="2223" cy="499"/>
            </a:xfrm>
          </p:grpSpPr>
          <p:sp>
            <p:nvSpPr>
              <p:cNvPr id="34855" name="Rectangle 29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4856" name="Text Box 30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F          C   D    E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4857" name="Line 31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58" name="Line 32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59" name="Line 33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60" name="Line 34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4851" name="Text Box 35"/>
            <p:cNvSpPr txBox="1">
              <a:spLocks noChangeArrowheads="1"/>
            </p:cNvSpPr>
            <p:nvPr/>
          </p:nvSpPr>
          <p:spPr bwMode="auto">
            <a:xfrm>
              <a:off x="4224" y="2880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4455" y="3135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3792" y="316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4854" name="Text Box 38"/>
            <p:cNvSpPr txBox="1">
              <a:spLocks noChangeArrowheads="1"/>
            </p:cNvSpPr>
            <p:nvPr/>
          </p:nvSpPr>
          <p:spPr bwMode="auto">
            <a:xfrm>
              <a:off x="3408" y="2880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</p:grpSp>
      <p:grpSp>
        <p:nvGrpSpPr>
          <p:cNvPr id="34822" name="Group 55"/>
          <p:cNvGrpSpPr>
            <a:grpSpLocks/>
          </p:cNvGrpSpPr>
          <p:nvPr/>
        </p:nvGrpSpPr>
        <p:grpSpPr bwMode="auto">
          <a:xfrm>
            <a:off x="5715000" y="1570038"/>
            <a:ext cx="2665413" cy="1508125"/>
            <a:chOff x="3600" y="989"/>
            <a:chExt cx="1679" cy="950"/>
          </a:xfrm>
        </p:grpSpPr>
        <p:grpSp>
          <p:nvGrpSpPr>
            <p:cNvPr id="34839" name="Group 42"/>
            <p:cNvGrpSpPr>
              <a:grpSpLocks/>
            </p:cNvGrpSpPr>
            <p:nvPr/>
          </p:nvGrpSpPr>
          <p:grpSpPr bwMode="auto">
            <a:xfrm>
              <a:off x="3600" y="1440"/>
              <a:ext cx="1679" cy="499"/>
              <a:chOff x="612" y="935"/>
              <a:chExt cx="2223" cy="499"/>
            </a:xfrm>
          </p:grpSpPr>
          <p:sp>
            <p:nvSpPr>
              <p:cNvPr id="34844" name="Rectangle 43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4845" name="Text Box 44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           C   D    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4846" name="Line 45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47" name="Line 46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48" name="Line 47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49" name="Line 48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4840" name="Text Box 49"/>
            <p:cNvSpPr txBox="1">
              <a:spLocks noChangeArrowheads="1"/>
            </p:cNvSpPr>
            <p:nvPr/>
          </p:nvSpPr>
          <p:spPr bwMode="auto">
            <a:xfrm>
              <a:off x="3888" y="989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4841" name="Text Box 50"/>
            <p:cNvSpPr txBox="1">
              <a:spLocks noChangeArrowheads="1"/>
            </p:cNvSpPr>
            <p:nvPr/>
          </p:nvSpPr>
          <p:spPr bwMode="auto">
            <a:xfrm>
              <a:off x="4560" y="1008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4842" name="Line 51"/>
            <p:cNvSpPr>
              <a:spLocks noChangeShapeType="1"/>
            </p:cNvSpPr>
            <p:nvPr/>
          </p:nvSpPr>
          <p:spPr bwMode="auto">
            <a:xfrm>
              <a:off x="4416" y="122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4843" name="Line 52"/>
            <p:cNvSpPr>
              <a:spLocks noChangeShapeType="1"/>
            </p:cNvSpPr>
            <p:nvPr/>
          </p:nvSpPr>
          <p:spPr bwMode="auto">
            <a:xfrm>
              <a:off x="4752" y="124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34823" name="Group 56"/>
          <p:cNvGrpSpPr>
            <a:grpSpLocks/>
          </p:cNvGrpSpPr>
          <p:nvPr/>
        </p:nvGrpSpPr>
        <p:grpSpPr bwMode="auto">
          <a:xfrm>
            <a:off x="5791200" y="0"/>
            <a:ext cx="2655888" cy="1477963"/>
            <a:chOff x="3648" y="0"/>
            <a:chExt cx="1673" cy="931"/>
          </a:xfrm>
        </p:grpSpPr>
        <p:grpSp>
          <p:nvGrpSpPr>
            <p:cNvPr id="34828" name="Group 5"/>
            <p:cNvGrpSpPr>
              <a:grpSpLocks/>
            </p:cNvGrpSpPr>
            <p:nvPr/>
          </p:nvGrpSpPr>
          <p:grpSpPr bwMode="auto">
            <a:xfrm>
              <a:off x="3688" y="432"/>
              <a:ext cx="1633" cy="499"/>
              <a:chOff x="612" y="935"/>
              <a:chExt cx="2223" cy="499"/>
            </a:xfrm>
          </p:grpSpPr>
          <p:sp>
            <p:nvSpPr>
              <p:cNvPr id="34833" name="Rectangle 6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4834" name="Text Box 7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     B   C   D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4835" name="Line 8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36" name="Line 9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37" name="Line 10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4838" name="Line 11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3648" y="0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4830" name="Text Box 15"/>
            <p:cNvSpPr txBox="1">
              <a:spLocks noChangeArrowheads="1"/>
            </p:cNvSpPr>
            <p:nvPr/>
          </p:nvSpPr>
          <p:spPr bwMode="auto">
            <a:xfrm>
              <a:off x="4416" y="0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4831" name="Line 41"/>
            <p:cNvSpPr>
              <a:spLocks noChangeShapeType="1"/>
            </p:cNvSpPr>
            <p:nvPr/>
          </p:nvSpPr>
          <p:spPr bwMode="auto">
            <a:xfrm>
              <a:off x="4176" y="2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4832" name="Line 53"/>
            <p:cNvSpPr>
              <a:spLocks noChangeShapeType="1"/>
            </p:cNvSpPr>
            <p:nvPr/>
          </p:nvSpPr>
          <p:spPr bwMode="auto">
            <a:xfrm>
              <a:off x="4752" y="2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4824" name="Text Box 57"/>
          <p:cNvSpPr txBox="1">
            <a:spLocks noChangeArrowheads="1"/>
          </p:cNvSpPr>
          <p:nvPr/>
        </p:nvSpPr>
        <p:spPr bwMode="auto">
          <a:xfrm>
            <a:off x="4403725" y="2098675"/>
            <a:ext cx="1300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/>
              <a:t>Remover</a:t>
            </a:r>
          </a:p>
        </p:txBody>
      </p:sp>
      <p:sp>
        <p:nvSpPr>
          <p:cNvPr id="34825" name="Text Box 58"/>
          <p:cNvSpPr txBox="1">
            <a:spLocks noChangeArrowheads="1"/>
          </p:cNvSpPr>
          <p:nvPr/>
        </p:nvSpPr>
        <p:spPr bwMode="auto">
          <a:xfrm>
            <a:off x="4403725" y="3546475"/>
            <a:ext cx="137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/>
              <a:t>Insertar E</a:t>
            </a:r>
          </a:p>
        </p:txBody>
      </p:sp>
      <p:sp>
        <p:nvSpPr>
          <p:cNvPr id="34826" name="Text Box 59"/>
          <p:cNvSpPr txBox="1">
            <a:spLocks noChangeArrowheads="1"/>
          </p:cNvSpPr>
          <p:nvPr/>
        </p:nvSpPr>
        <p:spPr bwMode="auto">
          <a:xfrm>
            <a:off x="4479925" y="5070475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/>
              <a:t>Insertar F</a:t>
            </a:r>
          </a:p>
        </p:txBody>
      </p:sp>
      <p:sp>
        <p:nvSpPr>
          <p:cNvPr id="34827" name="Text Box 60"/>
          <p:cNvSpPr txBox="1">
            <a:spLocks noChangeArrowheads="1"/>
          </p:cNvSpPr>
          <p:nvPr/>
        </p:nvSpPr>
        <p:spPr bwMode="auto">
          <a:xfrm>
            <a:off x="4632325" y="574675"/>
            <a:ext cx="942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/>
              <a:t>Cola </a:t>
            </a:r>
          </a:p>
          <a:p>
            <a:pPr eaLnBrk="1" hangingPunct="1"/>
            <a:r>
              <a:rPr lang="es-ES" altLang="es-ES_tradnl"/>
              <a:t>inicial</a:t>
            </a:r>
          </a:p>
        </p:txBody>
      </p:sp>
    </p:spTree>
    <p:extLst>
      <p:ext uri="{BB962C8B-B14F-4D97-AF65-F5344CB8AC3E}">
        <p14:creationId xmlns:p14="http://schemas.microsoft.com/office/powerpoint/2010/main" val="177106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0385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s-MX" altLang="es-ES_tradnl" sz="3600" b="1" dirty="0">
                <a:solidFill>
                  <a:srgbClr val="FF9933"/>
                </a:solidFill>
              </a:rPr>
              <a:t>Representación de colas:</a:t>
            </a:r>
          </a:p>
          <a:p>
            <a:pPr marL="0" indent="0" algn="just" eaLnBrk="1" hangingPunct="1">
              <a:lnSpc>
                <a:spcPct val="80000"/>
              </a:lnSpc>
            </a:pPr>
            <a:r>
              <a:rPr lang="en-US" altLang="es-ES_tradnl" sz="2800" dirty="0"/>
              <a:t> </a:t>
            </a:r>
            <a:r>
              <a:rPr lang="es-MX" altLang="es-ES_tradnl" sz="2800" dirty="0"/>
              <a:t>Usando memoria estática: arreglos con tamaño fijo y frente fijo o movible o represntación circular.</a:t>
            </a:r>
            <a:endParaRPr lang="en-US" altLang="es-ES_tradnl" sz="2800" dirty="0"/>
          </a:p>
          <a:p>
            <a:pPr marL="0" indent="0" algn="just" eaLnBrk="1" hangingPunct="1">
              <a:lnSpc>
                <a:spcPct val="80000"/>
              </a:lnSpc>
            </a:pPr>
            <a:endParaRPr lang="en-US" altLang="es-ES_tradnl" sz="2800" dirty="0"/>
          </a:p>
          <a:p>
            <a:pPr marL="0" indent="0" algn="just" eaLnBrk="1" hangingPunct="1">
              <a:lnSpc>
                <a:spcPct val="80000"/>
              </a:lnSpc>
            </a:pPr>
            <a:endParaRPr lang="en-US" altLang="es-ES_tradnl" sz="2800" dirty="0"/>
          </a:p>
          <a:p>
            <a:pPr marL="0" indent="0" algn="just" eaLnBrk="1" hangingPunct="1">
              <a:lnSpc>
                <a:spcPct val="80000"/>
              </a:lnSpc>
            </a:pPr>
            <a:endParaRPr lang="en-US" altLang="es-ES_tradnl" sz="2800" dirty="0"/>
          </a:p>
          <a:p>
            <a:pPr marL="0" indent="0" algn="just" eaLnBrk="1" hangingPunct="1">
              <a:lnSpc>
                <a:spcPct val="80000"/>
              </a:lnSpc>
            </a:pPr>
            <a:endParaRPr lang="en-US" altLang="es-ES_tradnl" sz="2800" dirty="0"/>
          </a:p>
          <a:p>
            <a:pPr marL="0" indent="0" algn="just" eaLnBrk="1" hangingPunct="1">
              <a:lnSpc>
                <a:spcPct val="80000"/>
              </a:lnSpc>
            </a:pPr>
            <a:endParaRPr lang="en-US" altLang="es-ES_tradnl" sz="2800" dirty="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MX" altLang="es-ES_tradnl" sz="2800" dirty="0"/>
          </a:p>
          <a:p>
            <a:pPr marL="0" indent="0" algn="just" eaLnBrk="1" hangingPunct="1">
              <a:lnSpc>
                <a:spcPct val="80000"/>
              </a:lnSpc>
            </a:pPr>
            <a:r>
              <a:rPr lang="en-US" altLang="es-ES_tradnl" sz="2800" dirty="0"/>
              <a:t> </a:t>
            </a:r>
            <a:r>
              <a:rPr lang="es-MX" altLang="es-ES_tradnl" sz="2800" dirty="0"/>
              <a:t>Usando memoria dinámica: Listas ligadas.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s-MX" altLang="es-ES_tradnl" sz="2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2133600"/>
            <a:ext cx="4681538" cy="1584325"/>
            <a:chOff x="1882" y="1525"/>
            <a:chExt cx="2949" cy="998"/>
          </a:xfrm>
        </p:grpSpPr>
        <p:grpSp>
          <p:nvGrpSpPr>
            <p:cNvPr id="35866" name="Group 4"/>
            <p:cNvGrpSpPr>
              <a:grpSpLocks/>
            </p:cNvGrpSpPr>
            <p:nvPr/>
          </p:nvGrpSpPr>
          <p:grpSpPr bwMode="auto">
            <a:xfrm>
              <a:off x="2971" y="2024"/>
              <a:ext cx="1679" cy="499"/>
              <a:chOff x="612" y="935"/>
              <a:chExt cx="2223" cy="499"/>
            </a:xfrm>
          </p:grpSpPr>
          <p:sp>
            <p:nvSpPr>
              <p:cNvPr id="35871" name="Rectangle 5"/>
              <p:cNvSpPr>
                <a:spLocks noChangeArrowheads="1"/>
              </p:cNvSpPr>
              <p:nvPr/>
            </p:nvSpPr>
            <p:spPr bwMode="auto">
              <a:xfrm>
                <a:off x="612" y="935"/>
                <a:ext cx="2223" cy="4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35872" name="Text Box 6"/>
              <p:cNvSpPr txBox="1">
                <a:spLocks noChangeArrowheads="1"/>
              </p:cNvSpPr>
              <p:nvPr/>
            </p:nvSpPr>
            <p:spPr bwMode="auto">
              <a:xfrm>
                <a:off x="703" y="1026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ES_tradnl" b="1">
                    <a:latin typeface="Tahoma" charset="0"/>
                  </a:rPr>
                  <a:t>B   C   D    E    F</a:t>
                </a:r>
                <a:endParaRPr lang="es-ES" altLang="es-ES_tradnl" b="1">
                  <a:latin typeface="Tahoma" charset="0"/>
                </a:endParaRPr>
              </a:p>
            </p:txBody>
          </p:sp>
          <p:sp>
            <p:nvSpPr>
              <p:cNvPr id="35873" name="Line 7"/>
              <p:cNvSpPr>
                <a:spLocks noChangeShapeType="1"/>
              </p:cNvSpPr>
              <p:nvPr/>
            </p:nvSpPr>
            <p:spPr bwMode="auto">
              <a:xfrm>
                <a:off x="106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5874" name="Line 8"/>
              <p:cNvSpPr>
                <a:spLocks noChangeShapeType="1"/>
              </p:cNvSpPr>
              <p:nvPr/>
            </p:nvSpPr>
            <p:spPr bwMode="auto">
              <a:xfrm>
                <a:off x="1474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5875" name="Line 9"/>
              <p:cNvSpPr>
                <a:spLocks noChangeShapeType="1"/>
              </p:cNvSpPr>
              <p:nvPr/>
            </p:nvSpPr>
            <p:spPr bwMode="auto">
              <a:xfrm>
                <a:off x="1882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35876" name="Line 10"/>
              <p:cNvSpPr>
                <a:spLocks noChangeShapeType="1"/>
              </p:cNvSpPr>
              <p:nvPr/>
            </p:nvSpPr>
            <p:spPr bwMode="auto">
              <a:xfrm>
                <a:off x="2336" y="935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35867" name="Text Box 11"/>
            <p:cNvSpPr txBox="1">
              <a:spLocks noChangeArrowheads="1"/>
            </p:cNvSpPr>
            <p:nvPr/>
          </p:nvSpPr>
          <p:spPr bwMode="auto">
            <a:xfrm>
              <a:off x="1882" y="2115"/>
              <a:ext cx="6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5868" name="Text Box 12"/>
            <p:cNvSpPr txBox="1">
              <a:spLocks noChangeArrowheads="1"/>
            </p:cNvSpPr>
            <p:nvPr/>
          </p:nvSpPr>
          <p:spPr bwMode="auto">
            <a:xfrm>
              <a:off x="4242" y="1525"/>
              <a:ext cx="5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Final</a:t>
              </a:r>
              <a:endParaRPr lang="es-ES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5869" name="Line 13"/>
            <p:cNvSpPr>
              <a:spLocks noChangeShapeType="1"/>
            </p:cNvSpPr>
            <p:nvPr/>
          </p:nvSpPr>
          <p:spPr bwMode="auto">
            <a:xfrm>
              <a:off x="4468" y="179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70" name="Line 14"/>
            <p:cNvSpPr>
              <a:spLocks noChangeShapeType="1"/>
            </p:cNvSpPr>
            <p:nvPr/>
          </p:nvSpPr>
          <p:spPr bwMode="auto">
            <a:xfrm>
              <a:off x="2562" y="229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35844" name="Text Box 15"/>
          <p:cNvSpPr txBox="1">
            <a:spLocks noChangeArrowheads="1"/>
          </p:cNvSpPr>
          <p:nvPr/>
        </p:nvSpPr>
        <p:spPr bwMode="auto">
          <a:xfrm>
            <a:off x="3657600" y="3810000"/>
            <a:ext cx="2454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s-ES_tradnl" sz="1800">
                <a:latin typeface="Tahoma" charset="0"/>
              </a:rPr>
              <a:t>0     1    2      3      4  </a:t>
            </a:r>
            <a:endParaRPr lang="es-MX" altLang="es-ES_tradnl" sz="1800">
              <a:latin typeface="Tahoma" charset="0"/>
            </a:endParaRPr>
          </a:p>
        </p:txBody>
      </p:sp>
      <p:grpSp>
        <p:nvGrpSpPr>
          <p:cNvPr id="35845" name="Group 16"/>
          <p:cNvGrpSpPr>
            <a:grpSpLocks/>
          </p:cNvGrpSpPr>
          <p:nvPr/>
        </p:nvGrpSpPr>
        <p:grpSpPr bwMode="auto">
          <a:xfrm>
            <a:off x="669925" y="4953000"/>
            <a:ext cx="7102475" cy="1709738"/>
            <a:chOff x="422" y="3120"/>
            <a:chExt cx="4474" cy="1077"/>
          </a:xfrm>
        </p:grpSpPr>
        <p:sp>
          <p:nvSpPr>
            <p:cNvPr id="35846" name="Text Box 17"/>
            <p:cNvSpPr txBox="1">
              <a:spLocks noChangeArrowheads="1"/>
            </p:cNvSpPr>
            <p:nvPr/>
          </p:nvSpPr>
          <p:spPr bwMode="auto">
            <a:xfrm>
              <a:off x="624" y="3552"/>
              <a:ext cx="52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B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35847" name="Line 18"/>
            <p:cNvSpPr>
              <a:spLocks noChangeShapeType="1"/>
            </p:cNvSpPr>
            <p:nvPr/>
          </p:nvSpPr>
          <p:spPr bwMode="auto">
            <a:xfrm>
              <a:off x="960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48" name="Text Box 19"/>
            <p:cNvSpPr txBox="1">
              <a:spLocks noChangeArrowheads="1"/>
            </p:cNvSpPr>
            <p:nvPr/>
          </p:nvSpPr>
          <p:spPr bwMode="auto">
            <a:xfrm>
              <a:off x="1536" y="3552"/>
              <a:ext cx="52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C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35849" name="Line 20"/>
            <p:cNvSpPr>
              <a:spLocks noChangeShapeType="1"/>
            </p:cNvSpPr>
            <p:nvPr/>
          </p:nvSpPr>
          <p:spPr bwMode="auto">
            <a:xfrm>
              <a:off x="1728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50" name="Text Box 21"/>
            <p:cNvSpPr txBox="1">
              <a:spLocks noChangeArrowheads="1"/>
            </p:cNvSpPr>
            <p:nvPr/>
          </p:nvSpPr>
          <p:spPr bwMode="auto">
            <a:xfrm>
              <a:off x="2448" y="3552"/>
              <a:ext cx="52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D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35851" name="Line 22"/>
            <p:cNvSpPr>
              <a:spLocks noChangeShapeType="1"/>
            </p:cNvSpPr>
            <p:nvPr/>
          </p:nvSpPr>
          <p:spPr bwMode="auto">
            <a:xfrm>
              <a:off x="2784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52" name="Line 23"/>
            <p:cNvSpPr>
              <a:spLocks noChangeShapeType="1"/>
            </p:cNvSpPr>
            <p:nvPr/>
          </p:nvSpPr>
          <p:spPr bwMode="auto">
            <a:xfrm>
              <a:off x="1056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53" name="Line 24"/>
            <p:cNvSpPr>
              <a:spLocks noChangeShapeType="1"/>
            </p:cNvSpPr>
            <p:nvPr/>
          </p:nvSpPr>
          <p:spPr bwMode="auto">
            <a:xfrm>
              <a:off x="1968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54" name="Line 25"/>
            <p:cNvSpPr>
              <a:spLocks noChangeShapeType="1"/>
            </p:cNvSpPr>
            <p:nvPr/>
          </p:nvSpPr>
          <p:spPr bwMode="auto">
            <a:xfrm>
              <a:off x="2880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55" name="Text Box 26"/>
            <p:cNvSpPr txBox="1">
              <a:spLocks noChangeArrowheads="1"/>
            </p:cNvSpPr>
            <p:nvPr/>
          </p:nvSpPr>
          <p:spPr bwMode="auto">
            <a:xfrm>
              <a:off x="422" y="3909"/>
              <a:ext cx="6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Frente</a:t>
              </a:r>
            </a:p>
          </p:txBody>
        </p:sp>
        <p:sp>
          <p:nvSpPr>
            <p:cNvPr id="35856" name="Text Box 27"/>
            <p:cNvSpPr txBox="1">
              <a:spLocks noChangeArrowheads="1"/>
            </p:cNvSpPr>
            <p:nvPr/>
          </p:nvSpPr>
          <p:spPr bwMode="auto">
            <a:xfrm>
              <a:off x="4320" y="3120"/>
              <a:ext cx="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s-MX" altLang="es-ES_tradnl">
                  <a:solidFill>
                    <a:schemeClr val="folHlink"/>
                  </a:solidFill>
                  <a:latin typeface="Tahoma" charset="0"/>
                </a:rPr>
                <a:t>F</a:t>
              </a:r>
              <a:r>
                <a:rPr lang="en-US" altLang="es-ES_tradnl">
                  <a:solidFill>
                    <a:schemeClr val="folHlink"/>
                  </a:solidFill>
                  <a:latin typeface="Tahoma" charset="0"/>
                </a:rPr>
                <a:t>inal</a:t>
              </a:r>
              <a:endParaRPr lang="es-MX" altLang="es-ES_tradnl">
                <a:solidFill>
                  <a:schemeClr val="folHlink"/>
                </a:solidFill>
                <a:latin typeface="Tahoma" charset="0"/>
              </a:endParaRPr>
            </a:p>
          </p:txBody>
        </p:sp>
        <p:sp>
          <p:nvSpPr>
            <p:cNvPr id="35857" name="Text Box 28"/>
            <p:cNvSpPr txBox="1">
              <a:spLocks noChangeArrowheads="1"/>
            </p:cNvSpPr>
            <p:nvPr/>
          </p:nvSpPr>
          <p:spPr bwMode="auto">
            <a:xfrm>
              <a:off x="3312" y="3552"/>
              <a:ext cx="52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E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35858" name="Line 29"/>
            <p:cNvSpPr>
              <a:spLocks noChangeShapeType="1"/>
            </p:cNvSpPr>
            <p:nvPr/>
          </p:nvSpPr>
          <p:spPr bwMode="auto">
            <a:xfrm>
              <a:off x="3648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59" name="Text Box 30"/>
            <p:cNvSpPr txBox="1">
              <a:spLocks noChangeArrowheads="1"/>
            </p:cNvSpPr>
            <p:nvPr/>
          </p:nvSpPr>
          <p:spPr bwMode="auto">
            <a:xfrm>
              <a:off x="4224" y="3552"/>
              <a:ext cx="52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ES_tradnl" sz="1800">
                  <a:latin typeface="Tahoma" charset="0"/>
                </a:rPr>
                <a:t>F</a:t>
              </a:r>
              <a:endParaRPr lang="es-MX" altLang="es-ES_tradnl" sz="1800">
                <a:latin typeface="Tahoma" charset="0"/>
              </a:endParaRPr>
            </a:p>
          </p:txBody>
        </p:sp>
        <p:sp>
          <p:nvSpPr>
            <p:cNvPr id="35860" name="Line 31"/>
            <p:cNvSpPr>
              <a:spLocks noChangeShapeType="1"/>
            </p:cNvSpPr>
            <p:nvPr/>
          </p:nvSpPr>
          <p:spPr bwMode="auto">
            <a:xfrm>
              <a:off x="4560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61" name="Line 32"/>
            <p:cNvSpPr>
              <a:spLocks noChangeShapeType="1"/>
            </p:cNvSpPr>
            <p:nvPr/>
          </p:nvSpPr>
          <p:spPr bwMode="auto">
            <a:xfrm>
              <a:off x="374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62" name="Line 33"/>
            <p:cNvSpPr>
              <a:spLocks noChangeShapeType="1"/>
            </p:cNvSpPr>
            <p:nvPr/>
          </p:nvSpPr>
          <p:spPr bwMode="auto">
            <a:xfrm>
              <a:off x="4896" y="36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63" name="Line 34"/>
            <p:cNvSpPr>
              <a:spLocks noChangeShapeType="1"/>
            </p:cNvSpPr>
            <p:nvPr/>
          </p:nvSpPr>
          <p:spPr bwMode="auto">
            <a:xfrm>
              <a:off x="4704" y="36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64" name="Line 35"/>
            <p:cNvSpPr>
              <a:spLocks noChangeShapeType="1"/>
            </p:cNvSpPr>
            <p:nvPr/>
          </p:nvSpPr>
          <p:spPr bwMode="auto">
            <a:xfrm>
              <a:off x="446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5865" name="Line 36"/>
            <p:cNvSpPr>
              <a:spLocks noChangeShapeType="1"/>
            </p:cNvSpPr>
            <p:nvPr/>
          </p:nvSpPr>
          <p:spPr bwMode="auto">
            <a:xfrm flipV="1">
              <a:off x="672" y="3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24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6911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ES_tradnl" u="sng">
                <a:solidFill>
                  <a:schemeClr val="folHlink"/>
                </a:solidFill>
              </a:rPr>
              <a:t>Interfase de un TDA llamado ICola:</a:t>
            </a:r>
          </a:p>
          <a:p>
            <a:pPr algn="just" eaLnBrk="1" hangingPunct="1">
              <a:buFontTx/>
              <a:buNone/>
            </a:pPr>
            <a:endParaRPr lang="es-MX" altLang="es-ES_tradnl">
              <a:solidFill>
                <a:schemeClr val="folHlink"/>
              </a:solidFill>
            </a:endParaRPr>
          </a:p>
          <a:p>
            <a:pPr algn="just" eaLnBrk="1" hangingPunct="1">
              <a:buFontTx/>
              <a:buNone/>
            </a:pPr>
            <a:r>
              <a:rPr lang="es-MX" altLang="es-ES_tradnl"/>
              <a:t>interface ICola{</a:t>
            </a:r>
          </a:p>
          <a:p>
            <a:pPr algn="just" eaLnBrk="1" hangingPunct="1">
              <a:buFontTx/>
              <a:buNone/>
            </a:pPr>
            <a:r>
              <a:rPr lang="es-MX" altLang="es-ES_tradnl"/>
              <a:t>	public boolean llena();</a:t>
            </a:r>
          </a:p>
          <a:p>
            <a:pPr algn="just" eaLnBrk="1" hangingPunct="1">
              <a:buFontTx/>
              <a:buNone/>
            </a:pPr>
            <a:r>
              <a:rPr lang="es-MX" altLang="es-ES_tradnl"/>
              <a:t>	public boolean vacia();</a:t>
            </a:r>
          </a:p>
          <a:p>
            <a:pPr algn="just" eaLnBrk="1" hangingPunct="1">
              <a:buFontTx/>
              <a:buNone/>
            </a:pPr>
            <a:r>
              <a:rPr lang="es-MX" altLang="es-ES_tradnl"/>
              <a:t>	public void insertar (Object elem);</a:t>
            </a:r>
          </a:p>
          <a:p>
            <a:pPr algn="just" eaLnBrk="1" hangingPunct="1">
              <a:buFontTx/>
              <a:buNone/>
            </a:pPr>
            <a:r>
              <a:rPr lang="es-MX" altLang="es-ES_tradnl"/>
              <a:t>	public Object eliminar();</a:t>
            </a:r>
          </a:p>
          <a:p>
            <a:pPr algn="just" eaLnBrk="1" hangingPunct="1">
              <a:buFontTx/>
              <a:buNone/>
            </a:pPr>
            <a:r>
              <a:rPr lang="es-MX" altLang="es-ES_tradnl"/>
              <a:t>}</a:t>
            </a:r>
          </a:p>
          <a:p>
            <a:pPr algn="just" eaLnBrk="1" hangingPunct="1">
              <a:buFontTx/>
              <a:buNone/>
            </a:pP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9702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71513"/>
          </a:xfrm>
        </p:spPr>
        <p:txBody>
          <a:bodyPr/>
          <a:lstStyle/>
          <a:p>
            <a:pPr eaLnBrk="1" hangingPunct="1"/>
            <a:r>
              <a:rPr lang="es-MX" altLang="es-ES_tradnl" sz="4000">
                <a:solidFill>
                  <a:schemeClr val="folHlink"/>
                </a:solidFill>
              </a:rPr>
              <a:t>Implementación de una cola:</a:t>
            </a:r>
            <a:endParaRPr lang="es-ES" altLang="es-ES_tradnl" sz="4000">
              <a:solidFill>
                <a:schemeClr val="folHlink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0" y="1752600"/>
            <a:ext cx="3733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class Cola&lt;T&gt; implements ICola&lt;T&gt;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	private T[] cola;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	private int frente = -1;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	private int fin = -1;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	private int size;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s-ES_tradnl" sz="1200"/>
              <a:t>         </a:t>
            </a:r>
            <a:r>
              <a:rPr lang="es-MX" altLang="es-ES_tradnl" sz="1200"/>
              <a:t>public Cola(int s){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	     size = s-1;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     cola = new T[s];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public boolean vacia(){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    return (frente == -1);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</a:t>
            </a:r>
            <a:r>
              <a:rPr lang="en-US" altLang="es-ES_tradnl" sz="1200"/>
              <a:t>        </a:t>
            </a:r>
            <a:r>
              <a:rPr lang="es-MX" altLang="es-ES_tradnl" sz="1200"/>
              <a:t>public boolean llena(){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     return ( fin == size 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public void insertar( T elem) 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  ...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	 }</a:t>
            </a:r>
            <a:endParaRPr lang="en-US" altLang="es-ES_tradnl" sz="12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s-ES_tradnl" sz="1200"/>
              <a:t>          </a:t>
            </a:r>
            <a:r>
              <a:rPr lang="es-MX" altLang="es-ES_tradnl" sz="1200"/>
              <a:t>public </a:t>
            </a:r>
            <a:r>
              <a:rPr lang="en-US" altLang="es-ES_tradnl" sz="1200"/>
              <a:t>T eliminar</a:t>
            </a:r>
            <a:r>
              <a:rPr lang="es-MX" altLang="es-ES_tradnl" sz="1200"/>
              <a:t>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</a:t>
            </a:r>
            <a:r>
              <a:rPr lang="en-US" altLang="es-ES_tradnl" sz="1200"/>
              <a:t>…</a:t>
            </a:r>
            <a:endParaRPr lang="es-MX" altLang="es-ES_tradnl" sz="12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 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s-MX" altLang="es-ES_tradnl" sz="120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s-MX" altLang="es-ES_tradnl" sz="1200"/>
              <a:t>}</a:t>
            </a:r>
            <a:endParaRPr lang="es-ES" altLang="es-ES_tradnl" sz="120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1752600"/>
            <a:ext cx="373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class Cola implements </a:t>
            </a:r>
            <a:r>
              <a:rPr lang="es-MX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ICola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private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Object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[] cola;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private int frente = -1;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private int fin = -1;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private int </a:t>
            </a:r>
            <a:r>
              <a:rPr lang="es-MX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size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public Cola(int s){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	      </a:t>
            </a:r>
            <a:r>
              <a:rPr lang="es-MX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size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= s-1;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  cola = new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Object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[s];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public boolean vacia(){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return (frente == -1); 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}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public boolean llena(){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return ( fin == </a:t>
            </a:r>
            <a:r>
              <a:rPr lang="es-MX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size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}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public void insertar(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Object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elem) { 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    if ( frente == -1 ) 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  frente ++;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	    else   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     if ( fin == </a:t>
            </a:r>
            <a:r>
              <a:rPr lang="es-MX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size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           ERROR Cola Llena!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fin ++;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cola[fin]=elem;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public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Object </a:t>
            </a:r>
            <a:r>
              <a:rPr lang="en-US" sz="1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eliminar</a:t>
            </a: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(){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</a:t>
            </a:r>
            <a:r>
              <a:rPr lang="en-US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…</a:t>
            </a:r>
            <a:endParaRPr lang="es-MX" sz="12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}</a:t>
            </a:r>
          </a:p>
          <a:p>
            <a:pPr marL="342900" indent="-342900">
              <a:lnSpc>
                <a:spcPct val="80000"/>
              </a:lnSpc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s-MX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}</a:t>
            </a:r>
            <a:endParaRPr lang="es-ES" sz="12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38560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s-ES_tradnl" sz="2000" b="1">
                <a:solidFill>
                  <a:srgbClr val="FF9933"/>
                </a:solidFill>
                <a:latin typeface="Tahoma" charset="0"/>
              </a:rPr>
              <a:t>Implementacion usando Object</a:t>
            </a:r>
            <a:endParaRPr lang="es-MX" altLang="es-ES_tradnl" sz="2000" b="1">
              <a:solidFill>
                <a:srgbClr val="FF9933"/>
              </a:solidFill>
              <a:latin typeface="Tahoma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800600" y="990600"/>
            <a:ext cx="374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s-ES_tradnl" sz="2000" b="1">
                <a:solidFill>
                  <a:srgbClr val="FF9933"/>
                </a:solidFill>
                <a:latin typeface="Tahoma" charset="0"/>
              </a:rPr>
              <a:t>Implementacion usando parametros de tipo</a:t>
            </a:r>
            <a:endParaRPr lang="es-MX" altLang="es-ES_tradnl" sz="20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_tradnl"/>
              <a:t>Ejercicio.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S_tradnl"/>
              <a:t>Definir una clase Cola con las operaciones básicas en 3 implementaciones diferentes: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b="1"/>
              <a:t>Con tamaño fijo y frente fijo</a:t>
            </a:r>
            <a:r>
              <a:rPr lang="es-ES" altLang="es-ES_tradnl"/>
              <a:t>. </a:t>
            </a:r>
            <a:r>
              <a:rPr lang="es-ES" altLang="es-ES_tradnl" sz="2400"/>
              <a:t>Desplazamiento de elementos cada vez que se remueve un elemento.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b="1"/>
              <a:t>Con tamaño fijo y frente movible</a:t>
            </a:r>
            <a:r>
              <a:rPr lang="es-ES" altLang="es-ES_tradnl"/>
              <a:t>. </a:t>
            </a:r>
            <a:r>
              <a:rPr lang="es-ES" altLang="es-ES_tradnl" sz="2400"/>
              <a:t>Desplazamiento de elementos cuando el </a:t>
            </a:r>
            <a:r>
              <a:rPr lang="es-ES" altLang="es-ES_tradnl" sz="2400" b="1"/>
              <a:t>final</a:t>
            </a:r>
            <a:r>
              <a:rPr lang="es-ES" altLang="es-ES_tradnl" sz="2400"/>
              <a:t> llegue al límite del arreglo y existan elementos vacíos al frente.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S_tradnl" b="1"/>
              <a:t>Con tamaño variable</a:t>
            </a:r>
            <a:r>
              <a:rPr lang="es-ES" altLang="es-ES_tradnl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S_tradnl"/>
              <a:t>Incrementar el tamaño del arreglo cuando la cola este llena.</a:t>
            </a:r>
          </a:p>
        </p:txBody>
      </p:sp>
    </p:spTree>
    <p:extLst>
      <p:ext uri="{BB962C8B-B14F-4D97-AF65-F5344CB8AC3E}">
        <p14:creationId xmlns:p14="http://schemas.microsoft.com/office/powerpoint/2010/main" val="1635454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_tradnl"/>
              <a:t>Colas en Java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Java contiene la definición de interfaces y clases para el manejo de colas.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Las colas son una colección de elementos diseñadas para almacenar elementos que esperan ser procesados.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_tradnl" dirty="0"/>
              <a:t> Java contiene una </a:t>
            </a:r>
            <a:r>
              <a:rPr lang="es-ES" altLang="es-ES_tradnl" dirty="0" err="1"/>
              <a:t>interfase</a:t>
            </a:r>
            <a:r>
              <a:rPr lang="es-ES" altLang="es-ES_tradnl" dirty="0"/>
              <a:t> parametrizada </a:t>
            </a:r>
            <a:r>
              <a:rPr lang="es-ES" altLang="es-ES_tradnl" dirty="0" err="1"/>
              <a:t>Queue</a:t>
            </a:r>
            <a:r>
              <a:rPr lang="es-ES" altLang="es-ES_tradnl" dirty="0"/>
              <a:t>&lt;E&gt; y varias clases que que la implementan, entre ellas </a:t>
            </a:r>
            <a:r>
              <a:rPr lang="es-ES" altLang="es-ES_tradnl" dirty="0" err="1"/>
              <a:t>PriorityQueue</a:t>
            </a:r>
            <a:r>
              <a:rPr lang="es-ES" altLang="es-ES_tradnl" dirty="0"/>
              <a:t>&lt;E&gt;</a:t>
            </a:r>
          </a:p>
        </p:txBody>
      </p:sp>
    </p:spTree>
    <p:extLst>
      <p:ext uri="{BB962C8B-B14F-4D97-AF65-F5344CB8AC3E}">
        <p14:creationId xmlns:p14="http://schemas.microsoft.com/office/powerpoint/2010/main" val="14431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/>
              <a:t>Estructuras de datos lineales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Pilas, Colas y listas enlazadas</a:t>
            </a:r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723259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_tradnl"/>
              <a:t>Colas en Java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" altLang="es-ES_tradnl" sz="2800" dirty="0" err="1">
                <a:latin typeface="Arial Unicode MS" charset="0"/>
              </a:rPr>
              <a:t>public</a:t>
            </a:r>
            <a:r>
              <a:rPr lang="es-ES" altLang="es-ES_tradnl" sz="2800" dirty="0">
                <a:latin typeface="Arial Unicode MS" charset="0"/>
              </a:rPr>
              <a:t> interface </a:t>
            </a:r>
            <a:r>
              <a:rPr lang="es-ES" altLang="es-ES_tradnl" sz="2800" dirty="0" err="1">
                <a:latin typeface="Arial Unicode MS" charset="0"/>
              </a:rPr>
              <a:t>Queue</a:t>
            </a:r>
            <a:r>
              <a:rPr lang="es-ES" altLang="es-ES_tradnl" sz="2800" dirty="0">
                <a:latin typeface="Arial Unicode MS" charset="0"/>
              </a:rPr>
              <a:t>&lt;E&gt; </a:t>
            </a:r>
            <a:r>
              <a:rPr lang="es-ES" altLang="es-ES_tradnl" sz="2800" dirty="0" err="1">
                <a:latin typeface="Arial Unicode MS" charset="0"/>
              </a:rPr>
              <a:t>extends</a:t>
            </a:r>
            <a:r>
              <a:rPr lang="es-ES" altLang="es-ES_tradnl" sz="2800" dirty="0">
                <a:latin typeface="Arial Unicode MS" charset="0"/>
              </a:rPr>
              <a:t> </a:t>
            </a:r>
            <a:r>
              <a:rPr lang="es-ES" altLang="es-ES_tradnl" sz="2800" dirty="0" err="1">
                <a:latin typeface="Arial Unicode MS" charset="0"/>
              </a:rPr>
              <a:t>Collection</a:t>
            </a:r>
            <a:r>
              <a:rPr lang="es-ES" altLang="es-ES_tradnl" sz="2800" dirty="0">
                <a:latin typeface="Arial Unicode MS" charset="0"/>
              </a:rPr>
              <a:t>&lt;E&gt; { </a:t>
            </a:r>
          </a:p>
          <a:p>
            <a:pPr eaLnBrk="1" hangingPunct="1">
              <a:buFontTx/>
              <a:buNone/>
            </a:pPr>
            <a:r>
              <a:rPr lang="es-ES" altLang="es-ES_tradnl" sz="2800" dirty="0">
                <a:latin typeface="Arial Unicode MS" charset="0"/>
              </a:rPr>
              <a:t>    E </a:t>
            </a:r>
            <a:r>
              <a:rPr lang="es-ES" altLang="es-ES_tradnl" sz="2800" dirty="0" err="1">
                <a:latin typeface="Arial Unicode MS" charset="0"/>
              </a:rPr>
              <a:t>element</a:t>
            </a:r>
            <a:r>
              <a:rPr lang="es-ES" altLang="es-ES_tradnl" sz="2800" dirty="0">
                <a:latin typeface="Arial Unicode MS" charset="0"/>
              </a:rPr>
              <a:t>(); </a:t>
            </a:r>
          </a:p>
          <a:p>
            <a:pPr eaLnBrk="1" hangingPunct="1">
              <a:buFontTx/>
              <a:buNone/>
            </a:pPr>
            <a:r>
              <a:rPr lang="es-ES" altLang="es-ES_tradnl" sz="2800" dirty="0">
                <a:latin typeface="Arial Unicode MS" charset="0"/>
              </a:rPr>
              <a:t>    </a:t>
            </a:r>
            <a:r>
              <a:rPr lang="es-ES" altLang="es-ES_tradnl" sz="2800" dirty="0" err="1">
                <a:latin typeface="Arial Unicode MS" charset="0"/>
              </a:rPr>
              <a:t>boolean</a:t>
            </a:r>
            <a:r>
              <a:rPr lang="es-ES" altLang="es-ES_tradnl" sz="2800" dirty="0">
                <a:latin typeface="Arial Unicode MS" charset="0"/>
              </a:rPr>
              <a:t> </a:t>
            </a:r>
            <a:r>
              <a:rPr lang="es-ES" altLang="es-ES_tradnl" sz="2800" dirty="0" err="1">
                <a:latin typeface="Arial Unicode MS" charset="0"/>
              </a:rPr>
              <a:t>offer</a:t>
            </a:r>
            <a:r>
              <a:rPr lang="es-ES" altLang="es-ES_tradnl" sz="2800" dirty="0">
                <a:latin typeface="Arial Unicode MS" charset="0"/>
              </a:rPr>
              <a:t>(E o); </a:t>
            </a:r>
          </a:p>
          <a:p>
            <a:pPr eaLnBrk="1" hangingPunct="1">
              <a:buFontTx/>
              <a:buNone/>
            </a:pPr>
            <a:r>
              <a:rPr lang="es-ES" altLang="es-ES_tradnl" sz="2800" dirty="0">
                <a:latin typeface="Arial Unicode MS" charset="0"/>
              </a:rPr>
              <a:t>    E </a:t>
            </a:r>
            <a:r>
              <a:rPr lang="es-ES" altLang="es-ES_tradnl" sz="2800" dirty="0" err="1">
                <a:latin typeface="Arial Unicode MS" charset="0"/>
              </a:rPr>
              <a:t>peek</a:t>
            </a:r>
            <a:r>
              <a:rPr lang="es-ES" altLang="es-ES_tradnl" sz="2800" dirty="0">
                <a:latin typeface="Arial Unicode MS" charset="0"/>
              </a:rPr>
              <a:t>(); </a:t>
            </a:r>
          </a:p>
          <a:p>
            <a:pPr eaLnBrk="1" hangingPunct="1">
              <a:buFontTx/>
              <a:buNone/>
            </a:pPr>
            <a:r>
              <a:rPr lang="es-ES" altLang="es-ES_tradnl" sz="2800" dirty="0">
                <a:latin typeface="Arial Unicode MS" charset="0"/>
              </a:rPr>
              <a:t>    E </a:t>
            </a:r>
            <a:r>
              <a:rPr lang="es-ES" altLang="es-ES_tradnl" sz="2800" dirty="0" err="1">
                <a:latin typeface="Arial Unicode MS" charset="0"/>
              </a:rPr>
              <a:t>poll</a:t>
            </a:r>
            <a:r>
              <a:rPr lang="es-ES" altLang="es-ES_tradnl" sz="2800" dirty="0">
                <a:latin typeface="Arial Unicode MS" charset="0"/>
              </a:rPr>
              <a:t>(); </a:t>
            </a:r>
          </a:p>
          <a:p>
            <a:pPr eaLnBrk="1" hangingPunct="1">
              <a:buFontTx/>
              <a:buNone/>
            </a:pPr>
            <a:r>
              <a:rPr lang="es-ES" altLang="es-ES_tradnl" sz="2800" dirty="0">
                <a:latin typeface="Arial Unicode MS" charset="0"/>
              </a:rPr>
              <a:t>    E </a:t>
            </a:r>
            <a:r>
              <a:rPr lang="es-ES" altLang="es-ES_tradnl" sz="2800" dirty="0" err="1">
                <a:latin typeface="Arial Unicode MS" charset="0"/>
              </a:rPr>
              <a:t>remove</a:t>
            </a:r>
            <a:r>
              <a:rPr lang="es-ES" altLang="es-ES_tradnl" sz="2800" dirty="0">
                <a:latin typeface="Arial Unicode MS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s-ES" altLang="es-ES_tradnl" sz="2800" dirty="0">
                <a:latin typeface="Arial Unicode MS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57865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_tradnl" sz="3200" b="1">
                <a:solidFill>
                  <a:srgbClr val="FF0000"/>
                </a:solidFill>
              </a:rPr>
              <a:t>LISTAS ENLAZADAS</a:t>
            </a:r>
            <a:endParaRPr lang="es-ES" altLang="es-ES_tradnl" sz="3200" b="1">
              <a:solidFill>
                <a:srgbClr val="FF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s-MX" altLang="es-ES_tradnl" sz="2800" dirty="0">
                <a:ea typeface="Times New Roman" charset="0"/>
                <a:cs typeface="Times New Roman" charset="0"/>
              </a:rPr>
              <a:t>Simples (con enlace simple)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MX" altLang="es-ES_tradnl" sz="2800" dirty="0">
                <a:ea typeface="Times New Roman" charset="0"/>
                <a:cs typeface="Times New Roman" charset="0"/>
              </a:rPr>
              <a:t>Dobles (doblemente enlazadas)</a:t>
            </a:r>
          </a:p>
          <a:p>
            <a:pPr marL="609600" indent="-609600" eaLnBrk="1" hangingPunct="1">
              <a:buFontTx/>
              <a:buAutoNum type="arabicPeriod"/>
            </a:pPr>
            <a:endParaRPr lang="es-MX" altLang="es-ES_tradnl" sz="2800" dirty="0">
              <a:ea typeface="Times New Roman" charset="0"/>
              <a:cs typeface="Times New Roman" charset="0"/>
            </a:endParaRPr>
          </a:p>
          <a:p>
            <a:pPr marL="609600" indent="-609600" eaLnBrk="1" hangingPunct="1"/>
            <a:r>
              <a:rPr lang="es-MX" altLang="es-ES_tradnl" sz="2800" dirty="0">
                <a:ea typeface="Times New Roman" charset="0"/>
                <a:cs typeface="Times New Roman" charset="0"/>
              </a:rPr>
              <a:t>Existe diversas implementaciones de estas estructuras. </a:t>
            </a:r>
          </a:p>
          <a:p>
            <a:pPr marL="609600" indent="-609600" eaLnBrk="1" hangingPunct="1"/>
            <a:r>
              <a:rPr lang="es-MX" altLang="es-ES_tradnl" sz="2800" dirty="0">
                <a:ea typeface="Times New Roman" charset="0"/>
                <a:cs typeface="Times New Roman" charset="0"/>
              </a:rPr>
              <a:t>Las variaciones mas comunes implementan listas circulares y listas con cabecera en sus dos variaciones (simples y dobles)</a:t>
            </a:r>
            <a:endParaRPr lang="es-ES" alt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2122557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" altLang="es-ES_tradnl"/>
              <a:t>En lenguajes donde no se cuenta con memoria dinámica, las listas se implementan usando arreglos.</a:t>
            </a:r>
          </a:p>
        </p:txBody>
      </p:sp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1524000" y="25908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ES" altLang="es-ES_tradnl"/>
              <a:t>Pan</a:t>
            </a: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3124200" y="2590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ES" altLang="es-ES_tradnl"/>
              <a:t>-1</a:t>
            </a:r>
          </a:p>
        </p:txBody>
      </p:sp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1600200" y="2209800"/>
            <a:ext cx="220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 sz="1600"/>
              <a:t>información          enlace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1524000" y="29718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3124200" y="2971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1524000" y="33528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ES" altLang="es-ES_tradnl"/>
              <a:t>Galletas</a:t>
            </a:r>
          </a:p>
        </p:txBody>
      </p:sp>
      <p:sp>
        <p:nvSpPr>
          <p:cNvPr id="50185" name="Rectangle 11"/>
          <p:cNvSpPr>
            <a:spLocks noChangeArrowheads="1"/>
          </p:cNvSpPr>
          <p:nvPr/>
        </p:nvSpPr>
        <p:spPr bwMode="auto">
          <a:xfrm>
            <a:off x="3124200" y="3352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ES" altLang="es-ES_tradnl"/>
              <a:t>4</a:t>
            </a:r>
          </a:p>
        </p:txBody>
      </p:sp>
      <p:sp>
        <p:nvSpPr>
          <p:cNvPr id="50186" name="Rectangle 12"/>
          <p:cNvSpPr>
            <a:spLocks noChangeArrowheads="1"/>
          </p:cNvSpPr>
          <p:nvPr/>
        </p:nvSpPr>
        <p:spPr bwMode="auto">
          <a:xfrm>
            <a:off x="1524000" y="37338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50187" name="Rectangle 13"/>
          <p:cNvSpPr>
            <a:spLocks noChangeArrowheads="1"/>
          </p:cNvSpPr>
          <p:nvPr/>
        </p:nvSpPr>
        <p:spPr bwMode="auto">
          <a:xfrm>
            <a:off x="3124200" y="3733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50188" name="Rectangle 14"/>
          <p:cNvSpPr>
            <a:spLocks noChangeArrowheads="1"/>
          </p:cNvSpPr>
          <p:nvPr/>
        </p:nvSpPr>
        <p:spPr bwMode="auto">
          <a:xfrm>
            <a:off x="1524000" y="41148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ES" altLang="es-ES_tradnl"/>
              <a:t>Jamón</a:t>
            </a:r>
          </a:p>
        </p:txBody>
      </p:sp>
      <p:sp>
        <p:nvSpPr>
          <p:cNvPr id="50189" name="Rectangle 15"/>
          <p:cNvSpPr>
            <a:spLocks noChangeArrowheads="1"/>
          </p:cNvSpPr>
          <p:nvPr/>
        </p:nvSpPr>
        <p:spPr bwMode="auto">
          <a:xfrm>
            <a:off x="3124200" y="4114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ES" altLang="es-ES_tradnl"/>
              <a:t>7</a:t>
            </a:r>
          </a:p>
        </p:txBody>
      </p:sp>
      <p:sp>
        <p:nvSpPr>
          <p:cNvPr id="50190" name="Rectangle 16"/>
          <p:cNvSpPr>
            <a:spLocks noChangeArrowheads="1"/>
          </p:cNvSpPr>
          <p:nvPr/>
        </p:nvSpPr>
        <p:spPr bwMode="auto">
          <a:xfrm>
            <a:off x="1524000" y="44958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50191" name="Rectangle 17"/>
          <p:cNvSpPr>
            <a:spLocks noChangeArrowheads="1"/>
          </p:cNvSpPr>
          <p:nvPr/>
        </p:nvSpPr>
        <p:spPr bwMode="auto">
          <a:xfrm>
            <a:off x="3124200" y="4495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50192" name="Rectangle 18"/>
          <p:cNvSpPr>
            <a:spLocks noChangeArrowheads="1"/>
          </p:cNvSpPr>
          <p:nvPr/>
        </p:nvSpPr>
        <p:spPr bwMode="auto">
          <a:xfrm>
            <a:off x="1524000" y="48768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50193" name="Rectangle 19"/>
          <p:cNvSpPr>
            <a:spLocks noChangeArrowheads="1"/>
          </p:cNvSpPr>
          <p:nvPr/>
        </p:nvSpPr>
        <p:spPr bwMode="auto">
          <a:xfrm>
            <a:off x="3124200" y="4876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ES_tradnl" altLang="es-ES_tradnl"/>
          </a:p>
        </p:txBody>
      </p:sp>
      <p:sp>
        <p:nvSpPr>
          <p:cNvPr id="50194" name="Rectangle 20"/>
          <p:cNvSpPr>
            <a:spLocks noChangeArrowheads="1"/>
          </p:cNvSpPr>
          <p:nvPr/>
        </p:nvSpPr>
        <p:spPr bwMode="auto">
          <a:xfrm>
            <a:off x="1524000" y="52578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ES" altLang="es-ES_tradnl"/>
              <a:t>Leche</a:t>
            </a:r>
          </a:p>
        </p:txBody>
      </p:sp>
      <p:sp>
        <p:nvSpPr>
          <p:cNvPr id="50195" name="Rectangle 21"/>
          <p:cNvSpPr>
            <a:spLocks noChangeArrowheads="1"/>
          </p:cNvSpPr>
          <p:nvPr/>
        </p:nvSpPr>
        <p:spPr bwMode="auto">
          <a:xfrm>
            <a:off x="3124200" y="52578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s-ES" altLang="es-ES_tradnl"/>
              <a:t>0</a:t>
            </a:r>
          </a:p>
        </p:txBody>
      </p:sp>
      <p:sp>
        <p:nvSpPr>
          <p:cNvPr id="50196" name="Line 22"/>
          <p:cNvSpPr>
            <a:spLocks noChangeShapeType="1"/>
          </p:cNvSpPr>
          <p:nvPr/>
        </p:nvSpPr>
        <p:spPr bwMode="auto">
          <a:xfrm>
            <a:off x="990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304800" y="3352800"/>
            <a:ext cx="649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 sz="1600"/>
              <a:t>inicio</a:t>
            </a:r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 flipH="1">
            <a:off x="38100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199" name="Line 25"/>
          <p:cNvSpPr>
            <a:spLocks noChangeShapeType="1"/>
          </p:cNvSpPr>
          <p:nvPr/>
        </p:nvSpPr>
        <p:spPr bwMode="auto">
          <a:xfrm>
            <a:off x="36576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0" name="Line 26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1" name="Text Box 27"/>
          <p:cNvSpPr txBox="1">
            <a:spLocks noChangeArrowheads="1"/>
          </p:cNvSpPr>
          <p:nvPr/>
        </p:nvSpPr>
        <p:spPr bwMode="auto">
          <a:xfrm>
            <a:off x="1295400" y="2667000"/>
            <a:ext cx="26035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 sz="1200"/>
              <a:t>0</a:t>
            </a:r>
          </a:p>
          <a:p>
            <a:pPr eaLnBrk="1" hangingPunct="1"/>
            <a:endParaRPr lang="es-ES" altLang="es-ES_tradnl" sz="1200"/>
          </a:p>
          <a:p>
            <a:pPr eaLnBrk="1" hangingPunct="1"/>
            <a:r>
              <a:rPr lang="es-ES" altLang="es-ES_tradnl" sz="1200"/>
              <a:t>1</a:t>
            </a:r>
          </a:p>
          <a:p>
            <a:pPr eaLnBrk="1" hangingPunct="1"/>
            <a:endParaRPr lang="es-ES" altLang="es-ES_tradnl" sz="1200"/>
          </a:p>
          <a:p>
            <a:pPr eaLnBrk="1" hangingPunct="1"/>
            <a:r>
              <a:rPr lang="es-ES" altLang="es-ES_tradnl" sz="1200"/>
              <a:t>2</a:t>
            </a:r>
          </a:p>
          <a:p>
            <a:pPr eaLnBrk="1" hangingPunct="1"/>
            <a:endParaRPr lang="es-ES" altLang="es-ES_tradnl" sz="1200"/>
          </a:p>
          <a:p>
            <a:pPr eaLnBrk="1" hangingPunct="1"/>
            <a:r>
              <a:rPr lang="es-ES" altLang="es-ES_tradnl" sz="1200"/>
              <a:t>3</a:t>
            </a:r>
          </a:p>
          <a:p>
            <a:pPr eaLnBrk="1" hangingPunct="1"/>
            <a:endParaRPr lang="es-ES" altLang="es-ES_tradnl" sz="1200"/>
          </a:p>
          <a:p>
            <a:pPr eaLnBrk="1" hangingPunct="1"/>
            <a:r>
              <a:rPr lang="es-ES" altLang="es-ES_tradnl" sz="1200"/>
              <a:t>4</a:t>
            </a:r>
          </a:p>
          <a:p>
            <a:pPr eaLnBrk="1" hangingPunct="1"/>
            <a:endParaRPr lang="es-ES" altLang="es-ES_tradnl" sz="1200"/>
          </a:p>
          <a:p>
            <a:pPr eaLnBrk="1" hangingPunct="1"/>
            <a:r>
              <a:rPr lang="es-ES" altLang="es-ES_tradnl" sz="1200"/>
              <a:t>5</a:t>
            </a:r>
          </a:p>
          <a:p>
            <a:pPr eaLnBrk="1" hangingPunct="1"/>
            <a:endParaRPr lang="es-ES" altLang="es-ES_tradnl" sz="1200"/>
          </a:p>
          <a:p>
            <a:pPr eaLnBrk="1" hangingPunct="1"/>
            <a:r>
              <a:rPr lang="es-ES" altLang="es-ES_tradnl" sz="1200"/>
              <a:t>6</a:t>
            </a:r>
          </a:p>
          <a:p>
            <a:pPr eaLnBrk="1" hangingPunct="1"/>
            <a:endParaRPr lang="es-ES" altLang="es-ES_tradnl" sz="1200"/>
          </a:p>
          <a:p>
            <a:pPr eaLnBrk="1" hangingPunct="1"/>
            <a:r>
              <a:rPr lang="es-ES" altLang="es-ES_tradnl" sz="1200"/>
              <a:t>7</a:t>
            </a:r>
          </a:p>
        </p:txBody>
      </p:sp>
      <p:sp>
        <p:nvSpPr>
          <p:cNvPr id="50202" name="Line 28"/>
          <p:cNvSpPr>
            <a:spLocks noChangeShapeType="1"/>
          </p:cNvSpPr>
          <p:nvPr/>
        </p:nvSpPr>
        <p:spPr bwMode="auto">
          <a:xfrm>
            <a:off x="36576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3" name="Line 29"/>
          <p:cNvSpPr>
            <a:spLocks noChangeShapeType="1"/>
          </p:cNvSpPr>
          <p:nvPr/>
        </p:nvSpPr>
        <p:spPr bwMode="auto">
          <a:xfrm>
            <a:off x="4267200" y="4343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4" name="Line 30"/>
          <p:cNvSpPr>
            <a:spLocks noChangeShapeType="1"/>
          </p:cNvSpPr>
          <p:nvPr/>
        </p:nvSpPr>
        <p:spPr bwMode="auto">
          <a:xfrm flipH="1">
            <a:off x="3810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5" name="Line 31"/>
          <p:cNvSpPr>
            <a:spLocks noChangeShapeType="1"/>
          </p:cNvSpPr>
          <p:nvPr/>
        </p:nvSpPr>
        <p:spPr bwMode="auto">
          <a:xfrm>
            <a:off x="36576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6" name="Line 32"/>
          <p:cNvSpPr>
            <a:spLocks noChangeShapeType="1"/>
          </p:cNvSpPr>
          <p:nvPr/>
        </p:nvSpPr>
        <p:spPr bwMode="auto">
          <a:xfrm flipV="1">
            <a:off x="4038600" y="2819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7" name="Line 33"/>
          <p:cNvSpPr>
            <a:spLocks noChangeShapeType="1"/>
          </p:cNvSpPr>
          <p:nvPr/>
        </p:nvSpPr>
        <p:spPr bwMode="auto">
          <a:xfrm flipH="1">
            <a:off x="35814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8" name="Line 35"/>
          <p:cNvSpPr>
            <a:spLocks noChangeShapeType="1"/>
          </p:cNvSpPr>
          <p:nvPr/>
        </p:nvSpPr>
        <p:spPr bwMode="auto">
          <a:xfrm>
            <a:off x="36576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09" name="Line 36"/>
          <p:cNvSpPr>
            <a:spLocks noChangeShapeType="1"/>
          </p:cNvSpPr>
          <p:nvPr/>
        </p:nvSpPr>
        <p:spPr bwMode="auto">
          <a:xfrm>
            <a:off x="4267200" y="2667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10" name="Line 37"/>
          <p:cNvSpPr>
            <a:spLocks noChangeShapeType="1"/>
          </p:cNvSpPr>
          <p:nvPr/>
        </p:nvSpPr>
        <p:spPr bwMode="auto">
          <a:xfrm>
            <a:off x="41910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50211" name="Text Box 38"/>
          <p:cNvSpPr txBox="1">
            <a:spLocks noChangeArrowheads="1"/>
          </p:cNvSpPr>
          <p:nvPr/>
        </p:nvSpPr>
        <p:spPr bwMode="auto">
          <a:xfrm>
            <a:off x="5241925" y="2251075"/>
            <a:ext cx="30638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" altLang="es-ES_tradnl" sz="2000"/>
              <a:t>El arreglo contiene dos campos: uno para la información y otro para relacionar al siguiente elemento.</a:t>
            </a:r>
          </a:p>
          <a:p>
            <a:pPr eaLnBrk="1" hangingPunct="1"/>
            <a:endParaRPr lang="es-ES" altLang="es-ES_tradnl" sz="2000"/>
          </a:p>
          <a:p>
            <a:pPr eaLnBrk="1" hangingPunct="1">
              <a:buFontTx/>
              <a:buChar char="•"/>
            </a:pPr>
            <a:r>
              <a:rPr lang="es-ES" altLang="es-ES_tradnl" sz="2000"/>
              <a:t>La lista se recorre desde el inicio y hasta encontrar un elemento que contenga un enlace vacío.</a:t>
            </a:r>
          </a:p>
        </p:txBody>
      </p:sp>
    </p:spTree>
    <p:extLst>
      <p:ext uri="{BB962C8B-B14F-4D97-AF65-F5344CB8AC3E}">
        <p14:creationId xmlns:p14="http://schemas.microsoft.com/office/powerpoint/2010/main" val="196591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00063"/>
          </a:xfrm>
        </p:spPr>
        <p:txBody>
          <a:bodyPr/>
          <a:lstStyle/>
          <a:p>
            <a:pPr eaLnBrk="1" hangingPunct="1"/>
            <a:r>
              <a:rPr lang="es-MX" altLang="es-ES_tradnl" sz="3200">
                <a:solidFill>
                  <a:schemeClr val="folHlink"/>
                </a:solidFill>
              </a:rPr>
              <a:t>LISTAS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8100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s-MX" altLang="es-ES_tradnl" sz="2400" dirty="0"/>
              <a:t>Una lista es una colección lineal de elementos llamados</a:t>
            </a:r>
            <a:r>
              <a:rPr lang="es-MX" altLang="es-ES_tradnl" sz="2400" b="1" dirty="0"/>
              <a:t> nodos </a:t>
            </a:r>
            <a:r>
              <a:rPr lang="es-MX" altLang="es-ES_tradnl" sz="2400" dirty="0"/>
              <a:t>donde el orden de los mismos se establece mediante punteros o referencias y existe un puntero/referencia especial llamado </a:t>
            </a:r>
            <a:r>
              <a:rPr lang="es-MX" altLang="es-ES_tradnl" sz="2400" b="1" dirty="0"/>
              <a:t>inicio</a:t>
            </a:r>
            <a:r>
              <a:rPr lang="es-MX" altLang="es-ES_tradnl" sz="2400" dirty="0"/>
              <a:t> para localizar al primer elemento.</a:t>
            </a:r>
          </a:p>
          <a:p>
            <a:pPr marL="0" indent="0" algn="just" eaLnBrk="1" hangingPunct="1">
              <a:buFontTx/>
              <a:buNone/>
            </a:pPr>
            <a:endParaRPr lang="es-MX" altLang="es-ES_tradnl" sz="2400" dirty="0"/>
          </a:p>
          <a:p>
            <a:pPr marL="0" indent="0" algn="just" eaLnBrk="1" hangingPunct="1">
              <a:buFontTx/>
              <a:buNone/>
            </a:pPr>
            <a:r>
              <a:rPr lang="es-MX" altLang="es-ES_tradnl" sz="2400" b="1" dirty="0"/>
              <a:t>Ejemplos:      </a:t>
            </a:r>
          </a:p>
          <a:p>
            <a:pPr marL="0" indent="0" algn="just" eaLnBrk="1" hangingPunct="1">
              <a:buFontTx/>
              <a:buNone/>
            </a:pPr>
            <a:endParaRPr lang="es-MX" altLang="es-ES_tradnl" sz="2400" b="1" dirty="0"/>
          </a:p>
          <a:p>
            <a:pPr marL="0" indent="0" algn="just" eaLnBrk="1" hangingPunct="1">
              <a:buFontTx/>
              <a:buNone/>
            </a:pPr>
            <a:r>
              <a:rPr lang="es-MX" altLang="es-ES_tradnl" sz="2400" b="1" dirty="0"/>
              <a:t>inicio 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1546225" y="4581525"/>
            <a:ext cx="504825" cy="217488"/>
            <a:chOff x="975" y="2886"/>
            <a:chExt cx="318" cy="137"/>
          </a:xfrm>
        </p:grpSpPr>
        <p:sp>
          <p:nvSpPr>
            <p:cNvPr id="51230" name="Line 5"/>
            <p:cNvSpPr>
              <a:spLocks noChangeShapeType="1"/>
            </p:cNvSpPr>
            <p:nvPr/>
          </p:nvSpPr>
          <p:spPr bwMode="auto">
            <a:xfrm>
              <a:off x="975" y="288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1231" name="Line 6"/>
            <p:cNvSpPr>
              <a:spLocks noChangeShapeType="1"/>
            </p:cNvSpPr>
            <p:nvPr/>
          </p:nvSpPr>
          <p:spPr bwMode="auto">
            <a:xfrm>
              <a:off x="1202" y="288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1232" name="Line 7"/>
            <p:cNvSpPr>
              <a:spLocks noChangeShapeType="1"/>
            </p:cNvSpPr>
            <p:nvPr/>
          </p:nvSpPr>
          <p:spPr bwMode="auto">
            <a:xfrm>
              <a:off x="1111" y="302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2339975" y="4365625"/>
            <a:ext cx="554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 sz="2200">
                <a:latin typeface="Tahoma" charset="0"/>
              </a:rPr>
              <a:t>*</a:t>
            </a:r>
            <a:r>
              <a:rPr lang="es-MX" altLang="es-ES_tradnl">
                <a:latin typeface="Tahoma" charset="0"/>
              </a:rPr>
              <a:t>Lista enlazada de 0 elementos</a:t>
            </a:r>
            <a:endParaRPr lang="es-ES" altLang="es-ES_tradnl">
              <a:latin typeface="Tahoma" charset="0"/>
            </a:endParaRPr>
          </a:p>
        </p:txBody>
      </p: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539750" y="5516563"/>
            <a:ext cx="8208963" cy="576262"/>
            <a:chOff x="340" y="3339"/>
            <a:chExt cx="5171" cy="363"/>
          </a:xfrm>
        </p:grpSpPr>
        <p:sp>
          <p:nvSpPr>
            <p:cNvPr id="51209" name="Text Box 10"/>
            <p:cNvSpPr txBox="1">
              <a:spLocks noChangeArrowheads="1"/>
            </p:cNvSpPr>
            <p:nvPr/>
          </p:nvSpPr>
          <p:spPr bwMode="auto">
            <a:xfrm>
              <a:off x="340" y="3339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b="1"/>
                <a:t>inicio</a:t>
              </a:r>
              <a:endParaRPr lang="es-ES" altLang="es-ES_tradnl" b="1"/>
            </a:p>
          </p:txBody>
        </p:sp>
        <p:sp>
          <p:nvSpPr>
            <p:cNvPr id="51210" name="Line 11"/>
            <p:cNvSpPr>
              <a:spLocks noChangeShapeType="1"/>
            </p:cNvSpPr>
            <p:nvPr/>
          </p:nvSpPr>
          <p:spPr bwMode="auto">
            <a:xfrm>
              <a:off x="1020" y="347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51211" name="Group 12"/>
            <p:cNvGrpSpPr>
              <a:grpSpLocks/>
            </p:cNvGrpSpPr>
            <p:nvPr/>
          </p:nvGrpSpPr>
          <p:grpSpPr bwMode="auto">
            <a:xfrm>
              <a:off x="1202" y="3339"/>
              <a:ext cx="816" cy="363"/>
              <a:chOff x="1202" y="3339"/>
              <a:chExt cx="816" cy="363"/>
            </a:xfrm>
          </p:grpSpPr>
          <p:sp>
            <p:nvSpPr>
              <p:cNvPr id="51228" name="Rectangle 13"/>
              <p:cNvSpPr>
                <a:spLocks noChangeArrowheads="1"/>
              </p:cNvSpPr>
              <p:nvPr/>
            </p:nvSpPr>
            <p:spPr bwMode="auto">
              <a:xfrm>
                <a:off x="1202" y="3339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51229" name="Line 14"/>
              <p:cNvSpPr>
                <a:spLocks noChangeShapeType="1"/>
              </p:cNvSpPr>
              <p:nvPr/>
            </p:nvSpPr>
            <p:spPr bwMode="auto">
              <a:xfrm>
                <a:off x="1746" y="333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grpSp>
          <p:nvGrpSpPr>
            <p:cNvPr id="51212" name="Group 15"/>
            <p:cNvGrpSpPr>
              <a:grpSpLocks/>
            </p:cNvGrpSpPr>
            <p:nvPr/>
          </p:nvGrpSpPr>
          <p:grpSpPr bwMode="auto">
            <a:xfrm>
              <a:off x="2291" y="3339"/>
              <a:ext cx="816" cy="363"/>
              <a:chOff x="2291" y="3339"/>
              <a:chExt cx="816" cy="363"/>
            </a:xfrm>
          </p:grpSpPr>
          <p:sp>
            <p:nvSpPr>
              <p:cNvPr id="51226" name="Rectangle 16"/>
              <p:cNvSpPr>
                <a:spLocks noChangeArrowheads="1"/>
              </p:cNvSpPr>
              <p:nvPr/>
            </p:nvSpPr>
            <p:spPr bwMode="auto">
              <a:xfrm>
                <a:off x="2291" y="3339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51227" name="Line 17"/>
              <p:cNvSpPr>
                <a:spLocks noChangeShapeType="1"/>
              </p:cNvSpPr>
              <p:nvPr/>
            </p:nvSpPr>
            <p:spPr bwMode="auto">
              <a:xfrm>
                <a:off x="2835" y="333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grpSp>
          <p:nvGrpSpPr>
            <p:cNvPr id="51213" name="Group 18"/>
            <p:cNvGrpSpPr>
              <a:grpSpLocks/>
            </p:cNvGrpSpPr>
            <p:nvPr/>
          </p:nvGrpSpPr>
          <p:grpSpPr bwMode="auto">
            <a:xfrm>
              <a:off x="3379" y="3339"/>
              <a:ext cx="816" cy="363"/>
              <a:chOff x="2291" y="3339"/>
              <a:chExt cx="816" cy="363"/>
            </a:xfrm>
          </p:grpSpPr>
          <p:sp>
            <p:nvSpPr>
              <p:cNvPr id="51224" name="Rectangle 19"/>
              <p:cNvSpPr>
                <a:spLocks noChangeArrowheads="1"/>
              </p:cNvSpPr>
              <p:nvPr/>
            </p:nvSpPr>
            <p:spPr bwMode="auto">
              <a:xfrm>
                <a:off x="2291" y="3339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51225" name="Line 20"/>
              <p:cNvSpPr>
                <a:spLocks noChangeShapeType="1"/>
              </p:cNvSpPr>
              <p:nvPr/>
            </p:nvSpPr>
            <p:spPr bwMode="auto">
              <a:xfrm>
                <a:off x="2835" y="333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grpSp>
          <p:nvGrpSpPr>
            <p:cNvPr id="51214" name="Group 21"/>
            <p:cNvGrpSpPr>
              <a:grpSpLocks/>
            </p:cNvGrpSpPr>
            <p:nvPr/>
          </p:nvGrpSpPr>
          <p:grpSpPr bwMode="auto">
            <a:xfrm>
              <a:off x="4423" y="3339"/>
              <a:ext cx="816" cy="363"/>
              <a:chOff x="2291" y="3339"/>
              <a:chExt cx="816" cy="363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2291" y="3339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51223" name="Line 23"/>
              <p:cNvSpPr>
                <a:spLocks noChangeShapeType="1"/>
              </p:cNvSpPr>
              <p:nvPr/>
            </p:nvSpPr>
            <p:spPr bwMode="auto">
              <a:xfrm>
                <a:off x="2835" y="333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51215" name="Line 24"/>
            <p:cNvSpPr>
              <a:spLocks noChangeShapeType="1"/>
            </p:cNvSpPr>
            <p:nvPr/>
          </p:nvSpPr>
          <p:spPr bwMode="auto">
            <a:xfrm>
              <a:off x="1927" y="347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1216" name="Line 25"/>
            <p:cNvSpPr>
              <a:spLocks noChangeShapeType="1"/>
            </p:cNvSpPr>
            <p:nvPr/>
          </p:nvSpPr>
          <p:spPr bwMode="auto">
            <a:xfrm>
              <a:off x="3016" y="347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51217" name="Line 26"/>
            <p:cNvSpPr>
              <a:spLocks noChangeShapeType="1"/>
            </p:cNvSpPr>
            <p:nvPr/>
          </p:nvSpPr>
          <p:spPr bwMode="auto">
            <a:xfrm>
              <a:off x="4014" y="347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51218" name="Group 27"/>
            <p:cNvGrpSpPr>
              <a:grpSpLocks/>
            </p:cNvGrpSpPr>
            <p:nvPr/>
          </p:nvGrpSpPr>
          <p:grpSpPr bwMode="auto">
            <a:xfrm>
              <a:off x="5193" y="3520"/>
              <a:ext cx="318" cy="137"/>
              <a:chOff x="975" y="2886"/>
              <a:chExt cx="318" cy="137"/>
            </a:xfrm>
          </p:grpSpPr>
          <p:sp>
            <p:nvSpPr>
              <p:cNvPr id="51219" name="Line 28"/>
              <p:cNvSpPr>
                <a:spLocks noChangeShapeType="1"/>
              </p:cNvSpPr>
              <p:nvPr/>
            </p:nvSpPr>
            <p:spPr bwMode="auto">
              <a:xfrm>
                <a:off x="975" y="288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51220" name="Line 29"/>
              <p:cNvSpPr>
                <a:spLocks noChangeShapeType="1"/>
              </p:cNvSpPr>
              <p:nvPr/>
            </p:nvSpPr>
            <p:spPr bwMode="auto">
              <a:xfrm>
                <a:off x="1202" y="2886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51221" name="Line 30"/>
              <p:cNvSpPr>
                <a:spLocks noChangeShapeType="1"/>
              </p:cNvSpPr>
              <p:nvPr/>
            </p:nvSpPr>
            <p:spPr bwMode="auto">
              <a:xfrm>
                <a:off x="1111" y="302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</p:grpSp>
      <p:sp>
        <p:nvSpPr>
          <p:cNvPr id="51207" name="Text Box 31"/>
          <p:cNvSpPr txBox="1">
            <a:spLocks noChangeArrowheads="1"/>
          </p:cNvSpPr>
          <p:nvPr/>
        </p:nvSpPr>
        <p:spPr bwMode="auto">
          <a:xfrm>
            <a:off x="3886200" y="6092825"/>
            <a:ext cx="478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>
                <a:latin typeface="Tahoma" charset="0"/>
              </a:rPr>
              <a:t>* Lista enlazada de 4 elementos</a:t>
            </a:r>
            <a:endParaRPr lang="es-ES" altLang="es-ES_tradnl">
              <a:latin typeface="Tahoma" charset="0"/>
            </a:endParaRPr>
          </a:p>
        </p:txBody>
      </p:sp>
      <p:sp>
        <p:nvSpPr>
          <p:cNvPr id="51208" name="Text Box 32"/>
          <p:cNvSpPr txBox="1">
            <a:spLocks noChangeArrowheads="1"/>
          </p:cNvSpPr>
          <p:nvPr/>
        </p:nvSpPr>
        <p:spPr bwMode="auto">
          <a:xfrm>
            <a:off x="1692275" y="5229225"/>
            <a:ext cx="2087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 sz="1400">
                <a:latin typeface="Tahoma" charset="0"/>
              </a:rPr>
              <a:t>Información  enlace</a:t>
            </a:r>
            <a:endParaRPr lang="es-ES" altLang="es-ES_tradnl" sz="1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_tradnl"/>
              <a:t>Los nodos de las listas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s-MX" altLang="es-ES_tradnl" sz="2400"/>
              <a:t>Un nodo se divide en 2 partes:</a:t>
            </a:r>
          </a:p>
          <a:p>
            <a:pPr algn="just" eaLnBrk="1" hangingPunct="1"/>
            <a:r>
              <a:rPr lang="es-MX" altLang="es-ES_tradnl" sz="2400" b="1"/>
              <a:t>Información</a:t>
            </a:r>
            <a:r>
              <a:rPr lang="es-MX" altLang="es-ES_tradnl" sz="2400"/>
              <a:t>: Contiene la información del elemento.</a:t>
            </a:r>
          </a:p>
          <a:p>
            <a:pPr algn="just" eaLnBrk="1" hangingPunct="1"/>
            <a:r>
              <a:rPr lang="es-MX" altLang="es-ES_tradnl" sz="2400" b="1"/>
              <a:t>Enlace</a:t>
            </a:r>
            <a:r>
              <a:rPr lang="es-MX" altLang="es-ES_tradnl" sz="2400"/>
              <a:t>: Contiene la dirección del siguiente nodo de la lista.</a:t>
            </a:r>
          </a:p>
          <a:p>
            <a:pPr eaLnBrk="1" hangingPunct="1"/>
            <a:endParaRPr lang="es-ES" altLang="es-ES_tradnl"/>
          </a:p>
        </p:txBody>
      </p:sp>
      <p:grpSp>
        <p:nvGrpSpPr>
          <p:cNvPr id="52228" name="Group 28"/>
          <p:cNvGrpSpPr>
            <a:grpSpLocks/>
          </p:cNvGrpSpPr>
          <p:nvPr/>
        </p:nvGrpSpPr>
        <p:grpSpPr bwMode="auto">
          <a:xfrm>
            <a:off x="611188" y="3860800"/>
            <a:ext cx="4170362" cy="1558925"/>
            <a:chOff x="1008" y="2330"/>
            <a:chExt cx="2627" cy="982"/>
          </a:xfrm>
        </p:grpSpPr>
        <p:grpSp>
          <p:nvGrpSpPr>
            <p:cNvPr id="52230" name="Group 7"/>
            <p:cNvGrpSpPr>
              <a:grpSpLocks/>
            </p:cNvGrpSpPr>
            <p:nvPr/>
          </p:nvGrpSpPr>
          <p:grpSpPr bwMode="auto">
            <a:xfrm>
              <a:off x="1872" y="2592"/>
              <a:ext cx="1584" cy="720"/>
              <a:chOff x="1202" y="3339"/>
              <a:chExt cx="816" cy="363"/>
            </a:xfrm>
          </p:grpSpPr>
          <p:sp>
            <p:nvSpPr>
              <p:cNvPr id="52233" name="Rectangle 8"/>
              <p:cNvSpPr>
                <a:spLocks noChangeArrowheads="1"/>
              </p:cNvSpPr>
              <p:nvPr/>
            </p:nvSpPr>
            <p:spPr bwMode="auto">
              <a:xfrm>
                <a:off x="1202" y="3339"/>
                <a:ext cx="816" cy="3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52234" name="Line 9"/>
              <p:cNvSpPr>
                <a:spLocks noChangeShapeType="1"/>
              </p:cNvSpPr>
              <p:nvPr/>
            </p:nvSpPr>
            <p:spPr bwMode="auto">
              <a:xfrm>
                <a:off x="1746" y="333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52231" name="Text Box 26"/>
            <p:cNvSpPr txBox="1">
              <a:spLocks noChangeArrowheads="1"/>
            </p:cNvSpPr>
            <p:nvPr/>
          </p:nvSpPr>
          <p:spPr bwMode="auto">
            <a:xfrm>
              <a:off x="1814" y="2330"/>
              <a:ext cx="18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s-ES" altLang="es-ES_tradnl" b="1"/>
                <a:t>información    enlace</a:t>
              </a:r>
            </a:p>
          </p:txBody>
        </p:sp>
        <p:sp>
          <p:nvSpPr>
            <p:cNvPr id="52232" name="Text Box 27"/>
            <p:cNvSpPr txBox="1">
              <a:spLocks noChangeArrowheads="1"/>
            </p:cNvSpPr>
            <p:nvPr/>
          </p:nvSpPr>
          <p:spPr bwMode="auto">
            <a:xfrm>
              <a:off x="1008" y="2736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s-ES" altLang="es-ES_tradnl" sz="2800" b="1"/>
                <a:t>Nodo</a:t>
              </a:r>
            </a:p>
          </p:txBody>
        </p:sp>
      </p:grpSp>
      <p:sp>
        <p:nvSpPr>
          <p:cNvPr id="52229" name="Text Box 29"/>
          <p:cNvSpPr txBox="1">
            <a:spLocks noChangeArrowheads="1"/>
          </p:cNvSpPr>
          <p:nvPr/>
        </p:nvSpPr>
        <p:spPr bwMode="auto">
          <a:xfrm>
            <a:off x="5364163" y="3716338"/>
            <a:ext cx="2905125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MX" altLang="es-ES_tradnl" sz="1800"/>
              <a:t>public class Nodo{</a:t>
            </a:r>
          </a:p>
          <a:p>
            <a:pPr eaLnBrk="1" hangingPunct="1"/>
            <a:r>
              <a:rPr lang="es-MX" altLang="es-ES_tradnl" sz="1800"/>
              <a:t>   </a:t>
            </a:r>
            <a:r>
              <a:rPr lang="es-MX" altLang="es-ES_tradnl" sz="1800">
                <a:solidFill>
                  <a:schemeClr val="accent1"/>
                </a:solidFill>
              </a:rPr>
              <a:t>// atributos</a:t>
            </a:r>
          </a:p>
          <a:p>
            <a:pPr eaLnBrk="1" hangingPunct="1"/>
            <a:r>
              <a:rPr lang="es-MX" altLang="es-ES_tradnl" sz="1800"/>
              <a:t>     public String informacion;</a:t>
            </a:r>
          </a:p>
          <a:p>
            <a:pPr eaLnBrk="1" hangingPunct="1"/>
            <a:r>
              <a:rPr lang="es-MX" altLang="es-ES_tradnl" sz="1800"/>
              <a:t>     public Nodo enlace;</a:t>
            </a:r>
          </a:p>
          <a:p>
            <a:pPr eaLnBrk="1" hangingPunct="1"/>
            <a:r>
              <a:rPr lang="es-MX" altLang="es-ES_tradnl" sz="1800"/>
              <a:t>   </a:t>
            </a:r>
            <a:r>
              <a:rPr lang="es-MX" altLang="es-ES_tradnl" sz="1800">
                <a:solidFill>
                  <a:schemeClr val="accent1"/>
                </a:solidFill>
              </a:rPr>
              <a:t>// el constructor de nodos</a:t>
            </a:r>
          </a:p>
          <a:p>
            <a:pPr eaLnBrk="1" hangingPunct="1"/>
            <a:r>
              <a:rPr lang="es-MX" altLang="es-ES_tradnl" sz="1800"/>
              <a:t>     Nodo (String n){</a:t>
            </a:r>
          </a:p>
          <a:p>
            <a:pPr eaLnBrk="1" hangingPunct="1"/>
            <a:r>
              <a:rPr lang="es-MX" altLang="es-ES_tradnl" sz="1800"/>
              <a:t>          informacion = n;</a:t>
            </a:r>
          </a:p>
          <a:p>
            <a:pPr eaLnBrk="1" hangingPunct="1"/>
            <a:r>
              <a:rPr lang="es-MX" altLang="es-ES_tradnl" sz="1800"/>
              <a:t>          enlace = null;</a:t>
            </a:r>
          </a:p>
          <a:p>
            <a:pPr eaLnBrk="1" hangingPunct="1"/>
            <a:r>
              <a:rPr lang="es-MX" altLang="es-ES_tradnl" sz="1800"/>
              <a:t>     }</a:t>
            </a:r>
          </a:p>
          <a:p>
            <a:pPr eaLnBrk="1" hangingPunct="1"/>
            <a:r>
              <a:rPr lang="es-MX" altLang="es-ES_tradnl" sz="1800"/>
              <a:t>}</a:t>
            </a:r>
            <a:endParaRPr lang="es-ES" altLang="es-ES_tradnl" sz="1800"/>
          </a:p>
        </p:txBody>
      </p:sp>
    </p:spTree>
    <p:extLst>
      <p:ext uri="{BB962C8B-B14F-4D97-AF65-F5344CB8AC3E}">
        <p14:creationId xmlns:p14="http://schemas.microsoft.com/office/powerpoint/2010/main" val="619178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charset="2"/>
              <a:buAutoNum type="arabicPeriod"/>
            </a:pPr>
            <a:r>
              <a:rPr lang="es-MX" altLang="es-ES_tradnl" sz="2800" b="1"/>
              <a:t>Arreglos: </a:t>
            </a:r>
            <a:r>
              <a:rPr lang="es-MX" altLang="es-ES_tradnl" sz="2800"/>
              <a:t>La relación lineal esta implícita en la relación física de los elementos. Desventaja: Almacenamiento estático y tamaño fijo.</a:t>
            </a:r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None/>
            </a:pPr>
            <a:endParaRPr lang="es-MX" altLang="es-ES_tradnl" sz="2800"/>
          </a:p>
          <a:p>
            <a:pPr marL="609600" indent="-609600" eaLnBrk="1" hangingPunct="1">
              <a:lnSpc>
                <a:spcPct val="80000"/>
              </a:lnSpc>
              <a:buFont typeface="Wingdings" charset="2"/>
              <a:buAutoNum type="arabicPeriod" startAt="2"/>
            </a:pPr>
            <a:r>
              <a:rPr lang="es-MX" altLang="es-ES_tradnl" sz="2800" b="1"/>
              <a:t>Elementos enlazados:</a:t>
            </a:r>
            <a:r>
              <a:rPr lang="es-MX" altLang="es-ES_tradnl" sz="2800"/>
              <a:t> Agrega a cada elemento un campo de enlace, no requieren almacenamiento contiguo en memoria, se pueden añadir y borrar elementos fácilmente.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133600" y="457200"/>
            <a:ext cx="4787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MX" altLang="es-ES_tradnl" sz="3200" b="1">
                <a:solidFill>
                  <a:schemeClr val="folHlink"/>
                </a:solidFill>
              </a:rPr>
              <a:t>Almacenamiento de datos:</a:t>
            </a:r>
            <a:endParaRPr lang="es-ES" altLang="es-ES_tradnl" sz="3200" b="1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4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44538"/>
          </a:xfrm>
        </p:spPr>
        <p:txBody>
          <a:bodyPr/>
          <a:lstStyle/>
          <a:p>
            <a:pPr eaLnBrk="1" hangingPunct="1"/>
            <a:r>
              <a:rPr lang="es-MX" altLang="es-ES_tradnl" sz="3200" b="1">
                <a:solidFill>
                  <a:schemeClr val="folHlink"/>
                </a:solidFill>
              </a:rPr>
              <a:t>Listas Simples</a:t>
            </a:r>
            <a:endParaRPr lang="es-ES" altLang="es-ES_tradnl" sz="3200" b="1">
              <a:solidFill>
                <a:schemeClr val="folHlink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81525"/>
          </a:xfrm>
        </p:spPr>
        <p:txBody>
          <a:bodyPr/>
          <a:lstStyle/>
          <a:p>
            <a:pPr eaLnBrk="1" hangingPunct="1"/>
            <a:r>
              <a:rPr lang="es-MX" altLang="es-ES_tradnl" sz="2800"/>
              <a:t>Colección lineal de elementos llamados nodos.</a:t>
            </a:r>
          </a:p>
          <a:p>
            <a:pPr eaLnBrk="1" hangingPunct="1"/>
            <a:r>
              <a:rPr lang="es-MX" altLang="es-ES_tradnl" sz="2800"/>
              <a:t>Existe un elemento llamado </a:t>
            </a:r>
            <a:r>
              <a:rPr lang="es-MX" altLang="es-ES_tradnl" sz="2800" b="1"/>
              <a:t>inicio</a:t>
            </a:r>
            <a:r>
              <a:rPr lang="es-MX" altLang="es-ES_tradnl" sz="2800"/>
              <a:t> que apunta al primer elemento de la lista.</a:t>
            </a:r>
          </a:p>
          <a:p>
            <a:pPr eaLnBrk="1" hangingPunct="1"/>
            <a:r>
              <a:rPr lang="es-MX" altLang="es-ES_tradnl" sz="2800"/>
              <a:t>Cada nodo contiene </a:t>
            </a:r>
            <a:r>
              <a:rPr lang="es-MX" altLang="es-ES_tradnl" sz="2800" b="1"/>
              <a:t>un campo de enlace </a:t>
            </a:r>
            <a:r>
              <a:rPr lang="es-MX" altLang="es-ES_tradnl" sz="2800"/>
              <a:t>que apunta al siguiente elemento.</a:t>
            </a:r>
          </a:p>
          <a:p>
            <a:pPr eaLnBrk="1" hangingPunct="1"/>
            <a:r>
              <a:rPr lang="es-MX" altLang="es-ES_tradnl" sz="2800"/>
              <a:t>El último elemento de la lista en su campo enlace apunta a nulo.</a:t>
            </a:r>
          </a:p>
          <a:p>
            <a:pPr eaLnBrk="1" hangingPunct="1"/>
            <a:r>
              <a:rPr lang="es-MX" altLang="es-ES_tradnl" sz="2800"/>
              <a:t>Al principio el apuntador </a:t>
            </a:r>
            <a:r>
              <a:rPr lang="es-MX" altLang="es-ES_tradnl" sz="2800" b="1"/>
              <a:t>inicio</a:t>
            </a:r>
            <a:r>
              <a:rPr lang="es-MX" altLang="es-ES_tradnl" sz="2800"/>
              <a:t> apunta a nulo.</a:t>
            </a:r>
          </a:p>
        </p:txBody>
      </p:sp>
    </p:spTree>
    <p:extLst>
      <p:ext uri="{BB962C8B-B14F-4D97-AF65-F5344CB8AC3E}">
        <p14:creationId xmlns:p14="http://schemas.microsoft.com/office/powerpoint/2010/main" val="135328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683125"/>
          </a:xfrm>
        </p:spPr>
        <p:txBody>
          <a:bodyPr/>
          <a:lstStyle/>
          <a:p>
            <a:pPr algn="just" eaLnBrk="1" hangingPunct="1"/>
            <a:r>
              <a:rPr lang="es-MX" altLang="es-ES_tradnl" sz="2400" b="1">
                <a:solidFill>
                  <a:schemeClr val="accent2"/>
                </a:solidFill>
              </a:rPr>
              <a:t>Insertar</a:t>
            </a:r>
            <a:r>
              <a:rPr lang="es-MX" altLang="es-ES_tradnl" sz="2400">
                <a:solidFill>
                  <a:schemeClr val="accent2"/>
                </a:solidFill>
              </a:rPr>
              <a:t>: Agrega un elemento a la lista.</a:t>
            </a:r>
          </a:p>
          <a:p>
            <a:pPr algn="just" eaLnBrk="1" hangingPunct="1"/>
            <a:r>
              <a:rPr lang="es-MX" altLang="es-ES_tradnl" sz="2400" b="1">
                <a:solidFill>
                  <a:schemeClr val="accent2"/>
                </a:solidFill>
              </a:rPr>
              <a:t>Eliminar</a:t>
            </a:r>
            <a:r>
              <a:rPr lang="es-MX" altLang="es-ES_tradnl" sz="2400">
                <a:solidFill>
                  <a:schemeClr val="accent2"/>
                </a:solidFill>
              </a:rPr>
              <a:t>: Retira un elemento de la lista.</a:t>
            </a:r>
          </a:p>
          <a:p>
            <a:pPr algn="just" eaLnBrk="1" hangingPunct="1"/>
            <a:r>
              <a:rPr lang="es-MX" altLang="es-ES_tradnl" sz="2400" b="1"/>
              <a:t>Buscar</a:t>
            </a:r>
            <a:r>
              <a:rPr lang="es-MX" altLang="es-ES_tradnl" sz="2400"/>
              <a:t>: Busca un elemento en la lista.</a:t>
            </a:r>
          </a:p>
          <a:p>
            <a:pPr algn="just" eaLnBrk="1" hangingPunct="1"/>
            <a:r>
              <a:rPr lang="es-MX" altLang="es-ES_tradnl" sz="2400" b="1"/>
              <a:t>Recorrer</a:t>
            </a:r>
            <a:r>
              <a:rPr lang="es-MX" altLang="es-ES_tradnl" sz="2400"/>
              <a:t>: Visita todos los elementos de la lista.</a:t>
            </a:r>
          </a:p>
          <a:p>
            <a:pPr algn="just" eaLnBrk="1" hangingPunct="1"/>
            <a:r>
              <a:rPr lang="es-MX" altLang="es-ES_tradnl" sz="2400" b="1"/>
              <a:t>Vacía</a:t>
            </a:r>
            <a:r>
              <a:rPr lang="es-MX" altLang="es-ES_tradnl" sz="2400"/>
              <a:t>: Indica si la lista contiene o no elementos.</a:t>
            </a:r>
          </a:p>
          <a:p>
            <a:pPr algn="just" eaLnBrk="1" hangingPunct="1"/>
            <a:r>
              <a:rPr lang="es-ES" altLang="es-ES_tradnl" sz="2400" b="1"/>
              <a:t>Tamaño</a:t>
            </a:r>
            <a:r>
              <a:rPr lang="es-ES" altLang="es-ES_tradnl" sz="2400"/>
              <a:t>: Indica el número de elementos de la lista.</a:t>
            </a:r>
          </a:p>
          <a:p>
            <a:pPr algn="just" eaLnBrk="1" hangingPunct="1"/>
            <a:endParaRPr lang="es-ES" altLang="es-ES_tradnl" sz="2400"/>
          </a:p>
          <a:p>
            <a:pPr algn="just" eaLnBrk="1" hangingPunct="1">
              <a:buFontTx/>
              <a:buNone/>
            </a:pPr>
            <a:r>
              <a:rPr lang="es-ES" altLang="es-ES_tradnl" sz="2800" b="1">
                <a:solidFill>
                  <a:srgbClr val="CC0000"/>
                </a:solidFill>
              </a:rPr>
              <a:t>Con las operaciones anteriores, define una interfase para una lista simple que contiene datos de tipo String.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752600" y="533400"/>
            <a:ext cx="543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MX" altLang="es-ES_tradnl" sz="3200" b="1">
                <a:solidFill>
                  <a:schemeClr val="folHlink"/>
                </a:solidFill>
              </a:rPr>
              <a:t>Operaciones con listas simples</a:t>
            </a:r>
            <a:endParaRPr lang="es-ES" altLang="es-ES_tradnl" sz="3200" b="1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2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_tradnl">
                <a:latin typeface="Arial" charset="0"/>
              </a:rPr>
              <a:t>public interface ILista{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2800">
                <a:latin typeface="Arial" charset="0"/>
              </a:rPr>
              <a:t>     public void insertar(String elemento);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2800">
                <a:latin typeface="Arial" charset="0"/>
              </a:rPr>
              <a:t>     public boolean eliminar(String elemento);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2800">
                <a:latin typeface="Arial" charset="0"/>
              </a:rPr>
              <a:t>     public String eliminar();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2800">
                <a:latin typeface="Arial" charset="0"/>
              </a:rPr>
              <a:t>     public boolean buscar(String elemento);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2800">
                <a:latin typeface="Arial" charset="0"/>
              </a:rPr>
              <a:t>     public String recorrer();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2800">
                <a:latin typeface="Arial" charset="0"/>
              </a:rPr>
              <a:t>     public boolean vacía();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_tradnl" sz="2800">
                <a:latin typeface="Arial" charset="0"/>
              </a:rPr>
              <a:t>     public int tamaño();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altLang="es-ES_tradnl">
                <a:latin typeface="Arial" charset="0"/>
              </a:rPr>
              <a:t>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altLang="es-ES_tradn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3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062912" cy="1143000"/>
          </a:xfrm>
        </p:spPr>
        <p:txBody>
          <a:bodyPr/>
          <a:lstStyle/>
          <a:p>
            <a:pPr eaLnBrk="1" hangingPunct="1"/>
            <a:r>
              <a:rPr lang="es-ES" altLang="es-ES_tradnl" sz="4000"/>
              <a:t>Implementación de la interfase ILista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7900" y="1557338"/>
            <a:ext cx="4105275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public boolean buscar(String elemento){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Nodo temporal = inicio;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while (temporal != null) 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     if (elemento.equals(temporal.dato))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         return true;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     else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         temporal= temporal.enlace;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return false;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public String recorrer(){ ….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public void insertar(String elemento){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Nodo n = new Nodo(elemento);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     </a:t>
            </a:r>
            <a:r>
              <a:rPr lang="es-MX" altLang="es-ES_tradnl" sz="1200">
                <a:solidFill>
                  <a:schemeClr val="accent1"/>
                </a:solidFill>
                <a:latin typeface="Arial" charset="0"/>
              </a:rPr>
              <a:t>// donde se inserta???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solidFill>
                  <a:schemeClr val="accent1"/>
                </a:solidFill>
                <a:latin typeface="Arial" charset="0"/>
              </a:rPr>
              <a:t>              // al frente?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solidFill>
                  <a:schemeClr val="accent1"/>
                </a:solidFill>
                <a:latin typeface="Arial" charset="0"/>
              </a:rPr>
              <a:t>              // al final?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solidFill>
                  <a:schemeClr val="accent1"/>
                </a:solidFill>
                <a:latin typeface="Arial" charset="0"/>
              </a:rPr>
              <a:t>              // en el medio?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public boolean eliminar(String elemento){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</a:t>
            </a:r>
            <a:r>
              <a:rPr lang="es-MX" altLang="es-ES_tradnl" sz="1200">
                <a:solidFill>
                  <a:schemeClr val="accent1"/>
                </a:solidFill>
                <a:latin typeface="Arial" charset="0"/>
              </a:rPr>
              <a:t>// elimina a un elemento especifico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public String eliminar(){  </a:t>
            </a:r>
            <a:r>
              <a:rPr lang="es-MX" altLang="es-ES_tradnl" sz="1200">
                <a:solidFill>
                  <a:schemeClr val="accent1"/>
                </a:solidFill>
                <a:latin typeface="Arial" charset="0"/>
              </a:rPr>
              <a:t>// elimina el primer elemento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 String temporal = inicio.dato;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 inicio = inicio.enlace;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       return temporal;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200">
                <a:latin typeface="Arial" charset="0"/>
              </a:rPr>
              <a:t>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ES" altLang="es-ES_tradnl" sz="1200">
                <a:latin typeface="Arial" charset="0"/>
              </a:rPr>
              <a:t>}</a:t>
            </a:r>
            <a:endParaRPr lang="es-ES" altLang="es-ES_tradnl" sz="12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11188" y="1557338"/>
            <a:ext cx="3454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 b="1">
                <a:latin typeface="Arial" charset="0"/>
              </a:rPr>
              <a:t>public class Lista implements ILista</a:t>
            </a:r>
            <a:r>
              <a:rPr lang="es-ES" altLang="es-ES_tradnl" sz="1200">
                <a:latin typeface="Arial" charset="0"/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</a:t>
            </a:r>
            <a:r>
              <a:rPr lang="es-MX" altLang="es-ES_tradnl" sz="1200">
                <a:latin typeface="Arial" charset="0"/>
              </a:rPr>
              <a:t>    class Nodo{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	 public String dato;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	 public Nodo enlace;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	 Nodo (String n){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	        dato = n;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	        enlace = null;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	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     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Nodo inicio;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public Lista(){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     inicio = null;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    public boolean vacía(){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         return (inicio == null);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200">
                <a:latin typeface="Arial" charset="0"/>
              </a:rPr>
              <a:t>     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public int tamaño(){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    int n=0;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    Nodo temporal=inicio;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    while (temporal != null) 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          n++;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          temporal = temporal.enlace;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    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    return n;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ES" altLang="es-ES_tradnl" sz="1200">
                <a:latin typeface="Arial" charset="0"/>
              </a:rPr>
              <a:t>     }</a:t>
            </a:r>
            <a:endParaRPr lang="es-ES" altLang="es-ES_tradnl" sz="1200"/>
          </a:p>
        </p:txBody>
      </p:sp>
    </p:spTree>
    <p:extLst>
      <p:ext uri="{BB962C8B-B14F-4D97-AF65-F5344CB8AC3E}">
        <p14:creationId xmlns:p14="http://schemas.microsoft.com/office/powerpoint/2010/main" val="93541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_tradnl" dirty="0" smtClean="0">
                <a:ea typeface="Times New Roman" charset="0"/>
                <a:cs typeface="Times New Roman" charset="0"/>
              </a:rPr>
              <a:t>Estructuras </a:t>
            </a:r>
            <a:r>
              <a:rPr lang="es-MX" altLang="es-ES_tradnl" dirty="0">
                <a:ea typeface="Times New Roman" charset="0"/>
                <a:cs typeface="Times New Roman" charset="0"/>
              </a:rPr>
              <a:t>Lineales Estáticas </a:t>
            </a:r>
            <a:r>
              <a:rPr lang="es-ES" altLang="es-ES_tradnl" dirty="0">
                <a:ea typeface="Times New Roman" charset="0"/>
                <a:cs typeface="Times New Roman" charset="0"/>
              </a:rPr>
              <a:t>y</a:t>
            </a:r>
            <a:r>
              <a:rPr lang="es-MX" altLang="es-ES_tradnl" dirty="0">
                <a:ea typeface="Times New Roman" charset="0"/>
                <a:cs typeface="Times New Roman" charset="0"/>
              </a:rPr>
              <a:t> Dinámicas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s-MX" altLang="es-ES_tradnl">
                <a:ea typeface="Times New Roman" charset="0"/>
                <a:cs typeface="Times New Roman" charset="0"/>
              </a:rPr>
              <a:t>Pilas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MX" altLang="es-ES_tradnl">
                <a:ea typeface="Times New Roman" charset="0"/>
                <a:cs typeface="Times New Roman" charset="0"/>
              </a:rPr>
              <a:t>Colas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MX" altLang="es-ES_tradnl">
                <a:ea typeface="Times New Roman" charset="0"/>
                <a:cs typeface="Times New Roman" charset="0"/>
              </a:rPr>
              <a:t>Listas enlazadas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s-MX" altLang="es-ES_tradnl">
                <a:ea typeface="Times New Roman" charset="0"/>
                <a:cs typeface="Times New Roman" charset="0"/>
              </a:rPr>
              <a:t>Simples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s-MX" altLang="es-ES_tradnl">
                <a:ea typeface="Times New Roman" charset="0"/>
                <a:cs typeface="Times New Roman" charset="0"/>
              </a:rPr>
              <a:t>Dobles</a:t>
            </a:r>
          </a:p>
          <a:p>
            <a:pPr marL="609600" indent="-609600" eaLnBrk="1" hangingPunct="1">
              <a:buFontTx/>
              <a:buNone/>
            </a:pPr>
            <a:endParaRPr lang="es-MX" altLang="es-ES_tradnl"/>
          </a:p>
        </p:txBody>
      </p:sp>
    </p:spTree>
    <p:extLst>
      <p:ext uri="{BB962C8B-B14F-4D97-AF65-F5344CB8AC3E}">
        <p14:creationId xmlns:p14="http://schemas.microsoft.com/office/powerpoint/2010/main" val="8867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s-MX" altLang="es-ES_tradnl"/>
              <a:t>Ejercicio</a:t>
            </a:r>
          </a:p>
          <a:p>
            <a:pPr marL="0" indent="0" eaLnBrk="1" hangingPunct="1">
              <a:buFontTx/>
              <a:buNone/>
            </a:pPr>
            <a:r>
              <a:rPr lang="es-MX" altLang="es-ES_tradnl"/>
              <a:t>Implementar una </a:t>
            </a:r>
            <a:r>
              <a:rPr lang="es-MX" altLang="es-ES_tradnl" b="1"/>
              <a:t>cola</a:t>
            </a:r>
            <a:r>
              <a:rPr lang="es-MX" altLang="es-ES_tradnl"/>
              <a:t> usando una lista ligada. </a:t>
            </a:r>
          </a:p>
          <a:p>
            <a:pPr marL="0" indent="0" eaLnBrk="1" hangingPunct="1">
              <a:buFontTx/>
              <a:buNone/>
            </a:pPr>
            <a:r>
              <a:rPr lang="es-MX" altLang="es-ES_tradnl"/>
              <a:t>La cola contiene alumnos.</a:t>
            </a:r>
          </a:p>
          <a:p>
            <a:pPr marL="0" indent="0" eaLnBrk="1" hangingPunct="1">
              <a:buFontTx/>
              <a:buNone/>
            </a:pPr>
            <a:endParaRPr lang="es-MX" altLang="es-ES_tradnl"/>
          </a:p>
          <a:p>
            <a:pPr marL="0" indent="0" eaLnBrk="1" hangingPunct="1">
              <a:buFontTx/>
              <a:buNone/>
            </a:pPr>
            <a:r>
              <a:rPr lang="es-MX" altLang="es-ES_tradnl"/>
              <a:t>Que elementos (datos) se requieren?</a:t>
            </a:r>
          </a:p>
          <a:p>
            <a:pPr marL="0" indent="0" eaLnBrk="1" hangingPunct="1">
              <a:buFontTx/>
              <a:buNone/>
            </a:pPr>
            <a:r>
              <a:rPr lang="es-MX" altLang="es-ES_tradnl"/>
              <a:t>Que métodos se implementan?</a:t>
            </a:r>
          </a:p>
        </p:txBody>
      </p:sp>
      <p:grpSp>
        <p:nvGrpSpPr>
          <p:cNvPr id="60419" name="Group 29"/>
          <p:cNvGrpSpPr>
            <a:grpSpLocks/>
          </p:cNvGrpSpPr>
          <p:nvPr/>
        </p:nvGrpSpPr>
        <p:grpSpPr bwMode="auto">
          <a:xfrm>
            <a:off x="395288" y="4581525"/>
            <a:ext cx="8208962" cy="1371600"/>
            <a:chOff x="249" y="2886"/>
            <a:chExt cx="5171" cy="864"/>
          </a:xfrm>
        </p:grpSpPr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249" y="2886"/>
              <a:ext cx="7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 b="1"/>
                <a:t>frente</a:t>
              </a:r>
              <a:endParaRPr lang="es-ES" altLang="es-ES_tradnl" b="1"/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929" y="302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0422" name="Rectangle 7"/>
            <p:cNvSpPr>
              <a:spLocks noChangeArrowheads="1"/>
            </p:cNvSpPr>
            <p:nvPr/>
          </p:nvSpPr>
          <p:spPr bwMode="auto">
            <a:xfrm>
              <a:off x="1111" y="2886"/>
              <a:ext cx="81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s-ES" altLang="es-ES_tradnl" sz="1200"/>
                <a:t>Alumno 1                             Alumno 2                             Alumno 3                           Alumno 4</a:t>
              </a:r>
            </a:p>
          </p:txBody>
        </p:sp>
        <p:sp>
          <p:nvSpPr>
            <p:cNvPr id="60423" name="Line 8"/>
            <p:cNvSpPr>
              <a:spLocks noChangeShapeType="1"/>
            </p:cNvSpPr>
            <p:nvPr/>
          </p:nvSpPr>
          <p:spPr bwMode="auto">
            <a:xfrm>
              <a:off x="1655" y="288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60424" name="Group 9"/>
            <p:cNvGrpSpPr>
              <a:grpSpLocks/>
            </p:cNvGrpSpPr>
            <p:nvPr/>
          </p:nvGrpSpPr>
          <p:grpSpPr bwMode="auto">
            <a:xfrm>
              <a:off x="2200" y="2886"/>
              <a:ext cx="816" cy="363"/>
              <a:chOff x="2291" y="3339"/>
              <a:chExt cx="816" cy="363"/>
            </a:xfrm>
          </p:grpSpPr>
          <p:sp>
            <p:nvSpPr>
              <p:cNvPr id="60440" name="Rectangle 10"/>
              <p:cNvSpPr>
                <a:spLocks noChangeArrowheads="1"/>
              </p:cNvSpPr>
              <p:nvPr/>
            </p:nvSpPr>
            <p:spPr bwMode="auto">
              <a:xfrm>
                <a:off x="2291" y="3339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60441" name="Line 11"/>
              <p:cNvSpPr>
                <a:spLocks noChangeShapeType="1"/>
              </p:cNvSpPr>
              <p:nvPr/>
            </p:nvSpPr>
            <p:spPr bwMode="auto">
              <a:xfrm>
                <a:off x="2835" y="333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grpSp>
          <p:nvGrpSpPr>
            <p:cNvPr id="60425" name="Group 12"/>
            <p:cNvGrpSpPr>
              <a:grpSpLocks/>
            </p:cNvGrpSpPr>
            <p:nvPr/>
          </p:nvGrpSpPr>
          <p:grpSpPr bwMode="auto">
            <a:xfrm>
              <a:off x="3288" y="2886"/>
              <a:ext cx="816" cy="363"/>
              <a:chOff x="2291" y="3339"/>
              <a:chExt cx="816" cy="363"/>
            </a:xfrm>
          </p:grpSpPr>
          <p:sp>
            <p:nvSpPr>
              <p:cNvPr id="60438" name="Rectangle 13"/>
              <p:cNvSpPr>
                <a:spLocks noChangeArrowheads="1"/>
              </p:cNvSpPr>
              <p:nvPr/>
            </p:nvSpPr>
            <p:spPr bwMode="auto">
              <a:xfrm>
                <a:off x="2291" y="3339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60439" name="Line 14"/>
              <p:cNvSpPr>
                <a:spLocks noChangeShapeType="1"/>
              </p:cNvSpPr>
              <p:nvPr/>
            </p:nvSpPr>
            <p:spPr bwMode="auto">
              <a:xfrm>
                <a:off x="2835" y="333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grpSp>
          <p:nvGrpSpPr>
            <p:cNvPr id="60426" name="Group 15"/>
            <p:cNvGrpSpPr>
              <a:grpSpLocks/>
            </p:cNvGrpSpPr>
            <p:nvPr/>
          </p:nvGrpSpPr>
          <p:grpSpPr bwMode="auto">
            <a:xfrm>
              <a:off x="4332" y="2886"/>
              <a:ext cx="816" cy="363"/>
              <a:chOff x="2291" y="3339"/>
              <a:chExt cx="816" cy="363"/>
            </a:xfrm>
          </p:grpSpPr>
          <p:sp>
            <p:nvSpPr>
              <p:cNvPr id="60436" name="Rectangle 16"/>
              <p:cNvSpPr>
                <a:spLocks noChangeArrowheads="1"/>
              </p:cNvSpPr>
              <p:nvPr/>
            </p:nvSpPr>
            <p:spPr bwMode="auto">
              <a:xfrm>
                <a:off x="2291" y="3339"/>
                <a:ext cx="81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60437" name="Line 17"/>
              <p:cNvSpPr>
                <a:spLocks noChangeShapeType="1"/>
              </p:cNvSpPr>
              <p:nvPr/>
            </p:nvSpPr>
            <p:spPr bwMode="auto">
              <a:xfrm>
                <a:off x="2835" y="333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60427" name="Line 18"/>
            <p:cNvSpPr>
              <a:spLocks noChangeShapeType="1"/>
            </p:cNvSpPr>
            <p:nvPr/>
          </p:nvSpPr>
          <p:spPr bwMode="auto">
            <a:xfrm>
              <a:off x="1836" y="302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0428" name="Line 19"/>
            <p:cNvSpPr>
              <a:spLocks noChangeShapeType="1"/>
            </p:cNvSpPr>
            <p:nvPr/>
          </p:nvSpPr>
          <p:spPr bwMode="auto">
            <a:xfrm>
              <a:off x="2925" y="302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0429" name="Line 20"/>
            <p:cNvSpPr>
              <a:spLocks noChangeShapeType="1"/>
            </p:cNvSpPr>
            <p:nvPr/>
          </p:nvSpPr>
          <p:spPr bwMode="auto">
            <a:xfrm>
              <a:off x="3923" y="302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grpSp>
          <p:nvGrpSpPr>
            <p:cNvPr id="60430" name="Group 21"/>
            <p:cNvGrpSpPr>
              <a:grpSpLocks/>
            </p:cNvGrpSpPr>
            <p:nvPr/>
          </p:nvGrpSpPr>
          <p:grpSpPr bwMode="auto">
            <a:xfrm>
              <a:off x="5102" y="3067"/>
              <a:ext cx="318" cy="137"/>
              <a:chOff x="975" y="2886"/>
              <a:chExt cx="318" cy="137"/>
            </a:xfrm>
          </p:grpSpPr>
          <p:sp>
            <p:nvSpPr>
              <p:cNvPr id="60433" name="Line 22"/>
              <p:cNvSpPr>
                <a:spLocks noChangeShapeType="1"/>
              </p:cNvSpPr>
              <p:nvPr/>
            </p:nvSpPr>
            <p:spPr bwMode="auto">
              <a:xfrm>
                <a:off x="975" y="288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60434" name="Line 23"/>
              <p:cNvSpPr>
                <a:spLocks noChangeShapeType="1"/>
              </p:cNvSpPr>
              <p:nvPr/>
            </p:nvSpPr>
            <p:spPr bwMode="auto">
              <a:xfrm>
                <a:off x="1202" y="2886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60435" name="Line 24"/>
              <p:cNvSpPr>
                <a:spLocks noChangeShapeType="1"/>
              </p:cNvSpPr>
              <p:nvPr/>
            </p:nvSpPr>
            <p:spPr bwMode="auto">
              <a:xfrm>
                <a:off x="1111" y="302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60431" name="Text Box 25"/>
            <p:cNvSpPr txBox="1">
              <a:spLocks noChangeArrowheads="1"/>
            </p:cNvSpPr>
            <p:nvPr/>
          </p:nvSpPr>
          <p:spPr bwMode="auto">
            <a:xfrm>
              <a:off x="4329" y="346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s-ES" altLang="es-ES_tradnl" b="1"/>
                <a:t>fin</a:t>
              </a:r>
            </a:p>
          </p:txBody>
        </p:sp>
        <p:sp>
          <p:nvSpPr>
            <p:cNvPr id="60432" name="Line 26"/>
            <p:cNvSpPr>
              <a:spLocks noChangeShapeType="1"/>
            </p:cNvSpPr>
            <p:nvPr/>
          </p:nvSpPr>
          <p:spPr bwMode="auto">
            <a:xfrm flipV="1">
              <a:off x="4521" y="325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08527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267200" cy="5486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 b="1"/>
              <a:t>class Cola_Lista 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class Nodo{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     String nombre;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     Nodo enlace;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     Nodo (String n){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           nombre = n;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	enlace = null;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         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   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Nodo frente;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Nodo fin;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Cola_Lista(){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        frente=null;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        fin=null;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public boolean vacia(){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                  return (frente == null);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	}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      public boolean llena(){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                 return false;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600"/>
              <a:t>      }</a:t>
            </a:r>
            <a:endParaRPr lang="es-ES" altLang="es-ES_tradnl" sz="160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800600" y="1219200"/>
            <a:ext cx="41148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   public void insertar (String e ){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        Nodo n = new Nodo(e);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        if (this.vacia() ) 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            frente = n;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	     fin = n;	          		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         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         else 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	      fin.enlace= n;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	      fin = n;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	  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   public String eliminar(){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       Nodo n = frente;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	 if (frente !=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	     frente = n.enlace;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           if (frente==null)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                  fin = null;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	     return n.nombre;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	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         else  “ERROR”; //return null; // excepción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>
                <a:solidFill>
                  <a:srgbClr val="CC0000"/>
                </a:solidFill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600"/>
              <a:t>} // final de la clase</a:t>
            </a:r>
            <a:endParaRPr lang="es-ES" altLang="es-ES_tradnl" sz="160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09600" y="457200"/>
            <a:ext cx="80867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b="1">
                <a:solidFill>
                  <a:schemeClr val="folHlink"/>
                </a:solidFill>
              </a:rPr>
              <a:t>Ejemplo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b="1">
                <a:solidFill>
                  <a:schemeClr val="folHlink"/>
                </a:solidFill>
              </a:rPr>
              <a:t>Implementación de una cola de datos String usando una lista</a:t>
            </a: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982311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4672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s-MX" altLang="es-ES_tradnl"/>
              <a:t>Ejercicio</a:t>
            </a:r>
          </a:p>
          <a:p>
            <a:pPr marL="0" indent="0" eaLnBrk="1" hangingPunct="1">
              <a:buFontTx/>
              <a:buNone/>
            </a:pPr>
            <a:r>
              <a:rPr lang="es-MX" altLang="es-ES_tradnl"/>
              <a:t>Implementar una </a:t>
            </a:r>
            <a:r>
              <a:rPr lang="es-MX" altLang="es-ES_tradnl" b="1"/>
              <a:t>pila</a:t>
            </a:r>
            <a:r>
              <a:rPr lang="es-MX" altLang="es-ES_tradnl"/>
              <a:t> usando una lista ligada. </a:t>
            </a:r>
          </a:p>
          <a:p>
            <a:pPr marL="0" indent="0" eaLnBrk="1" hangingPunct="1">
              <a:buFontTx/>
              <a:buNone/>
            </a:pPr>
            <a:r>
              <a:rPr lang="es-MX" altLang="es-ES_tradnl"/>
              <a:t>La pila contiene números enteros.</a:t>
            </a:r>
          </a:p>
          <a:p>
            <a:pPr marL="0" indent="0" eaLnBrk="1" hangingPunct="1">
              <a:buFontTx/>
              <a:buNone/>
            </a:pPr>
            <a:endParaRPr lang="es-MX" altLang="es-ES_tradnl"/>
          </a:p>
          <a:p>
            <a:pPr marL="0" indent="0" eaLnBrk="1" hangingPunct="1">
              <a:buFontTx/>
              <a:buNone/>
            </a:pPr>
            <a:r>
              <a:rPr lang="es-MX" altLang="es-ES_tradnl"/>
              <a:t>Que elementos (datos) se requieren?</a:t>
            </a:r>
          </a:p>
          <a:p>
            <a:pPr marL="0" indent="0" eaLnBrk="1" hangingPunct="1">
              <a:buFontTx/>
              <a:buNone/>
            </a:pPr>
            <a:r>
              <a:rPr lang="es-MX" altLang="es-ES_tradnl"/>
              <a:t>Que métodos se implementan?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ES_tradnl" b="1"/>
              <a:t>tope</a:t>
            </a:r>
            <a:endParaRPr lang="es-ES" altLang="es-ES_tradnl" b="1"/>
          </a:p>
        </p:txBody>
      </p:sp>
      <p:sp>
        <p:nvSpPr>
          <p:cNvPr id="62468" name="Line 5"/>
          <p:cNvSpPr>
            <a:spLocks noChangeShapeType="1"/>
          </p:cNvSpPr>
          <p:nvPr/>
        </p:nvSpPr>
        <p:spPr bwMode="auto">
          <a:xfrm>
            <a:off x="1536700" y="47879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1825625" y="4572000"/>
            <a:ext cx="1295400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es-MX" altLang="es-ES_tradnl" sz="1600"/>
          </a:p>
        </p:txBody>
      </p:sp>
      <p:sp>
        <p:nvSpPr>
          <p:cNvPr id="62470" name="Line 7"/>
          <p:cNvSpPr>
            <a:spLocks noChangeShapeType="1"/>
          </p:cNvSpPr>
          <p:nvPr/>
        </p:nvSpPr>
        <p:spPr bwMode="auto">
          <a:xfrm>
            <a:off x="2689225" y="45720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pSp>
        <p:nvGrpSpPr>
          <p:cNvPr id="62471" name="Group 8"/>
          <p:cNvGrpSpPr>
            <a:grpSpLocks/>
          </p:cNvGrpSpPr>
          <p:nvPr/>
        </p:nvGrpSpPr>
        <p:grpSpPr bwMode="auto">
          <a:xfrm>
            <a:off x="3554413" y="4572000"/>
            <a:ext cx="1295400" cy="576263"/>
            <a:chOff x="2291" y="3339"/>
            <a:chExt cx="816" cy="363"/>
          </a:xfrm>
        </p:grpSpPr>
        <p:sp>
          <p:nvSpPr>
            <p:cNvPr id="62486" name="Rectangle 9"/>
            <p:cNvSpPr>
              <a:spLocks noChangeArrowheads="1"/>
            </p:cNvSpPr>
            <p:nvPr/>
          </p:nvSpPr>
          <p:spPr bwMode="auto">
            <a:xfrm>
              <a:off x="2291" y="3339"/>
              <a:ext cx="81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62487" name="Line 10"/>
            <p:cNvSpPr>
              <a:spLocks noChangeShapeType="1"/>
            </p:cNvSpPr>
            <p:nvPr/>
          </p:nvSpPr>
          <p:spPr bwMode="auto">
            <a:xfrm>
              <a:off x="2835" y="333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62472" name="Group 11"/>
          <p:cNvGrpSpPr>
            <a:grpSpLocks/>
          </p:cNvGrpSpPr>
          <p:nvPr/>
        </p:nvGrpSpPr>
        <p:grpSpPr bwMode="auto">
          <a:xfrm>
            <a:off x="5281613" y="4572000"/>
            <a:ext cx="1295400" cy="576263"/>
            <a:chOff x="2291" y="3339"/>
            <a:chExt cx="816" cy="363"/>
          </a:xfrm>
        </p:grpSpPr>
        <p:sp>
          <p:nvSpPr>
            <p:cNvPr id="62484" name="Rectangle 12"/>
            <p:cNvSpPr>
              <a:spLocks noChangeArrowheads="1"/>
            </p:cNvSpPr>
            <p:nvPr/>
          </p:nvSpPr>
          <p:spPr bwMode="auto">
            <a:xfrm>
              <a:off x="2291" y="3339"/>
              <a:ext cx="81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62485" name="Line 13"/>
            <p:cNvSpPr>
              <a:spLocks noChangeShapeType="1"/>
            </p:cNvSpPr>
            <p:nvPr/>
          </p:nvSpPr>
          <p:spPr bwMode="auto">
            <a:xfrm>
              <a:off x="2835" y="333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62473" name="Group 14"/>
          <p:cNvGrpSpPr>
            <a:grpSpLocks/>
          </p:cNvGrpSpPr>
          <p:nvPr/>
        </p:nvGrpSpPr>
        <p:grpSpPr bwMode="auto">
          <a:xfrm>
            <a:off x="6938963" y="4572000"/>
            <a:ext cx="1295400" cy="576263"/>
            <a:chOff x="2291" y="3339"/>
            <a:chExt cx="816" cy="363"/>
          </a:xfrm>
        </p:grpSpPr>
        <p:sp>
          <p:nvSpPr>
            <p:cNvPr id="62482" name="Rectangle 15"/>
            <p:cNvSpPr>
              <a:spLocks noChangeArrowheads="1"/>
            </p:cNvSpPr>
            <p:nvPr/>
          </p:nvSpPr>
          <p:spPr bwMode="auto">
            <a:xfrm>
              <a:off x="2291" y="3339"/>
              <a:ext cx="81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s-ES_tradnl" altLang="es-ES_tradnl"/>
            </a:p>
          </p:txBody>
        </p:sp>
        <p:sp>
          <p:nvSpPr>
            <p:cNvPr id="62483" name="Line 16"/>
            <p:cNvSpPr>
              <a:spLocks noChangeShapeType="1"/>
            </p:cNvSpPr>
            <p:nvPr/>
          </p:nvSpPr>
          <p:spPr bwMode="auto">
            <a:xfrm>
              <a:off x="2835" y="333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2474" name="Line 17"/>
          <p:cNvSpPr>
            <a:spLocks noChangeShapeType="1"/>
          </p:cNvSpPr>
          <p:nvPr/>
        </p:nvSpPr>
        <p:spPr bwMode="auto">
          <a:xfrm>
            <a:off x="2976563" y="47879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2475" name="Line 18"/>
          <p:cNvSpPr>
            <a:spLocks noChangeShapeType="1"/>
          </p:cNvSpPr>
          <p:nvPr/>
        </p:nvSpPr>
        <p:spPr bwMode="auto">
          <a:xfrm>
            <a:off x="4705350" y="47879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2476" name="Line 19"/>
          <p:cNvSpPr>
            <a:spLocks noChangeShapeType="1"/>
          </p:cNvSpPr>
          <p:nvPr/>
        </p:nvSpPr>
        <p:spPr bwMode="auto">
          <a:xfrm>
            <a:off x="6289675" y="47879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grpSp>
        <p:nvGrpSpPr>
          <p:cNvPr id="62477" name="Group 20"/>
          <p:cNvGrpSpPr>
            <a:grpSpLocks/>
          </p:cNvGrpSpPr>
          <p:nvPr/>
        </p:nvGrpSpPr>
        <p:grpSpPr bwMode="auto">
          <a:xfrm>
            <a:off x="8161338" y="4859338"/>
            <a:ext cx="504825" cy="217487"/>
            <a:chOff x="975" y="2886"/>
            <a:chExt cx="318" cy="137"/>
          </a:xfrm>
        </p:grpSpPr>
        <p:sp>
          <p:nvSpPr>
            <p:cNvPr id="62479" name="Line 21"/>
            <p:cNvSpPr>
              <a:spLocks noChangeShapeType="1"/>
            </p:cNvSpPr>
            <p:nvPr/>
          </p:nvSpPr>
          <p:spPr bwMode="auto">
            <a:xfrm>
              <a:off x="975" y="288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80" name="Line 22"/>
            <p:cNvSpPr>
              <a:spLocks noChangeShapeType="1"/>
            </p:cNvSpPr>
            <p:nvPr/>
          </p:nvSpPr>
          <p:spPr bwMode="auto">
            <a:xfrm>
              <a:off x="1202" y="288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62481" name="Line 23"/>
            <p:cNvSpPr>
              <a:spLocks noChangeShapeType="1"/>
            </p:cNvSpPr>
            <p:nvPr/>
          </p:nvSpPr>
          <p:spPr bwMode="auto">
            <a:xfrm>
              <a:off x="1111" y="302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2478" name="Text Box 26"/>
          <p:cNvSpPr txBox="1">
            <a:spLocks noChangeArrowheads="1"/>
          </p:cNvSpPr>
          <p:nvPr/>
        </p:nvSpPr>
        <p:spPr bwMode="auto">
          <a:xfrm>
            <a:off x="1905000" y="4648200"/>
            <a:ext cx="551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ES" altLang="es-ES_tradnl"/>
              <a:t>10                   7                     4                    2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647660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3657600" cy="5486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class Pila_Lista 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class Nodo{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   Integer dato;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   Nodo enlace;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   Nodo (Integer n){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         dato = n;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         enlace = null;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      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Nodo tope;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Pila_Lista(){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        tope=null;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}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public boolean vacia(){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                  return (tope == null);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	}	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      public boolean llena(){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                 return false;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1800"/>
              <a:t>      }</a:t>
            </a:r>
            <a:endParaRPr lang="es-ES" altLang="es-ES_tradnl" sz="1800"/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4572000" y="1219200"/>
            <a:ext cx="42672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	public Integer pop(){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if (tope != null) 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       Nodo n = tope;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        tope = tope.enlace;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        return n.dato;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else </a:t>
            </a:r>
            <a:r>
              <a:rPr lang="es-MX" altLang="es-ES_tradnl" sz="1800">
                <a:solidFill>
                  <a:srgbClr val="CC0000"/>
                </a:solidFill>
              </a:rPr>
              <a:t>“ERROR”</a:t>
            </a:r>
            <a:r>
              <a:rPr lang="es-MX" altLang="es-ES_tradnl" sz="1800"/>
              <a:t>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	}	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public void push(Integer elem){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    Nodo n = new Nodo(elem);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    n.enlace =  tope;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         tope = n;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      }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</a:pPr>
            <a:r>
              <a:rPr lang="es-MX" altLang="es-ES_tradnl" sz="1800"/>
              <a:t>}</a:t>
            </a:r>
            <a:endParaRPr lang="es-ES" altLang="es-ES_tradnl" sz="1800"/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3400" y="533400"/>
            <a:ext cx="818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s-MX" altLang="es-ES_tradnl" b="1">
                <a:solidFill>
                  <a:schemeClr val="folHlink"/>
                </a:solidFill>
              </a:rPr>
              <a:t>Implementación de una pila de datos Integer usando una lista</a:t>
            </a:r>
            <a:endParaRPr lang="es-ES" altLang="es-ES_tradnl" b="1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8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20713"/>
          </a:xfrm>
        </p:spPr>
        <p:txBody>
          <a:bodyPr/>
          <a:lstStyle/>
          <a:p>
            <a:pPr eaLnBrk="1" hangingPunct="1"/>
            <a:r>
              <a:rPr lang="es-MX" altLang="es-ES_tradnl" sz="4000">
                <a:solidFill>
                  <a:schemeClr val="tx1"/>
                </a:solidFill>
              </a:rPr>
              <a:t>Estructuras de Datos</a:t>
            </a:r>
            <a:endParaRPr lang="es-ES" altLang="es-ES_tradnl" sz="4000">
              <a:solidFill>
                <a:schemeClr val="tx1"/>
              </a:solidFill>
            </a:endParaRP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684213" y="1700213"/>
            <a:ext cx="8135937" cy="3213100"/>
            <a:chOff x="431" y="1071"/>
            <a:chExt cx="5125" cy="2024"/>
          </a:xfrm>
        </p:grpSpPr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431" y="2023"/>
              <a:ext cx="131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3000">
                  <a:latin typeface="Tahoma" charset="0"/>
                </a:rPr>
                <a:t>Estructuras de Datos</a:t>
              </a:r>
              <a:endParaRPr lang="es-ES" altLang="es-ES_tradnl" sz="3000">
                <a:latin typeface="Tahoma" charset="0"/>
              </a:endParaRPr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791" y="1978"/>
              <a:ext cx="45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>
              <a:off x="1791" y="2613"/>
              <a:ext cx="40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2245" y="1706"/>
              <a:ext cx="13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3000">
                  <a:latin typeface="Tahoma" charset="0"/>
                </a:rPr>
                <a:t>Lineales</a:t>
              </a:r>
              <a:endParaRPr lang="es-ES" altLang="es-ES_tradnl" sz="3000">
                <a:latin typeface="Tahoma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290" y="2749"/>
              <a:ext cx="13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3000">
                  <a:latin typeface="Tahoma" charset="0"/>
                </a:rPr>
                <a:t>No lineales</a:t>
              </a:r>
              <a:endParaRPr lang="es-ES" altLang="es-ES_tradnl" sz="3000">
                <a:latin typeface="Tahoma" charset="0"/>
              </a:endParaRP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V="1">
              <a:off x="3424" y="1524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3470" y="197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_tradnl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3651" y="1071"/>
              <a:ext cx="190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3000">
                  <a:latin typeface="Tahoma" charset="0"/>
                </a:rPr>
                <a:t>Almacenamiento Contiguo</a:t>
              </a:r>
              <a:endParaRPr lang="es-ES" altLang="es-ES_tradnl" sz="3000">
                <a:latin typeface="Tahoma" charset="0"/>
              </a:endParaRPr>
            </a:p>
          </p:txBody>
        </p:sp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3651" y="2069"/>
              <a:ext cx="190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ES_tradnl" sz="3000">
                  <a:latin typeface="Tahoma" charset="0"/>
                </a:rPr>
                <a:t>Almacenamiento No Contiguo</a:t>
              </a:r>
              <a:endParaRPr lang="es-ES" altLang="es-ES_tradnl" sz="3000">
                <a:latin typeface="Tahom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7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_tradnl" sz="4000">
                <a:solidFill>
                  <a:srgbClr val="FF9933"/>
                </a:solidFill>
              </a:rPr>
              <a:t>Operaciones Básicas en Estructuras Lineales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4095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Aft>
                <a:spcPct val="30000"/>
              </a:spcAft>
              <a:buFont typeface="Wingdings" charset="2"/>
              <a:buAutoNum type="arabicPeriod"/>
            </a:pPr>
            <a:r>
              <a:rPr lang="es-MX" altLang="es-ES_tradnl" sz="2400" b="1"/>
              <a:t>Recorrido:</a:t>
            </a:r>
            <a:r>
              <a:rPr lang="es-MX" altLang="es-ES_tradnl" sz="2400"/>
              <a:t> Procesa c/elemento de la estructura.</a:t>
            </a:r>
          </a:p>
          <a:p>
            <a:pPr marL="609600" indent="-609600" eaLnBrk="1" hangingPunct="1">
              <a:lnSpc>
                <a:spcPct val="80000"/>
              </a:lnSpc>
              <a:spcAft>
                <a:spcPct val="30000"/>
              </a:spcAft>
              <a:buFont typeface="Wingdings" charset="2"/>
              <a:buAutoNum type="arabicPeriod"/>
            </a:pPr>
            <a:r>
              <a:rPr lang="es-MX" altLang="es-ES_tradnl" sz="2400" b="1"/>
              <a:t>Búsqueda:</a:t>
            </a:r>
            <a:r>
              <a:rPr lang="es-MX" altLang="es-ES_tradnl" sz="2400"/>
              <a:t> Recupera la posición de un elemento específico.</a:t>
            </a:r>
          </a:p>
          <a:p>
            <a:pPr marL="609600" indent="-609600" eaLnBrk="1" hangingPunct="1">
              <a:lnSpc>
                <a:spcPct val="80000"/>
              </a:lnSpc>
              <a:spcAft>
                <a:spcPct val="30000"/>
              </a:spcAft>
              <a:buFont typeface="Wingdings" charset="2"/>
              <a:buAutoNum type="arabicPeriod"/>
            </a:pPr>
            <a:r>
              <a:rPr lang="es-MX" altLang="es-ES_tradnl" sz="2400" b="1"/>
              <a:t>Inserción:</a:t>
            </a:r>
            <a:r>
              <a:rPr lang="es-MX" altLang="es-ES_tradnl" sz="2400"/>
              <a:t> Adiciona un nuevo elemento a la estructura.</a:t>
            </a:r>
          </a:p>
          <a:p>
            <a:pPr marL="609600" indent="-609600" eaLnBrk="1" hangingPunct="1">
              <a:lnSpc>
                <a:spcPct val="80000"/>
              </a:lnSpc>
              <a:spcAft>
                <a:spcPct val="30000"/>
              </a:spcAft>
              <a:buFont typeface="Wingdings" charset="2"/>
              <a:buAutoNum type="arabicPeriod"/>
            </a:pPr>
            <a:r>
              <a:rPr lang="es-MX" altLang="es-ES_tradnl" sz="2400" b="1"/>
              <a:t>Borrado:</a:t>
            </a:r>
            <a:r>
              <a:rPr lang="es-MX" altLang="es-ES_tradnl" sz="2400"/>
              <a:t> Elimina un elemento de la estructura.</a:t>
            </a:r>
          </a:p>
          <a:p>
            <a:pPr marL="609600" indent="-609600" eaLnBrk="1" hangingPunct="1">
              <a:lnSpc>
                <a:spcPct val="80000"/>
              </a:lnSpc>
              <a:spcAft>
                <a:spcPct val="30000"/>
              </a:spcAft>
              <a:buFont typeface="Wingdings" charset="2"/>
              <a:buAutoNum type="arabicPeriod"/>
            </a:pPr>
            <a:r>
              <a:rPr lang="es-MX" altLang="es-ES_tradnl" sz="2400" b="1"/>
              <a:t>Ordenación:</a:t>
            </a:r>
            <a:r>
              <a:rPr lang="es-MX" altLang="es-ES_tradnl" sz="2400"/>
              <a:t> Ordena los elementos de la estructura de acuerdo a los valores que contiene.</a:t>
            </a:r>
          </a:p>
          <a:p>
            <a:pPr marL="609600" indent="-609600" eaLnBrk="1" hangingPunct="1">
              <a:lnSpc>
                <a:spcPct val="80000"/>
              </a:lnSpc>
              <a:spcAft>
                <a:spcPct val="30000"/>
              </a:spcAft>
              <a:buFont typeface="Wingdings" charset="2"/>
              <a:buAutoNum type="arabicPeriod"/>
            </a:pPr>
            <a:r>
              <a:rPr lang="es-MX" altLang="es-ES_tradnl" sz="2400" b="1"/>
              <a:t>Mezcla: </a:t>
            </a:r>
            <a:r>
              <a:rPr lang="es-MX" altLang="es-ES_tradnl" sz="2400"/>
              <a:t>Combina 2 estructuras en una sola.</a:t>
            </a:r>
          </a:p>
        </p:txBody>
      </p:sp>
    </p:spTree>
    <p:extLst>
      <p:ext uri="{BB962C8B-B14F-4D97-AF65-F5344CB8AC3E}">
        <p14:creationId xmlns:p14="http://schemas.microsoft.com/office/powerpoint/2010/main" val="3167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73100"/>
            <a:ext cx="7772400" cy="385763"/>
          </a:xfrm>
        </p:spPr>
        <p:txBody>
          <a:bodyPr/>
          <a:lstStyle/>
          <a:p>
            <a:pPr eaLnBrk="1" hangingPunct="1"/>
            <a:r>
              <a:rPr lang="es-MX" altLang="es-ES_tradnl" sz="3600" b="1">
                <a:solidFill>
                  <a:srgbClr val="FF0000"/>
                </a:solidFill>
              </a:rPr>
              <a:t>PILAS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815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ES" altLang="es-ES_tradnl" sz="3000" b="1"/>
              <a:t>Definición: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3000"/>
              <a:t>Estructura de datos lineal donde los elementos pueden ser añadidos o removidos solo por un extremo. 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3000"/>
              <a:t>Trabajan con filosofía LIFO (Last In- First Out ).</a:t>
            </a:r>
            <a:endParaRPr lang="en-US" altLang="es-ES_tradnl" sz="300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endParaRPr lang="en-US" altLang="es-ES_tradnl" sz="3000"/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s-MX" altLang="es-ES_tradnl" sz="3000" b="1"/>
              <a:t>Ejemplos:</a:t>
            </a:r>
          </a:p>
          <a:p>
            <a:pPr marL="0" indent="0" algn="just" eaLnBrk="1" hangingPunct="1">
              <a:lnSpc>
                <a:spcPct val="80000"/>
              </a:lnSpc>
            </a:pPr>
            <a:r>
              <a:rPr lang="es-MX" altLang="es-ES_tradnl" sz="2600"/>
              <a:t>Pila de platos</a:t>
            </a:r>
          </a:p>
          <a:p>
            <a:pPr marL="0" indent="0" algn="just" eaLnBrk="1" hangingPunct="1">
              <a:lnSpc>
                <a:spcPct val="80000"/>
              </a:lnSpc>
            </a:pPr>
            <a:r>
              <a:rPr lang="es-MX" altLang="es-ES_tradnl" sz="2600"/>
              <a:t>Pila de discos</a:t>
            </a:r>
          </a:p>
          <a:p>
            <a:pPr marL="0" indent="0" algn="just" eaLnBrk="1" hangingPunct="1">
              <a:lnSpc>
                <a:spcPct val="80000"/>
              </a:lnSpc>
            </a:pPr>
            <a:r>
              <a:rPr lang="es-MX" altLang="es-ES_tradnl" sz="2600"/>
              <a:t>Pila de llamadas a funciones</a:t>
            </a:r>
          </a:p>
          <a:p>
            <a:pPr marL="0" indent="0" algn="just" eaLnBrk="1" hangingPunct="1">
              <a:lnSpc>
                <a:spcPct val="80000"/>
              </a:lnSpc>
            </a:pPr>
            <a:r>
              <a:rPr lang="es-MX" altLang="es-ES_tradnl" sz="2600"/>
              <a:t>Pila de recursion</a:t>
            </a:r>
          </a:p>
          <a:p>
            <a:pPr marL="0" indent="0" algn="just" eaLnBrk="1" hangingPunct="1">
              <a:lnSpc>
                <a:spcPct val="80000"/>
              </a:lnSpc>
            </a:pPr>
            <a:r>
              <a:rPr lang="es-MX" altLang="es-ES_tradnl" sz="2600"/>
              <a:t>Pila de resultados parciales de formulas aritméticas, etc.</a:t>
            </a:r>
          </a:p>
        </p:txBody>
      </p:sp>
    </p:spTree>
    <p:extLst>
      <p:ext uri="{BB962C8B-B14F-4D97-AF65-F5344CB8AC3E}">
        <p14:creationId xmlns:p14="http://schemas.microsoft.com/office/powerpoint/2010/main" val="729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ES_tradnl" sz="3900" b="1">
                <a:solidFill>
                  <a:srgbClr val="FF9933"/>
                </a:solidFill>
              </a:rPr>
              <a:t>OPERACIONES BASICAS </a:t>
            </a:r>
            <a:r>
              <a:rPr lang="en-US" altLang="es-ES_tradnl" sz="3900" b="1">
                <a:solidFill>
                  <a:srgbClr val="FF9933"/>
                </a:solidFill>
              </a:rPr>
              <a:t>CON</a:t>
            </a:r>
            <a:r>
              <a:rPr lang="es-MX" altLang="es-ES_tradnl" sz="3900" b="1">
                <a:solidFill>
                  <a:srgbClr val="FF9933"/>
                </a:solidFill>
              </a:rPr>
              <a:t> PILA</a:t>
            </a:r>
            <a:r>
              <a:rPr lang="en-US" altLang="es-ES_tradnl" sz="3900" b="1">
                <a:solidFill>
                  <a:srgbClr val="FF9933"/>
                </a:solidFill>
              </a:rPr>
              <a:t>S</a:t>
            </a:r>
            <a:endParaRPr lang="es-MX" altLang="es-ES_tradnl" sz="3900" b="1">
              <a:solidFill>
                <a:srgbClr val="FF9933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altLang="es-ES_tradnl" sz="2600"/>
              <a:t>-</a:t>
            </a:r>
            <a:r>
              <a:rPr lang="es-MX" altLang="es-ES_tradnl" sz="2600" b="1">
                <a:solidFill>
                  <a:srgbClr val="FF9933"/>
                </a:solidFill>
              </a:rPr>
              <a:t>PUSH</a:t>
            </a:r>
            <a:r>
              <a:rPr lang="en-US" altLang="es-ES_tradnl" sz="2600" b="1">
                <a:solidFill>
                  <a:srgbClr val="FF9933"/>
                </a:solidFill>
              </a:rPr>
              <a:t> (insertar)</a:t>
            </a:r>
            <a:r>
              <a:rPr lang="es-MX" altLang="es-ES_tradnl" sz="2600" b="1">
                <a:solidFill>
                  <a:srgbClr val="FF9933"/>
                </a:solidFill>
              </a:rPr>
              <a:t>.-</a:t>
            </a:r>
            <a:r>
              <a:rPr lang="es-MX" altLang="es-ES_tradnl" sz="2600"/>
              <a:t> Agrega </a:t>
            </a:r>
            <a:r>
              <a:rPr lang="en-US" altLang="es-ES_tradnl" sz="2600"/>
              <a:t>un </a:t>
            </a:r>
            <a:r>
              <a:rPr lang="es-MX" altLang="es-ES_tradnl" sz="2600"/>
              <a:t>elementos a la pila en el extremo llamado </a:t>
            </a:r>
            <a:r>
              <a:rPr lang="es-MX" altLang="es-ES_tradnl" sz="2600" b="1"/>
              <a:t>tope</a:t>
            </a:r>
            <a:r>
              <a:rPr lang="es-MX" altLang="es-ES_tradnl" sz="2600"/>
              <a:t>.</a:t>
            </a:r>
          </a:p>
          <a:p>
            <a:pPr algn="just"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altLang="es-ES_tradnl" sz="2600"/>
              <a:t>-</a:t>
            </a:r>
            <a:r>
              <a:rPr lang="es-MX" altLang="es-ES_tradnl" sz="2600" b="1">
                <a:solidFill>
                  <a:srgbClr val="FF9933"/>
                </a:solidFill>
              </a:rPr>
              <a:t>POP</a:t>
            </a:r>
            <a:r>
              <a:rPr lang="en-US" altLang="es-ES_tradnl" sz="2600" b="1">
                <a:solidFill>
                  <a:srgbClr val="FF9933"/>
                </a:solidFill>
              </a:rPr>
              <a:t> (remover)</a:t>
            </a:r>
            <a:r>
              <a:rPr lang="es-MX" altLang="es-ES_tradnl" sz="2600" b="1">
                <a:solidFill>
                  <a:srgbClr val="FF9933"/>
                </a:solidFill>
              </a:rPr>
              <a:t>.-</a:t>
            </a:r>
            <a:r>
              <a:rPr lang="es-MX" altLang="es-ES_tradnl" sz="2600"/>
              <a:t> Remueve </a:t>
            </a:r>
            <a:r>
              <a:rPr lang="en-US" altLang="es-ES_tradnl" sz="2600"/>
              <a:t>el</a:t>
            </a:r>
            <a:r>
              <a:rPr lang="es-MX" altLang="es-ES_tradnl" sz="2600"/>
              <a:t> elemento de la pila que se encuentra en el extremo llamado </a:t>
            </a:r>
            <a:r>
              <a:rPr lang="es-MX" altLang="es-ES_tradnl" sz="2600" b="1"/>
              <a:t>tope</a:t>
            </a:r>
            <a:r>
              <a:rPr lang="es-MX" altLang="es-ES_tradnl" sz="2600"/>
              <a:t>.</a:t>
            </a:r>
          </a:p>
          <a:p>
            <a:pPr algn="just"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altLang="es-ES_tradnl" sz="2600"/>
              <a:t>-</a:t>
            </a:r>
            <a:r>
              <a:rPr lang="es-MX" altLang="es-ES_tradnl" sz="2600" b="1">
                <a:solidFill>
                  <a:srgbClr val="FF9933"/>
                </a:solidFill>
              </a:rPr>
              <a:t>VACIA.-</a:t>
            </a:r>
            <a:r>
              <a:rPr lang="es-MX" altLang="es-ES_tradnl" sz="2600" b="1"/>
              <a:t> </a:t>
            </a:r>
            <a:r>
              <a:rPr lang="es-MX" altLang="es-ES_tradnl" sz="2600"/>
              <a:t>Indica si la pila contiene o no contiene elementos.</a:t>
            </a:r>
          </a:p>
          <a:p>
            <a:pPr algn="just" eaLnBrk="1" hangingPunct="1">
              <a:lnSpc>
                <a:spcPct val="80000"/>
              </a:lnSpc>
              <a:spcAft>
                <a:spcPct val="50000"/>
              </a:spcAft>
              <a:buFontTx/>
              <a:buNone/>
            </a:pPr>
            <a:r>
              <a:rPr lang="es-MX" altLang="es-ES_tradnl" sz="2600"/>
              <a:t>-</a:t>
            </a:r>
            <a:r>
              <a:rPr lang="es-MX" altLang="es-ES_tradnl" sz="2600" b="1">
                <a:solidFill>
                  <a:srgbClr val="FF9933"/>
                </a:solidFill>
              </a:rPr>
              <a:t>LLENA.-</a:t>
            </a:r>
            <a:r>
              <a:rPr lang="es-MX" altLang="es-ES_tradnl" sz="2600" b="1"/>
              <a:t> </a:t>
            </a:r>
            <a:r>
              <a:rPr lang="es-MX" altLang="es-ES_tradnl" sz="2600"/>
              <a:t>Indica si es posible o no agregar nuevos elementos a la pila.</a:t>
            </a:r>
            <a:r>
              <a:rPr lang="es-MX" altLang="es-ES_tradnl" sz="2400"/>
              <a:t> </a:t>
            </a:r>
            <a:endParaRPr lang="es-MX" altLang="es-ES_tradnl"/>
          </a:p>
        </p:txBody>
      </p:sp>
    </p:spTree>
    <p:extLst>
      <p:ext uri="{BB962C8B-B14F-4D97-AF65-F5344CB8AC3E}">
        <p14:creationId xmlns:p14="http://schemas.microsoft.com/office/powerpoint/2010/main" val="17908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626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MX" altLang="es-ES_tradnl" sz="3600">
                <a:solidFill>
                  <a:srgbClr val="FF9933"/>
                </a:solidFill>
              </a:rPr>
              <a:t>REPRESENTACIÓN DE PILAS:</a:t>
            </a:r>
          </a:p>
          <a:p>
            <a:pPr algn="just" eaLnBrk="1" hangingPunct="1"/>
            <a:r>
              <a:rPr lang="es-MX" altLang="es-ES_tradnl" sz="2800">
                <a:solidFill>
                  <a:srgbClr val="0070C0"/>
                </a:solidFill>
              </a:rPr>
              <a:t>Usando arreglos: </a:t>
            </a:r>
            <a:r>
              <a:rPr lang="es-MX" altLang="es-ES_tradnl" sz="2800"/>
              <a:t>Define un arreglo de una dimensión (vector) donde se almacenan los elementos.</a:t>
            </a:r>
          </a:p>
          <a:p>
            <a:pPr algn="just" eaLnBrk="1" hangingPunct="1">
              <a:buFontTx/>
              <a:buNone/>
            </a:pPr>
            <a:endParaRPr lang="es-ES" altLang="es-ES_tradnl" sz="2800"/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555875" y="2852738"/>
            <a:ext cx="4032250" cy="889000"/>
            <a:chOff x="839" y="3612"/>
            <a:chExt cx="2540" cy="560"/>
          </a:xfrm>
        </p:grpSpPr>
        <p:grpSp>
          <p:nvGrpSpPr>
            <p:cNvPr id="7174" name="Group 4"/>
            <p:cNvGrpSpPr>
              <a:grpSpLocks/>
            </p:cNvGrpSpPr>
            <p:nvPr/>
          </p:nvGrpSpPr>
          <p:grpSpPr bwMode="auto">
            <a:xfrm>
              <a:off x="839" y="3612"/>
              <a:ext cx="2540" cy="317"/>
              <a:chOff x="839" y="3612"/>
              <a:chExt cx="2540" cy="317"/>
            </a:xfrm>
          </p:grpSpPr>
          <p:sp>
            <p:nvSpPr>
              <p:cNvPr id="7176" name="Rectangle 5"/>
              <p:cNvSpPr>
                <a:spLocks noChangeArrowheads="1"/>
              </p:cNvSpPr>
              <p:nvPr/>
            </p:nvSpPr>
            <p:spPr bwMode="auto">
              <a:xfrm>
                <a:off x="839" y="3612"/>
                <a:ext cx="2540" cy="31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s-ES_tradnl" altLang="es-ES_tradnl"/>
              </a:p>
            </p:txBody>
          </p:sp>
          <p:sp>
            <p:nvSpPr>
              <p:cNvPr id="7177" name="Line 6"/>
              <p:cNvSpPr>
                <a:spLocks noChangeShapeType="1"/>
              </p:cNvSpPr>
              <p:nvPr/>
            </p:nvSpPr>
            <p:spPr bwMode="auto">
              <a:xfrm>
                <a:off x="1202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178" name="Line 7"/>
              <p:cNvSpPr>
                <a:spLocks noChangeShapeType="1"/>
              </p:cNvSpPr>
              <p:nvPr/>
            </p:nvSpPr>
            <p:spPr bwMode="auto">
              <a:xfrm>
                <a:off x="1610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179" name="Line 8"/>
              <p:cNvSpPr>
                <a:spLocks noChangeShapeType="1"/>
              </p:cNvSpPr>
              <p:nvPr/>
            </p:nvSpPr>
            <p:spPr bwMode="auto">
              <a:xfrm>
                <a:off x="2064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180" name="Line 9"/>
              <p:cNvSpPr>
                <a:spLocks noChangeShapeType="1"/>
              </p:cNvSpPr>
              <p:nvPr/>
            </p:nvSpPr>
            <p:spPr bwMode="auto">
              <a:xfrm>
                <a:off x="2517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  <p:sp>
            <p:nvSpPr>
              <p:cNvPr id="7181" name="Line 10"/>
              <p:cNvSpPr>
                <a:spLocks noChangeShapeType="1"/>
              </p:cNvSpPr>
              <p:nvPr/>
            </p:nvSpPr>
            <p:spPr bwMode="auto">
              <a:xfrm>
                <a:off x="2925" y="3612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_tradnl"/>
              </a:p>
            </p:txBody>
          </p:sp>
        </p:grpSp>
        <p:sp>
          <p:nvSpPr>
            <p:cNvPr id="7175" name="Text Box 11"/>
            <p:cNvSpPr txBox="1">
              <a:spLocks noChangeArrowheads="1"/>
            </p:cNvSpPr>
            <p:nvPr/>
          </p:nvSpPr>
          <p:spPr bwMode="auto">
            <a:xfrm>
              <a:off x="839" y="3884"/>
              <a:ext cx="2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ES_tradnl">
                  <a:latin typeface="Tahoma" charset="0"/>
                </a:rPr>
                <a:t> 0     1     2      3      4     5</a:t>
              </a:r>
              <a:endParaRPr lang="es-ES" altLang="es-ES_tradnl">
                <a:latin typeface="Tahoma" charset="0"/>
              </a:endParaRPr>
            </a:p>
          </p:txBody>
        </p:sp>
      </p:grpSp>
      <p:sp>
        <p:nvSpPr>
          <p:cNvPr id="7172" name="Line 12"/>
          <p:cNvSpPr>
            <a:spLocks noChangeShapeType="1"/>
          </p:cNvSpPr>
          <p:nvPr/>
        </p:nvSpPr>
        <p:spPr bwMode="auto">
          <a:xfrm flipV="1">
            <a:off x="2268538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7173" name="Text Box 13"/>
          <p:cNvSpPr txBox="1">
            <a:spLocks noChangeArrowheads="1"/>
          </p:cNvSpPr>
          <p:nvPr/>
        </p:nvSpPr>
        <p:spPr bwMode="auto">
          <a:xfrm>
            <a:off x="1042988" y="4076700"/>
            <a:ext cx="785018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ES_tradnl" sz="2800">
                <a:solidFill>
                  <a:srgbClr val="0070C0"/>
                </a:solidFill>
                <a:latin typeface="Tahoma" charset="0"/>
              </a:rPr>
              <a:t>TOPE: </a:t>
            </a:r>
            <a:r>
              <a:rPr lang="es-MX" altLang="es-ES_tradnl" sz="2800">
                <a:latin typeface="Tahoma" charset="0"/>
              </a:rPr>
              <a:t>Apunta hacia el elemento que se encuentra en el extremo de la pila. (inicialmente es -1).</a:t>
            </a:r>
            <a:endParaRPr lang="es-ES" altLang="es-ES_tradnl" sz="28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DuocUC 2012</Template>
  <TotalTime>91</TotalTime>
  <Words>2204</Words>
  <Application>Microsoft Macintosh PowerPoint</Application>
  <PresentationFormat>Presentación en pantalla (4:3)</PresentationFormat>
  <Paragraphs>609</Paragraphs>
  <Slides>43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1" baseType="lpstr">
      <vt:lpstr>Arial</vt:lpstr>
      <vt:lpstr>Arial Unicode MS</vt:lpstr>
      <vt:lpstr>Calibri</vt:lpstr>
      <vt:lpstr>ＭＳ Ｐゴシック</vt:lpstr>
      <vt:lpstr>Tahoma</vt:lpstr>
      <vt:lpstr>Times New Roman</vt:lpstr>
      <vt:lpstr>Wingdings</vt:lpstr>
      <vt:lpstr>Tema DuocUC 2012</vt:lpstr>
      <vt:lpstr>Presentación de PowerPoint</vt:lpstr>
      <vt:lpstr>Presentación de PowerPoint</vt:lpstr>
      <vt:lpstr> Estructuras de datos lineales Pilas, Colas y listas enlazadas</vt:lpstr>
      <vt:lpstr>Estructuras Lineales Estáticas y Dinámicas</vt:lpstr>
      <vt:lpstr>Estructuras de Datos</vt:lpstr>
      <vt:lpstr>Operaciones Básicas en Estructuras Lineales</vt:lpstr>
      <vt:lpstr>PILAS</vt:lpstr>
      <vt:lpstr>OPERACIONES BASICAS CON PILAS</vt:lpstr>
      <vt:lpstr>Presentación de PowerPoint</vt:lpstr>
      <vt:lpstr>Presentación de PowerPoint</vt:lpstr>
      <vt:lpstr>Interface para una pila de datos enteros:</vt:lpstr>
      <vt:lpstr>Implementación usando un arreglo:</vt:lpstr>
      <vt:lpstr>Implementación usando un Vector</vt:lpstr>
      <vt:lpstr>COLAS</vt:lpstr>
      <vt:lpstr>Presentación de PowerPoint</vt:lpstr>
      <vt:lpstr>Operaciones básicas en Colas Simples</vt:lpstr>
      <vt:lpstr>Presentación de PowerPoint</vt:lpstr>
      <vt:lpstr>Implementación de Colas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Cola Circular</vt:lpstr>
      <vt:lpstr>Presentación de PowerPoint</vt:lpstr>
      <vt:lpstr>Presentación de PowerPoint</vt:lpstr>
      <vt:lpstr>Implementación de una cola:</vt:lpstr>
      <vt:lpstr>Ejercicio.</vt:lpstr>
      <vt:lpstr>Colas en Java</vt:lpstr>
      <vt:lpstr>Colas en Java</vt:lpstr>
      <vt:lpstr>LISTAS ENLAZADAS</vt:lpstr>
      <vt:lpstr>Presentación de PowerPoint</vt:lpstr>
      <vt:lpstr>LISTAS </vt:lpstr>
      <vt:lpstr>Los nodos de las listas</vt:lpstr>
      <vt:lpstr>Presentación de PowerPoint</vt:lpstr>
      <vt:lpstr>Listas Simples</vt:lpstr>
      <vt:lpstr>Presentación de PowerPoint</vt:lpstr>
      <vt:lpstr>Presentación de PowerPoint</vt:lpstr>
      <vt:lpstr>Implementación de la interfase ILista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Alberto U.</dc:creator>
  <cp:lastModifiedBy>Jorge Arias Burgos</cp:lastModifiedBy>
  <cp:revision>18</cp:revision>
  <dcterms:created xsi:type="dcterms:W3CDTF">2013-06-28T16:52:03Z</dcterms:created>
  <dcterms:modified xsi:type="dcterms:W3CDTF">2015-09-21T17:03:46Z</dcterms:modified>
</cp:coreProperties>
</file>