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4" r:id="rId1"/>
  </p:sldMasterIdLst>
  <p:notesMasterIdLst>
    <p:notesMasterId r:id="rId14"/>
  </p:notesMasterIdLst>
  <p:sldIdLst>
    <p:sldId id="312" r:id="rId2"/>
    <p:sldId id="321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14-09-2015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1506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99266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4159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61280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5874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37341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399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3897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6529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AE4-75DD-40FC-8C8A-D78E77AA2A08}" type="datetime1">
              <a:rPr lang="es-ES_tradnl" smtClean="0"/>
              <a:pPr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7289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8399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94284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3589110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58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42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425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11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3946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07" r:id="rId50"/>
    <p:sldLayoutId id="2147483808" r:id="rId51"/>
    <p:sldLayoutId id="2147483809" r:id="rId52"/>
    <p:sldLayoutId id="2147483810" r:id="rId53"/>
    <p:sldLayoutId id="2147483811" r:id="rId54"/>
    <p:sldLayoutId id="2147483812" r:id="rId55"/>
    <p:sldLayoutId id="2147483813" r:id="rId56"/>
    <p:sldLayoutId id="2147483814" r:id="rId57"/>
    <p:sldLayoutId id="2147483815" r:id="rId58"/>
    <p:sldLayoutId id="2147483816" r:id="rId59"/>
    <p:sldLayoutId id="2147483817" r:id="rId60"/>
    <p:sldLayoutId id="2147483818" r:id="rId61"/>
    <p:sldLayoutId id="2147483819" r:id="rId62"/>
    <p:sldLayoutId id="2147483715" r:id="rId6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/>
              <a:t>Estructuras de datos lineales</a:t>
            </a:r>
            <a:r>
              <a:rPr lang="es-CL" dirty="0"/>
              <a:t/>
            </a:r>
            <a:br>
              <a:rPr lang="es-CL" dirty="0"/>
            </a:br>
            <a:r>
              <a:rPr lang="es-ES" b="1" dirty="0" smtClean="0"/>
              <a:t>Pilas</a:t>
            </a:r>
            <a:br>
              <a:rPr lang="es-ES" b="1" dirty="0" smtClean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52897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PilaLineal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3" y="1269085"/>
            <a:ext cx="7678952" cy="465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111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52897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PilaLineal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90675"/>
            <a:ext cx="56864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0" y="1149553"/>
            <a:ext cx="7921050" cy="512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721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52897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PilaLineal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3" y="1228616"/>
            <a:ext cx="7512372" cy="546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8444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7689" y="1061721"/>
            <a:ext cx="8245951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dirty="0" smtClean="0"/>
              <a:t>Definición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Una pila (</a:t>
            </a:r>
            <a:r>
              <a:rPr lang="es-CL" dirty="0" err="1" smtClean="0">
                <a:latin typeface="+mj-lt"/>
              </a:rPr>
              <a:t>stack</a:t>
            </a:r>
            <a:r>
              <a:rPr lang="es-CL" dirty="0" smtClean="0">
                <a:latin typeface="+mj-lt"/>
              </a:rPr>
              <a:t>) es una colección ordenada de elementos a los cuales sólo se puede acceder por un único lugar o extremo de la pila. Los elementos se añaden o se quitan (borran) de la pila sólo por su parte superior (cima). Este es el caso de una pila de platos, una pila de libros, etc.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b="1" dirty="0" smtClean="0">
                <a:latin typeface="+mj-lt"/>
              </a:rPr>
              <a:t>A recordar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Una </a:t>
            </a:r>
            <a:r>
              <a:rPr lang="es-CL" dirty="0">
                <a:latin typeface="+mj-lt"/>
              </a:rPr>
              <a:t>pila es una estructura de datos de entradas ordenadas que sólo se pueden </a:t>
            </a:r>
            <a:r>
              <a:rPr lang="es-CL" dirty="0" smtClean="0">
                <a:latin typeface="+mj-lt"/>
              </a:rPr>
              <a:t>introducir y </a:t>
            </a:r>
            <a:r>
              <a:rPr lang="es-CL" dirty="0">
                <a:latin typeface="+mj-lt"/>
              </a:rPr>
              <a:t>eliminar por un extremo, llamado cima</a:t>
            </a:r>
            <a:r>
              <a:rPr lang="es-CL" dirty="0" smtClean="0">
                <a:latin typeface="+mj-lt"/>
              </a:rPr>
              <a:t>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Ejemplo de una pila de libros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29" y="4776569"/>
            <a:ext cx="2651595" cy="192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77" y="4400651"/>
            <a:ext cx="1821737" cy="229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792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63941" y="826897"/>
            <a:ext cx="7930266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Cuando se quitan los libros de la pila, primero debe quitarse la novela, luego la </a:t>
            </a:r>
            <a:r>
              <a:rPr lang="es-CL" dirty="0" smtClean="0">
                <a:latin typeface="+mj-lt"/>
              </a:rPr>
              <a:t>enciclopedia y </a:t>
            </a:r>
            <a:r>
              <a:rPr lang="es-CL" dirty="0">
                <a:latin typeface="+mj-lt"/>
              </a:rPr>
              <a:t>por último el diccionario.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Debido a su propiedad específica último en entrar, primero en salir se conoce a las </a:t>
            </a:r>
            <a:r>
              <a:rPr lang="es-CL" dirty="0" smtClean="0">
                <a:latin typeface="+mj-lt"/>
              </a:rPr>
              <a:t>pilas como </a:t>
            </a:r>
            <a:r>
              <a:rPr lang="es-CL" dirty="0">
                <a:latin typeface="+mj-lt"/>
              </a:rPr>
              <a:t>estructuras de datos </a:t>
            </a:r>
            <a:r>
              <a:rPr lang="es-CL" dirty="0" smtClean="0">
                <a:latin typeface="+mj-lt"/>
              </a:rPr>
              <a:t>LIFO  </a:t>
            </a:r>
            <a:r>
              <a:rPr lang="es-CL" dirty="0">
                <a:latin typeface="+mj-lt"/>
              </a:rPr>
              <a:t>(</a:t>
            </a:r>
            <a:r>
              <a:rPr lang="es-CL" dirty="0" err="1">
                <a:latin typeface="+mj-lt"/>
              </a:rPr>
              <a:t>last</a:t>
            </a:r>
            <a:r>
              <a:rPr lang="es-CL" dirty="0">
                <a:latin typeface="+mj-lt"/>
              </a:rPr>
              <a:t>-in, </a:t>
            </a:r>
            <a:r>
              <a:rPr lang="es-CL" dirty="0" err="1">
                <a:latin typeface="+mj-lt"/>
              </a:rPr>
              <a:t>first-out</a:t>
            </a:r>
            <a:r>
              <a:rPr lang="es-CL" dirty="0">
                <a:latin typeface="+mj-lt"/>
              </a:rPr>
              <a:t>)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Las operaciones usuales en la pila son Insertar y Quitar</a:t>
            </a:r>
            <a:r>
              <a:rPr lang="es-CL" dirty="0">
                <a:latin typeface="+mj-lt"/>
              </a:rPr>
              <a:t>. La operación Insertar (</a:t>
            </a:r>
            <a:r>
              <a:rPr lang="es-CL" dirty="0" err="1">
                <a:latin typeface="+mj-lt"/>
              </a:rPr>
              <a:t>push</a:t>
            </a:r>
            <a:r>
              <a:rPr lang="es-CL" dirty="0">
                <a:latin typeface="+mj-lt"/>
              </a:rPr>
              <a:t>) </a:t>
            </a:r>
            <a:r>
              <a:rPr lang="es-CL" dirty="0" smtClean="0">
                <a:latin typeface="+mj-lt"/>
              </a:rPr>
              <a:t>añade un </a:t>
            </a:r>
            <a:r>
              <a:rPr lang="es-CL" dirty="0">
                <a:latin typeface="+mj-lt"/>
              </a:rPr>
              <a:t>elemento en la cima de la pila, y la operación Quitar (pop) elimina o saca un elemento de la pila. La Figura </a:t>
            </a:r>
            <a:r>
              <a:rPr lang="es-CL" dirty="0" smtClean="0">
                <a:latin typeface="+mj-lt"/>
              </a:rPr>
              <a:t>muestra </a:t>
            </a:r>
            <a:r>
              <a:rPr lang="es-CL" dirty="0">
                <a:latin typeface="+mj-lt"/>
              </a:rPr>
              <a:t>una secuencia de operaciones Insertar y Quitar. El último </a:t>
            </a:r>
            <a:r>
              <a:rPr lang="es-CL" dirty="0" smtClean="0">
                <a:latin typeface="+mj-lt"/>
              </a:rPr>
              <a:t>elemento añadido </a:t>
            </a:r>
            <a:r>
              <a:rPr lang="es-CL" dirty="0">
                <a:latin typeface="+mj-lt"/>
              </a:rPr>
              <a:t>a la pila es el primero que se quita de ella.</a:t>
            </a:r>
            <a:endParaRPr lang="es-ES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5" y="4080390"/>
            <a:ext cx="81438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5453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67499" y="684258"/>
            <a:ext cx="7930266" cy="548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La operación </a:t>
            </a:r>
            <a:r>
              <a:rPr lang="es-CL" b="1" dirty="0">
                <a:latin typeface="+mj-lt"/>
              </a:rPr>
              <a:t>Insertar (</a:t>
            </a:r>
            <a:r>
              <a:rPr lang="es-CL" b="1" dirty="0" err="1">
                <a:latin typeface="+mj-lt"/>
              </a:rPr>
              <a:t>push</a:t>
            </a:r>
            <a:r>
              <a:rPr lang="es-CL" b="1" dirty="0">
                <a:latin typeface="+mj-lt"/>
              </a:rPr>
              <a:t>) </a:t>
            </a:r>
            <a:r>
              <a:rPr lang="es-CL" dirty="0">
                <a:latin typeface="+mj-lt"/>
              </a:rPr>
              <a:t>sitúa un elemento dato en la cima de la pila, y </a:t>
            </a:r>
            <a:r>
              <a:rPr lang="es-CL" b="1" dirty="0">
                <a:latin typeface="+mj-lt"/>
              </a:rPr>
              <a:t>Quitar (</a:t>
            </a:r>
            <a:r>
              <a:rPr lang="es-CL" b="1" dirty="0" smtClean="0">
                <a:latin typeface="+mj-lt"/>
              </a:rPr>
              <a:t>pop) </a:t>
            </a:r>
            <a:r>
              <a:rPr lang="es-CL" dirty="0" smtClean="0">
                <a:latin typeface="+mj-lt"/>
              </a:rPr>
              <a:t>elimina </a:t>
            </a:r>
            <a:r>
              <a:rPr lang="es-CL" dirty="0">
                <a:latin typeface="+mj-lt"/>
              </a:rPr>
              <a:t>o quita el elemento de la pila</a:t>
            </a:r>
            <a:r>
              <a:rPr lang="es-CL" dirty="0" smtClean="0">
                <a:latin typeface="+mj-lt"/>
              </a:rPr>
              <a:t>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endParaRPr lang="es-CL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endParaRPr lang="es-CL" dirty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endParaRPr lang="es-CL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endParaRPr lang="es-CL" dirty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endParaRPr lang="es-CL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La </a:t>
            </a:r>
            <a:r>
              <a:rPr lang="es-CL" dirty="0">
                <a:latin typeface="+mj-lt"/>
              </a:rPr>
              <a:t>pila se puede implementar guardando los elementos en un </a:t>
            </a:r>
            <a:r>
              <a:rPr lang="es-CL" dirty="0" err="1" smtClean="0">
                <a:latin typeface="+mj-lt"/>
              </a:rPr>
              <a:t>array</a:t>
            </a:r>
            <a:r>
              <a:rPr lang="es-CL" dirty="0" smtClean="0">
                <a:latin typeface="+mj-lt"/>
              </a:rPr>
              <a:t>. </a:t>
            </a:r>
            <a:r>
              <a:rPr lang="es-CL" dirty="0">
                <a:latin typeface="+mj-lt"/>
              </a:rPr>
              <a:t>También se puede utilizar un </a:t>
            </a:r>
            <a:r>
              <a:rPr lang="es-CL" dirty="0" err="1" smtClean="0">
                <a:latin typeface="+mj-lt"/>
              </a:rPr>
              <a:t>ArrayList</a:t>
            </a:r>
            <a:r>
              <a:rPr lang="es-CL" dirty="0" smtClean="0">
                <a:latin typeface="+mj-lt"/>
              </a:rPr>
              <a:t> para </a:t>
            </a:r>
            <a:r>
              <a:rPr lang="es-CL" dirty="0">
                <a:latin typeface="+mj-lt"/>
              </a:rPr>
              <a:t>almacenar los elementos. 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Otra forma </a:t>
            </a:r>
            <a:r>
              <a:rPr lang="es-CL" dirty="0">
                <a:latin typeface="+mj-lt"/>
              </a:rPr>
              <a:t>de implementación consiste en construir una </a:t>
            </a:r>
            <a:r>
              <a:rPr lang="es-CL" b="1" dirty="0">
                <a:latin typeface="+mj-lt"/>
              </a:rPr>
              <a:t>lista enlazada</a:t>
            </a:r>
            <a:r>
              <a:rPr lang="es-CL" dirty="0">
                <a:latin typeface="+mj-lt"/>
              </a:rPr>
              <a:t>, de modo que cada </a:t>
            </a:r>
            <a:r>
              <a:rPr lang="es-CL" dirty="0" smtClean="0">
                <a:latin typeface="+mj-lt"/>
              </a:rPr>
              <a:t>elemento de </a:t>
            </a:r>
            <a:r>
              <a:rPr lang="es-CL" dirty="0">
                <a:latin typeface="+mj-lt"/>
              </a:rPr>
              <a:t>la pila forma un nodo de la lista. La lista crece o decrece según se añaden o se extraen, </a:t>
            </a:r>
            <a:r>
              <a:rPr lang="es-CL" dirty="0" smtClean="0">
                <a:latin typeface="+mj-lt"/>
              </a:rPr>
              <a:t>respectivamente, elementos </a:t>
            </a:r>
            <a:r>
              <a:rPr lang="es-CL" dirty="0">
                <a:latin typeface="+mj-lt"/>
              </a:rPr>
              <a:t>de la </a:t>
            </a:r>
            <a:r>
              <a:rPr lang="es-CL" dirty="0" smtClean="0">
                <a:latin typeface="+mj-lt"/>
              </a:rPr>
              <a:t>pila.</a:t>
            </a:r>
            <a:endParaRPr lang="es-ES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9" y="1384425"/>
            <a:ext cx="1852742" cy="244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39" y="1384425"/>
            <a:ext cx="25431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4306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0813" y="565467"/>
            <a:ext cx="793026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dirty="0">
                <a:latin typeface="+mj-lt"/>
              </a:rPr>
              <a:t>Especificaciones de una pila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Las operaciones que sirven para definir una pila y poder manipular su contenido son las </a:t>
            </a:r>
            <a:r>
              <a:rPr lang="es-CL" dirty="0" smtClean="0">
                <a:latin typeface="+mj-lt"/>
              </a:rPr>
              <a:t>siguientes (no </a:t>
            </a:r>
            <a:r>
              <a:rPr lang="es-CL" dirty="0">
                <a:latin typeface="+mj-lt"/>
              </a:rPr>
              <a:t>todas ellas se implementan al definir una pila</a:t>
            </a:r>
            <a:r>
              <a:rPr lang="es-CL" dirty="0" smtClean="0">
                <a:latin typeface="+mj-lt"/>
              </a:rPr>
              <a:t>):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endParaRPr lang="es-ES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1" y="2400773"/>
            <a:ext cx="8050024" cy="400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4319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08522" y="1204061"/>
            <a:ext cx="7930266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Tipo de dato Pila implementado con </a:t>
            </a:r>
            <a:r>
              <a:rPr lang="es-CL" dirty="0" err="1" smtClean="0">
                <a:latin typeface="+mj-lt"/>
              </a:rPr>
              <a:t>arrays</a:t>
            </a:r>
            <a:endParaRPr lang="es-CL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Los elementos que forman la pila se guardan en </a:t>
            </a:r>
            <a:r>
              <a:rPr lang="es-CL" dirty="0" err="1" smtClean="0">
                <a:latin typeface="+mj-lt"/>
              </a:rPr>
              <a:t>arrays</a:t>
            </a:r>
            <a:r>
              <a:rPr lang="es-CL" dirty="0" smtClean="0">
                <a:latin typeface="+mj-lt"/>
              </a:rPr>
              <a:t>, o con </a:t>
            </a:r>
            <a:r>
              <a:rPr lang="es-CL" dirty="0" err="1" smtClean="0">
                <a:latin typeface="+mj-lt"/>
              </a:rPr>
              <a:t>ArrayList</a:t>
            </a:r>
            <a:r>
              <a:rPr lang="es-CL" dirty="0" smtClean="0">
                <a:latin typeface="+mj-lt"/>
              </a:rPr>
              <a:t> o</a:t>
            </a:r>
            <a:r>
              <a:rPr lang="es-CL" dirty="0">
                <a:latin typeface="+mj-lt"/>
              </a:rPr>
              <a:t> </a:t>
            </a:r>
            <a:r>
              <a:rPr lang="es-CL" dirty="0" smtClean="0">
                <a:latin typeface="+mj-lt"/>
              </a:rPr>
              <a:t>bien </a:t>
            </a:r>
            <a:r>
              <a:rPr lang="es-CL" dirty="0">
                <a:latin typeface="+mj-lt"/>
              </a:rPr>
              <a:t>formando una lista enlazada. La implementación con un </a:t>
            </a:r>
            <a:r>
              <a:rPr lang="es-CL" dirty="0" err="1">
                <a:latin typeface="+mj-lt"/>
              </a:rPr>
              <a:t>array</a:t>
            </a:r>
            <a:r>
              <a:rPr lang="es-CL" dirty="0">
                <a:latin typeface="+mj-lt"/>
              </a:rPr>
              <a:t> </a:t>
            </a:r>
            <a:r>
              <a:rPr lang="es-CL" dirty="0" smtClean="0">
                <a:latin typeface="+mj-lt"/>
              </a:rPr>
              <a:t>es </a:t>
            </a:r>
            <a:r>
              <a:rPr lang="es-CL" dirty="0">
                <a:latin typeface="+mj-lt"/>
              </a:rPr>
              <a:t>estática ya </a:t>
            </a:r>
            <a:r>
              <a:rPr lang="es-CL" dirty="0" smtClean="0">
                <a:latin typeface="+mj-lt"/>
              </a:rPr>
              <a:t>que el </a:t>
            </a:r>
            <a:r>
              <a:rPr lang="es-CL" dirty="0" err="1" smtClean="0">
                <a:latin typeface="+mj-lt"/>
              </a:rPr>
              <a:t>array</a:t>
            </a:r>
            <a:r>
              <a:rPr lang="es-CL" dirty="0" smtClean="0">
                <a:latin typeface="+mj-lt"/>
              </a:rPr>
              <a:t> es </a:t>
            </a:r>
            <a:r>
              <a:rPr lang="es-CL" dirty="0">
                <a:latin typeface="+mj-lt"/>
              </a:rPr>
              <a:t>de tamaño fijo.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Al </a:t>
            </a:r>
            <a:r>
              <a:rPr lang="es-CL" dirty="0">
                <a:latin typeface="+mj-lt"/>
              </a:rPr>
              <a:t>utilizar un </a:t>
            </a:r>
            <a:r>
              <a:rPr lang="es-CL" dirty="0" err="1">
                <a:latin typeface="+mj-lt"/>
              </a:rPr>
              <a:t>array</a:t>
            </a:r>
            <a:r>
              <a:rPr lang="es-CL" dirty="0">
                <a:latin typeface="+mj-lt"/>
              </a:rPr>
              <a:t> es necesario </a:t>
            </a:r>
            <a:r>
              <a:rPr lang="es-CL" dirty="0" smtClean="0">
                <a:latin typeface="+mj-lt"/>
              </a:rPr>
              <a:t>tener en </a:t>
            </a:r>
            <a:r>
              <a:rPr lang="es-CL" dirty="0">
                <a:latin typeface="+mj-lt"/>
              </a:rPr>
              <a:t>cuenta que el tamaño de la pila no puede exceder el número de elementos del </a:t>
            </a:r>
            <a:r>
              <a:rPr lang="es-CL" dirty="0" err="1">
                <a:latin typeface="+mj-lt"/>
              </a:rPr>
              <a:t>array</a:t>
            </a:r>
            <a:r>
              <a:rPr lang="es-CL" dirty="0">
                <a:latin typeface="+mj-lt"/>
              </a:rPr>
              <a:t>, y </a:t>
            </a:r>
            <a:r>
              <a:rPr lang="es-CL" dirty="0" smtClean="0">
                <a:latin typeface="+mj-lt"/>
              </a:rPr>
              <a:t>la </a:t>
            </a:r>
            <a:r>
              <a:rPr lang="es-CL" dirty="0">
                <a:latin typeface="+mj-lt"/>
              </a:rPr>
              <a:t>c</a:t>
            </a:r>
            <a:r>
              <a:rPr lang="es-CL" dirty="0" smtClean="0">
                <a:latin typeface="+mj-lt"/>
              </a:rPr>
              <a:t>ondición </a:t>
            </a:r>
            <a:r>
              <a:rPr lang="es-CL" dirty="0">
                <a:latin typeface="+mj-lt"/>
              </a:rPr>
              <a:t>pila llena será significativa para el </a:t>
            </a:r>
            <a:r>
              <a:rPr lang="es-CL" dirty="0" smtClean="0">
                <a:latin typeface="+mj-lt"/>
              </a:rPr>
              <a:t>diseño, además </a:t>
            </a:r>
            <a:r>
              <a:rPr lang="es-CL" dirty="0">
                <a:latin typeface="+mj-lt"/>
              </a:rPr>
              <a:t>se requiere </a:t>
            </a:r>
            <a:r>
              <a:rPr lang="es-CL" dirty="0" smtClean="0">
                <a:latin typeface="+mj-lt"/>
              </a:rPr>
              <a:t>una </a:t>
            </a:r>
            <a:r>
              <a:rPr lang="es-CL" dirty="0">
                <a:latin typeface="+mj-lt"/>
              </a:rPr>
              <a:t>variable numérica, </a:t>
            </a:r>
            <a:r>
              <a:rPr lang="es-CL" b="1" dirty="0">
                <a:latin typeface="+mj-lt"/>
              </a:rPr>
              <a:t>cima o tope</a:t>
            </a:r>
            <a:r>
              <a:rPr lang="es-CL" dirty="0">
                <a:latin typeface="+mj-lt"/>
              </a:rPr>
              <a:t> , que apunte al último elemento colocado en la pila.</a:t>
            </a:r>
            <a:endParaRPr lang="es-ES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438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75360" y="1104043"/>
            <a:ext cx="7930266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Tipo de dato Pila implementado con </a:t>
            </a:r>
            <a:r>
              <a:rPr lang="es-CL" dirty="0" err="1" smtClean="0">
                <a:latin typeface="+mj-lt"/>
              </a:rPr>
              <a:t>arrays</a:t>
            </a:r>
            <a:endParaRPr lang="es-CL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Los algoritmos </a:t>
            </a:r>
            <a:r>
              <a:rPr lang="es-CL" dirty="0" smtClean="0">
                <a:latin typeface="+mj-lt"/>
              </a:rPr>
              <a:t>de introducir</a:t>
            </a:r>
            <a:r>
              <a:rPr lang="es-CL" dirty="0">
                <a:latin typeface="+mj-lt"/>
              </a:rPr>
              <a:t>, “insertar” (</a:t>
            </a:r>
            <a:r>
              <a:rPr lang="es-CL" dirty="0" err="1">
                <a:latin typeface="+mj-lt"/>
              </a:rPr>
              <a:t>push</a:t>
            </a:r>
            <a:r>
              <a:rPr lang="es-CL" dirty="0">
                <a:latin typeface="+mj-lt"/>
              </a:rPr>
              <a:t>) y “quitar”, sacar, (pop) datos de la pila son:</a:t>
            </a:r>
            <a:endParaRPr lang="es-ES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9" y="3143086"/>
            <a:ext cx="7910958" cy="318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1442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03374" y="656549"/>
            <a:ext cx="7930266" cy="525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Clase </a:t>
            </a:r>
            <a:r>
              <a:rPr lang="es-CL" dirty="0" err="1" smtClean="0">
                <a:latin typeface="+mj-lt"/>
              </a:rPr>
              <a:t>PilaLineal</a:t>
            </a:r>
            <a:endParaRPr lang="es-CL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La declaración de un tipo </a:t>
            </a:r>
            <a:r>
              <a:rPr lang="es-CL" dirty="0" smtClean="0">
                <a:latin typeface="+mj-lt"/>
              </a:rPr>
              <a:t>de estructura incluye </a:t>
            </a:r>
            <a:r>
              <a:rPr lang="es-CL" dirty="0">
                <a:latin typeface="+mj-lt"/>
              </a:rPr>
              <a:t>la representación de los datos y la definición de </a:t>
            </a:r>
            <a:r>
              <a:rPr lang="es-CL" dirty="0" smtClean="0">
                <a:latin typeface="+mj-lt"/>
              </a:rPr>
              <a:t>las operaciones.</a:t>
            </a:r>
          </a:p>
          <a:p>
            <a:pPr marL="457200" indent="-457200" algn="just" eaLnBrk="1" hangingPunct="1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Datos </a:t>
            </a:r>
            <a:r>
              <a:rPr lang="es-CL" dirty="0">
                <a:latin typeface="+mj-lt"/>
              </a:rPr>
              <a:t>de la pila (</a:t>
            </a:r>
            <a:r>
              <a:rPr lang="es-CL" dirty="0" err="1">
                <a:latin typeface="+mj-lt"/>
              </a:rPr>
              <a:t>TipoDato</a:t>
            </a:r>
            <a:r>
              <a:rPr lang="es-CL" dirty="0">
                <a:latin typeface="+mj-lt"/>
              </a:rPr>
              <a:t> es cualquier tipo de dato primitivo o tipo clase</a:t>
            </a:r>
            <a:r>
              <a:rPr lang="es-CL" dirty="0" smtClean="0">
                <a:latin typeface="+mj-lt"/>
              </a:rPr>
              <a:t>). </a:t>
            </a:r>
          </a:p>
          <a:p>
            <a:pPr marL="457200" indent="-457200" algn="just" eaLnBrk="1" hangingPunct="1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s-CL" dirty="0" err="1" smtClean="0">
                <a:latin typeface="+mj-lt"/>
              </a:rPr>
              <a:t>crearPila</a:t>
            </a:r>
            <a:r>
              <a:rPr lang="es-CL" dirty="0" smtClean="0">
                <a:latin typeface="+mj-lt"/>
              </a:rPr>
              <a:t> </a:t>
            </a:r>
            <a:r>
              <a:rPr lang="es-CL" dirty="0">
                <a:latin typeface="+mj-lt"/>
              </a:rPr>
              <a:t>inicializa una pila. Es como crear una pila sin elementos, por tanto, vacía</a:t>
            </a:r>
            <a:r>
              <a:rPr lang="es-CL" dirty="0" smtClean="0">
                <a:latin typeface="+mj-lt"/>
              </a:rPr>
              <a:t>. </a:t>
            </a:r>
          </a:p>
          <a:p>
            <a:pPr marL="457200" indent="-457200" algn="just" eaLnBrk="1" hangingPunct="1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Verificar </a:t>
            </a:r>
            <a:r>
              <a:rPr lang="es-CL" dirty="0">
                <a:latin typeface="+mj-lt"/>
              </a:rPr>
              <a:t>que la pila no está llena antes de insertar o poner (“</a:t>
            </a:r>
            <a:r>
              <a:rPr lang="es-CL" dirty="0" err="1">
                <a:latin typeface="+mj-lt"/>
              </a:rPr>
              <a:t>push</a:t>
            </a:r>
            <a:r>
              <a:rPr lang="es-CL" dirty="0">
                <a:latin typeface="+mj-lt"/>
              </a:rPr>
              <a:t>”) un elemento en </a:t>
            </a:r>
            <a:r>
              <a:rPr lang="es-CL" dirty="0" smtClean="0">
                <a:latin typeface="+mj-lt"/>
              </a:rPr>
              <a:t>la pila</a:t>
            </a:r>
            <a:r>
              <a:rPr lang="es-CL" dirty="0">
                <a:latin typeface="+mj-lt"/>
              </a:rPr>
              <a:t>; verificar que una pila no está vacía antes de quitar o sacar (“pop”) un elemento </a:t>
            </a:r>
            <a:r>
              <a:rPr lang="es-CL" dirty="0" smtClean="0">
                <a:latin typeface="+mj-lt"/>
              </a:rPr>
              <a:t>de la </a:t>
            </a:r>
            <a:r>
              <a:rPr lang="es-CL" dirty="0">
                <a:latin typeface="+mj-lt"/>
              </a:rPr>
              <a:t>pila. Si estas precondiciones no se cumplen, se debe visualizar un mensaje de error y </a:t>
            </a:r>
            <a:r>
              <a:rPr lang="es-CL" dirty="0" smtClean="0">
                <a:latin typeface="+mj-lt"/>
              </a:rPr>
              <a:t>el programa </a:t>
            </a:r>
            <a:r>
              <a:rPr lang="es-CL" dirty="0">
                <a:latin typeface="+mj-lt"/>
              </a:rPr>
              <a:t>debe </a:t>
            </a:r>
            <a:r>
              <a:rPr lang="es-CL" dirty="0" smtClean="0">
                <a:latin typeface="+mj-lt"/>
              </a:rPr>
              <a:t>terminar.</a:t>
            </a:r>
          </a:p>
          <a:p>
            <a:pPr marL="457200" indent="-457200" algn="just" eaLnBrk="1" hangingPunct="1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s-CL" dirty="0" err="1" smtClean="0">
                <a:latin typeface="+mj-lt"/>
              </a:rPr>
              <a:t>pilaVacia</a:t>
            </a:r>
            <a:r>
              <a:rPr lang="es-CL" dirty="0" smtClean="0">
                <a:latin typeface="+mj-lt"/>
              </a:rPr>
              <a:t> </a:t>
            </a:r>
            <a:r>
              <a:rPr lang="es-CL" dirty="0">
                <a:latin typeface="+mj-lt"/>
              </a:rPr>
              <a:t>devuelve verdadero si la pila está vacía y falso en caso contrario</a:t>
            </a:r>
            <a:r>
              <a:rPr lang="es-CL" dirty="0" smtClean="0">
                <a:latin typeface="+mj-lt"/>
              </a:rPr>
              <a:t>.</a:t>
            </a:r>
            <a:endParaRPr lang="es-CL" dirty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702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72123" y="627604"/>
            <a:ext cx="79302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PilaLineal</a:t>
            </a:r>
            <a:endParaRPr lang="es-CL" sz="2800" dirty="0" smtClean="0">
              <a:latin typeface="+mj-lt"/>
            </a:endParaRP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5. </a:t>
            </a:r>
            <a:r>
              <a:rPr lang="es-CL" sz="2000" dirty="0" err="1" smtClean="0">
                <a:latin typeface="+mj-lt"/>
              </a:rPr>
              <a:t>pilaLlena</a:t>
            </a:r>
            <a:r>
              <a:rPr lang="es-CL" sz="2000" dirty="0" smtClean="0">
                <a:latin typeface="+mj-lt"/>
              </a:rPr>
              <a:t> </a:t>
            </a:r>
            <a:r>
              <a:rPr lang="es-CL" sz="2000" dirty="0">
                <a:latin typeface="+mj-lt"/>
              </a:rPr>
              <a:t>devuelve verdadero si la pila está llena y falso en caso contrario. Estas </a:t>
            </a:r>
            <a:r>
              <a:rPr lang="es-CL" sz="2000" dirty="0" smtClean="0">
                <a:latin typeface="+mj-lt"/>
              </a:rPr>
              <a:t>dos últimas </a:t>
            </a:r>
            <a:r>
              <a:rPr lang="es-CL" sz="2000" dirty="0">
                <a:latin typeface="+mj-lt"/>
              </a:rPr>
              <a:t>operaciones se utilizan para verificar las precondiciones de insertar y quitar.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sz="2000" dirty="0">
                <a:latin typeface="+mj-lt"/>
              </a:rPr>
              <a:t>6. </a:t>
            </a:r>
            <a:r>
              <a:rPr lang="es-CL" sz="2000" dirty="0" err="1">
                <a:latin typeface="+mj-lt"/>
              </a:rPr>
              <a:t>limpiarPila</a:t>
            </a:r>
            <a:r>
              <a:rPr lang="es-CL" sz="2000" dirty="0">
                <a:latin typeface="+mj-lt"/>
              </a:rPr>
              <a:t> vacía la </a:t>
            </a:r>
            <a:r>
              <a:rPr lang="es-CL" dirty="0">
                <a:latin typeface="+mj-lt"/>
              </a:rPr>
              <a:t>pila</a:t>
            </a:r>
            <a:r>
              <a:rPr lang="es-CL" sz="2000" dirty="0">
                <a:latin typeface="+mj-lt"/>
              </a:rPr>
              <a:t>, dejándola sin elementos y disponible para otras tareas.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sz="2000" dirty="0">
                <a:latin typeface="+mj-lt"/>
              </a:rPr>
              <a:t>7. </a:t>
            </a:r>
            <a:r>
              <a:rPr lang="es-CL" sz="2000" dirty="0" err="1">
                <a:latin typeface="+mj-lt"/>
              </a:rPr>
              <a:t>cimaPila</a:t>
            </a:r>
            <a:r>
              <a:rPr lang="es-CL" sz="2000" dirty="0">
                <a:latin typeface="+mj-lt"/>
              </a:rPr>
              <a:t> devuelve el valor situado en la cima de la pila, pero no se </a:t>
            </a:r>
            <a:r>
              <a:rPr lang="es-CL" sz="2000" dirty="0" err="1">
                <a:latin typeface="+mj-lt"/>
              </a:rPr>
              <a:t>decrementa</a:t>
            </a:r>
            <a:r>
              <a:rPr lang="es-CL" sz="2000" dirty="0">
                <a:latin typeface="+mj-lt"/>
              </a:rPr>
              <a:t> </a:t>
            </a:r>
            <a:r>
              <a:rPr lang="es-CL" sz="2000" dirty="0" smtClean="0">
                <a:latin typeface="+mj-lt"/>
              </a:rPr>
              <a:t>su puntero</a:t>
            </a:r>
            <a:r>
              <a:rPr lang="es-CL" sz="2000" dirty="0">
                <a:latin typeface="+mj-lt"/>
              </a:rPr>
              <a:t>, ya que la pila queda intacta.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3" y="4508249"/>
            <a:ext cx="2364555" cy="217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47" y="4542960"/>
            <a:ext cx="5015593" cy="186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2205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8600</TotalTime>
  <Words>733</Words>
  <Application>Microsoft Office PowerPoint</Application>
  <PresentationFormat>Presentación en pantalla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ＭＳ Ｐゴシック</vt:lpstr>
      <vt:lpstr>Trebuchet MS</vt:lpstr>
      <vt:lpstr>Wingdings</vt:lpstr>
      <vt:lpstr>Wingdings 3</vt:lpstr>
      <vt:lpstr>Faceta</vt:lpstr>
      <vt:lpstr> Unidad I Estructuras de datos lineales Pilas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Olea Jara Sandra</dc:creator>
  <cp:lastModifiedBy>Cuenta Microsoft</cp:lastModifiedBy>
  <cp:revision>1922</cp:revision>
  <dcterms:created xsi:type="dcterms:W3CDTF">2010-10-26T18:30:29Z</dcterms:created>
  <dcterms:modified xsi:type="dcterms:W3CDTF">2015-09-14T22:46:15Z</dcterms:modified>
</cp:coreProperties>
</file>