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0"/>
  </p:notesMasterIdLst>
  <p:sldIdLst>
    <p:sldId id="314" r:id="rId2"/>
    <p:sldId id="318" r:id="rId3"/>
    <p:sldId id="319" r:id="rId4"/>
    <p:sldId id="320" r:id="rId5"/>
    <p:sldId id="321" r:id="rId6"/>
    <p:sldId id="322" r:id="rId7"/>
    <p:sldId id="323" r:id="rId8"/>
    <p:sldId id="324" r:id="rId9"/>
    <p:sldId id="325" r:id="rId10"/>
    <p:sldId id="326" r:id="rId11"/>
    <p:sldId id="327" r:id="rId12"/>
    <p:sldId id="328" r:id="rId13"/>
    <p:sldId id="329" r:id="rId14"/>
    <p:sldId id="337" r:id="rId15"/>
    <p:sldId id="330" r:id="rId16"/>
    <p:sldId id="333" r:id="rId17"/>
    <p:sldId id="335" r:id="rId18"/>
    <p:sldId id="336" r:id="rId19"/>
  </p:sldIdLst>
  <p:sldSz cx="9144000" cy="6858000" type="screen4x3"/>
  <p:notesSz cx="6858000" cy="9144000"/>
  <p:custDataLst>
    <p:tags r:id="rId21"/>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5187" autoAdjust="0"/>
  </p:normalViewPr>
  <p:slideViewPr>
    <p:cSldViewPr>
      <p:cViewPr varScale="1">
        <p:scale>
          <a:sx n="48" d="100"/>
          <a:sy n="48" d="100"/>
        </p:scale>
        <p:origin x="1998"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06-06-2016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a:t>
            </a:fld>
            <a:endParaRPr lang="es-CL"/>
          </a:p>
        </p:txBody>
      </p:sp>
    </p:spTree>
    <p:extLst>
      <p:ext uri="{BB962C8B-B14F-4D97-AF65-F5344CB8AC3E}">
        <p14:creationId xmlns:p14="http://schemas.microsoft.com/office/powerpoint/2010/main" val="4213068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i="0" u="none" strike="noStrike" kern="1200" baseline="0" dirty="0" smtClean="0">
                <a:solidFill>
                  <a:schemeClr val="tx1"/>
                </a:solidFill>
                <a:latin typeface="+mn-lt"/>
                <a:ea typeface="+mn-ea"/>
                <a:cs typeface="+mn-cs"/>
              </a:rPr>
              <a:t>Un Caso de prueba es un conjunto específico de datos de entrada y de procedimientos asociados, desarrollados para probar un caso determinado (secuencia/camino particular, verificación de un requisito, </a:t>
            </a:r>
            <a:r>
              <a:rPr lang="es-CL" sz="1200" b="1" i="0" u="none" strike="noStrike" kern="1200" baseline="0" dirty="0" err="1" smtClean="0">
                <a:solidFill>
                  <a:schemeClr val="tx1"/>
                </a:solidFill>
                <a:latin typeface="+mn-lt"/>
                <a:ea typeface="+mn-ea"/>
                <a:cs typeface="+mn-cs"/>
              </a:rPr>
              <a:t>etc</a:t>
            </a:r>
            <a:r>
              <a:rPr lang="es-CL" sz="1200" b="1" i="0" u="none" strike="noStrike" kern="1200" baseline="0" dirty="0" smtClean="0">
                <a:solidFill>
                  <a:schemeClr val="tx1"/>
                </a:solidFill>
                <a:latin typeface="+mn-lt"/>
                <a:ea typeface="+mn-ea"/>
                <a:cs typeface="+mn-cs"/>
              </a:rPr>
              <a:t>)</a:t>
            </a:r>
            <a:r>
              <a:rPr lang="es-CL" sz="1200" b="0" i="0" u="none" strike="noStrike" kern="1200" baseline="0" dirty="0" smtClean="0">
                <a:solidFill>
                  <a:schemeClr val="tx1"/>
                </a:solidFill>
                <a:latin typeface="+mn-lt"/>
                <a:ea typeface="+mn-ea"/>
                <a:cs typeface="+mn-cs"/>
              </a:rPr>
              <a:t>.</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L" sz="1200" b="0" i="0" u="none" strike="noStrike" kern="1200" baseline="0" dirty="0" smtClean="0">
                <a:solidFill>
                  <a:schemeClr val="tx1"/>
                </a:solidFill>
                <a:latin typeface="+mn-lt"/>
                <a:ea typeface="+mn-ea"/>
                <a:cs typeface="+mn-cs"/>
              </a:rPr>
              <a:t>• </a:t>
            </a:r>
            <a:r>
              <a:rPr lang="es-CL" sz="1200" b="1" i="0" u="none" strike="noStrike" kern="1200" baseline="0" dirty="0" smtClean="0">
                <a:solidFill>
                  <a:schemeClr val="tx1"/>
                </a:solidFill>
                <a:latin typeface="+mn-lt"/>
                <a:ea typeface="+mn-ea"/>
                <a:cs typeface="+mn-cs"/>
              </a:rPr>
              <a:t>Historia / Revisión </a:t>
            </a:r>
            <a:r>
              <a:rPr lang="es-CL" sz="1200" b="0" i="0" u="none" strike="noStrike" kern="1200" baseline="0" dirty="0" smtClean="0">
                <a:solidFill>
                  <a:schemeClr val="tx1"/>
                </a:solidFill>
                <a:latin typeface="+mn-lt"/>
                <a:ea typeface="+mn-ea"/>
                <a:cs typeface="+mn-cs"/>
              </a:rPr>
              <a:t>- ¿Quién creó la especificación de los tests? ¿Quiénes eran los desarrolladores y managers (Ingenieros de Usabilidad, encargados de la documentación, </a:t>
            </a:r>
            <a:r>
              <a:rPr lang="es-CL" sz="1200" b="0" i="0" u="none" strike="noStrike" kern="1200" baseline="0" dirty="0" err="1" smtClean="0">
                <a:solidFill>
                  <a:schemeClr val="tx1"/>
                </a:solidFill>
                <a:latin typeface="+mn-lt"/>
                <a:ea typeface="+mn-ea"/>
                <a:cs typeface="+mn-cs"/>
              </a:rPr>
              <a:t>etc</a:t>
            </a:r>
            <a:r>
              <a:rPr lang="es-CL" sz="1200" b="0" i="0" u="none" strike="noStrike" kern="1200" baseline="0" dirty="0" smtClean="0">
                <a:solidFill>
                  <a:schemeClr val="tx1"/>
                </a:solidFill>
                <a:latin typeface="+mn-lt"/>
                <a:ea typeface="+mn-ea"/>
                <a:cs typeface="+mn-cs"/>
              </a:rPr>
              <a:t>) en el momento en que se creo la primera especificación? ¿Cuándo fue creada? ¿Cuándo fue la </a:t>
            </a:r>
            <a:r>
              <a:rPr lang="es-CL" sz="1200" b="0" i="0" u="none" strike="noStrike" kern="1200" baseline="0" dirty="0" err="1" smtClean="0">
                <a:solidFill>
                  <a:schemeClr val="tx1"/>
                </a:solidFill>
                <a:latin typeface="+mn-lt"/>
                <a:ea typeface="+mn-ea"/>
                <a:cs typeface="+mn-cs"/>
              </a:rPr>
              <a:t>útima</a:t>
            </a:r>
            <a:r>
              <a:rPr lang="es-CL" sz="1200" b="0" i="0" u="none" strike="noStrike" kern="1200" baseline="0" dirty="0" smtClean="0">
                <a:solidFill>
                  <a:schemeClr val="tx1"/>
                </a:solidFill>
                <a:latin typeface="+mn-lt"/>
                <a:ea typeface="+mn-ea"/>
                <a:cs typeface="+mn-cs"/>
              </a:rPr>
              <a:t> vez que fue actualizada? ¿Cuáles fueron los mayores cambios en el momento de la actualización?</a:t>
            </a:r>
          </a:p>
          <a:p>
            <a:r>
              <a:rPr lang="es-CL" sz="1200" b="0" i="0" u="none" strike="noStrike" kern="1200" baseline="0" dirty="0" smtClean="0">
                <a:solidFill>
                  <a:schemeClr val="tx1"/>
                </a:solidFill>
                <a:latin typeface="+mn-lt"/>
                <a:ea typeface="+mn-ea"/>
                <a:cs typeface="+mn-cs"/>
              </a:rPr>
              <a:t>• </a:t>
            </a:r>
            <a:r>
              <a:rPr lang="es-CL" sz="1200" b="1" i="0" u="none" strike="noStrike" kern="1200" baseline="0" dirty="0" smtClean="0">
                <a:solidFill>
                  <a:schemeClr val="tx1"/>
                </a:solidFill>
                <a:latin typeface="+mn-lt"/>
                <a:ea typeface="+mn-ea"/>
                <a:cs typeface="+mn-cs"/>
              </a:rPr>
              <a:t>Descripción de las características </a:t>
            </a:r>
            <a:r>
              <a:rPr lang="es-CL" sz="1200" b="0" i="0" u="none" strike="noStrike" kern="1200" baseline="0" dirty="0" smtClean="0">
                <a:solidFill>
                  <a:schemeClr val="tx1"/>
                </a:solidFill>
                <a:latin typeface="+mn-lt"/>
                <a:ea typeface="+mn-ea"/>
                <a:cs typeface="+mn-cs"/>
              </a:rPr>
              <a:t>– pequeña descripción del área que va a ser probada.</a:t>
            </a:r>
          </a:p>
          <a:p>
            <a:r>
              <a:rPr lang="es-CL" sz="1200" b="0" i="0" u="none" strike="noStrike" kern="1200" baseline="0" dirty="0" smtClean="0">
                <a:solidFill>
                  <a:schemeClr val="tx1"/>
                </a:solidFill>
                <a:latin typeface="+mn-lt"/>
                <a:ea typeface="+mn-ea"/>
                <a:cs typeface="+mn-cs"/>
              </a:rPr>
              <a:t>• </a:t>
            </a:r>
            <a:r>
              <a:rPr lang="es-CL" sz="1200" b="1" i="0" u="none" strike="noStrike" kern="1200" baseline="0" dirty="0" smtClean="0">
                <a:solidFill>
                  <a:schemeClr val="tx1"/>
                </a:solidFill>
                <a:latin typeface="+mn-lt"/>
                <a:ea typeface="+mn-ea"/>
                <a:cs typeface="+mn-cs"/>
              </a:rPr>
              <a:t>¿Qué se va a probar? </a:t>
            </a:r>
            <a:r>
              <a:rPr lang="es-CL" sz="1200" b="0" i="0" u="none" strike="noStrike" kern="1200" baseline="0" dirty="0" smtClean="0">
                <a:solidFill>
                  <a:schemeClr val="tx1"/>
                </a:solidFill>
                <a:latin typeface="+mn-lt"/>
                <a:ea typeface="+mn-ea"/>
                <a:cs typeface="+mn-cs"/>
              </a:rPr>
              <a:t>– rápida descripción general de los escenarios a probar, así quién revise la especificación sabrá si está probando dónde debe.</a:t>
            </a:r>
          </a:p>
          <a:p>
            <a:r>
              <a:rPr lang="es-CL" sz="1200" b="0" i="0" u="none" strike="noStrike" kern="1200" baseline="0" dirty="0" smtClean="0">
                <a:solidFill>
                  <a:schemeClr val="tx1"/>
                </a:solidFill>
                <a:latin typeface="+mn-lt"/>
                <a:ea typeface="+mn-ea"/>
                <a:cs typeface="+mn-cs"/>
              </a:rPr>
              <a:t>• </a:t>
            </a:r>
            <a:r>
              <a:rPr lang="es-CL" sz="1200" b="1" i="0" u="none" strike="noStrike" kern="1200" baseline="0" dirty="0" smtClean="0">
                <a:solidFill>
                  <a:schemeClr val="tx1"/>
                </a:solidFill>
                <a:latin typeface="+mn-lt"/>
                <a:ea typeface="+mn-ea"/>
                <a:cs typeface="+mn-cs"/>
              </a:rPr>
              <a:t>¿Qué no se va a cubrir? </a:t>
            </a:r>
            <a:r>
              <a:rPr lang="es-CL" sz="1200" b="0" i="0" u="none" strike="noStrike" kern="1200" baseline="0" dirty="0" smtClean="0">
                <a:solidFill>
                  <a:schemeClr val="tx1"/>
                </a:solidFill>
                <a:latin typeface="+mn-lt"/>
                <a:ea typeface="+mn-ea"/>
                <a:cs typeface="+mn-cs"/>
              </a:rPr>
              <a:t>- ¿hay alguna </a:t>
            </a:r>
            <a:r>
              <a:rPr lang="es-CL" sz="1200" b="0" i="0" u="none" strike="noStrike" kern="1200" baseline="0" dirty="0" err="1" smtClean="0">
                <a:solidFill>
                  <a:schemeClr val="tx1"/>
                </a:solidFill>
                <a:latin typeface="+mn-lt"/>
                <a:ea typeface="+mn-ea"/>
                <a:cs typeface="+mn-cs"/>
              </a:rPr>
              <a:t>áerea</a:t>
            </a:r>
            <a:r>
              <a:rPr lang="es-CL" sz="1200" b="0" i="0" u="none" strike="noStrike" kern="1200" baseline="0" dirty="0" smtClean="0">
                <a:solidFill>
                  <a:schemeClr val="tx1"/>
                </a:solidFill>
                <a:latin typeface="+mn-lt"/>
                <a:ea typeface="+mn-ea"/>
                <a:cs typeface="+mn-cs"/>
              </a:rPr>
              <a:t> que será cubierta por otra especificación u otro equipo? Si es así, </a:t>
            </a:r>
            <a:r>
              <a:rPr lang="es-CL" sz="1200" b="0" i="0" u="none" strike="noStrike" kern="1200" baseline="0" dirty="0" err="1" smtClean="0">
                <a:solidFill>
                  <a:schemeClr val="tx1"/>
                </a:solidFill>
                <a:latin typeface="+mn-lt"/>
                <a:ea typeface="+mn-ea"/>
                <a:cs typeface="+mn-cs"/>
              </a:rPr>
              <a:t>incluír</a:t>
            </a:r>
            <a:r>
              <a:rPr lang="es-CL" sz="1200" b="0" i="0" u="none" strike="noStrike" kern="1200" baseline="0" dirty="0" smtClean="0">
                <a:solidFill>
                  <a:schemeClr val="tx1"/>
                </a:solidFill>
                <a:latin typeface="+mn-lt"/>
                <a:ea typeface="+mn-ea"/>
                <a:cs typeface="+mn-cs"/>
              </a:rPr>
              <a:t> una referencia a ese documento.</a:t>
            </a:r>
          </a:p>
          <a:p>
            <a:r>
              <a:rPr lang="es-CL" sz="1200" b="0" i="0" u="none" strike="noStrike" kern="1200" baseline="0" dirty="0" smtClean="0">
                <a:solidFill>
                  <a:schemeClr val="tx1"/>
                </a:solidFill>
                <a:latin typeface="+mn-lt"/>
                <a:ea typeface="+mn-ea"/>
                <a:cs typeface="+mn-cs"/>
              </a:rPr>
              <a:t>• </a:t>
            </a:r>
            <a:r>
              <a:rPr lang="es-CL" sz="1200" b="1" i="0" u="none" strike="noStrike" kern="1200" baseline="0" dirty="0" smtClean="0">
                <a:solidFill>
                  <a:schemeClr val="tx1"/>
                </a:solidFill>
                <a:latin typeface="+mn-lt"/>
                <a:ea typeface="+mn-ea"/>
                <a:cs typeface="+mn-cs"/>
              </a:rPr>
              <a:t>Casos de prueba nocturnos </a:t>
            </a:r>
            <a:r>
              <a:rPr lang="es-CL" sz="1200" b="0" i="0" u="none" strike="noStrike" kern="1200" baseline="0" dirty="0" smtClean="0">
                <a:solidFill>
                  <a:schemeClr val="tx1"/>
                </a:solidFill>
                <a:latin typeface="+mn-lt"/>
                <a:ea typeface="+mn-ea"/>
                <a:cs typeface="+mn-cs"/>
              </a:rPr>
              <a:t>– una lista de los casos de prueba y una descripción a alto nivel de lo que va a ser ejecutado cada noche (o en cualquier</a:t>
            </a:r>
          </a:p>
          <a:p>
            <a:r>
              <a:rPr lang="es-CL" sz="1200" b="0" i="0" u="none" strike="noStrike" kern="1200" baseline="0" dirty="0" smtClean="0">
                <a:solidFill>
                  <a:schemeClr val="tx1"/>
                </a:solidFill>
                <a:latin typeface="+mn-lt"/>
                <a:ea typeface="+mn-ea"/>
                <a:cs typeface="+mn-cs"/>
              </a:rPr>
              <a:t>momento que un nuevo </a:t>
            </a:r>
            <a:r>
              <a:rPr lang="es-CL" sz="1200" b="0" i="0" u="none" strike="noStrike" kern="1200" baseline="0" dirty="0" err="1" smtClean="0">
                <a:solidFill>
                  <a:schemeClr val="tx1"/>
                </a:solidFill>
                <a:latin typeface="+mn-lt"/>
                <a:ea typeface="+mn-ea"/>
                <a:cs typeface="+mn-cs"/>
              </a:rPr>
              <a:t>build</a:t>
            </a:r>
            <a:r>
              <a:rPr lang="es-CL" sz="1200" b="0" i="0" u="none" strike="noStrike" kern="1200" baseline="0" dirty="0" smtClean="0">
                <a:solidFill>
                  <a:schemeClr val="tx1"/>
                </a:solidFill>
                <a:latin typeface="+mn-lt"/>
                <a:ea typeface="+mn-ea"/>
                <a:cs typeface="+mn-cs"/>
              </a:rPr>
              <a:t> esté disponible).</a:t>
            </a:r>
          </a:p>
          <a:p>
            <a:r>
              <a:rPr lang="es-CL" sz="1200" b="0" i="0" u="none" strike="noStrike" kern="1200" baseline="0" dirty="0" smtClean="0">
                <a:solidFill>
                  <a:schemeClr val="tx1"/>
                </a:solidFill>
                <a:latin typeface="+mn-lt"/>
                <a:ea typeface="+mn-ea"/>
                <a:cs typeface="+mn-cs"/>
              </a:rPr>
              <a:t>• </a:t>
            </a:r>
            <a:r>
              <a:rPr lang="es-CL" sz="1200" b="1" i="0" u="none" strike="noStrike" kern="1200" baseline="0" dirty="0" smtClean="0">
                <a:solidFill>
                  <a:schemeClr val="tx1"/>
                </a:solidFill>
                <a:latin typeface="+mn-lt"/>
                <a:ea typeface="+mn-ea"/>
                <a:cs typeface="+mn-cs"/>
              </a:rPr>
              <a:t>Propagación de las áreas de pruebas </a:t>
            </a:r>
            <a:r>
              <a:rPr lang="es-CL" sz="1200" b="0" i="0" u="none" strike="noStrike" kern="1200" baseline="0" dirty="0" smtClean="0">
                <a:solidFill>
                  <a:schemeClr val="tx1"/>
                </a:solidFill>
                <a:latin typeface="+mn-lt"/>
                <a:ea typeface="+mn-ea"/>
                <a:cs typeface="+mn-cs"/>
              </a:rPr>
              <a:t>- Esta sección es la más interesante de la especificación de las pruebas, donde los </a:t>
            </a:r>
            <a:r>
              <a:rPr lang="es-CL" sz="1200" b="0" i="0" u="none" strike="noStrike" kern="1200" baseline="0" dirty="0" err="1" smtClean="0">
                <a:solidFill>
                  <a:schemeClr val="tx1"/>
                </a:solidFill>
                <a:latin typeface="+mn-lt"/>
                <a:ea typeface="+mn-ea"/>
                <a:cs typeface="+mn-cs"/>
              </a:rPr>
              <a:t>testers</a:t>
            </a:r>
            <a:r>
              <a:rPr lang="es-CL" sz="1200" b="0" i="0" u="none" strike="noStrike" kern="1200" baseline="0" dirty="0" smtClean="0">
                <a:solidFill>
                  <a:schemeClr val="tx1"/>
                </a:solidFill>
                <a:latin typeface="+mn-lt"/>
                <a:ea typeface="+mn-ea"/>
                <a:cs typeface="+mn-cs"/>
              </a:rPr>
              <a:t> organizan las pruebas según lo que están probando.</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Pruebas de funcionalidad específica </a:t>
            </a:r>
            <a:r>
              <a:rPr lang="es-CL" sz="1200" b="0" i="0" u="none" strike="noStrike" kern="1200" baseline="0" dirty="0" smtClean="0">
                <a:solidFill>
                  <a:schemeClr val="tx1"/>
                </a:solidFill>
                <a:latin typeface="+mn-lt"/>
                <a:ea typeface="+mn-ea"/>
                <a:cs typeface="+mn-cs"/>
              </a:rPr>
              <a:t>– Pruebas para verificar que una característica está funcionando de acuerdo con la especificación. Este</a:t>
            </a:r>
          </a:p>
          <a:p>
            <a:r>
              <a:rPr lang="es-CL" sz="1200" b="0" i="0" u="none" strike="noStrike" kern="1200" baseline="0" dirty="0" smtClean="0">
                <a:solidFill>
                  <a:schemeClr val="tx1"/>
                </a:solidFill>
                <a:latin typeface="+mn-lt"/>
                <a:ea typeface="+mn-ea"/>
                <a:cs typeface="+mn-cs"/>
              </a:rPr>
              <a:t>área incluye verificación de condiciones de error.</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Tests de seguridad </a:t>
            </a:r>
            <a:r>
              <a:rPr lang="es-CL" sz="1200" b="0" i="0" u="none" strike="noStrike" kern="1200" baseline="0" dirty="0" smtClean="0">
                <a:solidFill>
                  <a:schemeClr val="tx1"/>
                </a:solidFill>
                <a:latin typeface="+mn-lt"/>
                <a:ea typeface="+mn-ea"/>
                <a:cs typeface="+mn-cs"/>
              </a:rPr>
              <a:t>– cualquier tipo de pruebas que están relacionadas </a:t>
            </a:r>
            <a:r>
              <a:rPr lang="en-US" sz="1200" b="0" i="0" u="none" strike="noStrike" kern="1200" baseline="0" dirty="0" smtClean="0">
                <a:solidFill>
                  <a:schemeClr val="tx1"/>
                </a:solidFill>
                <a:latin typeface="+mn-lt"/>
                <a:ea typeface="+mn-ea"/>
                <a:cs typeface="+mn-cs"/>
              </a:rPr>
              <a:t>con la </a:t>
            </a:r>
            <a:r>
              <a:rPr lang="en-US" sz="1200" b="0" i="0" u="none" strike="noStrike" kern="1200" baseline="0" dirty="0" err="1" smtClean="0">
                <a:solidFill>
                  <a:schemeClr val="tx1"/>
                </a:solidFill>
                <a:latin typeface="+mn-lt"/>
                <a:ea typeface="+mn-ea"/>
                <a:cs typeface="+mn-cs"/>
              </a:rPr>
              <a:t>seguridad</a:t>
            </a:r>
            <a:r>
              <a:rPr lang="en-US" sz="1200" b="0" i="0" u="none" strike="noStrike" kern="1200" baseline="0" dirty="0" smtClean="0">
                <a:solidFill>
                  <a:schemeClr val="tx1"/>
                </a:solidFill>
                <a:latin typeface="+mn-lt"/>
                <a:ea typeface="+mn-ea"/>
                <a:cs typeface="+mn-cs"/>
              </a:rPr>
              <a:t>. any tests that are related to security.</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Tests de accesibilidad </a:t>
            </a:r>
            <a:r>
              <a:rPr lang="es-CL" sz="1200" b="0" i="0" u="none" strike="noStrike" kern="1200" baseline="0" dirty="0" smtClean="0">
                <a:solidFill>
                  <a:schemeClr val="tx1"/>
                </a:solidFill>
                <a:latin typeface="+mn-lt"/>
                <a:ea typeface="+mn-ea"/>
                <a:cs typeface="+mn-cs"/>
              </a:rPr>
              <a:t>– Pruebas para asegurar la accesibilidad para las personas con discapacidad.</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Tests de stress </a:t>
            </a:r>
            <a:r>
              <a:rPr lang="es-CL" sz="1200" b="0" i="0" u="none" strike="noStrike" kern="1200" baseline="0" dirty="0" smtClean="0">
                <a:solidFill>
                  <a:schemeClr val="tx1"/>
                </a:solidFill>
                <a:latin typeface="+mn-lt"/>
                <a:ea typeface="+mn-ea"/>
                <a:cs typeface="+mn-cs"/>
              </a:rPr>
              <a:t>– Qué pruebas se deberían aplicar para aplicar una gran carga a la aplicación.</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Tests de rendimiento </a:t>
            </a:r>
            <a:r>
              <a:rPr lang="es-CL" sz="1200" b="0" i="0" u="none" strike="noStrike" kern="1200" baseline="0" dirty="0" smtClean="0">
                <a:solidFill>
                  <a:schemeClr val="tx1"/>
                </a:solidFill>
                <a:latin typeface="+mn-lt"/>
                <a:ea typeface="+mn-ea"/>
                <a:cs typeface="+mn-cs"/>
              </a:rPr>
              <a:t>– Verificar todos los requerimientos de rendimiento de la aplicación.</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Casos límite </a:t>
            </a:r>
            <a:r>
              <a:rPr lang="es-CL" sz="1200" b="0" i="0" u="none" strike="noStrike" kern="1200" baseline="0" dirty="0" smtClean="0">
                <a:solidFill>
                  <a:schemeClr val="tx1"/>
                </a:solidFill>
                <a:latin typeface="+mn-lt"/>
                <a:ea typeface="+mn-ea"/>
                <a:cs typeface="+mn-cs"/>
              </a:rPr>
              <a:t>– Pruebas buscando la manera de poner el SW al límite de su capacidad.</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Localización </a:t>
            </a:r>
            <a:r>
              <a:rPr lang="es-CL" sz="1200" b="0" i="0" u="none" strike="noStrike" kern="1200" baseline="0" dirty="0" smtClean="0">
                <a:solidFill>
                  <a:schemeClr val="tx1"/>
                </a:solidFill>
                <a:latin typeface="+mn-lt"/>
                <a:ea typeface="+mn-ea"/>
                <a:cs typeface="+mn-cs"/>
              </a:rPr>
              <a:t>- Pruebas para asegurar que se cumplen los requerimientos internacionales.</a:t>
            </a:r>
          </a:p>
          <a:p>
            <a:r>
              <a:rPr lang="es-CL" sz="1200" b="0" i="0" u="none" strike="noStrike" kern="1200" baseline="0" dirty="0" smtClean="0">
                <a:solidFill>
                  <a:schemeClr val="tx1"/>
                </a:solidFill>
                <a:latin typeface="+mn-lt"/>
                <a:ea typeface="+mn-ea"/>
                <a:cs typeface="+mn-cs"/>
              </a:rPr>
              <a:t>O </a:t>
            </a:r>
            <a:r>
              <a:rPr lang="es-CL" sz="1200" b="1" i="0" u="none" strike="noStrike" kern="1200" baseline="0" dirty="0" smtClean="0">
                <a:solidFill>
                  <a:schemeClr val="tx1"/>
                </a:solidFill>
                <a:latin typeface="+mn-lt"/>
                <a:ea typeface="+mn-ea"/>
                <a:cs typeface="+mn-cs"/>
              </a:rPr>
              <a:t>Especificación de la prioridad: </a:t>
            </a:r>
            <a:r>
              <a:rPr lang="es-CL" sz="1200" b="0" i="0" u="none" strike="noStrike" kern="1200" baseline="0" dirty="0" smtClean="0">
                <a:solidFill>
                  <a:schemeClr val="tx1"/>
                </a:solidFill>
                <a:latin typeface="+mn-lt"/>
                <a:ea typeface="+mn-ea"/>
                <a:cs typeface="+mn-cs"/>
              </a:rPr>
              <a:t>Prioridad Alta (High), Prioridad media (Medium), Prioridad baja (</a:t>
            </a:r>
            <a:r>
              <a:rPr lang="es-CL" sz="1200" b="0" i="0" u="none" strike="noStrike" kern="1200" baseline="0" dirty="0" err="1" smtClean="0">
                <a:solidFill>
                  <a:schemeClr val="tx1"/>
                </a:solidFill>
                <a:latin typeface="+mn-lt"/>
                <a:ea typeface="+mn-ea"/>
                <a:cs typeface="+mn-cs"/>
              </a:rPr>
              <a:t>Low</a:t>
            </a:r>
            <a:r>
              <a:rPr lang="es-CL" sz="1200" b="0" i="0" u="none" strike="noStrike" kern="1200" baseline="0" dirty="0" smtClean="0">
                <a:solidFill>
                  <a:schemeClr val="tx1"/>
                </a:solidFill>
                <a:latin typeface="+mn-lt"/>
                <a:ea typeface="+mn-ea"/>
                <a:cs typeface="+mn-cs"/>
              </a:rPr>
              <a:t>)</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0" i="0" kern="1200" dirty="0" smtClean="0">
                <a:solidFill>
                  <a:schemeClr val="tx1"/>
                </a:solidFill>
                <a:effectLst/>
                <a:latin typeface="+mn-lt"/>
                <a:ea typeface="+mn-ea"/>
                <a:cs typeface="+mn-cs"/>
              </a:rPr>
              <a:t> Testing funcional: se prueba la funcionalidad del </a:t>
            </a:r>
            <a:r>
              <a:rPr lang="es-CL" sz="1200" b="0" i="0" kern="1200" dirty="0" err="1" smtClean="0">
                <a:solidFill>
                  <a:schemeClr val="tx1"/>
                </a:solidFill>
                <a:effectLst/>
                <a:latin typeface="+mn-lt"/>
                <a:ea typeface="+mn-ea"/>
                <a:cs typeface="+mn-cs"/>
              </a:rPr>
              <a:t>sw</a:t>
            </a:r>
            <a:r>
              <a:rPr lang="es-CL" sz="1200" b="0" i="0" kern="1200" dirty="0" smtClean="0">
                <a:solidFill>
                  <a:schemeClr val="tx1"/>
                </a:solidFill>
                <a:effectLst/>
                <a:latin typeface="+mn-lt"/>
                <a:ea typeface="+mn-ea"/>
                <a:cs typeface="+mn-cs"/>
              </a:rPr>
              <a:t> en base a los requerimientos implícitos y explícitos. En pocas palabras es saber "¿que hace el </a:t>
            </a:r>
            <a:r>
              <a:rPr lang="es-CL" sz="1200" b="0" i="0" kern="1200" dirty="0" err="1" smtClean="0">
                <a:solidFill>
                  <a:schemeClr val="tx1"/>
                </a:solidFill>
                <a:effectLst/>
                <a:latin typeface="+mn-lt"/>
                <a:ea typeface="+mn-ea"/>
                <a:cs typeface="+mn-cs"/>
              </a:rPr>
              <a:t>sw</a:t>
            </a:r>
            <a:r>
              <a:rPr lang="es-CL" sz="1200" b="0" i="0" kern="1200" dirty="0" smtClean="0">
                <a:solidFill>
                  <a:schemeClr val="tx1"/>
                </a:solidFill>
                <a:effectLst/>
                <a:latin typeface="+mn-lt"/>
                <a:ea typeface="+mn-ea"/>
                <a:cs typeface="+mn-cs"/>
              </a:rPr>
              <a:t>?" y se aplica en todos los niveles anteriores. Es un test de caja negra</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13</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dirty="0" smtClean="0"/>
              <a:t>Testing no funcional:</a:t>
            </a:r>
          </a:p>
          <a:p>
            <a:endParaRPr lang="es-CL" sz="1200" b="1" dirty="0" smtClean="0"/>
          </a:p>
          <a:p>
            <a:pPr marL="0" indent="0" algn="just">
              <a:buNone/>
            </a:pPr>
            <a:r>
              <a:rPr lang="es-CL" sz="1200" dirty="0" smtClean="0"/>
              <a:t>fiabilidad(robustez, tolerancia a fallos, recuperación y cumplimiento)</a:t>
            </a:r>
          </a:p>
          <a:p>
            <a:pPr marL="0" indent="0" algn="just">
              <a:buNone/>
            </a:pPr>
            <a:r>
              <a:rPr lang="es-CL" sz="1200" dirty="0" smtClean="0"/>
              <a:t>usabilidad(comprensibilidad, facilidad de aprendizaje, </a:t>
            </a:r>
            <a:r>
              <a:rPr lang="es-CL" sz="1200" dirty="0" err="1" smtClean="0"/>
              <a:t>operabilidad</a:t>
            </a:r>
            <a:r>
              <a:rPr lang="es-CL" sz="1200" dirty="0" smtClean="0"/>
              <a:t>, el atractivo y de cumplimiento)</a:t>
            </a:r>
          </a:p>
          <a:p>
            <a:pPr marL="0" indent="0" algn="just">
              <a:buNone/>
            </a:pPr>
            <a:r>
              <a:rPr lang="es-CL" sz="1200" dirty="0" smtClean="0"/>
              <a:t>eficiencia(tiempo, rendimiento, optimización de recursos y cumplimiento; mantenimiento(capacidad de ser analizado, modificable, estabilidad, capacidad de prueba y de cumplimiento)</a:t>
            </a:r>
          </a:p>
          <a:p>
            <a:pPr marL="0" indent="0" algn="just">
              <a:buNone/>
            </a:pPr>
            <a:r>
              <a:rPr lang="es-CL" sz="1200" dirty="0" smtClean="0"/>
              <a:t>Portabilidad(adaptabilidad, capacidad de instalación, </a:t>
            </a:r>
            <a:r>
              <a:rPr lang="es-CL" sz="1200" dirty="0" err="1" smtClean="0"/>
              <a:t>co</a:t>
            </a:r>
            <a:r>
              <a:rPr lang="es-CL" sz="1200" dirty="0" smtClean="0"/>
              <a:t>-existencia, intercambiabilidad y cumplimiento). es un test de caja negra</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i="0" u="none" strike="noStrike" kern="1200" baseline="0" dirty="0" smtClean="0">
                <a:solidFill>
                  <a:schemeClr val="tx1"/>
                </a:solidFill>
                <a:latin typeface="+mn-lt"/>
                <a:ea typeface="+mn-ea"/>
                <a:cs typeface="+mn-cs"/>
              </a:rPr>
              <a:t>Test regresión</a:t>
            </a:r>
          </a:p>
          <a:p>
            <a:r>
              <a:rPr lang="es-CL" sz="1200" b="0" i="0" u="none" strike="noStrike" kern="1200" baseline="0" dirty="0" smtClean="0">
                <a:solidFill>
                  <a:schemeClr val="tx1"/>
                </a:solidFill>
                <a:latin typeface="+mn-lt"/>
                <a:ea typeface="+mn-ea"/>
                <a:cs typeface="+mn-cs"/>
              </a:rPr>
              <a:t>El test de regresión existe para asegurar que estos cambios no provoquen daños colaterales en funcionalidades ya existentes.</a:t>
            </a:r>
          </a:p>
          <a:p>
            <a:r>
              <a:rPr lang="es-CL" sz="1200" b="0" i="0" u="none" strike="noStrike" kern="1200" baseline="0" dirty="0" smtClean="0">
                <a:solidFill>
                  <a:schemeClr val="tx1"/>
                </a:solidFill>
                <a:latin typeface="+mn-lt"/>
                <a:ea typeface="+mn-ea"/>
                <a:cs typeface="+mn-cs"/>
              </a:rPr>
              <a:t>Este tipo de test es muy importante, ya que actualmente se utiliza el desarrollo iterativo en muchas empresas. En este tipo de desarrollo de SW se añade alguna funcionalidad en cada “pequeño” ciclo de test. Por eso, en este tipo de escenarios, el test de regresión tiene todo el sentido, para verificar que estas nuevas funcionalidades no “rompen” el SW.</a:t>
            </a:r>
          </a:p>
          <a:p>
            <a:endParaRPr lang="es-CL" sz="1200" b="0" i="0" u="none" strike="noStrike" kern="1200" baseline="0" dirty="0" smtClean="0">
              <a:solidFill>
                <a:schemeClr val="tx1"/>
              </a:solidFill>
              <a:latin typeface="+mn-lt"/>
              <a:ea typeface="+mn-ea"/>
              <a:cs typeface="+mn-cs"/>
            </a:endParaRPr>
          </a:p>
          <a:p>
            <a:r>
              <a:rPr lang="es-CL" sz="1200" b="0" i="0" u="none" strike="noStrike" kern="1200" baseline="0" dirty="0" smtClean="0">
                <a:solidFill>
                  <a:schemeClr val="tx1"/>
                </a:solidFill>
                <a:latin typeface="+mn-lt"/>
                <a:ea typeface="+mn-ea"/>
                <a:cs typeface="+mn-cs"/>
              </a:rPr>
              <a:t>En la gran mayoría de empresas, la principal prioridad son los defectos de regresión.</a:t>
            </a:r>
          </a:p>
          <a:p>
            <a:r>
              <a:rPr lang="es-CL" sz="1200" b="0" i="0" u="none" strike="noStrike" kern="1200" baseline="0" dirty="0" smtClean="0">
                <a:solidFill>
                  <a:schemeClr val="tx1"/>
                </a:solidFill>
                <a:latin typeface="+mn-lt"/>
                <a:ea typeface="+mn-ea"/>
                <a:cs typeface="+mn-cs"/>
              </a:rPr>
              <a:t>Normalmente, el criterio de salida del producto es que no exista ningún defecto de este tipo.</a:t>
            </a:r>
          </a:p>
          <a:p>
            <a:r>
              <a:rPr lang="es-CL" sz="1200" b="0" i="0" u="none" strike="noStrike" kern="1200" baseline="0" dirty="0" smtClean="0">
                <a:solidFill>
                  <a:schemeClr val="tx1"/>
                </a:solidFill>
                <a:latin typeface="+mn-lt"/>
                <a:ea typeface="+mn-ea"/>
                <a:cs typeface="+mn-cs"/>
              </a:rPr>
              <a:t>El test de regresión debería ser ejecutado siempre después del </a:t>
            </a:r>
            <a:r>
              <a:rPr lang="es-CL" sz="1200" b="0" i="0" u="none" strike="noStrike" kern="1200" baseline="0" dirty="0" err="1" smtClean="0">
                <a:solidFill>
                  <a:schemeClr val="tx1"/>
                </a:solidFill>
                <a:latin typeface="+mn-lt"/>
                <a:ea typeface="+mn-ea"/>
                <a:cs typeface="+mn-cs"/>
              </a:rPr>
              <a:t>sanity</a:t>
            </a:r>
            <a:r>
              <a:rPr lang="es-CL" sz="1200" b="0" i="0" u="none" strike="noStrike" kern="1200" baseline="0" dirty="0" smtClean="0">
                <a:solidFill>
                  <a:schemeClr val="tx1"/>
                </a:solidFill>
                <a:latin typeface="+mn-lt"/>
                <a:ea typeface="+mn-ea"/>
                <a:cs typeface="+mn-cs"/>
              </a:rPr>
              <a:t>/</a:t>
            </a:r>
            <a:r>
              <a:rPr lang="es-CL" sz="1200" b="0" i="0" u="none" strike="noStrike" kern="1200" baseline="0" dirty="0" err="1" smtClean="0">
                <a:solidFill>
                  <a:schemeClr val="tx1"/>
                </a:solidFill>
                <a:latin typeface="+mn-lt"/>
                <a:ea typeface="+mn-ea"/>
                <a:cs typeface="+mn-cs"/>
              </a:rPr>
              <a:t>smoke</a:t>
            </a:r>
            <a:r>
              <a:rPr lang="es-CL" sz="1200" b="0" i="0" u="none" strike="noStrike" kern="1200" baseline="0" dirty="0" smtClean="0">
                <a:solidFill>
                  <a:schemeClr val="tx1"/>
                </a:solidFill>
                <a:latin typeface="+mn-lt"/>
                <a:ea typeface="+mn-ea"/>
                <a:cs typeface="+mn-cs"/>
              </a:rPr>
              <a:t> test.</a:t>
            </a:r>
          </a:p>
          <a:p>
            <a:r>
              <a:rPr lang="es-CL" sz="1200" b="0" i="0" u="none" strike="noStrike" kern="1200" baseline="0" dirty="0" err="1" smtClean="0">
                <a:solidFill>
                  <a:schemeClr val="tx1"/>
                </a:solidFill>
                <a:latin typeface="+mn-lt"/>
                <a:ea typeface="+mn-ea"/>
                <a:cs typeface="+mn-cs"/>
              </a:rPr>
              <a:t>Sanity</a:t>
            </a:r>
            <a:r>
              <a:rPr lang="es-CL" sz="1200" b="0" i="0" u="none" strike="noStrike" kern="1200" baseline="0" dirty="0" smtClean="0">
                <a:solidFill>
                  <a:schemeClr val="tx1"/>
                </a:solidFill>
                <a:latin typeface="+mn-lt"/>
                <a:ea typeface="+mn-ea"/>
                <a:cs typeface="+mn-cs"/>
              </a:rPr>
              <a:t>/</a:t>
            </a:r>
            <a:r>
              <a:rPr lang="es-CL" sz="1200" b="0" i="0" u="none" strike="noStrike" kern="1200" baseline="0" dirty="0" err="1" smtClean="0">
                <a:solidFill>
                  <a:schemeClr val="tx1"/>
                </a:solidFill>
                <a:latin typeface="+mn-lt"/>
                <a:ea typeface="+mn-ea"/>
                <a:cs typeface="+mn-cs"/>
              </a:rPr>
              <a:t>Smoke</a:t>
            </a:r>
            <a:r>
              <a:rPr lang="es-CL" sz="1200" b="0" i="0" u="none" strike="noStrike" kern="1200" baseline="0" dirty="0" smtClean="0">
                <a:solidFill>
                  <a:schemeClr val="tx1"/>
                </a:solidFill>
                <a:latin typeface="+mn-lt"/>
                <a:ea typeface="+mn-ea"/>
                <a:cs typeface="+mn-cs"/>
              </a:rPr>
              <a:t> test es el tipo de test que permite saber si el SW está en un estado en el que ya se puede empezar el ciclo de test. Usualmente, el </a:t>
            </a:r>
            <a:r>
              <a:rPr lang="es-CL" sz="1200" b="0" i="0" u="none" strike="noStrike" kern="1200" baseline="0" dirty="0" err="1" smtClean="0">
                <a:solidFill>
                  <a:schemeClr val="tx1"/>
                </a:solidFill>
                <a:latin typeface="+mn-lt"/>
                <a:ea typeface="+mn-ea"/>
                <a:cs typeface="+mn-cs"/>
              </a:rPr>
              <a:t>sanity</a:t>
            </a:r>
            <a:r>
              <a:rPr lang="es-CL" sz="1200" b="0" i="0" u="none" strike="noStrike" kern="1200" baseline="0" dirty="0" smtClean="0">
                <a:solidFill>
                  <a:schemeClr val="tx1"/>
                </a:solidFill>
                <a:latin typeface="+mn-lt"/>
                <a:ea typeface="+mn-ea"/>
                <a:cs typeface="+mn-cs"/>
              </a:rPr>
              <a:t> test contiene test cases muy básicos. Cualquier fallo de estos tests cases supone la no aceptación del </a:t>
            </a:r>
            <a:r>
              <a:rPr lang="es-CL" sz="1200" b="0" i="0" u="none" strike="noStrike" kern="1200" baseline="0" dirty="0" err="1" smtClean="0">
                <a:solidFill>
                  <a:schemeClr val="tx1"/>
                </a:solidFill>
                <a:latin typeface="+mn-lt"/>
                <a:ea typeface="+mn-ea"/>
                <a:cs typeface="+mn-cs"/>
              </a:rPr>
              <a:t>build</a:t>
            </a:r>
            <a:r>
              <a:rPr lang="es-CL" sz="1200" b="0" i="0" u="none" strike="noStrike" kern="1200" baseline="0" dirty="0" smtClean="0">
                <a:solidFill>
                  <a:schemeClr val="tx1"/>
                </a:solidFill>
                <a:latin typeface="+mn-lt"/>
                <a:ea typeface="+mn-ea"/>
                <a:cs typeface="+mn-cs"/>
              </a:rPr>
              <a:t> del producto por parte del equipo de QA.</a:t>
            </a:r>
          </a:p>
          <a:p>
            <a:r>
              <a:rPr lang="es-CL" sz="1200" b="0" i="0" u="none" strike="noStrike" kern="1200" baseline="0" dirty="0" smtClean="0">
                <a:solidFill>
                  <a:schemeClr val="tx1"/>
                </a:solidFill>
                <a:latin typeface="+mn-lt"/>
                <a:ea typeface="+mn-ea"/>
                <a:cs typeface="+mn-cs"/>
              </a:rPr>
              <a:t>Ya que el test de regresión se debe repetir con cada </a:t>
            </a:r>
            <a:r>
              <a:rPr lang="es-CL" sz="1200" b="0" i="0" u="none" strike="noStrike" kern="1200" baseline="0" dirty="0" err="1" smtClean="0">
                <a:solidFill>
                  <a:schemeClr val="tx1"/>
                </a:solidFill>
                <a:latin typeface="+mn-lt"/>
                <a:ea typeface="+mn-ea"/>
                <a:cs typeface="+mn-cs"/>
              </a:rPr>
              <a:t>release</a:t>
            </a:r>
            <a:r>
              <a:rPr lang="es-CL" sz="1200" b="0" i="0" u="none" strike="noStrike" kern="1200" baseline="0" dirty="0" smtClean="0">
                <a:solidFill>
                  <a:schemeClr val="tx1"/>
                </a:solidFill>
                <a:latin typeface="+mn-lt"/>
                <a:ea typeface="+mn-ea"/>
                <a:cs typeface="+mn-cs"/>
              </a:rPr>
              <a:t> de SW, es un candidato perfecto para la automatización.</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i="0" u="none" strike="noStrike" kern="1200" baseline="0" dirty="0" smtClean="0">
                <a:solidFill>
                  <a:schemeClr val="tx1"/>
                </a:solidFill>
                <a:latin typeface="+mn-lt"/>
                <a:ea typeface="+mn-ea"/>
                <a:cs typeface="+mn-cs"/>
              </a:rPr>
              <a:t>Test seguridad</a:t>
            </a:r>
          </a:p>
          <a:p>
            <a:r>
              <a:rPr lang="es-CL" sz="1200" b="0" i="0" u="none" strike="noStrike" kern="1200" baseline="0" dirty="0" smtClean="0">
                <a:solidFill>
                  <a:schemeClr val="tx1"/>
                </a:solidFill>
                <a:latin typeface="+mn-lt"/>
                <a:ea typeface="+mn-ea"/>
                <a:cs typeface="+mn-cs"/>
              </a:rPr>
              <a:t>. En la mayoría de los casos, este tipo de test se ejecuta cuando el SW ha sido desarrollado, implantado y está ya operacional.</a:t>
            </a:r>
          </a:p>
          <a:p>
            <a:endParaRPr lang="es-CL" sz="1200" b="1" i="0" u="none" strike="noStrike" kern="1200" baseline="0" dirty="0" smtClean="0">
              <a:solidFill>
                <a:schemeClr val="tx1"/>
              </a:solidFill>
              <a:latin typeface="+mn-lt"/>
              <a:ea typeface="+mn-ea"/>
              <a:cs typeface="+mn-cs"/>
            </a:endParaRPr>
          </a:p>
          <a:p>
            <a:r>
              <a:rPr lang="es-CL" sz="1200" b="1" i="0" u="none" strike="noStrike" kern="1200" baseline="0" dirty="0" smtClean="0">
                <a:solidFill>
                  <a:schemeClr val="tx1"/>
                </a:solidFill>
                <a:latin typeface="+mn-lt"/>
                <a:ea typeface="+mn-ea"/>
                <a:cs typeface="+mn-cs"/>
              </a:rPr>
              <a:t>Test de rendimiento</a:t>
            </a:r>
          </a:p>
          <a:p>
            <a:r>
              <a:rPr lang="es-CL" sz="1200" b="0" i="0" u="none" strike="noStrike" kern="1200" baseline="0" smtClean="0">
                <a:solidFill>
                  <a:schemeClr val="tx1"/>
                </a:solidFill>
                <a:latin typeface="+mn-lt"/>
                <a:ea typeface="+mn-ea"/>
                <a:cs typeface="+mn-cs"/>
              </a:rPr>
              <a:t>Por </a:t>
            </a:r>
            <a:r>
              <a:rPr lang="es-CL" sz="1200" b="0" i="0" u="none" strike="noStrike" kern="1200" baseline="0" dirty="0" smtClean="0">
                <a:solidFill>
                  <a:schemeClr val="tx1"/>
                </a:solidFill>
                <a:latin typeface="+mn-lt"/>
                <a:ea typeface="+mn-ea"/>
                <a:cs typeface="+mn-cs"/>
              </a:rPr>
              <a:t>ejemplo, cómo reacciona una aplicación con un número elevado simultáneo de usuarios (¿sigue funcionando según lo esperado?), responde correctamente a multitud de peticiones?...</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18</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0" i="0" u="none" strike="noStrike" kern="1200" baseline="0" dirty="0" smtClean="0">
                <a:solidFill>
                  <a:schemeClr val="tx1"/>
                </a:solidFill>
                <a:latin typeface="+mn-lt"/>
                <a:ea typeface="+mn-ea"/>
                <a:cs typeface="+mn-cs"/>
              </a:rPr>
              <a:t>Incluso los sistemas de SW más simples, son tan propensos a los defectos que planificar los tests es tan importante como planificar el diseño. Cada vez que se entrega una nueva </a:t>
            </a:r>
            <a:r>
              <a:rPr lang="es-CL" sz="1200" b="0" i="0" u="none" strike="noStrike" kern="1200" baseline="0" dirty="0" err="1" smtClean="0">
                <a:solidFill>
                  <a:schemeClr val="tx1"/>
                </a:solidFill>
                <a:latin typeface="+mn-lt"/>
                <a:ea typeface="+mn-ea"/>
                <a:cs typeface="+mn-cs"/>
              </a:rPr>
              <a:t>release</a:t>
            </a:r>
            <a:r>
              <a:rPr lang="es-CL" sz="1200" b="0" i="0" u="none" strike="noStrike" kern="1200" baseline="0" dirty="0" smtClean="0">
                <a:solidFill>
                  <a:schemeClr val="tx1"/>
                </a:solidFill>
                <a:latin typeface="+mn-lt"/>
                <a:ea typeface="+mn-ea"/>
                <a:cs typeface="+mn-cs"/>
              </a:rPr>
              <a:t> se está ejecutando un trabajo sin beneficio. En la industria actual, se encuentra una media de más de 10 defectos importantes cada 1000 líneas de código. Podemos imaginar cuántos defectos podemos llegar a encontrar en un sistema de miles de líneas de código. La manera de recortar este problema es, precisamente, creando un plan de test.</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0" i="0" u="none" strike="noStrike" kern="1200" baseline="0" dirty="0" smtClean="0">
                <a:solidFill>
                  <a:schemeClr val="tx1"/>
                </a:solidFill>
                <a:latin typeface="+mn-lt"/>
                <a:ea typeface="+mn-ea"/>
                <a:cs typeface="+mn-cs"/>
              </a:rPr>
              <a:t>Principalmente, un plan de test nos dice qué es lo que vamos a testear mientras que el procedimiento nos informa cómo lo vamos a testear. Un plan de test de calidad, cubrirá un gran número de sistemas diferentes sin necesidad de desarrollar un procedimiento.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dirty="0" smtClean="0"/>
              <a:t>Como en la ejecución del test en sí, es fundamental que el Test Plan sea desarrolla por personas o equipos independientes de los que se encargan del desarrollo del software.</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CL" sz="1200" dirty="0" smtClean="0"/>
              <a:t>Preparación</a:t>
            </a:r>
          </a:p>
          <a:p>
            <a:pPr marL="0" indent="0">
              <a:buNone/>
            </a:pPr>
            <a:r>
              <a:rPr lang="es-CL" sz="1200" dirty="0" smtClean="0"/>
              <a:t>Las actividades la fase de preparación son las siguientes:</a:t>
            </a:r>
          </a:p>
          <a:p>
            <a:pPr marL="0" indent="0">
              <a:buNone/>
            </a:pPr>
            <a:r>
              <a:rPr lang="es-CL" sz="1200" dirty="0" smtClean="0"/>
              <a:t>• Revisión de la documentación para determinar su capacidad de ser probada y resolución de incidencias.</a:t>
            </a:r>
          </a:p>
          <a:p>
            <a:pPr marL="0" indent="0">
              <a:buNone/>
            </a:pPr>
            <a:r>
              <a:rPr lang="es-CL" sz="1200" dirty="0" smtClean="0"/>
              <a:t>• Determinar las técnicas de especificación de casos de prueba a utilizar.</a:t>
            </a:r>
          </a:p>
          <a:p>
            <a:pPr marL="0" indent="0">
              <a:buNone/>
            </a:pPr>
            <a:r>
              <a:rPr lang="es-CL" sz="1200" dirty="0" smtClean="0"/>
              <a:t>• Especificar la infraestructura necesaria para las pruebas</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i="0" u="none" strike="noStrike" kern="1200" baseline="0" dirty="0" smtClean="0">
                <a:solidFill>
                  <a:schemeClr val="tx1"/>
                </a:solidFill>
                <a:latin typeface="+mn-lt"/>
                <a:ea typeface="+mn-ea"/>
                <a:cs typeface="+mn-cs"/>
              </a:rPr>
              <a:t>Especificación de las pruebas</a:t>
            </a:r>
          </a:p>
          <a:p>
            <a:r>
              <a:rPr lang="es-CL" sz="1200" b="0" i="0" u="none" strike="noStrike" kern="1200" baseline="0" dirty="0" smtClean="0">
                <a:solidFill>
                  <a:schemeClr val="tx1"/>
                </a:solidFill>
                <a:latin typeface="+mn-lt"/>
                <a:ea typeface="+mn-ea"/>
                <a:cs typeface="+mn-cs"/>
              </a:rPr>
              <a:t>. Estos requisitos o especificaciones son escritos en un documento que se le suele conocer como </a:t>
            </a:r>
            <a:r>
              <a:rPr lang="es-CL" sz="1200" b="1" i="0" u="none" strike="noStrike" kern="1200" baseline="0" dirty="0" smtClean="0">
                <a:solidFill>
                  <a:schemeClr val="tx1"/>
                </a:solidFill>
                <a:latin typeface="+mn-lt"/>
                <a:ea typeface="+mn-ea"/>
                <a:cs typeface="+mn-cs"/>
              </a:rPr>
              <a:t>Documento de Requisitos Funcionales </a:t>
            </a:r>
            <a:r>
              <a:rPr lang="es-CL" sz="1200" b="0" i="0" u="none" strike="noStrike" kern="1200" baseline="0" dirty="0" smtClean="0">
                <a:solidFill>
                  <a:schemeClr val="tx1"/>
                </a:solidFill>
                <a:latin typeface="+mn-lt"/>
                <a:ea typeface="+mn-ea"/>
                <a:cs typeface="+mn-cs"/>
              </a:rPr>
              <a:t>o de </a:t>
            </a:r>
            <a:r>
              <a:rPr lang="es-CL" sz="1200" b="1" i="0" u="none" strike="noStrike" kern="1200" baseline="0" dirty="0" smtClean="0">
                <a:solidFill>
                  <a:schemeClr val="tx1"/>
                </a:solidFill>
                <a:latin typeface="+mn-lt"/>
                <a:ea typeface="+mn-ea"/>
                <a:cs typeface="+mn-cs"/>
              </a:rPr>
              <a:t>Especificaciones Funcionales</a:t>
            </a:r>
            <a:r>
              <a:rPr lang="es-CL" sz="1200" b="0" i="0" u="none" strike="noStrike" kern="1200" baseline="0" dirty="0" smtClean="0">
                <a:solidFill>
                  <a:schemeClr val="tx1"/>
                </a:solidFill>
                <a:latin typeface="+mn-lt"/>
                <a:ea typeface="+mn-ea"/>
                <a:cs typeface="+mn-cs"/>
              </a:rPr>
              <a:t>. Debe especificar de una forma clara y concisa cómo el usuario quisiera que fuera el sistema o cómo él percibe que debería de ser. Las reglas de negocio se pueden también documentar como parte de este documento.</a:t>
            </a:r>
          </a:p>
          <a:p>
            <a:r>
              <a:rPr lang="es-CL" sz="1200" b="0" i="0" u="none" strike="noStrike" kern="1200" baseline="0" dirty="0" smtClean="0">
                <a:solidFill>
                  <a:schemeClr val="tx1"/>
                </a:solidFill>
                <a:latin typeface="+mn-lt"/>
                <a:ea typeface="+mn-ea"/>
                <a:cs typeface="+mn-cs"/>
              </a:rPr>
              <a:t>Pero esto puede conllevar muchos riesgos que a la larga hacen que el trabajo sea más laborioso y se dupliquen los esfuerzos del equipo de QA.</a:t>
            </a:r>
          </a:p>
          <a:p>
            <a:r>
              <a:rPr lang="es-CL" sz="1200" b="0" i="0" u="none" strike="noStrike" kern="1200" baseline="0" dirty="0" smtClean="0">
                <a:solidFill>
                  <a:schemeClr val="tx1"/>
                </a:solidFill>
                <a:latin typeface="+mn-lt"/>
                <a:ea typeface="+mn-ea"/>
                <a:cs typeface="+mn-cs"/>
              </a:rPr>
              <a:t>Las especificaciones funcionales son la base de los casos de prueba (Test Cases) conjuntamente con los Diagramas de Flujo (Use cases), las reglas de negocio y algunas</a:t>
            </a:r>
          </a:p>
          <a:p>
            <a:r>
              <a:rPr lang="es-CL" sz="1200" b="0" i="0" u="none" strike="noStrike" kern="1200" baseline="0" dirty="0" smtClean="0">
                <a:solidFill>
                  <a:schemeClr val="tx1"/>
                </a:solidFill>
                <a:latin typeface="+mn-lt"/>
                <a:ea typeface="+mn-ea"/>
                <a:cs typeface="+mn-cs"/>
              </a:rPr>
              <a:t>otras condiciones especiales.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a:p>
        </p:txBody>
      </p:sp>
    </p:spTree>
    <p:extLst>
      <p:ext uri="{BB962C8B-B14F-4D97-AF65-F5344CB8AC3E}">
        <p14:creationId xmlns:p14="http://schemas.microsoft.com/office/powerpoint/2010/main" val="382231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06-06-2016</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06-06-2016</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06-06-2016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06-06-2016</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ítulo 2"/>
          <p:cNvSpPr>
            <a:spLocks noGrp="1"/>
          </p:cNvSpPr>
          <p:nvPr>
            <p:ph type="subTitle" idx="1"/>
          </p:nvPr>
        </p:nvSpPr>
        <p:spPr>
          <a:xfrm>
            <a:off x="882865" y="3538149"/>
            <a:ext cx="7504386" cy="1752600"/>
          </a:xfrm>
        </p:spPr>
        <p:txBody>
          <a:bodyPr>
            <a:normAutofit fontScale="92500" lnSpcReduction="10000"/>
          </a:bodyPr>
          <a:lstStyle/>
          <a:p>
            <a:pPr eaLnBrk="1" hangingPunct="1"/>
            <a:r>
              <a:rPr lang="es-CL" sz="3600" dirty="0" smtClean="0">
                <a:latin typeface="+mj-lt"/>
                <a:ea typeface="ＭＳ Ｐゴシック" pitchFamily="34" charset="-128"/>
              </a:rPr>
              <a:t>AIN6501</a:t>
            </a:r>
          </a:p>
          <a:p>
            <a:pPr eaLnBrk="1" hangingPunct="1"/>
            <a:r>
              <a:rPr lang="es-CL" sz="2600" dirty="0">
                <a:latin typeface="+mj-lt"/>
                <a:ea typeface="ＭＳ Ｐゴシック" pitchFamily="34" charset="-128"/>
              </a:rPr>
              <a:t>AUDITORÍA </a:t>
            </a:r>
            <a:r>
              <a:rPr lang="es-CL" sz="2600" dirty="0" smtClean="0">
                <a:latin typeface="+mj-lt"/>
                <a:ea typeface="ＭＳ Ｐゴシック" pitchFamily="34" charset="-128"/>
              </a:rPr>
              <a:t>INFORMÁTICA</a:t>
            </a:r>
          </a:p>
          <a:p>
            <a:pPr eaLnBrk="1" hangingPunct="1"/>
            <a:r>
              <a:rPr lang="es-MX" dirty="0" smtClean="0">
                <a:latin typeface="+mj-lt"/>
                <a:ea typeface="ＭＳ Ｐゴシック" pitchFamily="34" charset="-128"/>
              </a:rPr>
              <a:t>Israel A. Naranjo</a:t>
            </a:r>
            <a:endParaRPr lang="es-MX" dirty="0" smtClean="0">
              <a:latin typeface="+mj-lt"/>
              <a:ea typeface="ＭＳ Ｐゴシック" pitchFamily="34" charset="-128"/>
            </a:endParaRPr>
          </a:p>
          <a:p>
            <a:pPr eaLnBrk="1" hangingPunct="1"/>
            <a:r>
              <a:rPr lang="es-CL" dirty="0"/>
              <a:t>i</a:t>
            </a:r>
            <a:r>
              <a:rPr lang="es-CL" dirty="0" smtClean="0"/>
              <a:t>s.naranjo</a:t>
            </a:r>
            <a:r>
              <a:rPr lang="es-CL" dirty="0" smtClean="0"/>
              <a:t>@profesor.duoc.cl</a:t>
            </a:r>
            <a:endParaRPr lang="es-CL" dirty="0" smtClean="0"/>
          </a:p>
          <a:p>
            <a:pPr eaLnBrk="1" hangingPunct="1"/>
            <a:endParaRPr lang="es-CL" dirty="0" smtClean="0">
              <a:latin typeface="+mj-lt"/>
              <a:ea typeface="ＭＳ Ｐゴシック" pitchFamily="34" charset="-128"/>
            </a:endParaRPr>
          </a:p>
        </p:txBody>
      </p:sp>
    </p:spTree>
    <p:extLst>
      <p:ext uri="{BB962C8B-B14F-4D97-AF65-F5344CB8AC3E}">
        <p14:creationId xmlns:p14="http://schemas.microsoft.com/office/powerpoint/2010/main" val="1386848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CICLO DE VIDA DEL TEST DE SOFTWARE</a:t>
            </a:r>
            <a:endParaRPr lang="es-AR" dirty="0"/>
          </a:p>
        </p:txBody>
      </p:sp>
      <p:sp>
        <p:nvSpPr>
          <p:cNvPr id="7" name="1 Marcador de contenido"/>
          <p:cNvSpPr>
            <a:spLocks noGrp="1"/>
          </p:cNvSpPr>
          <p:nvPr>
            <p:ph idx="1"/>
          </p:nvPr>
        </p:nvSpPr>
        <p:spPr>
          <a:xfrm>
            <a:off x="395536" y="1207293"/>
            <a:ext cx="8229600" cy="4525963"/>
          </a:xfrm>
        </p:spPr>
        <p:txBody>
          <a:bodyPr/>
          <a:lstStyle/>
          <a:p>
            <a:pPr marL="0" indent="0">
              <a:buNone/>
            </a:pPr>
            <a:r>
              <a:rPr lang="es-CL" sz="2400" b="1" dirty="0"/>
              <a:t>¿Como podemos entonces definir formalmente un caso de prueba?</a:t>
            </a:r>
            <a:endParaRPr lang="es-CL" sz="2400" b="1" dirty="0" smtClean="0"/>
          </a:p>
        </p:txBody>
      </p:sp>
    </p:spTree>
    <p:extLst>
      <p:ext uri="{BB962C8B-B14F-4D97-AF65-F5344CB8AC3E}">
        <p14:creationId xmlns:p14="http://schemas.microsoft.com/office/powerpoint/2010/main" val="2304283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Partes de la especificación </a:t>
            </a:r>
            <a:r>
              <a:rPr lang="es-CL" dirty="0" smtClean="0"/>
              <a:t>de pruebas</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smtClean="0"/>
              <a:t>Puede Constar de </a:t>
            </a:r>
            <a:r>
              <a:rPr lang="es-CL" sz="2400" b="1" dirty="0"/>
              <a:t>la siguientes </a:t>
            </a:r>
            <a:r>
              <a:rPr lang="es-CL" sz="2400" b="1" dirty="0" smtClean="0"/>
              <a:t>partes:</a:t>
            </a:r>
          </a:p>
          <a:p>
            <a:pPr marL="457200" indent="-457200">
              <a:buFont typeface="+mj-lt"/>
              <a:buAutoNum type="arabicPeriod"/>
            </a:pPr>
            <a:r>
              <a:rPr lang="es-CL" sz="1800" b="1" dirty="0"/>
              <a:t>Historia / Revisión </a:t>
            </a:r>
            <a:endParaRPr lang="es-CL" sz="1800" b="1" dirty="0" smtClean="0"/>
          </a:p>
          <a:p>
            <a:pPr marL="457200" indent="-457200">
              <a:buFont typeface="+mj-lt"/>
              <a:buAutoNum type="arabicPeriod"/>
            </a:pPr>
            <a:r>
              <a:rPr lang="es-CL" sz="1800" b="1" dirty="0" smtClean="0"/>
              <a:t>Descripción </a:t>
            </a:r>
            <a:r>
              <a:rPr lang="es-CL" sz="1800" b="1" dirty="0"/>
              <a:t>de las </a:t>
            </a:r>
            <a:r>
              <a:rPr lang="es-CL" sz="1800" b="1" dirty="0" smtClean="0"/>
              <a:t>características</a:t>
            </a:r>
          </a:p>
          <a:p>
            <a:pPr marL="457200" indent="-457200">
              <a:buFont typeface="+mj-lt"/>
              <a:buAutoNum type="arabicPeriod"/>
            </a:pPr>
            <a:r>
              <a:rPr lang="es-CL" sz="1800" b="1" dirty="0"/>
              <a:t>¿Qué se va a probar? </a:t>
            </a:r>
            <a:endParaRPr lang="es-CL" sz="1800" b="1" dirty="0" smtClean="0"/>
          </a:p>
          <a:p>
            <a:pPr marL="457200" indent="-457200">
              <a:buFont typeface="+mj-lt"/>
              <a:buAutoNum type="arabicPeriod"/>
            </a:pPr>
            <a:r>
              <a:rPr lang="es-CL" sz="1800" b="1" dirty="0"/>
              <a:t>¿Qué no se va a cubrir? </a:t>
            </a:r>
            <a:endParaRPr lang="es-CL" sz="1800" b="1" dirty="0" smtClean="0"/>
          </a:p>
          <a:p>
            <a:pPr marL="457200" indent="-457200">
              <a:buFont typeface="+mj-lt"/>
              <a:buAutoNum type="arabicPeriod"/>
            </a:pPr>
            <a:r>
              <a:rPr lang="es-CL" sz="1800" b="1" dirty="0" smtClean="0"/>
              <a:t>Casos </a:t>
            </a:r>
            <a:r>
              <a:rPr lang="es-CL" sz="1800" b="1" dirty="0"/>
              <a:t>de prueba nocturnos </a:t>
            </a:r>
            <a:endParaRPr lang="es-CL" sz="1800" b="1" dirty="0" smtClean="0"/>
          </a:p>
          <a:p>
            <a:pPr marL="457200" indent="-457200">
              <a:buFont typeface="+mj-lt"/>
              <a:buAutoNum type="arabicPeriod"/>
            </a:pPr>
            <a:r>
              <a:rPr lang="es-CL" sz="1800" b="1" dirty="0"/>
              <a:t>Propagación de las áreas de pruebas </a:t>
            </a:r>
            <a:endParaRPr lang="es-CL" sz="1800" b="1" dirty="0" smtClean="0"/>
          </a:p>
          <a:p>
            <a:pPr marL="457200" indent="-457200">
              <a:buFont typeface="+mj-lt"/>
              <a:buAutoNum type="arabicPeriod"/>
            </a:pPr>
            <a:r>
              <a:rPr lang="es-CL" sz="1800" b="1" dirty="0"/>
              <a:t>Pruebas de funcionalidad </a:t>
            </a:r>
            <a:r>
              <a:rPr lang="es-CL" sz="1800" b="1" dirty="0" smtClean="0"/>
              <a:t>específica</a:t>
            </a:r>
          </a:p>
          <a:p>
            <a:pPr marL="457200" indent="-457200">
              <a:buFont typeface="+mj-lt"/>
              <a:buAutoNum type="arabicPeriod"/>
            </a:pPr>
            <a:r>
              <a:rPr lang="es-CL" sz="1800" b="1" dirty="0"/>
              <a:t>Tests de seguridad </a:t>
            </a:r>
            <a:r>
              <a:rPr lang="es-CL" sz="1800" b="1" dirty="0" smtClean="0"/>
              <a:t> </a:t>
            </a:r>
          </a:p>
          <a:p>
            <a:pPr marL="457200" indent="-457200">
              <a:buFont typeface="+mj-lt"/>
              <a:buAutoNum type="arabicPeriod"/>
            </a:pPr>
            <a:r>
              <a:rPr lang="es-CL" sz="1800" b="1" dirty="0"/>
              <a:t>Tests de accesibilidad </a:t>
            </a:r>
            <a:endParaRPr lang="es-CL" sz="1800" b="1" dirty="0" smtClean="0"/>
          </a:p>
          <a:p>
            <a:pPr marL="457200" indent="-457200">
              <a:buFont typeface="+mj-lt"/>
              <a:buAutoNum type="arabicPeriod"/>
            </a:pPr>
            <a:r>
              <a:rPr lang="es-CL" sz="1800" b="1" dirty="0" smtClean="0"/>
              <a:t>Tests </a:t>
            </a:r>
            <a:r>
              <a:rPr lang="es-CL" sz="1800" b="1" dirty="0"/>
              <a:t>de stress </a:t>
            </a:r>
            <a:endParaRPr lang="es-CL" sz="1800" b="1" dirty="0" smtClean="0"/>
          </a:p>
          <a:p>
            <a:pPr marL="457200" indent="-457200">
              <a:buFont typeface="+mj-lt"/>
              <a:buAutoNum type="arabicPeriod"/>
            </a:pPr>
            <a:r>
              <a:rPr lang="es-CL" sz="1800" b="1" dirty="0"/>
              <a:t>Tests de </a:t>
            </a:r>
            <a:r>
              <a:rPr lang="es-CL" sz="1800" b="1" dirty="0" smtClean="0"/>
              <a:t>rendimiento</a:t>
            </a:r>
          </a:p>
          <a:p>
            <a:pPr marL="457200" indent="-457200">
              <a:buFont typeface="+mj-lt"/>
              <a:buAutoNum type="arabicPeriod"/>
            </a:pPr>
            <a:r>
              <a:rPr lang="es-CL" sz="1800" b="1" dirty="0"/>
              <a:t>Casos límite </a:t>
            </a:r>
            <a:endParaRPr lang="es-CL" sz="1800" b="1" dirty="0" smtClean="0"/>
          </a:p>
          <a:p>
            <a:pPr marL="457200" indent="-457200">
              <a:buFont typeface="+mj-lt"/>
              <a:buAutoNum type="arabicPeriod"/>
            </a:pPr>
            <a:r>
              <a:rPr lang="es-CL" sz="1800" b="1" dirty="0"/>
              <a:t>Localización </a:t>
            </a:r>
            <a:r>
              <a:rPr lang="es-CL" sz="1800" b="1" dirty="0" smtClean="0"/>
              <a:t> </a:t>
            </a:r>
          </a:p>
          <a:p>
            <a:pPr marL="457200" indent="-457200">
              <a:buFont typeface="+mj-lt"/>
              <a:buAutoNum type="arabicPeriod"/>
            </a:pPr>
            <a:r>
              <a:rPr lang="es-CL" sz="1800" b="1" dirty="0"/>
              <a:t>Especificación de la prioridad</a:t>
            </a:r>
            <a:endParaRPr lang="es-CL" sz="1800" b="1" dirty="0" smtClean="0"/>
          </a:p>
          <a:p>
            <a:pPr marL="457200" indent="-457200">
              <a:buFont typeface="+mj-lt"/>
              <a:buAutoNum type="arabicPeriod"/>
            </a:pPr>
            <a:endParaRPr lang="es-CL" sz="2000" dirty="0" smtClean="0"/>
          </a:p>
        </p:txBody>
      </p:sp>
    </p:spTree>
    <p:extLst>
      <p:ext uri="{BB962C8B-B14F-4D97-AF65-F5344CB8AC3E}">
        <p14:creationId xmlns:p14="http://schemas.microsoft.com/office/powerpoint/2010/main" val="177553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Partes de la especificación de pruebas</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a:t>Ejemplo de campos en la especificación:</a:t>
            </a:r>
            <a:endParaRPr lang="es-CL" sz="2400" b="1" dirty="0" smtClean="0"/>
          </a:p>
          <a:p>
            <a:pPr marL="0" indent="0">
              <a:buNone/>
            </a:pPr>
            <a:r>
              <a:rPr lang="es-CL" sz="2000" dirty="0"/>
              <a:t>Partiendo de la base que los campos y la información que se debe detallar en </a:t>
            </a:r>
            <a:r>
              <a:rPr lang="es-CL" sz="2000" dirty="0" smtClean="0"/>
              <a:t>la especificación </a:t>
            </a:r>
            <a:r>
              <a:rPr lang="es-CL" sz="2000" dirty="0"/>
              <a:t>de los test cases puede y debe cambiar según la forma de trabajar de </a:t>
            </a:r>
            <a:r>
              <a:rPr lang="es-CL" sz="2000" dirty="0" smtClean="0"/>
              <a:t>cada grupo </a:t>
            </a:r>
            <a:r>
              <a:rPr lang="es-CL" sz="2000" dirty="0"/>
              <a:t>de test, se detallan a continuación aquellos que no pueden faltar:</a:t>
            </a:r>
            <a:endParaRPr lang="es-CL"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198682"/>
            <a:ext cx="3589744" cy="261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3198682"/>
            <a:ext cx="4751331" cy="256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438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TIPOS DE PRUEBAS DE SOFTWARE</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smtClean="0"/>
              <a:t>Test </a:t>
            </a:r>
            <a:r>
              <a:rPr lang="es-CL" sz="2400" b="1" dirty="0"/>
              <a:t>caja </a:t>
            </a:r>
            <a:r>
              <a:rPr lang="es-CL" sz="2400" b="1" dirty="0" smtClean="0"/>
              <a:t>negra</a:t>
            </a:r>
          </a:p>
          <a:p>
            <a:pPr marL="0" indent="0">
              <a:buNone/>
            </a:pPr>
            <a:r>
              <a:rPr lang="es-CL" sz="1600" dirty="0"/>
              <a:t>En los tests de caja negra, el SW es tratado como un sistema cerrado del que </a:t>
            </a:r>
            <a:r>
              <a:rPr lang="es-CL" sz="1600" dirty="0" smtClean="0"/>
              <a:t>se desconoce </a:t>
            </a:r>
            <a:r>
              <a:rPr lang="es-CL" sz="1600" dirty="0"/>
              <a:t>como está desarrollado (el ingeniero de test no debe asumir nada sobre </a:t>
            </a:r>
            <a:r>
              <a:rPr lang="es-CL" sz="1600" dirty="0" smtClean="0"/>
              <a:t>cómo fue </a:t>
            </a:r>
            <a:r>
              <a:rPr lang="es-CL" sz="1600" dirty="0"/>
              <a:t>desarrollado).</a:t>
            </a:r>
          </a:p>
          <a:p>
            <a:pPr marL="0" indent="0">
              <a:buNone/>
            </a:pPr>
            <a:r>
              <a:rPr lang="es-CL" sz="1600" dirty="0"/>
              <a:t>Probablemente sea el más utilizado y es el más cercano a la experiencia de usuario.</a:t>
            </a:r>
          </a:p>
          <a:p>
            <a:pPr marL="0" indent="0">
              <a:buNone/>
            </a:pPr>
            <a:r>
              <a:rPr lang="es-CL" sz="1600" dirty="0"/>
              <a:t>La única información que tiene el tester es el documento de requerimientos y </a:t>
            </a:r>
            <a:r>
              <a:rPr lang="es-CL" sz="1600" dirty="0" smtClean="0"/>
              <a:t>la funcionalidad </a:t>
            </a:r>
            <a:r>
              <a:rPr lang="es-CL" sz="1600" dirty="0"/>
              <a:t>del SW.</a:t>
            </a:r>
          </a:p>
          <a:p>
            <a:pPr marL="0" indent="0">
              <a:buNone/>
            </a:pPr>
            <a:r>
              <a:rPr lang="es-CL" sz="1600" dirty="0"/>
              <a:t>El objetivo del test de caja negra es asegurar que el SW funciona de acuerdo con </a:t>
            </a:r>
            <a:r>
              <a:rPr lang="es-CL" sz="1600" dirty="0" smtClean="0"/>
              <a:t>los requerimientos </a:t>
            </a:r>
            <a:r>
              <a:rPr lang="es-CL" sz="1600" dirty="0"/>
              <a:t>y que cumple las expectativas del usuario.</a:t>
            </a:r>
            <a:endParaRPr lang="es-CL" sz="1600" dirty="0" smtClean="0"/>
          </a:p>
        </p:txBody>
      </p:sp>
      <p:pic>
        <p:nvPicPr>
          <p:cNvPr id="9220" name="Picture 4" descr="http://www.sites.upiicsa.ipn.mx/polilibros/portal/Polilibros/P_externos/Administracion_informatica_de_las_organizaciones_Ramon_E_Enriquez_Gonzalez/imagenes/CajaNegr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648" y="4149080"/>
            <a:ext cx="6121167"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022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smtClean="0"/>
              <a:t>TEST DE CAJA NEGRA</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a:t> Testing </a:t>
            </a:r>
            <a:r>
              <a:rPr lang="es-CL" sz="2400" b="1" dirty="0" smtClean="0"/>
              <a:t>funcional:</a:t>
            </a:r>
            <a:r>
              <a:rPr lang="es-CL" sz="1600" dirty="0"/>
              <a:t> S</a:t>
            </a:r>
            <a:r>
              <a:rPr lang="es-CL" sz="1600" dirty="0" smtClean="0"/>
              <a:t>e </a:t>
            </a:r>
            <a:r>
              <a:rPr lang="es-CL" sz="1600" dirty="0"/>
              <a:t>prueba la funcionalidad del </a:t>
            </a:r>
            <a:r>
              <a:rPr lang="es-CL" sz="1600" dirty="0" smtClean="0"/>
              <a:t>SW</a:t>
            </a:r>
            <a:r>
              <a:rPr lang="es-CL" sz="1600" dirty="0" smtClean="0"/>
              <a:t> </a:t>
            </a:r>
            <a:r>
              <a:rPr lang="es-CL" sz="1600" dirty="0"/>
              <a:t>en base a los requerimientos implícitos y explícitos. En pocas palabras es saber "¿que hace el </a:t>
            </a:r>
            <a:r>
              <a:rPr lang="es-CL" sz="1600" dirty="0" smtClean="0"/>
              <a:t>SW</a:t>
            </a:r>
            <a:r>
              <a:rPr lang="es-CL" sz="1600" dirty="0" smtClean="0"/>
              <a:t>?" </a:t>
            </a:r>
            <a:r>
              <a:rPr lang="es-CL" sz="1600" dirty="0"/>
              <a:t>y se aplica en todos los niveles </a:t>
            </a:r>
            <a:r>
              <a:rPr lang="es-CL" sz="1600" dirty="0" smtClean="0"/>
              <a:t>anteriores. Es un test de caja negra.</a:t>
            </a:r>
          </a:p>
          <a:p>
            <a:pPr marL="0" indent="0">
              <a:buNone/>
            </a:pPr>
            <a:endParaRPr lang="es-CL" sz="1600" dirty="0"/>
          </a:p>
          <a:p>
            <a:pPr marL="0" indent="0" algn="just">
              <a:buNone/>
            </a:pPr>
            <a:r>
              <a:rPr lang="es-CL" sz="2400" b="1" dirty="0" smtClean="0"/>
              <a:t>Testing </a:t>
            </a:r>
            <a:r>
              <a:rPr lang="es-CL" sz="2400" b="1" dirty="0"/>
              <a:t>no </a:t>
            </a:r>
            <a:r>
              <a:rPr lang="es-CL" sz="2400" b="1" dirty="0" smtClean="0"/>
              <a:t>funcional: </a:t>
            </a:r>
            <a:r>
              <a:rPr lang="es-CL" sz="1600" dirty="0" smtClean="0"/>
              <a:t>Se </a:t>
            </a:r>
            <a:r>
              <a:rPr lang="es-CL" sz="1600" dirty="0"/>
              <a:t>prueban todas las características del SW que no están relacionado con funcionalidad pero que debe cumplir un </a:t>
            </a:r>
            <a:r>
              <a:rPr lang="es-CL" sz="1600" dirty="0" smtClean="0"/>
              <a:t>SW</a:t>
            </a:r>
            <a:r>
              <a:rPr lang="es-CL" sz="1600" dirty="0" smtClean="0"/>
              <a:t>, </a:t>
            </a:r>
            <a:r>
              <a:rPr lang="es-CL" sz="1600" dirty="0"/>
              <a:t>es decir, que tan bien trabaja el </a:t>
            </a:r>
            <a:r>
              <a:rPr lang="es-CL" sz="1600" dirty="0" smtClean="0"/>
              <a:t>SW</a:t>
            </a:r>
            <a:r>
              <a:rPr lang="es-CL" sz="1600" dirty="0" smtClean="0"/>
              <a:t>, </a:t>
            </a:r>
            <a:r>
              <a:rPr lang="es-CL" sz="1600" dirty="0"/>
              <a:t>también se hace en todos los niveles anteriores, </a:t>
            </a:r>
            <a:endParaRPr lang="es-CL" sz="1600" dirty="0" smtClean="0"/>
          </a:p>
          <a:p>
            <a:pPr marL="0" indent="0" algn="just">
              <a:buNone/>
            </a:pPr>
            <a:r>
              <a:rPr lang="es-CL" sz="1600" dirty="0" smtClean="0"/>
              <a:t>se </a:t>
            </a:r>
            <a:r>
              <a:rPr lang="es-CL" sz="1600" dirty="0"/>
              <a:t>revisa: </a:t>
            </a:r>
            <a:endParaRPr lang="es-CL" sz="1600" dirty="0" smtClean="0"/>
          </a:p>
          <a:p>
            <a:pPr marL="0" indent="0" algn="just">
              <a:buNone/>
            </a:pPr>
            <a:endParaRPr lang="es-CL" sz="1600" dirty="0" smtClean="0"/>
          </a:p>
          <a:p>
            <a:pPr lvl="1" algn="just">
              <a:buFont typeface="Wingdings" pitchFamily="2" charset="2"/>
              <a:buChar char="§"/>
            </a:pPr>
            <a:r>
              <a:rPr lang="es-CL" sz="1600" dirty="0" smtClean="0"/>
              <a:t>Fiabilidad</a:t>
            </a:r>
          </a:p>
          <a:p>
            <a:pPr lvl="1" algn="just">
              <a:buFont typeface="Wingdings" pitchFamily="2" charset="2"/>
              <a:buChar char="§"/>
            </a:pPr>
            <a:r>
              <a:rPr lang="es-CL" sz="1600" dirty="0" smtClean="0"/>
              <a:t>Usabilidad</a:t>
            </a:r>
          </a:p>
          <a:p>
            <a:pPr lvl="1" algn="just">
              <a:buFont typeface="Wingdings" pitchFamily="2" charset="2"/>
              <a:buChar char="§"/>
            </a:pPr>
            <a:r>
              <a:rPr lang="es-CL" sz="1600" dirty="0"/>
              <a:t>E</a:t>
            </a:r>
            <a:r>
              <a:rPr lang="es-CL" sz="1600" dirty="0" smtClean="0"/>
              <a:t>ficiencia</a:t>
            </a:r>
          </a:p>
          <a:p>
            <a:pPr lvl="1" algn="just">
              <a:buFont typeface="Wingdings" pitchFamily="2" charset="2"/>
              <a:buChar char="§"/>
            </a:pPr>
            <a:r>
              <a:rPr lang="es-CL" sz="1600" dirty="0" smtClean="0"/>
              <a:t>Portabilidad</a:t>
            </a:r>
          </a:p>
        </p:txBody>
      </p:sp>
    </p:spTree>
    <p:extLst>
      <p:ext uri="{BB962C8B-B14F-4D97-AF65-F5344CB8AC3E}">
        <p14:creationId xmlns:p14="http://schemas.microsoft.com/office/powerpoint/2010/main" val="3163917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TIPOS DE PRUEBAS DE SOFTWARE</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a:t>Test de caja </a:t>
            </a:r>
            <a:r>
              <a:rPr lang="es-CL" sz="2400" b="1" dirty="0" smtClean="0"/>
              <a:t>blanca </a:t>
            </a:r>
            <a:r>
              <a:rPr lang="es-CL" sz="2400" b="1" dirty="0"/>
              <a:t>o Testing </a:t>
            </a:r>
            <a:r>
              <a:rPr lang="es-CL" sz="2400" b="1" dirty="0" smtClean="0"/>
              <a:t>estructural</a:t>
            </a:r>
            <a:endParaRPr lang="es-CL" sz="2400" b="1" dirty="0"/>
          </a:p>
          <a:p>
            <a:pPr marL="0" indent="0">
              <a:buNone/>
            </a:pPr>
            <a:r>
              <a:rPr lang="es-CL" sz="1600" dirty="0"/>
              <a:t>El testing de caja blanca está basado en el conocimiento del código interno del SW. </a:t>
            </a:r>
            <a:r>
              <a:rPr lang="es-CL" sz="1600" dirty="0" smtClean="0"/>
              <a:t>El SW </a:t>
            </a:r>
            <a:r>
              <a:rPr lang="es-CL" sz="1600" dirty="0"/>
              <a:t>interno y el funcionamiento del código debe ser conocido por los ingenieros de test.</a:t>
            </a:r>
          </a:p>
          <a:p>
            <a:pPr marL="0" indent="0">
              <a:buNone/>
            </a:pPr>
            <a:r>
              <a:rPr lang="es-CL" sz="1600" dirty="0"/>
              <a:t>Los tests se basan </a:t>
            </a:r>
            <a:r>
              <a:rPr lang="es-CL" sz="1600" dirty="0" smtClean="0"/>
              <a:t>en </a:t>
            </a:r>
            <a:r>
              <a:rPr lang="es-CL" sz="1600" dirty="0"/>
              <a:t>la cobertura de las condiciones y declaraciones del código.</a:t>
            </a:r>
          </a:p>
        </p:txBody>
      </p:sp>
      <p:pic>
        <p:nvPicPr>
          <p:cNvPr id="122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865388"/>
            <a:ext cx="54387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329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TIPOS DE PRUEBAS DE SOFTWARE</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a:t>Test de caja </a:t>
            </a:r>
            <a:r>
              <a:rPr lang="es-CL" sz="2400" b="1" dirty="0" smtClean="0"/>
              <a:t>Gris</a:t>
            </a:r>
          </a:p>
          <a:p>
            <a:pPr marL="0" indent="0">
              <a:buNone/>
            </a:pPr>
            <a:r>
              <a:rPr lang="es-CL" sz="1600" dirty="0" smtClean="0"/>
              <a:t>Pruebas </a:t>
            </a:r>
            <a:r>
              <a:rPr lang="es-CL" sz="1600" dirty="0"/>
              <a:t>de caja gris es una combinación de pruebas de caja blanca y las pruebas de recuadro negro. El objetivo de esta prueba es buscar los defectos si alguno debido a la estructura incorrecta o el uso inadecuado de aplicaciones. Pruebas de caja gris es también conocida como la prueba translúcido.</a:t>
            </a:r>
            <a:endParaRPr lang="es-CL" sz="1600" b="1"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636912"/>
            <a:ext cx="6264696" cy="352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42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TIPOS DE PRUEBAS DE SOFTWARE</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a:t>Test </a:t>
            </a:r>
            <a:r>
              <a:rPr lang="es-CL" sz="2400" b="1" dirty="0" smtClean="0"/>
              <a:t>regresión o Confirmación:</a:t>
            </a:r>
          </a:p>
          <a:p>
            <a:pPr marL="0" indent="0">
              <a:buNone/>
            </a:pPr>
            <a:r>
              <a:rPr lang="es-CL" sz="1600" dirty="0"/>
              <a:t> El SW está expuesto constantemente a cambios. Estos cambios pueden deberse a nuevos defectos que deben ser solventados, o simplemente a mejoras para mantener el producto competitivo en el </a:t>
            </a:r>
            <a:r>
              <a:rPr lang="es-CL" sz="1600" dirty="0" smtClean="0"/>
              <a:t>mercado.</a:t>
            </a:r>
          </a:p>
          <a:p>
            <a:pPr marL="0" indent="0">
              <a:buNone/>
            </a:pPr>
            <a:endParaRPr lang="es-CL" sz="1600" dirty="0"/>
          </a:p>
          <a:p>
            <a:pPr marL="0" indent="0">
              <a:buNone/>
            </a:pPr>
            <a:r>
              <a:rPr lang="es-CL" sz="1600" dirty="0"/>
              <a:t>El test de regresión puede ejecutarse para todo el SW, o puede ser seleccionado solo par algún componente. Normalmente, se ejecuta un ciclo completo de regresión al final del test y un ciclo parcial entre ciclos de test. Durante el ciclo de regresión es </a:t>
            </a:r>
            <a:r>
              <a:rPr lang="es-CL" sz="1600" dirty="0" smtClean="0"/>
              <a:t>muy importante </a:t>
            </a:r>
            <a:r>
              <a:rPr lang="es-CL" sz="1600" dirty="0"/>
              <a:t>seleccionar los test cases adecuados para obtener los máximos beneficios.</a:t>
            </a:r>
          </a:p>
          <a:p>
            <a:pPr marL="0" indent="0">
              <a:buNone/>
            </a:pPr>
            <a:endParaRPr lang="es-CL" sz="1600" dirty="0"/>
          </a:p>
          <a:p>
            <a:pPr marL="0" indent="0">
              <a:buNone/>
            </a:pPr>
            <a:r>
              <a:rPr lang="es-CL" sz="1600" dirty="0" smtClean="0"/>
              <a:t>Esta </a:t>
            </a:r>
            <a:r>
              <a:rPr lang="es-CL" sz="1600" dirty="0"/>
              <a:t>selección se debe basar en los conocimientos que se tienen sobre</a:t>
            </a:r>
            <a:r>
              <a:rPr lang="es-CL" sz="1600" dirty="0" smtClean="0"/>
              <a:t>:</a:t>
            </a:r>
          </a:p>
          <a:p>
            <a:pPr marL="0" indent="0">
              <a:buNone/>
            </a:pPr>
            <a:endParaRPr lang="es-CL" sz="1600" dirty="0"/>
          </a:p>
          <a:p>
            <a:pPr>
              <a:buFont typeface="Wingdings" pitchFamily="2" charset="2"/>
              <a:buChar char="§"/>
            </a:pPr>
            <a:r>
              <a:rPr lang="es-CL" sz="1600" dirty="0" smtClean="0"/>
              <a:t>¿</a:t>
            </a:r>
            <a:r>
              <a:rPr lang="es-CL" sz="1600" dirty="0"/>
              <a:t>Qué defectos se han solventado, qué mejoras o cambios se han introducido en el SW?</a:t>
            </a:r>
          </a:p>
          <a:p>
            <a:pPr>
              <a:buFont typeface="Wingdings" pitchFamily="2" charset="2"/>
              <a:buChar char="§"/>
            </a:pPr>
            <a:r>
              <a:rPr lang="es-CL" sz="1600" dirty="0" smtClean="0"/>
              <a:t>¿</a:t>
            </a:r>
            <a:r>
              <a:rPr lang="es-CL" sz="1600" dirty="0"/>
              <a:t>Qué impacto tienen esos cambios en el resto del SW?</a:t>
            </a:r>
          </a:p>
          <a:p>
            <a:pPr marL="0" indent="0">
              <a:buNone/>
            </a:pPr>
            <a:endParaRPr lang="es-CL" sz="1600" dirty="0"/>
          </a:p>
        </p:txBody>
      </p:sp>
    </p:spTree>
    <p:extLst>
      <p:ext uri="{BB962C8B-B14F-4D97-AF65-F5344CB8AC3E}">
        <p14:creationId xmlns:p14="http://schemas.microsoft.com/office/powerpoint/2010/main" val="3219965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TIPOS DE PRUEBAS DE SOFTWARE</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sz="2400" b="1" dirty="0"/>
              <a:t>Test </a:t>
            </a:r>
            <a:r>
              <a:rPr lang="es-CL" sz="2400" b="1" dirty="0" smtClean="0"/>
              <a:t>seguridad:</a:t>
            </a:r>
          </a:p>
          <a:p>
            <a:pPr marL="0" indent="0">
              <a:buNone/>
            </a:pPr>
            <a:r>
              <a:rPr lang="es-CL" sz="1600" dirty="0"/>
              <a:t>El objetivo principal del test de seguridad es identificar los posibles puntos vulnerables y </a:t>
            </a:r>
            <a:r>
              <a:rPr lang="es-CL" sz="1600" dirty="0" smtClean="0"/>
              <a:t>eliminarlos.</a:t>
            </a:r>
          </a:p>
          <a:p>
            <a:pPr marL="0" indent="0">
              <a:buNone/>
            </a:pPr>
            <a:r>
              <a:rPr lang="es-CL" sz="1600" b="1" dirty="0" smtClean="0"/>
              <a:t>En </a:t>
            </a:r>
            <a:r>
              <a:rPr lang="es-CL" sz="1600" b="1" dirty="0"/>
              <a:t>cualquier organización, se utiliza Internet para transmitir información, negocios, transferencia de dinero… Para los proveedores es muy crítico asegurar que las comunicaciones son seguras hacia posibles intrusos</a:t>
            </a:r>
            <a:r>
              <a:rPr lang="es-CL" sz="1600" b="1" dirty="0" smtClean="0"/>
              <a:t>.</a:t>
            </a:r>
          </a:p>
          <a:p>
            <a:pPr marL="0" indent="0">
              <a:buNone/>
            </a:pPr>
            <a:endParaRPr lang="es-CL" sz="1600" dirty="0" smtClean="0"/>
          </a:p>
          <a:p>
            <a:pPr marL="0" indent="0">
              <a:buNone/>
            </a:pPr>
            <a:r>
              <a:rPr lang="es-CL" sz="2400" b="1" dirty="0"/>
              <a:t>Test de </a:t>
            </a:r>
            <a:r>
              <a:rPr lang="es-CL" sz="2400" b="1" dirty="0" smtClean="0"/>
              <a:t>rendimiento:</a:t>
            </a:r>
            <a:endParaRPr lang="es-CL" sz="2400" b="1" dirty="0"/>
          </a:p>
          <a:p>
            <a:pPr marL="0" indent="0">
              <a:buNone/>
            </a:pPr>
            <a:r>
              <a:rPr lang="es-CL" sz="1600" dirty="0"/>
              <a:t>Aparte de comprobar que todas las funcionalidades de la aplicación funcionan correctamente según los requerimientos, hay que comprobar que las funcionalidades siguen intactas bajo situaciones que podríamos considerar de estrés.</a:t>
            </a:r>
          </a:p>
          <a:p>
            <a:pPr marL="0" indent="0">
              <a:buNone/>
            </a:pPr>
            <a:endParaRPr lang="es-CL" sz="1600" dirty="0" smtClean="0"/>
          </a:p>
          <a:p>
            <a:pPr marL="0" indent="0">
              <a:buNone/>
            </a:pPr>
            <a:r>
              <a:rPr lang="es-CL" sz="1600" b="1" dirty="0" smtClean="0"/>
              <a:t>Cómo </a:t>
            </a:r>
            <a:r>
              <a:rPr lang="es-CL" sz="1600" b="1" dirty="0"/>
              <a:t>reacciona una aplicación con un número elevado simultáneo de usuarios (¿sigue funcionando según lo esperado?), responde correctamente a multitud de peticiones?...</a:t>
            </a:r>
          </a:p>
          <a:p>
            <a:pPr marL="0" indent="0">
              <a:buNone/>
            </a:pPr>
            <a:endParaRPr lang="es-CL" sz="1600" dirty="0"/>
          </a:p>
        </p:txBody>
      </p:sp>
    </p:spTree>
    <p:extLst>
      <p:ext uri="{BB962C8B-B14F-4D97-AF65-F5344CB8AC3E}">
        <p14:creationId xmlns:p14="http://schemas.microsoft.com/office/powerpoint/2010/main" val="4070111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PLAN DE </a:t>
            </a:r>
            <a:r>
              <a:rPr lang="es-ES_tradnl" dirty="0"/>
              <a:t>TEST</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927" y="1772815"/>
            <a:ext cx="6747433" cy="433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 Marcador de contenido"/>
          <p:cNvSpPr>
            <a:spLocks noGrp="1"/>
          </p:cNvSpPr>
          <p:nvPr>
            <p:ph idx="1"/>
          </p:nvPr>
        </p:nvSpPr>
        <p:spPr>
          <a:xfrm>
            <a:off x="395536" y="1124744"/>
            <a:ext cx="8229600" cy="4525963"/>
          </a:xfrm>
        </p:spPr>
        <p:txBody>
          <a:bodyPr/>
          <a:lstStyle/>
          <a:p>
            <a:pPr marL="0" indent="0">
              <a:buNone/>
            </a:pPr>
            <a:r>
              <a:rPr lang="es-CL" dirty="0" smtClean="0"/>
              <a:t>¿Por </a:t>
            </a:r>
            <a:r>
              <a:rPr lang="es-CL" dirty="0"/>
              <a:t>qué escribir un Test Plan</a:t>
            </a:r>
            <a:r>
              <a:rPr lang="es-CL" dirty="0" smtClean="0"/>
              <a:t>?</a:t>
            </a:r>
          </a:p>
          <a:p>
            <a:pPr marL="514350" indent="-514350">
              <a:buAutoNum type="arabicPeriod"/>
            </a:pPr>
            <a:endParaRPr lang="es-CL" dirty="0"/>
          </a:p>
        </p:txBody>
      </p:sp>
    </p:spTree>
    <p:extLst>
      <p:ext uri="{BB962C8B-B14F-4D97-AF65-F5344CB8AC3E}">
        <p14:creationId xmlns:p14="http://schemas.microsoft.com/office/powerpoint/2010/main" val="275028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PLAN DE </a:t>
            </a:r>
            <a:r>
              <a:rPr lang="es-ES_tradnl" dirty="0"/>
              <a:t>TEST</a:t>
            </a:r>
            <a:endParaRPr lang="es-AR" dirty="0"/>
          </a:p>
        </p:txBody>
      </p:sp>
      <p:sp>
        <p:nvSpPr>
          <p:cNvPr id="7" name="1 Marcador de contenido"/>
          <p:cNvSpPr>
            <a:spLocks noGrp="1"/>
          </p:cNvSpPr>
          <p:nvPr>
            <p:ph idx="1"/>
          </p:nvPr>
        </p:nvSpPr>
        <p:spPr>
          <a:xfrm>
            <a:off x="395536" y="1124744"/>
            <a:ext cx="8229600" cy="4525963"/>
          </a:xfrm>
        </p:spPr>
        <p:txBody>
          <a:bodyPr/>
          <a:lstStyle/>
          <a:p>
            <a:pPr marL="0" indent="0">
              <a:buNone/>
            </a:pPr>
            <a:r>
              <a:rPr lang="es-CL" dirty="0"/>
              <a:t>Template de Test </a:t>
            </a:r>
            <a:r>
              <a:rPr lang="es-CL" dirty="0" smtClean="0"/>
              <a:t>Plan</a:t>
            </a:r>
            <a:endParaRPr lang="es-CL"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628801"/>
            <a:ext cx="432908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432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PLAN DE </a:t>
            </a:r>
            <a:r>
              <a:rPr lang="es-ES_tradnl" dirty="0"/>
              <a:t>TEST</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292" y="1124744"/>
            <a:ext cx="511256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073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PLAN DE </a:t>
            </a:r>
            <a:r>
              <a:rPr lang="es-ES_tradnl" dirty="0"/>
              <a:t>TEST</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56792"/>
            <a:ext cx="7054651"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10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PLAN DE </a:t>
            </a:r>
            <a:r>
              <a:rPr lang="es-ES_tradnl" dirty="0"/>
              <a:t>TEST</a:t>
            </a:r>
            <a:endParaRPr lang="es-AR" dirty="0"/>
          </a:p>
        </p:txBody>
      </p:sp>
      <p:sp>
        <p:nvSpPr>
          <p:cNvPr id="7" name="1 Marcador de contenido"/>
          <p:cNvSpPr>
            <a:spLocks noGrp="1"/>
          </p:cNvSpPr>
          <p:nvPr>
            <p:ph idx="1"/>
          </p:nvPr>
        </p:nvSpPr>
        <p:spPr>
          <a:xfrm>
            <a:off x="395536" y="1207293"/>
            <a:ext cx="8229600" cy="4525963"/>
          </a:xfrm>
        </p:spPr>
        <p:txBody>
          <a:bodyPr/>
          <a:lstStyle/>
          <a:p>
            <a:pPr marL="0" indent="0">
              <a:buNone/>
            </a:pPr>
            <a:r>
              <a:rPr lang="es-CL" dirty="0"/>
              <a:t>¿Cuál es la diferencia entre Procedimiento de Test y Plan de Test</a:t>
            </a:r>
            <a:r>
              <a:rPr lang="es-CL" dirty="0" smtClean="0"/>
              <a:t>?</a:t>
            </a:r>
          </a:p>
          <a:p>
            <a:pPr marL="0" indent="0">
              <a:buNone/>
            </a:pPr>
            <a:r>
              <a:rPr lang="es-CL" sz="1800" dirty="0" smtClean="0"/>
              <a:t>El </a:t>
            </a:r>
            <a:r>
              <a:rPr lang="es-CL" sz="1800" dirty="0"/>
              <a:t>Plan de Pruebas define entre otras cosas:</a:t>
            </a:r>
          </a:p>
          <a:p>
            <a:pPr lvl="1">
              <a:buFont typeface="Wingdings" pitchFamily="2" charset="2"/>
              <a:buChar char="§"/>
            </a:pPr>
            <a:r>
              <a:rPr lang="es-CL" sz="1600" dirty="0"/>
              <a:t>1.1 Formular la misión (objetivos de las pruebas)</a:t>
            </a:r>
          </a:p>
          <a:p>
            <a:pPr lvl="1">
              <a:buFont typeface="Wingdings" pitchFamily="2" charset="2"/>
              <a:buChar char="§"/>
            </a:pPr>
            <a:r>
              <a:rPr lang="es-CL" sz="1600" dirty="0"/>
              <a:t>1.2 Establecer la base de test</a:t>
            </a:r>
          </a:p>
          <a:p>
            <a:pPr lvl="1">
              <a:buFont typeface="Wingdings" pitchFamily="2" charset="2"/>
              <a:buChar char="§"/>
            </a:pPr>
            <a:r>
              <a:rPr lang="es-CL" sz="1600" dirty="0"/>
              <a:t>1.3 Identificación de las funcionalidades y componentes (alcance </a:t>
            </a:r>
            <a:r>
              <a:rPr lang="es-CL" sz="1600" dirty="0" smtClean="0"/>
              <a:t>del proyecto</a:t>
            </a:r>
            <a:r>
              <a:rPr lang="es-CL" sz="1600" dirty="0"/>
              <a:t>)</a:t>
            </a:r>
          </a:p>
          <a:p>
            <a:pPr lvl="1">
              <a:buFont typeface="Wingdings" pitchFamily="2" charset="2"/>
              <a:buChar char="§"/>
            </a:pPr>
            <a:r>
              <a:rPr lang="es-CL" sz="1600" dirty="0"/>
              <a:t>1.4 Tipos de pruebas a realizar (alcance del proyecto)</a:t>
            </a:r>
          </a:p>
          <a:p>
            <a:pPr lvl="1">
              <a:buFont typeface="Wingdings" pitchFamily="2" charset="2"/>
              <a:buChar char="§"/>
            </a:pPr>
            <a:r>
              <a:rPr lang="es-CL" sz="1600" dirty="0"/>
              <a:t>1.5 Estrategia de pruebas</a:t>
            </a:r>
          </a:p>
          <a:p>
            <a:pPr lvl="1">
              <a:buFont typeface="Wingdings" pitchFamily="2" charset="2"/>
              <a:buChar char="§"/>
            </a:pPr>
            <a:r>
              <a:rPr lang="es-CL" sz="1600" dirty="0"/>
              <a:t>1.6 Definir requisitos de la infraestructura necesaria para las pruebas</a:t>
            </a:r>
          </a:p>
          <a:p>
            <a:pPr lvl="1">
              <a:buFont typeface="Wingdings" pitchFamily="2" charset="2"/>
              <a:buChar char="§"/>
            </a:pPr>
            <a:r>
              <a:rPr lang="es-CL" sz="1600" dirty="0"/>
              <a:t>1.7 Definir organización</a:t>
            </a:r>
          </a:p>
          <a:p>
            <a:pPr lvl="1">
              <a:buFont typeface="Wingdings" pitchFamily="2" charset="2"/>
              <a:buChar char="§"/>
            </a:pPr>
            <a:r>
              <a:rPr lang="es-CL" sz="1600" dirty="0"/>
              <a:t>1.8 Organizar la fase de Control y gestión</a:t>
            </a:r>
          </a:p>
          <a:p>
            <a:pPr lvl="1">
              <a:buFont typeface="Wingdings" pitchFamily="2" charset="2"/>
              <a:buChar char="§"/>
            </a:pPr>
            <a:r>
              <a:rPr lang="es-CL" sz="1600" dirty="0"/>
              <a:t>1.9 Planificación de las actividades de pruebas</a:t>
            </a:r>
          </a:p>
          <a:p>
            <a:pPr lvl="1">
              <a:buFont typeface="Wingdings" pitchFamily="2" charset="2"/>
              <a:buChar char="§"/>
            </a:pPr>
            <a:r>
              <a:rPr lang="es-CL" sz="1600" dirty="0"/>
              <a:t>1.10 Especificar los entregables de las fases</a:t>
            </a:r>
            <a:endParaRPr lang="es-CL" sz="1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5791200"/>
            <a:ext cx="38576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877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PLAN DE </a:t>
            </a:r>
            <a:r>
              <a:rPr lang="es-ES_tradnl" dirty="0"/>
              <a:t>TEST</a:t>
            </a:r>
            <a:endParaRPr lang="es-AR" dirty="0"/>
          </a:p>
        </p:txBody>
      </p:sp>
      <p:sp>
        <p:nvSpPr>
          <p:cNvPr id="7" name="1 Marcador de contenido"/>
          <p:cNvSpPr>
            <a:spLocks noGrp="1"/>
          </p:cNvSpPr>
          <p:nvPr>
            <p:ph idx="1"/>
          </p:nvPr>
        </p:nvSpPr>
        <p:spPr>
          <a:xfrm>
            <a:off x="395536" y="1207293"/>
            <a:ext cx="8229600" cy="4525963"/>
          </a:xfrm>
        </p:spPr>
        <p:txBody>
          <a:bodyPr/>
          <a:lstStyle/>
          <a:p>
            <a:pPr marL="0" indent="0">
              <a:buNone/>
            </a:pPr>
            <a:r>
              <a:rPr lang="es-CL" dirty="0"/>
              <a:t>¿Quién debería encargarse del Test Plan?</a:t>
            </a:r>
            <a:endParaRPr lang="es-CL" dirty="0" smtClean="0"/>
          </a:p>
        </p:txBody>
      </p:sp>
    </p:spTree>
    <p:extLst>
      <p:ext uri="{BB962C8B-B14F-4D97-AF65-F5344CB8AC3E}">
        <p14:creationId xmlns:p14="http://schemas.microsoft.com/office/powerpoint/2010/main" val="2043828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CICLO DE VIDA DEL TEST DE SOFTWARE</a:t>
            </a:r>
            <a:endParaRPr lang="es-AR" dirty="0"/>
          </a:p>
        </p:txBody>
      </p:sp>
      <p:sp>
        <p:nvSpPr>
          <p:cNvPr id="7" name="1 Marcador de contenido"/>
          <p:cNvSpPr>
            <a:spLocks noGrp="1"/>
          </p:cNvSpPr>
          <p:nvPr>
            <p:ph idx="1"/>
          </p:nvPr>
        </p:nvSpPr>
        <p:spPr>
          <a:xfrm>
            <a:off x="395536" y="1207293"/>
            <a:ext cx="8229600" cy="4525963"/>
          </a:xfrm>
        </p:spPr>
        <p:txBody>
          <a:bodyPr/>
          <a:lstStyle/>
          <a:p>
            <a:pPr marL="0" indent="0">
              <a:buNone/>
            </a:pPr>
            <a:r>
              <a:rPr lang="es-CL" sz="2400" b="1" dirty="0" smtClean="0"/>
              <a:t>Preparación</a:t>
            </a:r>
            <a:endParaRPr lang="es-CL" sz="2400" b="1" dirty="0"/>
          </a:p>
          <a:p>
            <a:pPr marL="0" indent="0">
              <a:buNone/>
            </a:pPr>
            <a:r>
              <a:rPr lang="es-CL" sz="1600" dirty="0"/>
              <a:t>Las actividades la fase de preparación son las siguientes:</a:t>
            </a:r>
          </a:p>
          <a:p>
            <a:pPr marL="0" indent="0">
              <a:buNone/>
            </a:pPr>
            <a:r>
              <a:rPr lang="es-CL" sz="1600" dirty="0"/>
              <a:t>• Revisión de la documentación </a:t>
            </a:r>
            <a:endParaRPr lang="es-CL" sz="1600" dirty="0" smtClean="0"/>
          </a:p>
          <a:p>
            <a:pPr marL="0" indent="0">
              <a:buNone/>
            </a:pPr>
            <a:r>
              <a:rPr lang="es-CL" sz="1600" dirty="0" smtClean="0"/>
              <a:t>• </a:t>
            </a:r>
            <a:r>
              <a:rPr lang="es-CL" sz="1600" dirty="0"/>
              <a:t>Determinar las </a:t>
            </a:r>
            <a:r>
              <a:rPr lang="es-CL" sz="1600" dirty="0" smtClean="0"/>
              <a:t>técnicas</a:t>
            </a:r>
            <a:endParaRPr lang="es-CL" sz="1600" dirty="0"/>
          </a:p>
          <a:p>
            <a:pPr marL="0" indent="0">
              <a:buNone/>
            </a:pPr>
            <a:r>
              <a:rPr lang="es-CL" sz="1600" dirty="0"/>
              <a:t>• Especificar la </a:t>
            </a:r>
            <a:r>
              <a:rPr lang="es-CL" sz="1600" dirty="0" smtClean="0"/>
              <a:t>infraestructura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910" y="3140968"/>
            <a:ext cx="5665052" cy="184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997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CICLO DE VIDA DEL TEST DE SOFTWARE</a:t>
            </a:r>
            <a:endParaRPr lang="es-AR" dirty="0"/>
          </a:p>
        </p:txBody>
      </p:sp>
      <p:sp>
        <p:nvSpPr>
          <p:cNvPr id="7" name="1 Marcador de contenido"/>
          <p:cNvSpPr>
            <a:spLocks noGrp="1"/>
          </p:cNvSpPr>
          <p:nvPr>
            <p:ph idx="1"/>
          </p:nvPr>
        </p:nvSpPr>
        <p:spPr>
          <a:xfrm>
            <a:off x="395536" y="1207293"/>
            <a:ext cx="8229600" cy="4525963"/>
          </a:xfrm>
        </p:spPr>
        <p:txBody>
          <a:bodyPr/>
          <a:lstStyle/>
          <a:p>
            <a:pPr marL="0" indent="0">
              <a:buNone/>
            </a:pPr>
            <a:r>
              <a:rPr lang="es-CL" sz="2400" b="1" dirty="0"/>
              <a:t>Especificación de las </a:t>
            </a:r>
            <a:r>
              <a:rPr lang="es-CL" sz="2400" b="1" dirty="0" smtClean="0"/>
              <a:t>pruebas</a:t>
            </a:r>
          </a:p>
          <a:p>
            <a:pPr marL="0" indent="0">
              <a:buNone/>
            </a:pPr>
            <a:r>
              <a:rPr lang="es-CL" sz="2000" dirty="0"/>
              <a:t>Lo ideal es que nuestros casos de prueba, o test cases, estén basados en los </a:t>
            </a:r>
            <a:r>
              <a:rPr lang="es-CL" sz="2000" dirty="0" smtClean="0"/>
              <a:t>requisitos especificados </a:t>
            </a:r>
            <a:r>
              <a:rPr lang="es-CL" sz="2000" dirty="0"/>
              <a:t>por el cliente o la persona que realiza la aplicación. Estos requisitos </a:t>
            </a:r>
            <a:r>
              <a:rPr lang="es-CL" sz="2000" dirty="0" smtClean="0"/>
              <a:t>o especificaciones </a:t>
            </a:r>
            <a:r>
              <a:rPr lang="es-CL" sz="2000" dirty="0"/>
              <a:t>son escritos en un documento que se le suele conocer </a:t>
            </a:r>
            <a:r>
              <a:rPr lang="es-CL" sz="2000" dirty="0" smtClean="0"/>
              <a:t>como Documento </a:t>
            </a:r>
            <a:r>
              <a:rPr lang="es-CL" sz="2000" dirty="0"/>
              <a:t>de Requisitos Funcionales o de </a:t>
            </a:r>
            <a:r>
              <a:rPr lang="es-CL" sz="2000" dirty="0" smtClean="0"/>
              <a:t>Especificaciones </a:t>
            </a:r>
            <a:r>
              <a:rPr lang="es-CL" sz="2000" dirty="0"/>
              <a:t>Funcionales</a:t>
            </a:r>
            <a:r>
              <a:rPr lang="es-CL" sz="2000" dirty="0" smtClean="0"/>
              <a:t>.</a:t>
            </a:r>
          </a:p>
          <a:p>
            <a:pPr marL="0" indent="0">
              <a:buNone/>
            </a:pPr>
            <a:endParaRPr lang="es-CL" sz="2000" dirty="0"/>
          </a:p>
          <a:p>
            <a:pPr marL="0" indent="0">
              <a:buNone/>
            </a:pPr>
            <a:r>
              <a:rPr lang="es-CL" sz="2000" dirty="0" smtClean="0"/>
              <a:t>Es necesario Utilizar o crear de buena forma los siguientes diagramas:</a:t>
            </a:r>
          </a:p>
          <a:p>
            <a:r>
              <a:rPr lang="es-CL" sz="2000" dirty="0" smtClean="0"/>
              <a:t>Caso de Usos </a:t>
            </a:r>
          </a:p>
          <a:p>
            <a:r>
              <a:rPr lang="es-CL" sz="2000" dirty="0" smtClean="0"/>
              <a:t>Diagramas de Flujo</a:t>
            </a:r>
            <a:endParaRPr lang="es-CL" sz="2000" dirty="0"/>
          </a:p>
        </p:txBody>
      </p:sp>
    </p:spTree>
    <p:extLst>
      <p:ext uri="{BB962C8B-B14F-4D97-AF65-F5344CB8AC3E}">
        <p14:creationId xmlns:p14="http://schemas.microsoft.com/office/powerpoint/2010/main" val="26164935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492</TotalTime>
  <Words>2143</Words>
  <Application>Microsoft Office PowerPoint</Application>
  <PresentationFormat>Presentación en pantalla (4:3)</PresentationFormat>
  <Paragraphs>170</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ＭＳ Ｐゴシック</vt:lpstr>
      <vt:lpstr>Arial</vt:lpstr>
      <vt:lpstr>Calibri</vt:lpstr>
      <vt:lpstr>Wingdings</vt:lpstr>
      <vt:lpstr>Tema DuocUC 2012</vt:lpstr>
      <vt:lpstr>Presentación de PowerPoint</vt:lpstr>
      <vt:lpstr>PLAN DE TEST</vt:lpstr>
      <vt:lpstr>PLAN DE TEST</vt:lpstr>
      <vt:lpstr>PLAN DE TEST</vt:lpstr>
      <vt:lpstr>PLAN DE TEST</vt:lpstr>
      <vt:lpstr>PLAN DE TEST</vt:lpstr>
      <vt:lpstr>PLAN DE TEST</vt:lpstr>
      <vt:lpstr>CICLO DE VIDA DEL TEST DE SOFTWARE</vt:lpstr>
      <vt:lpstr>CICLO DE VIDA DEL TEST DE SOFTWARE</vt:lpstr>
      <vt:lpstr>CICLO DE VIDA DEL TEST DE SOFTWARE</vt:lpstr>
      <vt:lpstr>Partes de la especificación de pruebas</vt:lpstr>
      <vt:lpstr>Partes de la especificación de pruebas</vt:lpstr>
      <vt:lpstr>TIPOS DE PRUEBAS DE SOFTWARE</vt:lpstr>
      <vt:lpstr>TEST DE CAJA NEGRA</vt:lpstr>
      <vt:lpstr>TIPOS DE PRUEBAS DE SOFTWARE</vt:lpstr>
      <vt:lpstr>TIPOS DE PRUEBAS DE SOFTWARE</vt:lpstr>
      <vt:lpstr>TIPOS DE PRUEBAS DE SOFTWARE</vt:lpstr>
      <vt:lpstr>TIPOS DE PRUEBAS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Cristián Beltrán</dc:creator>
  <cp:lastModifiedBy>Duoc</cp:lastModifiedBy>
  <cp:revision>67</cp:revision>
  <dcterms:created xsi:type="dcterms:W3CDTF">2013-06-28T16:52:03Z</dcterms:created>
  <dcterms:modified xsi:type="dcterms:W3CDTF">2016-06-06T13:16:20Z</dcterms:modified>
</cp:coreProperties>
</file>