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9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4987-9084-4A23-B784-858ACA3FD2C4}" type="datetimeFigureOut">
              <a:rPr lang="es-AR" smtClean="0"/>
              <a:pPr/>
              <a:t>06/06/2016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4E44-0483-460F-AE8D-686AAE62F83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92 Grupo"/>
          <p:cNvGrpSpPr/>
          <p:nvPr/>
        </p:nvGrpSpPr>
        <p:grpSpPr>
          <a:xfrm>
            <a:off x="0" y="142852"/>
            <a:ext cx="9072594" cy="6500858"/>
            <a:chOff x="0" y="142852"/>
            <a:chExt cx="9072594" cy="6500858"/>
          </a:xfrm>
        </p:grpSpPr>
        <p:sp>
          <p:nvSpPr>
            <p:cNvPr id="36" name="35 Rectángulo redondeado"/>
            <p:cNvSpPr/>
            <p:nvPr/>
          </p:nvSpPr>
          <p:spPr>
            <a:xfrm>
              <a:off x="0" y="2500306"/>
              <a:ext cx="2428860" cy="1214446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_tradnl" sz="1600" dirty="0" smtClean="0">
                  <a:solidFill>
                    <a:schemeClr val="tx1"/>
                  </a:solidFill>
                </a:rPr>
                <a:t>Es:</a:t>
              </a:r>
              <a:r>
                <a:rPr lang="es-CL" sz="1600" dirty="0" smtClean="0"/>
                <a:t> características de un producto que influyen en  su capacidad para satisfacer las necesidades</a:t>
              </a:r>
              <a:endParaRPr lang="es-A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91 Grupo"/>
            <p:cNvGrpSpPr/>
            <p:nvPr/>
          </p:nvGrpSpPr>
          <p:grpSpPr>
            <a:xfrm>
              <a:off x="71438" y="142852"/>
              <a:ext cx="9001156" cy="6500858"/>
              <a:chOff x="71438" y="142852"/>
              <a:chExt cx="9001156" cy="6500858"/>
            </a:xfrm>
          </p:grpSpPr>
          <p:sp>
            <p:nvSpPr>
              <p:cNvPr id="5" name="4 Rectángulo redondeado"/>
              <p:cNvSpPr/>
              <p:nvPr/>
            </p:nvSpPr>
            <p:spPr>
              <a:xfrm>
                <a:off x="2928926" y="142852"/>
                <a:ext cx="2857520" cy="500066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smtClean="0">
                    <a:solidFill>
                      <a:schemeClr val="tx1"/>
                    </a:solidFill>
                  </a:rPr>
                  <a:t>AUDITORIA INFORMÁTICA</a:t>
                </a:r>
              </a:p>
              <a:p>
                <a:pPr algn="ctr"/>
                <a:r>
                  <a:rPr lang="es-ES_tradnl" sz="1600" dirty="0" smtClean="0">
                    <a:solidFill>
                      <a:schemeClr val="tx1"/>
                    </a:solidFill>
                  </a:rPr>
                  <a:t>(Evaluación)</a:t>
                </a:r>
                <a:endParaRPr lang="es-A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5 Rectángulo redondeado"/>
              <p:cNvSpPr/>
              <p:nvPr/>
            </p:nvSpPr>
            <p:spPr>
              <a:xfrm>
                <a:off x="71438" y="571480"/>
                <a:ext cx="2285984" cy="1500198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400" dirty="0" smtClean="0">
                    <a:solidFill>
                      <a:schemeClr val="tx1"/>
                    </a:solidFill>
                  </a:rPr>
                  <a:t>Beneficios:</a:t>
                </a:r>
              </a:p>
              <a:p>
                <a:r>
                  <a:rPr lang="es-AR" sz="1400" dirty="0" smtClean="0">
                    <a:solidFill>
                      <a:schemeClr val="tx1"/>
                    </a:solidFill>
                  </a:rPr>
                  <a:t>Confianza de los usuarios</a:t>
                </a:r>
              </a:p>
              <a:p>
                <a:r>
                  <a:rPr lang="es-AR" sz="1400" dirty="0" smtClean="0">
                    <a:solidFill>
                      <a:schemeClr val="tx1"/>
                    </a:solidFill>
                  </a:rPr>
                  <a:t>Disminuye los costos</a:t>
                </a:r>
              </a:p>
              <a:p>
                <a:r>
                  <a:rPr lang="es-AR" sz="1400" dirty="0" smtClean="0">
                    <a:solidFill>
                      <a:schemeClr val="tx1"/>
                    </a:solidFill>
                  </a:rPr>
                  <a:t>Controla proceso y producto</a:t>
                </a:r>
              </a:p>
              <a:p>
                <a:r>
                  <a:rPr lang="es-AR" sz="1400" dirty="0" smtClean="0">
                    <a:solidFill>
                      <a:schemeClr val="tx1"/>
                    </a:solidFill>
                  </a:rPr>
                  <a:t> Mejora imagen</a:t>
                </a:r>
              </a:p>
              <a:p>
                <a:endParaRPr lang="es-AR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8 Conector angular"/>
              <p:cNvCxnSpPr>
                <a:stCxn id="5" idx="1"/>
                <a:endCxn id="6" idx="0"/>
              </p:cNvCxnSpPr>
              <p:nvPr/>
            </p:nvCxnSpPr>
            <p:spPr>
              <a:xfrm rot="10800000" flipV="1">
                <a:off x="1214430" y="392884"/>
                <a:ext cx="1714496" cy="178595"/>
              </a:xfrm>
              <a:prstGeom prst="bentConnector2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1" name="10 Rectángulo redondeado"/>
              <p:cNvSpPr/>
              <p:nvPr/>
            </p:nvSpPr>
            <p:spPr>
              <a:xfrm>
                <a:off x="2428860" y="1000108"/>
                <a:ext cx="1857388" cy="1143008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Tipos según ejecución: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Interna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Externa</a:t>
                </a:r>
                <a:endParaRPr lang="es-A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12 Rectángulo redondeado"/>
              <p:cNvSpPr/>
              <p:nvPr/>
            </p:nvSpPr>
            <p:spPr>
              <a:xfrm>
                <a:off x="7000892" y="285728"/>
                <a:ext cx="2071702" cy="1857388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200" dirty="0" smtClean="0">
                    <a:solidFill>
                      <a:schemeClr val="tx1"/>
                    </a:solidFill>
                  </a:rPr>
                  <a:t>Tipos en Informática:</a:t>
                </a:r>
              </a:p>
              <a:p>
                <a:r>
                  <a:rPr lang="es-AR" sz="1200" dirty="0" smtClean="0">
                    <a:solidFill>
                      <a:schemeClr val="tx1"/>
                    </a:solidFill>
                  </a:rPr>
                  <a:t>Legal</a:t>
                </a:r>
              </a:p>
              <a:p>
                <a:r>
                  <a:rPr lang="es-AR" sz="1200" dirty="0" smtClean="0">
                    <a:solidFill>
                      <a:schemeClr val="tx1"/>
                    </a:solidFill>
                  </a:rPr>
                  <a:t>Gestión y procesos</a:t>
                </a:r>
              </a:p>
              <a:p>
                <a:r>
                  <a:rPr lang="es-AR" sz="1200" dirty="0" smtClean="0">
                    <a:solidFill>
                      <a:schemeClr val="tx1"/>
                    </a:solidFill>
                  </a:rPr>
                  <a:t>Datos y base de datos</a:t>
                </a:r>
              </a:p>
              <a:p>
                <a:r>
                  <a:rPr lang="es-AR" sz="1200" dirty="0" smtClean="0">
                    <a:solidFill>
                      <a:schemeClr val="tx1"/>
                    </a:solidFill>
                  </a:rPr>
                  <a:t>Seguridad física</a:t>
                </a:r>
              </a:p>
              <a:p>
                <a:r>
                  <a:rPr lang="es-AR" sz="1200" dirty="0" smtClean="0">
                    <a:solidFill>
                      <a:schemeClr val="tx1"/>
                    </a:solidFill>
                  </a:rPr>
                  <a:t>Seguridad lógica</a:t>
                </a:r>
              </a:p>
              <a:p>
                <a:r>
                  <a:rPr lang="es-AR" sz="1200" dirty="0" smtClean="0">
                    <a:solidFill>
                      <a:schemeClr val="tx1"/>
                    </a:solidFill>
                  </a:rPr>
                  <a:t>Conectividad y comunicaciones</a:t>
                </a:r>
              </a:p>
              <a:p>
                <a:r>
                  <a:rPr lang="es-AR" sz="1200" dirty="0" smtClean="0">
                    <a:solidFill>
                      <a:schemeClr val="tx1"/>
                    </a:solidFill>
                  </a:rPr>
                  <a:t>Calidad en producción</a:t>
                </a:r>
              </a:p>
              <a:p>
                <a:endParaRPr lang="es-A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15 Conector angular"/>
              <p:cNvCxnSpPr>
                <a:stCxn id="5" idx="2"/>
                <a:endCxn id="11" idx="0"/>
              </p:cNvCxnSpPr>
              <p:nvPr/>
            </p:nvCxnSpPr>
            <p:spPr>
              <a:xfrm rot="5400000">
                <a:off x="3679025" y="321447"/>
                <a:ext cx="357190" cy="10001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8" name="17 Conector angular"/>
              <p:cNvCxnSpPr>
                <a:stCxn id="5" idx="3"/>
                <a:endCxn id="13" idx="0"/>
              </p:cNvCxnSpPr>
              <p:nvPr/>
            </p:nvCxnSpPr>
            <p:spPr>
              <a:xfrm flipV="1">
                <a:off x="5786446" y="285728"/>
                <a:ext cx="2250297" cy="107157"/>
              </a:xfrm>
              <a:prstGeom prst="bentConnector4">
                <a:avLst>
                  <a:gd name="adj1" fmla="val 26984"/>
                  <a:gd name="adj2" fmla="val 180875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3" name="22 Rectángulo redondeado"/>
              <p:cNvSpPr/>
              <p:nvPr/>
            </p:nvSpPr>
            <p:spPr>
              <a:xfrm>
                <a:off x="500034" y="4214818"/>
                <a:ext cx="2857520" cy="42862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smtClean="0">
                    <a:solidFill>
                      <a:schemeClr val="tx1"/>
                    </a:solidFill>
                  </a:rPr>
                  <a:t>BUENAS PRACTICAS</a:t>
                </a:r>
              </a:p>
              <a:p>
                <a:pPr algn="ctr"/>
                <a:r>
                  <a:rPr lang="es-ES_tradnl" sz="1600" dirty="0" smtClean="0">
                    <a:solidFill>
                      <a:schemeClr val="tx1"/>
                    </a:solidFill>
                  </a:rPr>
                  <a:t>(Método)</a:t>
                </a:r>
                <a:endParaRPr lang="es-A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23 Rectángulo redondeado"/>
              <p:cNvSpPr/>
              <p:nvPr/>
            </p:nvSpPr>
            <p:spPr>
              <a:xfrm>
                <a:off x="5857884" y="2428868"/>
                <a:ext cx="2357454" cy="428628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smtClean="0">
                    <a:solidFill>
                      <a:schemeClr val="tx1"/>
                    </a:solidFill>
                  </a:rPr>
                  <a:t>TESTING DE SW</a:t>
                </a:r>
              </a:p>
              <a:p>
                <a:pPr algn="ctr"/>
                <a:r>
                  <a:rPr lang="es-ES_tradnl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s-ES_tradnl" sz="1600" dirty="0" smtClean="0">
                    <a:solidFill>
                      <a:schemeClr val="tx1"/>
                    </a:solidFill>
                  </a:rPr>
                  <a:t>Certificación)</a:t>
                </a:r>
                <a:endParaRPr lang="es-A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25 Rectángulo redondeado"/>
              <p:cNvSpPr/>
              <p:nvPr/>
            </p:nvSpPr>
            <p:spPr>
              <a:xfrm>
                <a:off x="2357422" y="5214950"/>
                <a:ext cx="2428892" cy="1285884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Finalidad:</a:t>
                </a:r>
              </a:p>
              <a:p>
                <a:r>
                  <a:rPr lang="es-AR" sz="1600" dirty="0" smtClean="0"/>
                  <a:t>mejorar el rendimiento de una organización en un contexto determinado</a:t>
                </a:r>
                <a:endParaRPr lang="es-A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26 Rectángulo redondeado"/>
              <p:cNvSpPr/>
              <p:nvPr/>
            </p:nvSpPr>
            <p:spPr>
              <a:xfrm>
                <a:off x="142844" y="5214950"/>
                <a:ext cx="2071702" cy="1428760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400" dirty="0" smtClean="0">
                    <a:solidFill>
                      <a:schemeClr val="tx1"/>
                    </a:solidFill>
                  </a:rPr>
                  <a:t>En:</a:t>
                </a:r>
                <a:endParaRPr lang="es-AR" sz="1400" dirty="0" smtClean="0">
                  <a:solidFill>
                    <a:schemeClr val="tx1"/>
                  </a:solidFill>
                </a:endParaRPr>
              </a:p>
              <a:p>
                <a:r>
                  <a:rPr lang="es-ES_tradnl" sz="1400" dirty="0" smtClean="0">
                    <a:solidFill>
                      <a:schemeClr val="tx1"/>
                    </a:solidFill>
                  </a:rPr>
                  <a:t>Toma de requerimientos</a:t>
                </a:r>
              </a:p>
              <a:p>
                <a:r>
                  <a:rPr lang="es-ES_tradnl" sz="1400" dirty="0" smtClean="0">
                    <a:solidFill>
                      <a:schemeClr val="tx1"/>
                    </a:solidFill>
                  </a:rPr>
                  <a:t>Desarrollo de SW</a:t>
                </a:r>
              </a:p>
              <a:p>
                <a:r>
                  <a:rPr lang="es-ES_tradnl" sz="1400" dirty="0" smtClean="0">
                    <a:solidFill>
                      <a:schemeClr val="tx1"/>
                    </a:solidFill>
                  </a:rPr>
                  <a:t>Testing de SW</a:t>
                </a:r>
              </a:p>
              <a:p>
                <a:r>
                  <a:rPr lang="es-ES_tradnl" sz="1400" dirty="0" smtClean="0">
                    <a:solidFill>
                      <a:schemeClr val="tx1"/>
                    </a:solidFill>
                  </a:rPr>
                  <a:t>Implementación de SW</a:t>
                </a:r>
              </a:p>
            </p:txBody>
          </p:sp>
          <p:sp>
            <p:nvSpPr>
              <p:cNvPr id="28" name="27 Rectángulo redondeado"/>
              <p:cNvSpPr/>
              <p:nvPr/>
            </p:nvSpPr>
            <p:spPr>
              <a:xfrm>
                <a:off x="7215206" y="3214686"/>
                <a:ext cx="1857388" cy="1428760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Proceso: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Análisis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Diseño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Ejecución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Cierre</a:t>
                </a:r>
                <a:endParaRPr lang="es-A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28 Rectángulo redondeado"/>
              <p:cNvSpPr/>
              <p:nvPr/>
            </p:nvSpPr>
            <p:spPr>
              <a:xfrm>
                <a:off x="2714612" y="2714620"/>
                <a:ext cx="1857388" cy="785818"/>
              </a:xfrm>
              <a:prstGeom prst="roundRect">
                <a:avLst/>
              </a:prstGeom>
              <a:ln w="381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Asegura:</a:t>
                </a:r>
              </a:p>
              <a:p>
                <a:pPr algn="ctr"/>
                <a:r>
                  <a:rPr lang="es-ES_tradnl" sz="1600" b="1" dirty="0" smtClean="0">
                    <a:solidFill>
                      <a:schemeClr val="tx1"/>
                    </a:solidFill>
                  </a:rPr>
                  <a:t>CALIDAD</a:t>
                </a:r>
                <a:endParaRPr lang="es-AR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30 Conector angular"/>
              <p:cNvCxnSpPr>
                <a:stCxn id="23" idx="2"/>
                <a:endCxn id="27" idx="0"/>
              </p:cNvCxnSpPr>
              <p:nvPr/>
            </p:nvCxnSpPr>
            <p:spPr>
              <a:xfrm rot="5400000">
                <a:off x="1267993" y="4554149"/>
                <a:ext cx="571504" cy="75009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3" name="32 Conector angular"/>
              <p:cNvCxnSpPr>
                <a:stCxn id="23" idx="2"/>
                <a:endCxn id="26" idx="0"/>
              </p:cNvCxnSpPr>
              <p:nvPr/>
            </p:nvCxnSpPr>
            <p:spPr>
              <a:xfrm rot="16200000" flipH="1">
                <a:off x="2464579" y="4107661"/>
                <a:ext cx="571504" cy="164307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8" name="37 Conector angular"/>
              <p:cNvCxnSpPr>
                <a:stCxn id="29" idx="1"/>
                <a:endCxn id="36" idx="3"/>
              </p:cNvCxnSpPr>
              <p:nvPr/>
            </p:nvCxnSpPr>
            <p:spPr>
              <a:xfrm rot="10800000">
                <a:off x="2428860" y="3107529"/>
                <a:ext cx="285752" cy="15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40" name="39 Conector angular"/>
              <p:cNvCxnSpPr>
                <a:stCxn id="29" idx="3"/>
                <a:endCxn id="24" idx="1"/>
              </p:cNvCxnSpPr>
              <p:nvPr/>
            </p:nvCxnSpPr>
            <p:spPr>
              <a:xfrm flipV="1">
                <a:off x="4572000" y="2643182"/>
                <a:ext cx="1285884" cy="46434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4" name="43 Rectángulo redondeado"/>
              <p:cNvSpPr/>
              <p:nvPr/>
            </p:nvSpPr>
            <p:spPr>
              <a:xfrm>
                <a:off x="5857884" y="5143512"/>
                <a:ext cx="2500330" cy="1143008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Sicología:</a:t>
                </a:r>
              </a:p>
              <a:p>
                <a:r>
                  <a:rPr lang="es-ES_tradnl" sz="1600" dirty="0" smtClean="0"/>
                  <a:t>ser neutral</a:t>
                </a:r>
              </a:p>
              <a:p>
                <a:r>
                  <a:rPr lang="es-ES_tradnl" sz="1600" dirty="0" smtClean="0"/>
                  <a:t>enfocarse en las metas y el producto</a:t>
                </a:r>
                <a:endParaRPr lang="es-A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44 Rectángulo redondeado"/>
              <p:cNvSpPr/>
              <p:nvPr/>
            </p:nvSpPr>
            <p:spPr>
              <a:xfrm>
                <a:off x="4786314" y="3214686"/>
                <a:ext cx="2214578" cy="1714512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Niveles en el ciclo de vida el SW: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Pruebas unitarias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Pruebas Integración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Pruebas sistemas</a:t>
                </a:r>
              </a:p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Pruebas aceptación</a:t>
                </a:r>
                <a:endParaRPr lang="es-AR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46 Conector angular"/>
              <p:cNvCxnSpPr>
                <a:stCxn id="24" idx="2"/>
                <a:endCxn id="45" idx="0"/>
              </p:cNvCxnSpPr>
              <p:nvPr/>
            </p:nvCxnSpPr>
            <p:spPr>
              <a:xfrm rot="5400000">
                <a:off x="6286512" y="2464587"/>
                <a:ext cx="357190" cy="114300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49" name="48 Conector angular"/>
              <p:cNvCxnSpPr>
                <a:stCxn id="24" idx="2"/>
                <a:endCxn id="28" idx="0"/>
              </p:cNvCxnSpPr>
              <p:nvPr/>
            </p:nvCxnSpPr>
            <p:spPr>
              <a:xfrm rot="16200000" flipH="1">
                <a:off x="7411660" y="2482446"/>
                <a:ext cx="357190" cy="110728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51" name="50 Conector angular"/>
              <p:cNvCxnSpPr>
                <a:stCxn id="24" idx="2"/>
                <a:endCxn id="44" idx="0"/>
              </p:cNvCxnSpPr>
              <p:nvPr/>
            </p:nvCxnSpPr>
            <p:spPr>
              <a:xfrm rot="16200000" flipH="1">
                <a:off x="5929322" y="3964785"/>
                <a:ext cx="2286016" cy="7143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69" name="68 Forma"/>
              <p:cNvCxnSpPr>
                <a:stCxn id="13" idx="2"/>
                <a:endCxn id="24" idx="0"/>
              </p:cNvCxnSpPr>
              <p:nvPr/>
            </p:nvCxnSpPr>
            <p:spPr>
              <a:xfrm rot="5400000">
                <a:off x="7393801" y="1785926"/>
                <a:ext cx="285752" cy="10001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79" name="78 Conector angular"/>
              <p:cNvCxnSpPr>
                <a:stCxn id="29" idx="2"/>
                <a:endCxn id="23" idx="0"/>
              </p:cNvCxnSpPr>
              <p:nvPr/>
            </p:nvCxnSpPr>
            <p:spPr>
              <a:xfrm rot="5400000">
                <a:off x="2428860" y="3000372"/>
                <a:ext cx="714380" cy="171451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72" name="71 Rectángulo redondeado"/>
              <p:cNvSpPr/>
              <p:nvPr/>
            </p:nvSpPr>
            <p:spPr>
              <a:xfrm>
                <a:off x="4357686" y="928670"/>
                <a:ext cx="2571768" cy="1143008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s-ES_tradnl" sz="1600" dirty="0" smtClean="0">
                    <a:solidFill>
                      <a:schemeClr val="tx1"/>
                    </a:solidFill>
                  </a:rPr>
                  <a:t>Finalidad:</a:t>
                </a:r>
              </a:p>
              <a:p>
                <a:r>
                  <a:rPr lang="es-AR" sz="1600" dirty="0" smtClean="0"/>
                  <a:t>determinar planes de acción para mejorar y lograr objetivos propuestos</a:t>
                </a:r>
                <a:endParaRPr lang="es-AR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75 Conector angular"/>
              <p:cNvCxnSpPr>
                <a:stCxn id="5" idx="2"/>
                <a:endCxn id="72" idx="0"/>
              </p:cNvCxnSpPr>
              <p:nvPr/>
            </p:nvCxnSpPr>
            <p:spPr>
              <a:xfrm rot="16200000" flipH="1">
                <a:off x="4857752" y="142852"/>
                <a:ext cx="285752" cy="128588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151</Words>
  <Application>Microsoft Office PowerPoint</Application>
  <PresentationFormat>Presentación en pantalla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ExpeUEW7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ExpeUEW7</dc:creator>
  <cp:lastModifiedBy>Israel</cp:lastModifiedBy>
  <cp:revision>11</cp:revision>
  <dcterms:created xsi:type="dcterms:W3CDTF">2014-08-31T13:48:53Z</dcterms:created>
  <dcterms:modified xsi:type="dcterms:W3CDTF">2016-06-06T13:03:21Z</dcterms:modified>
</cp:coreProperties>
</file>