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76" r:id="rId2"/>
    <p:sldId id="321" r:id="rId3"/>
    <p:sldId id="323" r:id="rId4"/>
    <p:sldId id="328" r:id="rId5"/>
    <p:sldId id="327" r:id="rId6"/>
    <p:sldId id="326" r:id="rId7"/>
    <p:sldId id="320" r:id="rId8"/>
    <p:sldId id="405" r:id="rId9"/>
    <p:sldId id="394" r:id="rId10"/>
    <p:sldId id="374" r:id="rId11"/>
    <p:sldId id="375" r:id="rId12"/>
    <p:sldId id="368" r:id="rId13"/>
    <p:sldId id="379" r:id="rId14"/>
    <p:sldId id="376" r:id="rId15"/>
    <p:sldId id="378" r:id="rId16"/>
    <p:sldId id="392" r:id="rId17"/>
    <p:sldId id="391" r:id="rId18"/>
    <p:sldId id="390" r:id="rId19"/>
    <p:sldId id="377" r:id="rId20"/>
    <p:sldId id="399" r:id="rId21"/>
    <p:sldId id="401" r:id="rId22"/>
    <p:sldId id="316" r:id="rId23"/>
    <p:sldId id="393" r:id="rId24"/>
    <p:sldId id="402" r:id="rId25"/>
    <p:sldId id="403" r:id="rId26"/>
    <p:sldId id="380" r:id="rId27"/>
    <p:sldId id="381" r:id="rId28"/>
    <p:sldId id="382" r:id="rId29"/>
    <p:sldId id="383" r:id="rId30"/>
    <p:sldId id="384" r:id="rId31"/>
    <p:sldId id="359" r:id="rId32"/>
    <p:sldId id="385" r:id="rId33"/>
    <p:sldId id="389" r:id="rId34"/>
    <p:sldId id="360" r:id="rId35"/>
    <p:sldId id="387" r:id="rId36"/>
    <p:sldId id="388" r:id="rId37"/>
    <p:sldId id="362" r:id="rId38"/>
    <p:sldId id="404" r:id="rId39"/>
    <p:sldId id="361" r:id="rId40"/>
    <p:sldId id="406" r:id="rId41"/>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4F81BD"/>
    <a:srgbClr val="000000"/>
    <a:srgbClr val="FFFF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81508" autoAdjust="0"/>
  </p:normalViewPr>
  <p:slideViewPr>
    <p:cSldViewPr>
      <p:cViewPr varScale="1">
        <p:scale>
          <a:sx n="61" d="100"/>
          <a:sy n="61" d="100"/>
        </p:scale>
        <p:origin x="1626" y="60"/>
      </p:cViewPr>
      <p:guideLst>
        <p:guide orient="horz" pos="2160"/>
        <p:guide pos="2880"/>
      </p:guideLst>
    </p:cSldViewPr>
  </p:slid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B700BB-2E00-4F06-B0D7-4BD6A923CBB7}" type="doc">
      <dgm:prSet loTypeId="urn:microsoft.com/office/officeart/2005/8/layout/process2" loCatId="process" qsTypeId="urn:microsoft.com/office/officeart/2005/8/quickstyle/simple4" qsCatId="simple" csTypeId="urn:microsoft.com/office/officeart/2005/8/colors/colorful5" csCatId="colorful" phldr="1"/>
      <dgm:spPr/>
    </dgm:pt>
    <dgm:pt modelId="{AD42D0CA-A637-4F27-B68F-6F7438BFDEE7}">
      <dgm:prSet phldrT="[Texto]" custT="1"/>
      <dgm:spPr/>
      <dgm:t>
        <a:bodyPr/>
        <a:lstStyle/>
        <a:p>
          <a:pPr algn="ctr"/>
          <a:r>
            <a:rPr lang="es-CL" sz="2800" b="0" dirty="0" smtClean="0"/>
            <a:t>Analizar</a:t>
          </a:r>
          <a:endParaRPr lang="es-CL" sz="2800" b="0" dirty="0"/>
        </a:p>
      </dgm:t>
    </dgm:pt>
    <dgm:pt modelId="{1F4D7432-8ED0-4790-8D6D-67D2738273D7}" type="parTrans" cxnId="{C8854AB0-E7CF-46AF-923B-F2A289CE2486}">
      <dgm:prSet/>
      <dgm:spPr/>
      <dgm:t>
        <a:bodyPr/>
        <a:lstStyle/>
        <a:p>
          <a:pPr algn="ctr"/>
          <a:endParaRPr lang="es-CL" sz="2800" b="0"/>
        </a:p>
      </dgm:t>
    </dgm:pt>
    <dgm:pt modelId="{3B55D1E7-5F72-48FE-8A6D-573D36A28C13}" type="sibTrans" cxnId="{C8854AB0-E7CF-46AF-923B-F2A289CE2486}">
      <dgm:prSet custT="1"/>
      <dgm:spPr/>
      <dgm:t>
        <a:bodyPr/>
        <a:lstStyle/>
        <a:p>
          <a:pPr algn="ctr"/>
          <a:endParaRPr lang="es-CL" sz="1200" b="0"/>
        </a:p>
      </dgm:t>
    </dgm:pt>
    <dgm:pt modelId="{86ACC30E-1B1C-4BEF-A066-E00EB62B5D30}">
      <dgm:prSet phldrT="[Texto]" custT="1"/>
      <dgm:spPr/>
      <dgm:t>
        <a:bodyPr/>
        <a:lstStyle/>
        <a:p>
          <a:pPr algn="ctr"/>
          <a:r>
            <a:rPr lang="es-CL" sz="2800" b="0" dirty="0" smtClean="0"/>
            <a:t>Diseñar</a:t>
          </a:r>
          <a:endParaRPr lang="es-CL" sz="2800" b="0" dirty="0"/>
        </a:p>
      </dgm:t>
    </dgm:pt>
    <dgm:pt modelId="{947B31BD-3380-4111-8DAC-21DFC0BCBBC9}" type="parTrans" cxnId="{6F04C557-D03B-4B3B-991C-748DCDE0E4C5}">
      <dgm:prSet/>
      <dgm:spPr/>
      <dgm:t>
        <a:bodyPr/>
        <a:lstStyle/>
        <a:p>
          <a:pPr algn="ctr"/>
          <a:endParaRPr lang="es-CL" sz="2800" b="0"/>
        </a:p>
      </dgm:t>
    </dgm:pt>
    <dgm:pt modelId="{D2C5E4FF-332F-4A3C-8AE9-53D1B651AF43}" type="sibTrans" cxnId="{6F04C557-D03B-4B3B-991C-748DCDE0E4C5}">
      <dgm:prSet custT="1"/>
      <dgm:spPr/>
      <dgm:t>
        <a:bodyPr/>
        <a:lstStyle/>
        <a:p>
          <a:pPr algn="ctr"/>
          <a:endParaRPr lang="es-CL" sz="1200" b="0"/>
        </a:p>
      </dgm:t>
    </dgm:pt>
    <dgm:pt modelId="{FE20A289-75B4-4AE5-8D0E-4476E4E6B539}">
      <dgm:prSet phldrT="[Texto]" custT="1"/>
      <dgm:spPr/>
      <dgm:t>
        <a:bodyPr/>
        <a:lstStyle/>
        <a:p>
          <a:pPr algn="ctr"/>
          <a:r>
            <a:rPr lang="es-CL" sz="2800" b="0" dirty="0" smtClean="0"/>
            <a:t>Codificar</a:t>
          </a:r>
          <a:endParaRPr lang="es-CL" sz="2800" b="0" dirty="0"/>
        </a:p>
      </dgm:t>
    </dgm:pt>
    <dgm:pt modelId="{F3B51332-3611-4EA5-BFEC-651F5BC7A609}" type="parTrans" cxnId="{1F3D59C6-D177-4F26-9E42-02BF9078BE7E}">
      <dgm:prSet/>
      <dgm:spPr/>
      <dgm:t>
        <a:bodyPr/>
        <a:lstStyle/>
        <a:p>
          <a:pPr algn="ctr"/>
          <a:endParaRPr lang="es-CL" sz="2800" b="0"/>
        </a:p>
      </dgm:t>
    </dgm:pt>
    <dgm:pt modelId="{F0603E09-F8F0-4C92-842E-816FACE14F4F}" type="sibTrans" cxnId="{1F3D59C6-D177-4F26-9E42-02BF9078BE7E}">
      <dgm:prSet custT="1"/>
      <dgm:spPr/>
      <dgm:t>
        <a:bodyPr/>
        <a:lstStyle/>
        <a:p>
          <a:pPr algn="ctr"/>
          <a:endParaRPr lang="es-CL" sz="1200" b="0"/>
        </a:p>
      </dgm:t>
    </dgm:pt>
    <dgm:pt modelId="{5408A343-20E9-444F-818E-D6C448D716D1}">
      <dgm:prSet custT="1"/>
      <dgm:spPr/>
      <dgm:t>
        <a:bodyPr/>
        <a:lstStyle/>
        <a:p>
          <a:pPr algn="ctr"/>
          <a:r>
            <a:rPr lang="es-CL" sz="2800" b="0" dirty="0" smtClean="0"/>
            <a:t>Mantener</a:t>
          </a:r>
          <a:endParaRPr lang="es-CL" sz="2800" b="0" dirty="0"/>
        </a:p>
      </dgm:t>
    </dgm:pt>
    <dgm:pt modelId="{D215FAD4-BD87-4B22-B2FB-3B1CFC95A812}" type="parTrans" cxnId="{A0288513-55B4-43E8-8CBD-3C6D74AA0191}">
      <dgm:prSet/>
      <dgm:spPr/>
      <dgm:t>
        <a:bodyPr/>
        <a:lstStyle/>
        <a:p>
          <a:pPr algn="ctr"/>
          <a:endParaRPr lang="es-CL" sz="2800" b="0"/>
        </a:p>
      </dgm:t>
    </dgm:pt>
    <dgm:pt modelId="{AED93D13-84E8-4F66-AC15-0D0F7AB065AE}" type="sibTrans" cxnId="{A0288513-55B4-43E8-8CBD-3C6D74AA0191}">
      <dgm:prSet/>
      <dgm:spPr/>
      <dgm:t>
        <a:bodyPr/>
        <a:lstStyle/>
        <a:p>
          <a:pPr algn="ctr"/>
          <a:endParaRPr lang="es-CL" sz="2800" b="0"/>
        </a:p>
      </dgm:t>
    </dgm:pt>
    <dgm:pt modelId="{8A3E3C51-053C-46C8-B143-85BE6952E8A5}">
      <dgm:prSet custT="1"/>
      <dgm:spPr>
        <a:solidFill>
          <a:schemeClr val="accent2">
            <a:lumMod val="75000"/>
          </a:schemeClr>
        </a:solidFill>
      </dgm:spPr>
      <dgm:t>
        <a:bodyPr/>
        <a:lstStyle/>
        <a:p>
          <a:pPr algn="ctr"/>
          <a:r>
            <a:rPr lang="es-CL" sz="2800" b="0" dirty="0" smtClean="0"/>
            <a:t>Probar</a:t>
          </a:r>
          <a:endParaRPr lang="es-CL" sz="2800" b="0" dirty="0"/>
        </a:p>
      </dgm:t>
    </dgm:pt>
    <dgm:pt modelId="{2D5FE8E9-A969-4357-8189-36A37DD0ECA3}" type="parTrans" cxnId="{71983C68-F6D6-4449-8936-CC773E91CC1D}">
      <dgm:prSet/>
      <dgm:spPr/>
      <dgm:t>
        <a:bodyPr/>
        <a:lstStyle/>
        <a:p>
          <a:pPr algn="ctr"/>
          <a:endParaRPr lang="es-CL" sz="2800" b="0"/>
        </a:p>
      </dgm:t>
    </dgm:pt>
    <dgm:pt modelId="{8074CC16-37CA-449F-94A9-88A51611DC47}" type="sibTrans" cxnId="{71983C68-F6D6-4449-8936-CC773E91CC1D}">
      <dgm:prSet custT="1"/>
      <dgm:spPr/>
      <dgm:t>
        <a:bodyPr/>
        <a:lstStyle/>
        <a:p>
          <a:pPr algn="ctr"/>
          <a:endParaRPr lang="es-CL" sz="1200" b="0"/>
        </a:p>
      </dgm:t>
    </dgm:pt>
    <dgm:pt modelId="{0ED85664-5D7E-4EF2-9882-877CEE531D75}" type="pres">
      <dgm:prSet presAssocID="{44B700BB-2E00-4F06-B0D7-4BD6A923CBB7}" presName="linearFlow" presStyleCnt="0">
        <dgm:presLayoutVars>
          <dgm:resizeHandles val="exact"/>
        </dgm:presLayoutVars>
      </dgm:prSet>
      <dgm:spPr/>
    </dgm:pt>
    <dgm:pt modelId="{2A953CEA-987D-48CA-8EB9-7C94116CB505}" type="pres">
      <dgm:prSet presAssocID="{AD42D0CA-A637-4F27-B68F-6F7438BFDEE7}" presName="node" presStyleLbl="node1" presStyleIdx="0" presStyleCnt="5" custScaleX="131192">
        <dgm:presLayoutVars>
          <dgm:bulletEnabled val="1"/>
        </dgm:presLayoutVars>
      </dgm:prSet>
      <dgm:spPr/>
      <dgm:t>
        <a:bodyPr/>
        <a:lstStyle/>
        <a:p>
          <a:endParaRPr lang="es-CL"/>
        </a:p>
      </dgm:t>
    </dgm:pt>
    <dgm:pt modelId="{3C43D3ED-E5F7-4F2A-AE9A-13DD24E1AB4F}" type="pres">
      <dgm:prSet presAssocID="{3B55D1E7-5F72-48FE-8A6D-573D36A28C13}" presName="sibTrans" presStyleLbl="sibTrans2D1" presStyleIdx="0" presStyleCnt="4"/>
      <dgm:spPr/>
      <dgm:t>
        <a:bodyPr/>
        <a:lstStyle/>
        <a:p>
          <a:endParaRPr lang="es-CL"/>
        </a:p>
      </dgm:t>
    </dgm:pt>
    <dgm:pt modelId="{058F6408-0A44-4080-BD00-EE049997775F}" type="pres">
      <dgm:prSet presAssocID="{3B55D1E7-5F72-48FE-8A6D-573D36A28C13}" presName="connectorText" presStyleLbl="sibTrans2D1" presStyleIdx="0" presStyleCnt="4"/>
      <dgm:spPr/>
      <dgm:t>
        <a:bodyPr/>
        <a:lstStyle/>
        <a:p>
          <a:endParaRPr lang="es-CL"/>
        </a:p>
      </dgm:t>
    </dgm:pt>
    <dgm:pt modelId="{C5FABDBF-9D47-48DF-936B-9FA93FFF2EDA}" type="pres">
      <dgm:prSet presAssocID="{86ACC30E-1B1C-4BEF-A066-E00EB62B5D30}" presName="node" presStyleLbl="node1" presStyleIdx="1" presStyleCnt="5" custScaleX="131192">
        <dgm:presLayoutVars>
          <dgm:bulletEnabled val="1"/>
        </dgm:presLayoutVars>
      </dgm:prSet>
      <dgm:spPr/>
      <dgm:t>
        <a:bodyPr/>
        <a:lstStyle/>
        <a:p>
          <a:endParaRPr lang="es-CL"/>
        </a:p>
      </dgm:t>
    </dgm:pt>
    <dgm:pt modelId="{5B700725-729D-42C7-9F95-7A7FDA2FA41D}" type="pres">
      <dgm:prSet presAssocID="{D2C5E4FF-332F-4A3C-8AE9-53D1B651AF43}" presName="sibTrans" presStyleLbl="sibTrans2D1" presStyleIdx="1" presStyleCnt="4"/>
      <dgm:spPr/>
      <dgm:t>
        <a:bodyPr/>
        <a:lstStyle/>
        <a:p>
          <a:endParaRPr lang="es-CL"/>
        </a:p>
      </dgm:t>
    </dgm:pt>
    <dgm:pt modelId="{C1071A63-FE75-4A03-A891-46F75B5C1F69}" type="pres">
      <dgm:prSet presAssocID="{D2C5E4FF-332F-4A3C-8AE9-53D1B651AF43}" presName="connectorText" presStyleLbl="sibTrans2D1" presStyleIdx="1" presStyleCnt="4"/>
      <dgm:spPr/>
      <dgm:t>
        <a:bodyPr/>
        <a:lstStyle/>
        <a:p>
          <a:endParaRPr lang="es-CL"/>
        </a:p>
      </dgm:t>
    </dgm:pt>
    <dgm:pt modelId="{48229514-C5EF-481E-8456-1109620C13B0}" type="pres">
      <dgm:prSet presAssocID="{FE20A289-75B4-4AE5-8D0E-4476E4E6B539}" presName="node" presStyleLbl="node1" presStyleIdx="2" presStyleCnt="5" custScaleX="131192">
        <dgm:presLayoutVars>
          <dgm:bulletEnabled val="1"/>
        </dgm:presLayoutVars>
      </dgm:prSet>
      <dgm:spPr/>
      <dgm:t>
        <a:bodyPr/>
        <a:lstStyle/>
        <a:p>
          <a:endParaRPr lang="es-CL"/>
        </a:p>
      </dgm:t>
    </dgm:pt>
    <dgm:pt modelId="{4E2BEB8D-84FC-4A0B-B987-42D23BF3EE94}" type="pres">
      <dgm:prSet presAssocID="{F0603E09-F8F0-4C92-842E-816FACE14F4F}" presName="sibTrans" presStyleLbl="sibTrans2D1" presStyleIdx="2" presStyleCnt="4"/>
      <dgm:spPr/>
      <dgm:t>
        <a:bodyPr/>
        <a:lstStyle/>
        <a:p>
          <a:endParaRPr lang="es-CL"/>
        </a:p>
      </dgm:t>
    </dgm:pt>
    <dgm:pt modelId="{49683673-24DD-40F9-ABCD-EDA007237300}" type="pres">
      <dgm:prSet presAssocID="{F0603E09-F8F0-4C92-842E-816FACE14F4F}" presName="connectorText" presStyleLbl="sibTrans2D1" presStyleIdx="2" presStyleCnt="4"/>
      <dgm:spPr/>
      <dgm:t>
        <a:bodyPr/>
        <a:lstStyle/>
        <a:p>
          <a:endParaRPr lang="es-CL"/>
        </a:p>
      </dgm:t>
    </dgm:pt>
    <dgm:pt modelId="{1E83F1DF-FD4E-47F7-B836-67E3919688D6}" type="pres">
      <dgm:prSet presAssocID="{8A3E3C51-053C-46C8-B143-85BE6952E8A5}" presName="node" presStyleLbl="node1" presStyleIdx="3" presStyleCnt="5" custScaleX="131192">
        <dgm:presLayoutVars>
          <dgm:bulletEnabled val="1"/>
        </dgm:presLayoutVars>
      </dgm:prSet>
      <dgm:spPr/>
      <dgm:t>
        <a:bodyPr/>
        <a:lstStyle/>
        <a:p>
          <a:endParaRPr lang="es-CL"/>
        </a:p>
      </dgm:t>
    </dgm:pt>
    <dgm:pt modelId="{37686033-F4C9-4406-A491-6468492693F6}" type="pres">
      <dgm:prSet presAssocID="{8074CC16-37CA-449F-94A9-88A51611DC47}" presName="sibTrans" presStyleLbl="sibTrans2D1" presStyleIdx="3" presStyleCnt="4"/>
      <dgm:spPr/>
      <dgm:t>
        <a:bodyPr/>
        <a:lstStyle/>
        <a:p>
          <a:endParaRPr lang="es-CL"/>
        </a:p>
      </dgm:t>
    </dgm:pt>
    <dgm:pt modelId="{490BF94F-E136-4A5E-8C34-F10F97AC556B}" type="pres">
      <dgm:prSet presAssocID="{8074CC16-37CA-449F-94A9-88A51611DC47}" presName="connectorText" presStyleLbl="sibTrans2D1" presStyleIdx="3" presStyleCnt="4"/>
      <dgm:spPr/>
      <dgm:t>
        <a:bodyPr/>
        <a:lstStyle/>
        <a:p>
          <a:endParaRPr lang="es-CL"/>
        </a:p>
      </dgm:t>
    </dgm:pt>
    <dgm:pt modelId="{1A71C870-883C-49CC-A28C-2862B0DFAAE6}" type="pres">
      <dgm:prSet presAssocID="{5408A343-20E9-444F-818E-D6C448D716D1}" presName="node" presStyleLbl="node1" presStyleIdx="4" presStyleCnt="5" custScaleX="131192">
        <dgm:presLayoutVars>
          <dgm:bulletEnabled val="1"/>
        </dgm:presLayoutVars>
      </dgm:prSet>
      <dgm:spPr/>
      <dgm:t>
        <a:bodyPr/>
        <a:lstStyle/>
        <a:p>
          <a:endParaRPr lang="es-CL"/>
        </a:p>
      </dgm:t>
    </dgm:pt>
  </dgm:ptLst>
  <dgm:cxnLst>
    <dgm:cxn modelId="{EEBC9015-EA33-469C-8112-4FE0DFC1985A}" type="presOf" srcId="{8074CC16-37CA-449F-94A9-88A51611DC47}" destId="{37686033-F4C9-4406-A491-6468492693F6}" srcOrd="0" destOrd="0" presId="urn:microsoft.com/office/officeart/2005/8/layout/process2"/>
    <dgm:cxn modelId="{F9925370-5AAB-4954-A219-5D039BAE5405}" type="presOf" srcId="{5408A343-20E9-444F-818E-D6C448D716D1}" destId="{1A71C870-883C-49CC-A28C-2862B0DFAAE6}" srcOrd="0" destOrd="0" presId="urn:microsoft.com/office/officeart/2005/8/layout/process2"/>
    <dgm:cxn modelId="{B1A039CA-E404-4DD1-A959-3D68925C7FA1}" type="presOf" srcId="{3B55D1E7-5F72-48FE-8A6D-573D36A28C13}" destId="{058F6408-0A44-4080-BD00-EE049997775F}" srcOrd="1" destOrd="0" presId="urn:microsoft.com/office/officeart/2005/8/layout/process2"/>
    <dgm:cxn modelId="{976C70BB-3CB9-42BA-85E8-B783EF608400}" type="presOf" srcId="{AD42D0CA-A637-4F27-B68F-6F7438BFDEE7}" destId="{2A953CEA-987D-48CA-8EB9-7C94116CB505}" srcOrd="0" destOrd="0" presId="urn:microsoft.com/office/officeart/2005/8/layout/process2"/>
    <dgm:cxn modelId="{CC7467AF-CCDE-4A1C-9D2F-1B4723250D12}" type="presOf" srcId="{8074CC16-37CA-449F-94A9-88A51611DC47}" destId="{490BF94F-E136-4A5E-8C34-F10F97AC556B}" srcOrd="1" destOrd="0" presId="urn:microsoft.com/office/officeart/2005/8/layout/process2"/>
    <dgm:cxn modelId="{A0288513-55B4-43E8-8CBD-3C6D74AA0191}" srcId="{44B700BB-2E00-4F06-B0D7-4BD6A923CBB7}" destId="{5408A343-20E9-444F-818E-D6C448D716D1}" srcOrd="4" destOrd="0" parTransId="{D215FAD4-BD87-4B22-B2FB-3B1CFC95A812}" sibTransId="{AED93D13-84E8-4F66-AC15-0D0F7AB065AE}"/>
    <dgm:cxn modelId="{47756D1A-9ED8-48C7-B324-3290ED6139F4}" type="presOf" srcId="{FE20A289-75B4-4AE5-8D0E-4476E4E6B539}" destId="{48229514-C5EF-481E-8456-1109620C13B0}" srcOrd="0" destOrd="0" presId="urn:microsoft.com/office/officeart/2005/8/layout/process2"/>
    <dgm:cxn modelId="{F30D3E8B-9AF7-48C8-BB1A-DCD147522E84}" type="presOf" srcId="{D2C5E4FF-332F-4A3C-8AE9-53D1B651AF43}" destId="{C1071A63-FE75-4A03-A891-46F75B5C1F69}" srcOrd="1" destOrd="0" presId="urn:microsoft.com/office/officeart/2005/8/layout/process2"/>
    <dgm:cxn modelId="{1F3D59C6-D177-4F26-9E42-02BF9078BE7E}" srcId="{44B700BB-2E00-4F06-B0D7-4BD6A923CBB7}" destId="{FE20A289-75B4-4AE5-8D0E-4476E4E6B539}" srcOrd="2" destOrd="0" parTransId="{F3B51332-3611-4EA5-BFEC-651F5BC7A609}" sibTransId="{F0603E09-F8F0-4C92-842E-816FACE14F4F}"/>
    <dgm:cxn modelId="{B7D6887A-E4C8-4225-8034-3E4067DC056A}" type="presOf" srcId="{86ACC30E-1B1C-4BEF-A066-E00EB62B5D30}" destId="{C5FABDBF-9D47-48DF-936B-9FA93FFF2EDA}" srcOrd="0" destOrd="0" presId="urn:microsoft.com/office/officeart/2005/8/layout/process2"/>
    <dgm:cxn modelId="{99E85B9E-1505-4A08-A902-72561C9D20B8}" type="presOf" srcId="{3B55D1E7-5F72-48FE-8A6D-573D36A28C13}" destId="{3C43D3ED-E5F7-4F2A-AE9A-13DD24E1AB4F}" srcOrd="0" destOrd="0" presId="urn:microsoft.com/office/officeart/2005/8/layout/process2"/>
    <dgm:cxn modelId="{6F04C557-D03B-4B3B-991C-748DCDE0E4C5}" srcId="{44B700BB-2E00-4F06-B0D7-4BD6A923CBB7}" destId="{86ACC30E-1B1C-4BEF-A066-E00EB62B5D30}" srcOrd="1" destOrd="0" parTransId="{947B31BD-3380-4111-8DAC-21DFC0BCBBC9}" sibTransId="{D2C5E4FF-332F-4A3C-8AE9-53D1B651AF43}"/>
    <dgm:cxn modelId="{76B41099-D7C7-46CA-8EA7-67DB5AE8BE92}" type="presOf" srcId="{8A3E3C51-053C-46C8-B143-85BE6952E8A5}" destId="{1E83F1DF-FD4E-47F7-B836-67E3919688D6}" srcOrd="0" destOrd="0" presId="urn:microsoft.com/office/officeart/2005/8/layout/process2"/>
    <dgm:cxn modelId="{71983C68-F6D6-4449-8936-CC773E91CC1D}" srcId="{44B700BB-2E00-4F06-B0D7-4BD6A923CBB7}" destId="{8A3E3C51-053C-46C8-B143-85BE6952E8A5}" srcOrd="3" destOrd="0" parTransId="{2D5FE8E9-A969-4357-8189-36A37DD0ECA3}" sibTransId="{8074CC16-37CA-449F-94A9-88A51611DC47}"/>
    <dgm:cxn modelId="{605ABA54-0F10-4B1D-9E36-CCADE937A7BC}" type="presOf" srcId="{F0603E09-F8F0-4C92-842E-816FACE14F4F}" destId="{4E2BEB8D-84FC-4A0B-B987-42D23BF3EE94}" srcOrd="0" destOrd="0" presId="urn:microsoft.com/office/officeart/2005/8/layout/process2"/>
    <dgm:cxn modelId="{C8854AB0-E7CF-46AF-923B-F2A289CE2486}" srcId="{44B700BB-2E00-4F06-B0D7-4BD6A923CBB7}" destId="{AD42D0CA-A637-4F27-B68F-6F7438BFDEE7}" srcOrd="0" destOrd="0" parTransId="{1F4D7432-8ED0-4790-8D6D-67D2738273D7}" sibTransId="{3B55D1E7-5F72-48FE-8A6D-573D36A28C13}"/>
    <dgm:cxn modelId="{02826A04-94D5-490D-81E0-B5EA8649123C}" type="presOf" srcId="{44B700BB-2E00-4F06-B0D7-4BD6A923CBB7}" destId="{0ED85664-5D7E-4EF2-9882-877CEE531D75}" srcOrd="0" destOrd="0" presId="urn:microsoft.com/office/officeart/2005/8/layout/process2"/>
    <dgm:cxn modelId="{063C1EA6-0CF0-47E2-B163-3A70F2CB2F7D}" type="presOf" srcId="{D2C5E4FF-332F-4A3C-8AE9-53D1B651AF43}" destId="{5B700725-729D-42C7-9F95-7A7FDA2FA41D}" srcOrd="0" destOrd="0" presId="urn:microsoft.com/office/officeart/2005/8/layout/process2"/>
    <dgm:cxn modelId="{05C57831-D7E1-4EBD-A3D9-5A01884EEBA8}" type="presOf" srcId="{F0603E09-F8F0-4C92-842E-816FACE14F4F}" destId="{49683673-24DD-40F9-ABCD-EDA007237300}" srcOrd="1" destOrd="0" presId="urn:microsoft.com/office/officeart/2005/8/layout/process2"/>
    <dgm:cxn modelId="{BA7923B3-1809-4DFB-86AD-466F102C48E6}" type="presParOf" srcId="{0ED85664-5D7E-4EF2-9882-877CEE531D75}" destId="{2A953CEA-987D-48CA-8EB9-7C94116CB505}" srcOrd="0" destOrd="0" presId="urn:microsoft.com/office/officeart/2005/8/layout/process2"/>
    <dgm:cxn modelId="{8E25FD54-7B7B-4B88-B56A-1B49BB66CFA5}" type="presParOf" srcId="{0ED85664-5D7E-4EF2-9882-877CEE531D75}" destId="{3C43D3ED-E5F7-4F2A-AE9A-13DD24E1AB4F}" srcOrd="1" destOrd="0" presId="urn:microsoft.com/office/officeart/2005/8/layout/process2"/>
    <dgm:cxn modelId="{E01AE804-87EE-4066-A1A4-715B1225C3DA}" type="presParOf" srcId="{3C43D3ED-E5F7-4F2A-AE9A-13DD24E1AB4F}" destId="{058F6408-0A44-4080-BD00-EE049997775F}" srcOrd="0" destOrd="0" presId="urn:microsoft.com/office/officeart/2005/8/layout/process2"/>
    <dgm:cxn modelId="{7E0DD3EF-5D87-460B-B700-4DB6C8F68B19}" type="presParOf" srcId="{0ED85664-5D7E-4EF2-9882-877CEE531D75}" destId="{C5FABDBF-9D47-48DF-936B-9FA93FFF2EDA}" srcOrd="2" destOrd="0" presId="urn:microsoft.com/office/officeart/2005/8/layout/process2"/>
    <dgm:cxn modelId="{B74943DB-9447-4C1B-81BE-BABE9CDA2CEF}" type="presParOf" srcId="{0ED85664-5D7E-4EF2-9882-877CEE531D75}" destId="{5B700725-729D-42C7-9F95-7A7FDA2FA41D}" srcOrd="3" destOrd="0" presId="urn:microsoft.com/office/officeart/2005/8/layout/process2"/>
    <dgm:cxn modelId="{D2EDCED4-B7E9-4516-BD23-1C7C1565DF1F}" type="presParOf" srcId="{5B700725-729D-42C7-9F95-7A7FDA2FA41D}" destId="{C1071A63-FE75-4A03-A891-46F75B5C1F69}" srcOrd="0" destOrd="0" presId="urn:microsoft.com/office/officeart/2005/8/layout/process2"/>
    <dgm:cxn modelId="{5DDA2226-8F82-47B7-97CF-79B1BF922433}" type="presParOf" srcId="{0ED85664-5D7E-4EF2-9882-877CEE531D75}" destId="{48229514-C5EF-481E-8456-1109620C13B0}" srcOrd="4" destOrd="0" presId="urn:microsoft.com/office/officeart/2005/8/layout/process2"/>
    <dgm:cxn modelId="{0EA4D480-64FC-41FF-B499-3F09E072195E}" type="presParOf" srcId="{0ED85664-5D7E-4EF2-9882-877CEE531D75}" destId="{4E2BEB8D-84FC-4A0B-B987-42D23BF3EE94}" srcOrd="5" destOrd="0" presId="urn:microsoft.com/office/officeart/2005/8/layout/process2"/>
    <dgm:cxn modelId="{9D1BD9D8-B157-4FA8-9748-9F93AA376AA9}" type="presParOf" srcId="{4E2BEB8D-84FC-4A0B-B987-42D23BF3EE94}" destId="{49683673-24DD-40F9-ABCD-EDA007237300}" srcOrd="0" destOrd="0" presId="urn:microsoft.com/office/officeart/2005/8/layout/process2"/>
    <dgm:cxn modelId="{62DE4CC7-0788-4015-AE4C-E481E8D8AE1F}" type="presParOf" srcId="{0ED85664-5D7E-4EF2-9882-877CEE531D75}" destId="{1E83F1DF-FD4E-47F7-B836-67E3919688D6}" srcOrd="6" destOrd="0" presId="urn:microsoft.com/office/officeart/2005/8/layout/process2"/>
    <dgm:cxn modelId="{AEA781FC-7528-484D-B2EE-33778BCB0B6F}" type="presParOf" srcId="{0ED85664-5D7E-4EF2-9882-877CEE531D75}" destId="{37686033-F4C9-4406-A491-6468492693F6}" srcOrd="7" destOrd="0" presId="urn:microsoft.com/office/officeart/2005/8/layout/process2"/>
    <dgm:cxn modelId="{6A38C2F4-6CEF-4BBB-8D4E-AF830A2F34C9}" type="presParOf" srcId="{37686033-F4C9-4406-A491-6468492693F6}" destId="{490BF94F-E136-4A5E-8C34-F10F97AC556B}" srcOrd="0" destOrd="0" presId="urn:microsoft.com/office/officeart/2005/8/layout/process2"/>
    <dgm:cxn modelId="{5E1A0091-A493-4F87-9C13-B8CFFE4E536F}" type="presParOf" srcId="{0ED85664-5D7E-4EF2-9882-877CEE531D75}" destId="{1A71C870-883C-49CC-A28C-2862B0DFAAE6}" srcOrd="8"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B700BB-2E00-4F06-B0D7-4BD6A923CBB7}" type="doc">
      <dgm:prSet loTypeId="urn:microsoft.com/office/officeart/2005/8/layout/process2" loCatId="process" qsTypeId="urn:microsoft.com/office/officeart/2005/8/quickstyle/simple4" qsCatId="simple" csTypeId="urn:microsoft.com/office/officeart/2005/8/colors/colorful5" csCatId="colorful" phldr="1"/>
      <dgm:spPr/>
    </dgm:pt>
    <dgm:pt modelId="{AD42D0CA-A637-4F27-B68F-6F7438BFDEE7}">
      <dgm:prSet phldrT="[Texto]" custT="1"/>
      <dgm:spPr/>
      <dgm:t>
        <a:bodyPr/>
        <a:lstStyle/>
        <a:p>
          <a:pPr algn="ctr"/>
          <a:r>
            <a:rPr lang="es-CL" sz="2800" b="0" dirty="0" smtClean="0"/>
            <a:t>Analizar</a:t>
          </a:r>
          <a:endParaRPr lang="es-CL" sz="2800" b="0" dirty="0"/>
        </a:p>
      </dgm:t>
    </dgm:pt>
    <dgm:pt modelId="{1F4D7432-8ED0-4790-8D6D-67D2738273D7}" type="parTrans" cxnId="{C8854AB0-E7CF-46AF-923B-F2A289CE2486}">
      <dgm:prSet/>
      <dgm:spPr/>
      <dgm:t>
        <a:bodyPr/>
        <a:lstStyle/>
        <a:p>
          <a:pPr algn="ctr"/>
          <a:endParaRPr lang="es-CL" sz="2800" b="0"/>
        </a:p>
      </dgm:t>
    </dgm:pt>
    <dgm:pt modelId="{3B55D1E7-5F72-48FE-8A6D-573D36A28C13}" type="sibTrans" cxnId="{C8854AB0-E7CF-46AF-923B-F2A289CE2486}">
      <dgm:prSet custT="1"/>
      <dgm:spPr/>
      <dgm:t>
        <a:bodyPr/>
        <a:lstStyle/>
        <a:p>
          <a:pPr algn="ctr"/>
          <a:endParaRPr lang="es-CL" sz="1200" b="0"/>
        </a:p>
      </dgm:t>
    </dgm:pt>
    <dgm:pt modelId="{86ACC30E-1B1C-4BEF-A066-E00EB62B5D30}">
      <dgm:prSet phldrT="[Texto]" custT="1"/>
      <dgm:spPr/>
      <dgm:t>
        <a:bodyPr/>
        <a:lstStyle/>
        <a:p>
          <a:pPr algn="ctr"/>
          <a:r>
            <a:rPr lang="es-CL" sz="2800" b="0" dirty="0" smtClean="0"/>
            <a:t>Diseñar</a:t>
          </a:r>
          <a:endParaRPr lang="es-CL" sz="2800" b="0" dirty="0"/>
        </a:p>
      </dgm:t>
    </dgm:pt>
    <dgm:pt modelId="{947B31BD-3380-4111-8DAC-21DFC0BCBBC9}" type="parTrans" cxnId="{6F04C557-D03B-4B3B-991C-748DCDE0E4C5}">
      <dgm:prSet/>
      <dgm:spPr/>
      <dgm:t>
        <a:bodyPr/>
        <a:lstStyle/>
        <a:p>
          <a:pPr algn="ctr"/>
          <a:endParaRPr lang="es-CL" sz="2800" b="0"/>
        </a:p>
      </dgm:t>
    </dgm:pt>
    <dgm:pt modelId="{D2C5E4FF-332F-4A3C-8AE9-53D1B651AF43}" type="sibTrans" cxnId="{6F04C557-D03B-4B3B-991C-748DCDE0E4C5}">
      <dgm:prSet custT="1"/>
      <dgm:spPr/>
      <dgm:t>
        <a:bodyPr/>
        <a:lstStyle/>
        <a:p>
          <a:pPr algn="ctr"/>
          <a:endParaRPr lang="es-CL" sz="1200" b="0"/>
        </a:p>
      </dgm:t>
    </dgm:pt>
    <dgm:pt modelId="{FE20A289-75B4-4AE5-8D0E-4476E4E6B539}">
      <dgm:prSet phldrT="[Texto]" custT="1"/>
      <dgm:spPr/>
      <dgm:t>
        <a:bodyPr/>
        <a:lstStyle/>
        <a:p>
          <a:pPr algn="ctr"/>
          <a:r>
            <a:rPr lang="es-CL" sz="2800" b="0" dirty="0" smtClean="0"/>
            <a:t>Codificar</a:t>
          </a:r>
          <a:endParaRPr lang="es-CL" sz="2800" b="0" dirty="0"/>
        </a:p>
      </dgm:t>
    </dgm:pt>
    <dgm:pt modelId="{F3B51332-3611-4EA5-BFEC-651F5BC7A609}" type="parTrans" cxnId="{1F3D59C6-D177-4F26-9E42-02BF9078BE7E}">
      <dgm:prSet/>
      <dgm:spPr/>
      <dgm:t>
        <a:bodyPr/>
        <a:lstStyle/>
        <a:p>
          <a:pPr algn="ctr"/>
          <a:endParaRPr lang="es-CL" sz="2800" b="0"/>
        </a:p>
      </dgm:t>
    </dgm:pt>
    <dgm:pt modelId="{F0603E09-F8F0-4C92-842E-816FACE14F4F}" type="sibTrans" cxnId="{1F3D59C6-D177-4F26-9E42-02BF9078BE7E}">
      <dgm:prSet custT="1"/>
      <dgm:spPr/>
      <dgm:t>
        <a:bodyPr/>
        <a:lstStyle/>
        <a:p>
          <a:pPr algn="ctr"/>
          <a:endParaRPr lang="es-CL" sz="1200" b="0"/>
        </a:p>
      </dgm:t>
    </dgm:pt>
    <dgm:pt modelId="{5408A343-20E9-444F-818E-D6C448D716D1}">
      <dgm:prSet custT="1"/>
      <dgm:spPr/>
      <dgm:t>
        <a:bodyPr/>
        <a:lstStyle/>
        <a:p>
          <a:pPr algn="ctr"/>
          <a:r>
            <a:rPr lang="es-CL" sz="2800" b="0" dirty="0" smtClean="0"/>
            <a:t>Mantener</a:t>
          </a:r>
          <a:endParaRPr lang="es-CL" sz="2800" b="0" dirty="0"/>
        </a:p>
      </dgm:t>
    </dgm:pt>
    <dgm:pt modelId="{D215FAD4-BD87-4B22-B2FB-3B1CFC95A812}" type="parTrans" cxnId="{A0288513-55B4-43E8-8CBD-3C6D74AA0191}">
      <dgm:prSet/>
      <dgm:spPr/>
      <dgm:t>
        <a:bodyPr/>
        <a:lstStyle/>
        <a:p>
          <a:pPr algn="ctr"/>
          <a:endParaRPr lang="es-CL" sz="2800" b="0"/>
        </a:p>
      </dgm:t>
    </dgm:pt>
    <dgm:pt modelId="{AED93D13-84E8-4F66-AC15-0D0F7AB065AE}" type="sibTrans" cxnId="{A0288513-55B4-43E8-8CBD-3C6D74AA0191}">
      <dgm:prSet/>
      <dgm:spPr/>
      <dgm:t>
        <a:bodyPr/>
        <a:lstStyle/>
        <a:p>
          <a:pPr algn="ctr"/>
          <a:endParaRPr lang="es-CL" sz="2800" b="0"/>
        </a:p>
      </dgm:t>
    </dgm:pt>
    <dgm:pt modelId="{8A3E3C51-053C-46C8-B143-85BE6952E8A5}">
      <dgm:prSet custT="1"/>
      <dgm:spPr>
        <a:solidFill>
          <a:schemeClr val="accent2">
            <a:lumMod val="75000"/>
          </a:schemeClr>
        </a:solidFill>
      </dgm:spPr>
      <dgm:t>
        <a:bodyPr/>
        <a:lstStyle/>
        <a:p>
          <a:pPr algn="ctr"/>
          <a:r>
            <a:rPr lang="es-CL" sz="2800" b="0" dirty="0" smtClean="0"/>
            <a:t>Probar</a:t>
          </a:r>
          <a:endParaRPr lang="es-CL" sz="2800" b="0" dirty="0"/>
        </a:p>
      </dgm:t>
    </dgm:pt>
    <dgm:pt modelId="{2D5FE8E9-A969-4357-8189-36A37DD0ECA3}" type="parTrans" cxnId="{71983C68-F6D6-4449-8936-CC773E91CC1D}">
      <dgm:prSet/>
      <dgm:spPr/>
      <dgm:t>
        <a:bodyPr/>
        <a:lstStyle/>
        <a:p>
          <a:pPr algn="ctr"/>
          <a:endParaRPr lang="es-CL" sz="2800" b="0"/>
        </a:p>
      </dgm:t>
    </dgm:pt>
    <dgm:pt modelId="{8074CC16-37CA-449F-94A9-88A51611DC47}" type="sibTrans" cxnId="{71983C68-F6D6-4449-8936-CC773E91CC1D}">
      <dgm:prSet custT="1"/>
      <dgm:spPr/>
      <dgm:t>
        <a:bodyPr/>
        <a:lstStyle/>
        <a:p>
          <a:pPr algn="ctr"/>
          <a:endParaRPr lang="es-CL" sz="1200" b="0"/>
        </a:p>
      </dgm:t>
    </dgm:pt>
    <dgm:pt modelId="{0ED85664-5D7E-4EF2-9882-877CEE531D75}" type="pres">
      <dgm:prSet presAssocID="{44B700BB-2E00-4F06-B0D7-4BD6A923CBB7}" presName="linearFlow" presStyleCnt="0">
        <dgm:presLayoutVars>
          <dgm:resizeHandles val="exact"/>
        </dgm:presLayoutVars>
      </dgm:prSet>
      <dgm:spPr/>
    </dgm:pt>
    <dgm:pt modelId="{2A953CEA-987D-48CA-8EB9-7C94116CB505}" type="pres">
      <dgm:prSet presAssocID="{AD42D0CA-A637-4F27-B68F-6F7438BFDEE7}" presName="node" presStyleLbl="node1" presStyleIdx="0" presStyleCnt="5" custScaleX="131192">
        <dgm:presLayoutVars>
          <dgm:bulletEnabled val="1"/>
        </dgm:presLayoutVars>
      </dgm:prSet>
      <dgm:spPr/>
      <dgm:t>
        <a:bodyPr/>
        <a:lstStyle/>
        <a:p>
          <a:endParaRPr lang="es-CL"/>
        </a:p>
      </dgm:t>
    </dgm:pt>
    <dgm:pt modelId="{3C43D3ED-E5F7-4F2A-AE9A-13DD24E1AB4F}" type="pres">
      <dgm:prSet presAssocID="{3B55D1E7-5F72-48FE-8A6D-573D36A28C13}" presName="sibTrans" presStyleLbl="sibTrans2D1" presStyleIdx="0" presStyleCnt="4"/>
      <dgm:spPr/>
      <dgm:t>
        <a:bodyPr/>
        <a:lstStyle/>
        <a:p>
          <a:endParaRPr lang="es-CL"/>
        </a:p>
      </dgm:t>
    </dgm:pt>
    <dgm:pt modelId="{058F6408-0A44-4080-BD00-EE049997775F}" type="pres">
      <dgm:prSet presAssocID="{3B55D1E7-5F72-48FE-8A6D-573D36A28C13}" presName="connectorText" presStyleLbl="sibTrans2D1" presStyleIdx="0" presStyleCnt="4"/>
      <dgm:spPr/>
      <dgm:t>
        <a:bodyPr/>
        <a:lstStyle/>
        <a:p>
          <a:endParaRPr lang="es-CL"/>
        </a:p>
      </dgm:t>
    </dgm:pt>
    <dgm:pt modelId="{C5FABDBF-9D47-48DF-936B-9FA93FFF2EDA}" type="pres">
      <dgm:prSet presAssocID="{86ACC30E-1B1C-4BEF-A066-E00EB62B5D30}" presName="node" presStyleLbl="node1" presStyleIdx="1" presStyleCnt="5" custScaleX="131192">
        <dgm:presLayoutVars>
          <dgm:bulletEnabled val="1"/>
        </dgm:presLayoutVars>
      </dgm:prSet>
      <dgm:spPr/>
      <dgm:t>
        <a:bodyPr/>
        <a:lstStyle/>
        <a:p>
          <a:endParaRPr lang="es-CL"/>
        </a:p>
      </dgm:t>
    </dgm:pt>
    <dgm:pt modelId="{5B700725-729D-42C7-9F95-7A7FDA2FA41D}" type="pres">
      <dgm:prSet presAssocID="{D2C5E4FF-332F-4A3C-8AE9-53D1B651AF43}" presName="sibTrans" presStyleLbl="sibTrans2D1" presStyleIdx="1" presStyleCnt="4"/>
      <dgm:spPr/>
      <dgm:t>
        <a:bodyPr/>
        <a:lstStyle/>
        <a:p>
          <a:endParaRPr lang="es-CL"/>
        </a:p>
      </dgm:t>
    </dgm:pt>
    <dgm:pt modelId="{C1071A63-FE75-4A03-A891-46F75B5C1F69}" type="pres">
      <dgm:prSet presAssocID="{D2C5E4FF-332F-4A3C-8AE9-53D1B651AF43}" presName="connectorText" presStyleLbl="sibTrans2D1" presStyleIdx="1" presStyleCnt="4"/>
      <dgm:spPr/>
      <dgm:t>
        <a:bodyPr/>
        <a:lstStyle/>
        <a:p>
          <a:endParaRPr lang="es-CL"/>
        </a:p>
      </dgm:t>
    </dgm:pt>
    <dgm:pt modelId="{48229514-C5EF-481E-8456-1109620C13B0}" type="pres">
      <dgm:prSet presAssocID="{FE20A289-75B4-4AE5-8D0E-4476E4E6B539}" presName="node" presStyleLbl="node1" presStyleIdx="2" presStyleCnt="5" custScaleX="131192">
        <dgm:presLayoutVars>
          <dgm:bulletEnabled val="1"/>
        </dgm:presLayoutVars>
      </dgm:prSet>
      <dgm:spPr/>
      <dgm:t>
        <a:bodyPr/>
        <a:lstStyle/>
        <a:p>
          <a:endParaRPr lang="es-CL"/>
        </a:p>
      </dgm:t>
    </dgm:pt>
    <dgm:pt modelId="{4E2BEB8D-84FC-4A0B-B987-42D23BF3EE94}" type="pres">
      <dgm:prSet presAssocID="{F0603E09-F8F0-4C92-842E-816FACE14F4F}" presName="sibTrans" presStyleLbl="sibTrans2D1" presStyleIdx="2" presStyleCnt="4"/>
      <dgm:spPr/>
      <dgm:t>
        <a:bodyPr/>
        <a:lstStyle/>
        <a:p>
          <a:endParaRPr lang="es-CL"/>
        </a:p>
      </dgm:t>
    </dgm:pt>
    <dgm:pt modelId="{49683673-24DD-40F9-ABCD-EDA007237300}" type="pres">
      <dgm:prSet presAssocID="{F0603E09-F8F0-4C92-842E-816FACE14F4F}" presName="connectorText" presStyleLbl="sibTrans2D1" presStyleIdx="2" presStyleCnt="4"/>
      <dgm:spPr/>
      <dgm:t>
        <a:bodyPr/>
        <a:lstStyle/>
        <a:p>
          <a:endParaRPr lang="es-CL"/>
        </a:p>
      </dgm:t>
    </dgm:pt>
    <dgm:pt modelId="{1E83F1DF-FD4E-47F7-B836-67E3919688D6}" type="pres">
      <dgm:prSet presAssocID="{8A3E3C51-053C-46C8-B143-85BE6952E8A5}" presName="node" presStyleLbl="node1" presStyleIdx="3" presStyleCnt="5" custScaleX="131192">
        <dgm:presLayoutVars>
          <dgm:bulletEnabled val="1"/>
        </dgm:presLayoutVars>
      </dgm:prSet>
      <dgm:spPr/>
      <dgm:t>
        <a:bodyPr/>
        <a:lstStyle/>
        <a:p>
          <a:endParaRPr lang="es-CL"/>
        </a:p>
      </dgm:t>
    </dgm:pt>
    <dgm:pt modelId="{37686033-F4C9-4406-A491-6468492693F6}" type="pres">
      <dgm:prSet presAssocID="{8074CC16-37CA-449F-94A9-88A51611DC47}" presName="sibTrans" presStyleLbl="sibTrans2D1" presStyleIdx="3" presStyleCnt="4"/>
      <dgm:spPr/>
      <dgm:t>
        <a:bodyPr/>
        <a:lstStyle/>
        <a:p>
          <a:endParaRPr lang="es-CL"/>
        </a:p>
      </dgm:t>
    </dgm:pt>
    <dgm:pt modelId="{490BF94F-E136-4A5E-8C34-F10F97AC556B}" type="pres">
      <dgm:prSet presAssocID="{8074CC16-37CA-449F-94A9-88A51611DC47}" presName="connectorText" presStyleLbl="sibTrans2D1" presStyleIdx="3" presStyleCnt="4"/>
      <dgm:spPr/>
      <dgm:t>
        <a:bodyPr/>
        <a:lstStyle/>
        <a:p>
          <a:endParaRPr lang="es-CL"/>
        </a:p>
      </dgm:t>
    </dgm:pt>
    <dgm:pt modelId="{1A71C870-883C-49CC-A28C-2862B0DFAAE6}" type="pres">
      <dgm:prSet presAssocID="{5408A343-20E9-444F-818E-D6C448D716D1}" presName="node" presStyleLbl="node1" presStyleIdx="4" presStyleCnt="5" custScaleX="131192">
        <dgm:presLayoutVars>
          <dgm:bulletEnabled val="1"/>
        </dgm:presLayoutVars>
      </dgm:prSet>
      <dgm:spPr/>
      <dgm:t>
        <a:bodyPr/>
        <a:lstStyle/>
        <a:p>
          <a:endParaRPr lang="es-CL"/>
        </a:p>
      </dgm:t>
    </dgm:pt>
  </dgm:ptLst>
  <dgm:cxnLst>
    <dgm:cxn modelId="{8168AF95-75BD-4791-9BB6-3DB7D6310D9E}" type="presOf" srcId="{86ACC30E-1B1C-4BEF-A066-E00EB62B5D30}" destId="{C5FABDBF-9D47-48DF-936B-9FA93FFF2EDA}" srcOrd="0" destOrd="0" presId="urn:microsoft.com/office/officeart/2005/8/layout/process2"/>
    <dgm:cxn modelId="{97A11F9B-C40C-47DC-9F4F-6246557AD886}" type="presOf" srcId="{D2C5E4FF-332F-4A3C-8AE9-53D1B651AF43}" destId="{C1071A63-FE75-4A03-A891-46F75B5C1F69}" srcOrd="1" destOrd="0" presId="urn:microsoft.com/office/officeart/2005/8/layout/process2"/>
    <dgm:cxn modelId="{658A67A4-F5DB-4792-9FDA-D5FF8878158D}" type="presOf" srcId="{3B55D1E7-5F72-48FE-8A6D-573D36A28C13}" destId="{058F6408-0A44-4080-BD00-EE049997775F}" srcOrd="1" destOrd="0" presId="urn:microsoft.com/office/officeart/2005/8/layout/process2"/>
    <dgm:cxn modelId="{93B40A8B-B3FC-43FA-9B69-F1F7E07DEBD7}" type="presOf" srcId="{5408A343-20E9-444F-818E-D6C448D716D1}" destId="{1A71C870-883C-49CC-A28C-2862B0DFAAE6}" srcOrd="0" destOrd="0" presId="urn:microsoft.com/office/officeart/2005/8/layout/process2"/>
    <dgm:cxn modelId="{A0288513-55B4-43E8-8CBD-3C6D74AA0191}" srcId="{44B700BB-2E00-4F06-B0D7-4BD6A923CBB7}" destId="{5408A343-20E9-444F-818E-D6C448D716D1}" srcOrd="4" destOrd="0" parTransId="{D215FAD4-BD87-4B22-B2FB-3B1CFC95A812}" sibTransId="{AED93D13-84E8-4F66-AC15-0D0F7AB065AE}"/>
    <dgm:cxn modelId="{974E221D-DBA0-4CE7-8C07-A4CCB450B153}" type="presOf" srcId="{F0603E09-F8F0-4C92-842E-816FACE14F4F}" destId="{49683673-24DD-40F9-ABCD-EDA007237300}" srcOrd="1" destOrd="0" presId="urn:microsoft.com/office/officeart/2005/8/layout/process2"/>
    <dgm:cxn modelId="{1F3D59C6-D177-4F26-9E42-02BF9078BE7E}" srcId="{44B700BB-2E00-4F06-B0D7-4BD6A923CBB7}" destId="{FE20A289-75B4-4AE5-8D0E-4476E4E6B539}" srcOrd="2" destOrd="0" parTransId="{F3B51332-3611-4EA5-BFEC-651F5BC7A609}" sibTransId="{F0603E09-F8F0-4C92-842E-816FACE14F4F}"/>
    <dgm:cxn modelId="{CFD039B5-C3F0-48B0-8A95-C18D4210EBA0}" type="presOf" srcId="{3B55D1E7-5F72-48FE-8A6D-573D36A28C13}" destId="{3C43D3ED-E5F7-4F2A-AE9A-13DD24E1AB4F}" srcOrd="0" destOrd="0" presId="urn:microsoft.com/office/officeart/2005/8/layout/process2"/>
    <dgm:cxn modelId="{9DE77AD5-3EF4-4673-8815-4FC855D09B73}" type="presOf" srcId="{FE20A289-75B4-4AE5-8D0E-4476E4E6B539}" destId="{48229514-C5EF-481E-8456-1109620C13B0}" srcOrd="0" destOrd="0" presId="urn:microsoft.com/office/officeart/2005/8/layout/process2"/>
    <dgm:cxn modelId="{6F04C557-D03B-4B3B-991C-748DCDE0E4C5}" srcId="{44B700BB-2E00-4F06-B0D7-4BD6A923CBB7}" destId="{86ACC30E-1B1C-4BEF-A066-E00EB62B5D30}" srcOrd="1" destOrd="0" parTransId="{947B31BD-3380-4111-8DAC-21DFC0BCBBC9}" sibTransId="{D2C5E4FF-332F-4A3C-8AE9-53D1B651AF43}"/>
    <dgm:cxn modelId="{B982BECC-575C-46DA-86E8-D854FB00B603}" type="presOf" srcId="{8A3E3C51-053C-46C8-B143-85BE6952E8A5}" destId="{1E83F1DF-FD4E-47F7-B836-67E3919688D6}" srcOrd="0" destOrd="0" presId="urn:microsoft.com/office/officeart/2005/8/layout/process2"/>
    <dgm:cxn modelId="{E2C0768C-7725-43A9-A83C-C71E89B622AC}" type="presOf" srcId="{F0603E09-F8F0-4C92-842E-816FACE14F4F}" destId="{4E2BEB8D-84FC-4A0B-B987-42D23BF3EE94}" srcOrd="0" destOrd="0" presId="urn:microsoft.com/office/officeart/2005/8/layout/process2"/>
    <dgm:cxn modelId="{2ABB2E32-F112-4050-8BC4-462F0782C172}" type="presOf" srcId="{AD42D0CA-A637-4F27-B68F-6F7438BFDEE7}" destId="{2A953CEA-987D-48CA-8EB9-7C94116CB505}" srcOrd="0" destOrd="0" presId="urn:microsoft.com/office/officeart/2005/8/layout/process2"/>
    <dgm:cxn modelId="{71983C68-F6D6-4449-8936-CC773E91CC1D}" srcId="{44B700BB-2E00-4F06-B0D7-4BD6A923CBB7}" destId="{8A3E3C51-053C-46C8-B143-85BE6952E8A5}" srcOrd="3" destOrd="0" parTransId="{2D5FE8E9-A969-4357-8189-36A37DD0ECA3}" sibTransId="{8074CC16-37CA-449F-94A9-88A51611DC47}"/>
    <dgm:cxn modelId="{1831A235-13C9-4D73-9403-2083B113EB4D}" type="presOf" srcId="{44B700BB-2E00-4F06-B0D7-4BD6A923CBB7}" destId="{0ED85664-5D7E-4EF2-9882-877CEE531D75}" srcOrd="0" destOrd="0" presId="urn:microsoft.com/office/officeart/2005/8/layout/process2"/>
    <dgm:cxn modelId="{C8854AB0-E7CF-46AF-923B-F2A289CE2486}" srcId="{44B700BB-2E00-4F06-B0D7-4BD6A923CBB7}" destId="{AD42D0CA-A637-4F27-B68F-6F7438BFDEE7}" srcOrd="0" destOrd="0" parTransId="{1F4D7432-8ED0-4790-8D6D-67D2738273D7}" sibTransId="{3B55D1E7-5F72-48FE-8A6D-573D36A28C13}"/>
    <dgm:cxn modelId="{987A2F80-7452-41A3-8C95-39B5E8F4A38C}" type="presOf" srcId="{D2C5E4FF-332F-4A3C-8AE9-53D1B651AF43}" destId="{5B700725-729D-42C7-9F95-7A7FDA2FA41D}" srcOrd="0" destOrd="0" presId="urn:microsoft.com/office/officeart/2005/8/layout/process2"/>
    <dgm:cxn modelId="{D20A3642-7387-4C0E-ACAA-F32A87D18DF9}" type="presOf" srcId="{8074CC16-37CA-449F-94A9-88A51611DC47}" destId="{37686033-F4C9-4406-A491-6468492693F6}" srcOrd="0" destOrd="0" presId="urn:microsoft.com/office/officeart/2005/8/layout/process2"/>
    <dgm:cxn modelId="{C338D24E-B39A-480C-BD2A-00115FF3CD5A}" type="presOf" srcId="{8074CC16-37CA-449F-94A9-88A51611DC47}" destId="{490BF94F-E136-4A5E-8C34-F10F97AC556B}" srcOrd="1" destOrd="0" presId="urn:microsoft.com/office/officeart/2005/8/layout/process2"/>
    <dgm:cxn modelId="{1C6E0D83-3143-4431-812D-96A1DDB29623}" type="presParOf" srcId="{0ED85664-5D7E-4EF2-9882-877CEE531D75}" destId="{2A953CEA-987D-48CA-8EB9-7C94116CB505}" srcOrd="0" destOrd="0" presId="urn:microsoft.com/office/officeart/2005/8/layout/process2"/>
    <dgm:cxn modelId="{CCE0CFBB-A708-4949-8B35-47B419A76072}" type="presParOf" srcId="{0ED85664-5D7E-4EF2-9882-877CEE531D75}" destId="{3C43D3ED-E5F7-4F2A-AE9A-13DD24E1AB4F}" srcOrd="1" destOrd="0" presId="urn:microsoft.com/office/officeart/2005/8/layout/process2"/>
    <dgm:cxn modelId="{D1066434-9A9A-4CC0-B53F-320978580310}" type="presParOf" srcId="{3C43D3ED-E5F7-4F2A-AE9A-13DD24E1AB4F}" destId="{058F6408-0A44-4080-BD00-EE049997775F}" srcOrd="0" destOrd="0" presId="urn:microsoft.com/office/officeart/2005/8/layout/process2"/>
    <dgm:cxn modelId="{5DA4AF14-A6B6-4574-A783-2D965588E1EA}" type="presParOf" srcId="{0ED85664-5D7E-4EF2-9882-877CEE531D75}" destId="{C5FABDBF-9D47-48DF-936B-9FA93FFF2EDA}" srcOrd="2" destOrd="0" presId="urn:microsoft.com/office/officeart/2005/8/layout/process2"/>
    <dgm:cxn modelId="{4F8FFDCC-9976-4C92-863F-E00E100DB033}" type="presParOf" srcId="{0ED85664-5D7E-4EF2-9882-877CEE531D75}" destId="{5B700725-729D-42C7-9F95-7A7FDA2FA41D}" srcOrd="3" destOrd="0" presId="urn:microsoft.com/office/officeart/2005/8/layout/process2"/>
    <dgm:cxn modelId="{F54038B9-1EF9-4397-83F5-888177DBE2FE}" type="presParOf" srcId="{5B700725-729D-42C7-9F95-7A7FDA2FA41D}" destId="{C1071A63-FE75-4A03-A891-46F75B5C1F69}" srcOrd="0" destOrd="0" presId="urn:microsoft.com/office/officeart/2005/8/layout/process2"/>
    <dgm:cxn modelId="{31301C52-03C1-43A5-AF91-673EF36B223E}" type="presParOf" srcId="{0ED85664-5D7E-4EF2-9882-877CEE531D75}" destId="{48229514-C5EF-481E-8456-1109620C13B0}" srcOrd="4" destOrd="0" presId="urn:microsoft.com/office/officeart/2005/8/layout/process2"/>
    <dgm:cxn modelId="{DB31EE6D-C01B-4ED8-8A59-A5D1436A0A72}" type="presParOf" srcId="{0ED85664-5D7E-4EF2-9882-877CEE531D75}" destId="{4E2BEB8D-84FC-4A0B-B987-42D23BF3EE94}" srcOrd="5" destOrd="0" presId="urn:microsoft.com/office/officeart/2005/8/layout/process2"/>
    <dgm:cxn modelId="{BFA24B18-4B8B-47BD-B90F-BD85293A294A}" type="presParOf" srcId="{4E2BEB8D-84FC-4A0B-B987-42D23BF3EE94}" destId="{49683673-24DD-40F9-ABCD-EDA007237300}" srcOrd="0" destOrd="0" presId="urn:microsoft.com/office/officeart/2005/8/layout/process2"/>
    <dgm:cxn modelId="{600A1E66-60E4-4205-805F-E9A90564ADBD}" type="presParOf" srcId="{0ED85664-5D7E-4EF2-9882-877CEE531D75}" destId="{1E83F1DF-FD4E-47F7-B836-67E3919688D6}" srcOrd="6" destOrd="0" presId="urn:microsoft.com/office/officeart/2005/8/layout/process2"/>
    <dgm:cxn modelId="{96D2F9B9-0E4A-46C7-AD4B-1828C4357F86}" type="presParOf" srcId="{0ED85664-5D7E-4EF2-9882-877CEE531D75}" destId="{37686033-F4C9-4406-A491-6468492693F6}" srcOrd="7" destOrd="0" presId="urn:microsoft.com/office/officeart/2005/8/layout/process2"/>
    <dgm:cxn modelId="{4FD7DF40-4520-4527-8674-64D1545197A1}" type="presParOf" srcId="{37686033-F4C9-4406-A491-6468492693F6}" destId="{490BF94F-E136-4A5E-8C34-F10F97AC556B}" srcOrd="0" destOrd="0" presId="urn:microsoft.com/office/officeart/2005/8/layout/process2"/>
    <dgm:cxn modelId="{B5AC93DE-241E-4868-A1F5-5ADA1249DA6B}" type="presParOf" srcId="{0ED85664-5D7E-4EF2-9882-877CEE531D75}" destId="{1A71C870-883C-49CC-A28C-2862B0DFAAE6}" srcOrd="8"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B700BB-2E00-4F06-B0D7-4BD6A923CBB7}" type="doc">
      <dgm:prSet loTypeId="urn:microsoft.com/office/officeart/2005/8/layout/process2" loCatId="process" qsTypeId="urn:microsoft.com/office/officeart/2005/8/quickstyle/simple4" qsCatId="simple" csTypeId="urn:microsoft.com/office/officeart/2005/8/colors/colorful5" csCatId="colorful" phldr="1"/>
      <dgm:spPr/>
    </dgm:pt>
    <dgm:pt modelId="{AD42D0CA-A637-4F27-B68F-6F7438BFDEE7}">
      <dgm:prSet phldrT="[Texto]" custT="1"/>
      <dgm:spPr/>
      <dgm:t>
        <a:bodyPr/>
        <a:lstStyle/>
        <a:p>
          <a:pPr algn="ctr"/>
          <a:r>
            <a:rPr lang="es-CL" sz="2800" b="0" dirty="0" smtClean="0"/>
            <a:t>Analizar</a:t>
          </a:r>
          <a:endParaRPr lang="es-CL" sz="2800" b="0" dirty="0"/>
        </a:p>
      </dgm:t>
    </dgm:pt>
    <dgm:pt modelId="{1F4D7432-8ED0-4790-8D6D-67D2738273D7}" type="parTrans" cxnId="{C8854AB0-E7CF-46AF-923B-F2A289CE2486}">
      <dgm:prSet/>
      <dgm:spPr/>
      <dgm:t>
        <a:bodyPr/>
        <a:lstStyle/>
        <a:p>
          <a:pPr algn="ctr"/>
          <a:endParaRPr lang="es-CL" sz="2800" b="0"/>
        </a:p>
      </dgm:t>
    </dgm:pt>
    <dgm:pt modelId="{3B55D1E7-5F72-48FE-8A6D-573D36A28C13}" type="sibTrans" cxnId="{C8854AB0-E7CF-46AF-923B-F2A289CE2486}">
      <dgm:prSet custT="1"/>
      <dgm:spPr/>
      <dgm:t>
        <a:bodyPr/>
        <a:lstStyle/>
        <a:p>
          <a:pPr algn="ctr"/>
          <a:endParaRPr lang="es-CL" sz="1200" b="0"/>
        </a:p>
      </dgm:t>
    </dgm:pt>
    <dgm:pt modelId="{86ACC30E-1B1C-4BEF-A066-E00EB62B5D30}">
      <dgm:prSet phldrT="[Texto]" custT="1"/>
      <dgm:spPr/>
      <dgm:t>
        <a:bodyPr/>
        <a:lstStyle/>
        <a:p>
          <a:pPr algn="ctr"/>
          <a:r>
            <a:rPr lang="es-CL" sz="2800" b="0" dirty="0" smtClean="0"/>
            <a:t>Diseñar</a:t>
          </a:r>
          <a:endParaRPr lang="es-CL" sz="2800" b="0" dirty="0"/>
        </a:p>
      </dgm:t>
    </dgm:pt>
    <dgm:pt modelId="{947B31BD-3380-4111-8DAC-21DFC0BCBBC9}" type="parTrans" cxnId="{6F04C557-D03B-4B3B-991C-748DCDE0E4C5}">
      <dgm:prSet/>
      <dgm:spPr/>
      <dgm:t>
        <a:bodyPr/>
        <a:lstStyle/>
        <a:p>
          <a:pPr algn="ctr"/>
          <a:endParaRPr lang="es-CL" sz="2800" b="0"/>
        </a:p>
      </dgm:t>
    </dgm:pt>
    <dgm:pt modelId="{D2C5E4FF-332F-4A3C-8AE9-53D1B651AF43}" type="sibTrans" cxnId="{6F04C557-D03B-4B3B-991C-748DCDE0E4C5}">
      <dgm:prSet custT="1"/>
      <dgm:spPr/>
      <dgm:t>
        <a:bodyPr/>
        <a:lstStyle/>
        <a:p>
          <a:pPr algn="ctr"/>
          <a:endParaRPr lang="es-CL" sz="1200" b="0"/>
        </a:p>
      </dgm:t>
    </dgm:pt>
    <dgm:pt modelId="{FE20A289-75B4-4AE5-8D0E-4476E4E6B539}">
      <dgm:prSet phldrT="[Texto]" custT="1"/>
      <dgm:spPr/>
      <dgm:t>
        <a:bodyPr/>
        <a:lstStyle/>
        <a:p>
          <a:pPr algn="ctr"/>
          <a:r>
            <a:rPr lang="es-CL" sz="2800" b="0" dirty="0" smtClean="0"/>
            <a:t>Codificar</a:t>
          </a:r>
          <a:endParaRPr lang="es-CL" sz="2800" b="0" dirty="0"/>
        </a:p>
      </dgm:t>
    </dgm:pt>
    <dgm:pt modelId="{F3B51332-3611-4EA5-BFEC-651F5BC7A609}" type="parTrans" cxnId="{1F3D59C6-D177-4F26-9E42-02BF9078BE7E}">
      <dgm:prSet/>
      <dgm:spPr/>
      <dgm:t>
        <a:bodyPr/>
        <a:lstStyle/>
        <a:p>
          <a:pPr algn="ctr"/>
          <a:endParaRPr lang="es-CL" sz="2800" b="0"/>
        </a:p>
      </dgm:t>
    </dgm:pt>
    <dgm:pt modelId="{F0603E09-F8F0-4C92-842E-816FACE14F4F}" type="sibTrans" cxnId="{1F3D59C6-D177-4F26-9E42-02BF9078BE7E}">
      <dgm:prSet custT="1"/>
      <dgm:spPr/>
      <dgm:t>
        <a:bodyPr/>
        <a:lstStyle/>
        <a:p>
          <a:pPr algn="ctr"/>
          <a:endParaRPr lang="es-CL" sz="1200" b="0"/>
        </a:p>
      </dgm:t>
    </dgm:pt>
    <dgm:pt modelId="{5408A343-20E9-444F-818E-D6C448D716D1}">
      <dgm:prSet custT="1"/>
      <dgm:spPr/>
      <dgm:t>
        <a:bodyPr/>
        <a:lstStyle/>
        <a:p>
          <a:pPr algn="ctr"/>
          <a:r>
            <a:rPr lang="es-CL" sz="2800" b="0" dirty="0" smtClean="0"/>
            <a:t>Mantener</a:t>
          </a:r>
          <a:endParaRPr lang="es-CL" sz="2800" b="0" dirty="0"/>
        </a:p>
      </dgm:t>
    </dgm:pt>
    <dgm:pt modelId="{D215FAD4-BD87-4B22-B2FB-3B1CFC95A812}" type="parTrans" cxnId="{A0288513-55B4-43E8-8CBD-3C6D74AA0191}">
      <dgm:prSet/>
      <dgm:spPr/>
      <dgm:t>
        <a:bodyPr/>
        <a:lstStyle/>
        <a:p>
          <a:pPr algn="ctr"/>
          <a:endParaRPr lang="es-CL" sz="2800" b="0"/>
        </a:p>
      </dgm:t>
    </dgm:pt>
    <dgm:pt modelId="{AED93D13-84E8-4F66-AC15-0D0F7AB065AE}" type="sibTrans" cxnId="{A0288513-55B4-43E8-8CBD-3C6D74AA0191}">
      <dgm:prSet/>
      <dgm:spPr/>
      <dgm:t>
        <a:bodyPr/>
        <a:lstStyle/>
        <a:p>
          <a:pPr algn="ctr"/>
          <a:endParaRPr lang="es-CL" sz="2800" b="0"/>
        </a:p>
      </dgm:t>
    </dgm:pt>
    <dgm:pt modelId="{8A3E3C51-053C-46C8-B143-85BE6952E8A5}">
      <dgm:prSet custT="1"/>
      <dgm:spPr>
        <a:solidFill>
          <a:schemeClr val="accent2">
            <a:lumMod val="75000"/>
          </a:schemeClr>
        </a:solidFill>
      </dgm:spPr>
      <dgm:t>
        <a:bodyPr/>
        <a:lstStyle/>
        <a:p>
          <a:pPr algn="ctr"/>
          <a:r>
            <a:rPr lang="es-CL" sz="2800" b="0" dirty="0" smtClean="0"/>
            <a:t>Probar</a:t>
          </a:r>
          <a:endParaRPr lang="es-CL" sz="2800" b="0" dirty="0"/>
        </a:p>
      </dgm:t>
    </dgm:pt>
    <dgm:pt modelId="{2D5FE8E9-A969-4357-8189-36A37DD0ECA3}" type="parTrans" cxnId="{71983C68-F6D6-4449-8936-CC773E91CC1D}">
      <dgm:prSet/>
      <dgm:spPr/>
      <dgm:t>
        <a:bodyPr/>
        <a:lstStyle/>
        <a:p>
          <a:pPr algn="ctr"/>
          <a:endParaRPr lang="es-CL" sz="2800" b="0"/>
        </a:p>
      </dgm:t>
    </dgm:pt>
    <dgm:pt modelId="{8074CC16-37CA-449F-94A9-88A51611DC47}" type="sibTrans" cxnId="{71983C68-F6D6-4449-8936-CC773E91CC1D}">
      <dgm:prSet custT="1"/>
      <dgm:spPr/>
      <dgm:t>
        <a:bodyPr/>
        <a:lstStyle/>
        <a:p>
          <a:pPr algn="ctr"/>
          <a:endParaRPr lang="es-CL" sz="1200" b="0"/>
        </a:p>
      </dgm:t>
    </dgm:pt>
    <dgm:pt modelId="{0ED85664-5D7E-4EF2-9882-877CEE531D75}" type="pres">
      <dgm:prSet presAssocID="{44B700BB-2E00-4F06-B0D7-4BD6A923CBB7}" presName="linearFlow" presStyleCnt="0">
        <dgm:presLayoutVars>
          <dgm:resizeHandles val="exact"/>
        </dgm:presLayoutVars>
      </dgm:prSet>
      <dgm:spPr/>
    </dgm:pt>
    <dgm:pt modelId="{2A953CEA-987D-48CA-8EB9-7C94116CB505}" type="pres">
      <dgm:prSet presAssocID="{AD42D0CA-A637-4F27-B68F-6F7438BFDEE7}" presName="node" presStyleLbl="node1" presStyleIdx="0" presStyleCnt="5" custScaleX="131192">
        <dgm:presLayoutVars>
          <dgm:bulletEnabled val="1"/>
        </dgm:presLayoutVars>
      </dgm:prSet>
      <dgm:spPr/>
      <dgm:t>
        <a:bodyPr/>
        <a:lstStyle/>
        <a:p>
          <a:endParaRPr lang="es-CL"/>
        </a:p>
      </dgm:t>
    </dgm:pt>
    <dgm:pt modelId="{3C43D3ED-E5F7-4F2A-AE9A-13DD24E1AB4F}" type="pres">
      <dgm:prSet presAssocID="{3B55D1E7-5F72-48FE-8A6D-573D36A28C13}" presName="sibTrans" presStyleLbl="sibTrans2D1" presStyleIdx="0" presStyleCnt="4"/>
      <dgm:spPr/>
      <dgm:t>
        <a:bodyPr/>
        <a:lstStyle/>
        <a:p>
          <a:endParaRPr lang="es-CL"/>
        </a:p>
      </dgm:t>
    </dgm:pt>
    <dgm:pt modelId="{058F6408-0A44-4080-BD00-EE049997775F}" type="pres">
      <dgm:prSet presAssocID="{3B55D1E7-5F72-48FE-8A6D-573D36A28C13}" presName="connectorText" presStyleLbl="sibTrans2D1" presStyleIdx="0" presStyleCnt="4"/>
      <dgm:spPr/>
      <dgm:t>
        <a:bodyPr/>
        <a:lstStyle/>
        <a:p>
          <a:endParaRPr lang="es-CL"/>
        </a:p>
      </dgm:t>
    </dgm:pt>
    <dgm:pt modelId="{C5FABDBF-9D47-48DF-936B-9FA93FFF2EDA}" type="pres">
      <dgm:prSet presAssocID="{86ACC30E-1B1C-4BEF-A066-E00EB62B5D30}" presName="node" presStyleLbl="node1" presStyleIdx="1" presStyleCnt="5" custScaleX="131192">
        <dgm:presLayoutVars>
          <dgm:bulletEnabled val="1"/>
        </dgm:presLayoutVars>
      </dgm:prSet>
      <dgm:spPr/>
      <dgm:t>
        <a:bodyPr/>
        <a:lstStyle/>
        <a:p>
          <a:endParaRPr lang="es-CL"/>
        </a:p>
      </dgm:t>
    </dgm:pt>
    <dgm:pt modelId="{5B700725-729D-42C7-9F95-7A7FDA2FA41D}" type="pres">
      <dgm:prSet presAssocID="{D2C5E4FF-332F-4A3C-8AE9-53D1B651AF43}" presName="sibTrans" presStyleLbl="sibTrans2D1" presStyleIdx="1" presStyleCnt="4"/>
      <dgm:spPr/>
      <dgm:t>
        <a:bodyPr/>
        <a:lstStyle/>
        <a:p>
          <a:endParaRPr lang="es-CL"/>
        </a:p>
      </dgm:t>
    </dgm:pt>
    <dgm:pt modelId="{C1071A63-FE75-4A03-A891-46F75B5C1F69}" type="pres">
      <dgm:prSet presAssocID="{D2C5E4FF-332F-4A3C-8AE9-53D1B651AF43}" presName="connectorText" presStyleLbl="sibTrans2D1" presStyleIdx="1" presStyleCnt="4"/>
      <dgm:spPr/>
      <dgm:t>
        <a:bodyPr/>
        <a:lstStyle/>
        <a:p>
          <a:endParaRPr lang="es-CL"/>
        </a:p>
      </dgm:t>
    </dgm:pt>
    <dgm:pt modelId="{48229514-C5EF-481E-8456-1109620C13B0}" type="pres">
      <dgm:prSet presAssocID="{FE20A289-75B4-4AE5-8D0E-4476E4E6B539}" presName="node" presStyleLbl="node1" presStyleIdx="2" presStyleCnt="5" custScaleX="131192">
        <dgm:presLayoutVars>
          <dgm:bulletEnabled val="1"/>
        </dgm:presLayoutVars>
      </dgm:prSet>
      <dgm:spPr/>
      <dgm:t>
        <a:bodyPr/>
        <a:lstStyle/>
        <a:p>
          <a:endParaRPr lang="es-CL"/>
        </a:p>
      </dgm:t>
    </dgm:pt>
    <dgm:pt modelId="{4E2BEB8D-84FC-4A0B-B987-42D23BF3EE94}" type="pres">
      <dgm:prSet presAssocID="{F0603E09-F8F0-4C92-842E-816FACE14F4F}" presName="sibTrans" presStyleLbl="sibTrans2D1" presStyleIdx="2" presStyleCnt="4"/>
      <dgm:spPr/>
      <dgm:t>
        <a:bodyPr/>
        <a:lstStyle/>
        <a:p>
          <a:endParaRPr lang="es-CL"/>
        </a:p>
      </dgm:t>
    </dgm:pt>
    <dgm:pt modelId="{49683673-24DD-40F9-ABCD-EDA007237300}" type="pres">
      <dgm:prSet presAssocID="{F0603E09-F8F0-4C92-842E-816FACE14F4F}" presName="connectorText" presStyleLbl="sibTrans2D1" presStyleIdx="2" presStyleCnt="4"/>
      <dgm:spPr/>
      <dgm:t>
        <a:bodyPr/>
        <a:lstStyle/>
        <a:p>
          <a:endParaRPr lang="es-CL"/>
        </a:p>
      </dgm:t>
    </dgm:pt>
    <dgm:pt modelId="{1E83F1DF-FD4E-47F7-B836-67E3919688D6}" type="pres">
      <dgm:prSet presAssocID="{8A3E3C51-053C-46C8-B143-85BE6952E8A5}" presName="node" presStyleLbl="node1" presStyleIdx="3" presStyleCnt="5" custScaleX="131192">
        <dgm:presLayoutVars>
          <dgm:bulletEnabled val="1"/>
        </dgm:presLayoutVars>
      </dgm:prSet>
      <dgm:spPr/>
      <dgm:t>
        <a:bodyPr/>
        <a:lstStyle/>
        <a:p>
          <a:endParaRPr lang="es-CL"/>
        </a:p>
      </dgm:t>
    </dgm:pt>
    <dgm:pt modelId="{37686033-F4C9-4406-A491-6468492693F6}" type="pres">
      <dgm:prSet presAssocID="{8074CC16-37CA-449F-94A9-88A51611DC47}" presName="sibTrans" presStyleLbl="sibTrans2D1" presStyleIdx="3" presStyleCnt="4"/>
      <dgm:spPr/>
      <dgm:t>
        <a:bodyPr/>
        <a:lstStyle/>
        <a:p>
          <a:endParaRPr lang="es-CL"/>
        </a:p>
      </dgm:t>
    </dgm:pt>
    <dgm:pt modelId="{490BF94F-E136-4A5E-8C34-F10F97AC556B}" type="pres">
      <dgm:prSet presAssocID="{8074CC16-37CA-449F-94A9-88A51611DC47}" presName="connectorText" presStyleLbl="sibTrans2D1" presStyleIdx="3" presStyleCnt="4"/>
      <dgm:spPr/>
      <dgm:t>
        <a:bodyPr/>
        <a:lstStyle/>
        <a:p>
          <a:endParaRPr lang="es-CL"/>
        </a:p>
      </dgm:t>
    </dgm:pt>
    <dgm:pt modelId="{1A71C870-883C-49CC-A28C-2862B0DFAAE6}" type="pres">
      <dgm:prSet presAssocID="{5408A343-20E9-444F-818E-D6C448D716D1}" presName="node" presStyleLbl="node1" presStyleIdx="4" presStyleCnt="5" custScaleX="131192">
        <dgm:presLayoutVars>
          <dgm:bulletEnabled val="1"/>
        </dgm:presLayoutVars>
      </dgm:prSet>
      <dgm:spPr/>
      <dgm:t>
        <a:bodyPr/>
        <a:lstStyle/>
        <a:p>
          <a:endParaRPr lang="es-CL"/>
        </a:p>
      </dgm:t>
    </dgm:pt>
  </dgm:ptLst>
  <dgm:cxnLst>
    <dgm:cxn modelId="{049CF3CF-7542-49D1-83B3-25DE5F206825}" type="presOf" srcId="{44B700BB-2E00-4F06-B0D7-4BD6A923CBB7}" destId="{0ED85664-5D7E-4EF2-9882-877CEE531D75}" srcOrd="0" destOrd="0" presId="urn:microsoft.com/office/officeart/2005/8/layout/process2"/>
    <dgm:cxn modelId="{C8854AB0-E7CF-46AF-923B-F2A289CE2486}" srcId="{44B700BB-2E00-4F06-B0D7-4BD6A923CBB7}" destId="{AD42D0CA-A637-4F27-B68F-6F7438BFDEE7}" srcOrd="0" destOrd="0" parTransId="{1F4D7432-8ED0-4790-8D6D-67D2738273D7}" sibTransId="{3B55D1E7-5F72-48FE-8A6D-573D36A28C13}"/>
    <dgm:cxn modelId="{A0288513-55B4-43E8-8CBD-3C6D74AA0191}" srcId="{44B700BB-2E00-4F06-B0D7-4BD6A923CBB7}" destId="{5408A343-20E9-444F-818E-D6C448D716D1}" srcOrd="4" destOrd="0" parTransId="{D215FAD4-BD87-4B22-B2FB-3B1CFC95A812}" sibTransId="{AED93D13-84E8-4F66-AC15-0D0F7AB065AE}"/>
    <dgm:cxn modelId="{86C03953-3B33-4858-9FC6-CEBE5194E5B6}" type="presOf" srcId="{3B55D1E7-5F72-48FE-8A6D-573D36A28C13}" destId="{3C43D3ED-E5F7-4F2A-AE9A-13DD24E1AB4F}" srcOrd="0" destOrd="0" presId="urn:microsoft.com/office/officeart/2005/8/layout/process2"/>
    <dgm:cxn modelId="{968E2E41-B234-41F8-AE55-BA1D8EB7FA88}" type="presOf" srcId="{8A3E3C51-053C-46C8-B143-85BE6952E8A5}" destId="{1E83F1DF-FD4E-47F7-B836-67E3919688D6}" srcOrd="0" destOrd="0" presId="urn:microsoft.com/office/officeart/2005/8/layout/process2"/>
    <dgm:cxn modelId="{67DEB443-3689-4CAD-8E8F-23039521981C}" type="presOf" srcId="{D2C5E4FF-332F-4A3C-8AE9-53D1B651AF43}" destId="{5B700725-729D-42C7-9F95-7A7FDA2FA41D}" srcOrd="0" destOrd="0" presId="urn:microsoft.com/office/officeart/2005/8/layout/process2"/>
    <dgm:cxn modelId="{7FBA32E6-A48D-4FFC-B360-B50AAE54ED04}" type="presOf" srcId="{86ACC30E-1B1C-4BEF-A066-E00EB62B5D30}" destId="{C5FABDBF-9D47-48DF-936B-9FA93FFF2EDA}" srcOrd="0" destOrd="0" presId="urn:microsoft.com/office/officeart/2005/8/layout/process2"/>
    <dgm:cxn modelId="{289A9DFD-DF9D-4C36-B299-12386B681BF2}" type="presOf" srcId="{F0603E09-F8F0-4C92-842E-816FACE14F4F}" destId="{4E2BEB8D-84FC-4A0B-B987-42D23BF3EE94}" srcOrd="0" destOrd="0" presId="urn:microsoft.com/office/officeart/2005/8/layout/process2"/>
    <dgm:cxn modelId="{92595B30-7037-4709-AE47-8152DB029956}" type="presOf" srcId="{AD42D0CA-A637-4F27-B68F-6F7438BFDEE7}" destId="{2A953CEA-987D-48CA-8EB9-7C94116CB505}" srcOrd="0" destOrd="0" presId="urn:microsoft.com/office/officeart/2005/8/layout/process2"/>
    <dgm:cxn modelId="{5C22F791-E3BF-4CEE-BED1-624E97E505D1}" type="presOf" srcId="{8074CC16-37CA-449F-94A9-88A51611DC47}" destId="{37686033-F4C9-4406-A491-6468492693F6}" srcOrd="0" destOrd="0" presId="urn:microsoft.com/office/officeart/2005/8/layout/process2"/>
    <dgm:cxn modelId="{EF357EA9-DFF3-4EE3-93C0-9E0D0F77C67D}" type="presOf" srcId="{5408A343-20E9-444F-818E-D6C448D716D1}" destId="{1A71C870-883C-49CC-A28C-2862B0DFAAE6}" srcOrd="0" destOrd="0" presId="urn:microsoft.com/office/officeart/2005/8/layout/process2"/>
    <dgm:cxn modelId="{23895880-931E-4B74-8E56-A4F188AC840C}" type="presOf" srcId="{3B55D1E7-5F72-48FE-8A6D-573D36A28C13}" destId="{058F6408-0A44-4080-BD00-EE049997775F}" srcOrd="1" destOrd="0" presId="urn:microsoft.com/office/officeart/2005/8/layout/process2"/>
    <dgm:cxn modelId="{0E58EFA5-87F6-4DD8-BFF6-6C8ED3D1DCDC}" type="presOf" srcId="{F0603E09-F8F0-4C92-842E-816FACE14F4F}" destId="{49683673-24DD-40F9-ABCD-EDA007237300}" srcOrd="1" destOrd="0" presId="urn:microsoft.com/office/officeart/2005/8/layout/process2"/>
    <dgm:cxn modelId="{1F3D59C6-D177-4F26-9E42-02BF9078BE7E}" srcId="{44B700BB-2E00-4F06-B0D7-4BD6A923CBB7}" destId="{FE20A289-75B4-4AE5-8D0E-4476E4E6B539}" srcOrd="2" destOrd="0" parTransId="{F3B51332-3611-4EA5-BFEC-651F5BC7A609}" sibTransId="{F0603E09-F8F0-4C92-842E-816FACE14F4F}"/>
    <dgm:cxn modelId="{6F04C557-D03B-4B3B-991C-748DCDE0E4C5}" srcId="{44B700BB-2E00-4F06-B0D7-4BD6A923CBB7}" destId="{86ACC30E-1B1C-4BEF-A066-E00EB62B5D30}" srcOrd="1" destOrd="0" parTransId="{947B31BD-3380-4111-8DAC-21DFC0BCBBC9}" sibTransId="{D2C5E4FF-332F-4A3C-8AE9-53D1B651AF43}"/>
    <dgm:cxn modelId="{A775AE46-7A78-480F-852E-87C57EF9D690}" type="presOf" srcId="{8074CC16-37CA-449F-94A9-88A51611DC47}" destId="{490BF94F-E136-4A5E-8C34-F10F97AC556B}" srcOrd="1" destOrd="0" presId="urn:microsoft.com/office/officeart/2005/8/layout/process2"/>
    <dgm:cxn modelId="{0B5E1A5A-B26F-40BB-869D-5ED63DD03E53}" type="presOf" srcId="{FE20A289-75B4-4AE5-8D0E-4476E4E6B539}" destId="{48229514-C5EF-481E-8456-1109620C13B0}" srcOrd="0" destOrd="0" presId="urn:microsoft.com/office/officeart/2005/8/layout/process2"/>
    <dgm:cxn modelId="{71983C68-F6D6-4449-8936-CC773E91CC1D}" srcId="{44B700BB-2E00-4F06-B0D7-4BD6A923CBB7}" destId="{8A3E3C51-053C-46C8-B143-85BE6952E8A5}" srcOrd="3" destOrd="0" parTransId="{2D5FE8E9-A969-4357-8189-36A37DD0ECA3}" sibTransId="{8074CC16-37CA-449F-94A9-88A51611DC47}"/>
    <dgm:cxn modelId="{7545EF80-2B89-40E7-822E-0B10D43DDABA}" type="presOf" srcId="{D2C5E4FF-332F-4A3C-8AE9-53D1B651AF43}" destId="{C1071A63-FE75-4A03-A891-46F75B5C1F69}" srcOrd="1" destOrd="0" presId="urn:microsoft.com/office/officeart/2005/8/layout/process2"/>
    <dgm:cxn modelId="{A1A7BC5C-DDF1-42A3-90BB-35E1C965E353}" type="presParOf" srcId="{0ED85664-5D7E-4EF2-9882-877CEE531D75}" destId="{2A953CEA-987D-48CA-8EB9-7C94116CB505}" srcOrd="0" destOrd="0" presId="urn:microsoft.com/office/officeart/2005/8/layout/process2"/>
    <dgm:cxn modelId="{6A8AE1CF-31C1-41E9-9E36-E287042E38D1}" type="presParOf" srcId="{0ED85664-5D7E-4EF2-9882-877CEE531D75}" destId="{3C43D3ED-E5F7-4F2A-AE9A-13DD24E1AB4F}" srcOrd="1" destOrd="0" presId="urn:microsoft.com/office/officeart/2005/8/layout/process2"/>
    <dgm:cxn modelId="{C0E86FAF-CADF-4D56-A15A-EF4BC21EC805}" type="presParOf" srcId="{3C43D3ED-E5F7-4F2A-AE9A-13DD24E1AB4F}" destId="{058F6408-0A44-4080-BD00-EE049997775F}" srcOrd="0" destOrd="0" presId="urn:microsoft.com/office/officeart/2005/8/layout/process2"/>
    <dgm:cxn modelId="{BC0E71D7-9F9B-4EC2-8CE0-5C4B0CF03F0A}" type="presParOf" srcId="{0ED85664-5D7E-4EF2-9882-877CEE531D75}" destId="{C5FABDBF-9D47-48DF-936B-9FA93FFF2EDA}" srcOrd="2" destOrd="0" presId="urn:microsoft.com/office/officeart/2005/8/layout/process2"/>
    <dgm:cxn modelId="{B47F85D0-3A25-41D3-9394-5C9EA53B4B6C}" type="presParOf" srcId="{0ED85664-5D7E-4EF2-9882-877CEE531D75}" destId="{5B700725-729D-42C7-9F95-7A7FDA2FA41D}" srcOrd="3" destOrd="0" presId="urn:microsoft.com/office/officeart/2005/8/layout/process2"/>
    <dgm:cxn modelId="{BA6DEDE2-6B2B-4A3F-8E6E-DCB6235D3784}" type="presParOf" srcId="{5B700725-729D-42C7-9F95-7A7FDA2FA41D}" destId="{C1071A63-FE75-4A03-A891-46F75B5C1F69}" srcOrd="0" destOrd="0" presId="urn:microsoft.com/office/officeart/2005/8/layout/process2"/>
    <dgm:cxn modelId="{C0928E58-036E-4FA2-9388-E788C399B6F6}" type="presParOf" srcId="{0ED85664-5D7E-4EF2-9882-877CEE531D75}" destId="{48229514-C5EF-481E-8456-1109620C13B0}" srcOrd="4" destOrd="0" presId="urn:microsoft.com/office/officeart/2005/8/layout/process2"/>
    <dgm:cxn modelId="{190DEE61-C492-4936-8034-E3A9FE036F75}" type="presParOf" srcId="{0ED85664-5D7E-4EF2-9882-877CEE531D75}" destId="{4E2BEB8D-84FC-4A0B-B987-42D23BF3EE94}" srcOrd="5" destOrd="0" presId="urn:microsoft.com/office/officeart/2005/8/layout/process2"/>
    <dgm:cxn modelId="{5EE57574-02B8-479B-A9BD-146179389814}" type="presParOf" srcId="{4E2BEB8D-84FC-4A0B-B987-42D23BF3EE94}" destId="{49683673-24DD-40F9-ABCD-EDA007237300}" srcOrd="0" destOrd="0" presId="urn:microsoft.com/office/officeart/2005/8/layout/process2"/>
    <dgm:cxn modelId="{1CF9B57C-1752-46A4-B2EC-FA9E0EA08FC0}" type="presParOf" srcId="{0ED85664-5D7E-4EF2-9882-877CEE531D75}" destId="{1E83F1DF-FD4E-47F7-B836-67E3919688D6}" srcOrd="6" destOrd="0" presId="urn:microsoft.com/office/officeart/2005/8/layout/process2"/>
    <dgm:cxn modelId="{3B98F2B6-21CE-4DF3-A8BC-1AEDAE1884B3}" type="presParOf" srcId="{0ED85664-5D7E-4EF2-9882-877CEE531D75}" destId="{37686033-F4C9-4406-A491-6468492693F6}" srcOrd="7" destOrd="0" presId="urn:microsoft.com/office/officeart/2005/8/layout/process2"/>
    <dgm:cxn modelId="{4D406D05-ABE0-4EE9-83F9-1610F89036B9}" type="presParOf" srcId="{37686033-F4C9-4406-A491-6468492693F6}" destId="{490BF94F-E136-4A5E-8C34-F10F97AC556B}" srcOrd="0" destOrd="0" presId="urn:microsoft.com/office/officeart/2005/8/layout/process2"/>
    <dgm:cxn modelId="{8A0E8765-2949-4B76-902D-8928668DBC8E}" type="presParOf" srcId="{0ED85664-5D7E-4EF2-9882-877CEE531D75}" destId="{1A71C870-883C-49CC-A28C-2862B0DFAAE6}" srcOrd="8"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54F8EF4-7099-498F-8319-C6386B00BF9D}" type="doc">
      <dgm:prSet loTypeId="urn:microsoft.com/office/officeart/2005/8/layout/radial1" loCatId="cycle" qsTypeId="urn:microsoft.com/office/officeart/2005/8/quickstyle/simple5" qsCatId="simple" csTypeId="urn:microsoft.com/office/officeart/2005/8/colors/colorful2" csCatId="colorful" phldr="1"/>
      <dgm:spPr/>
      <dgm:t>
        <a:bodyPr/>
        <a:lstStyle/>
        <a:p>
          <a:endParaRPr lang="es-CL"/>
        </a:p>
      </dgm:t>
    </dgm:pt>
    <dgm:pt modelId="{5FE8214C-5ECB-4FDA-89EE-D09EABA6FDBA}">
      <dgm:prSet phldrT="[Texto]"/>
      <dgm:spPr/>
      <dgm:t>
        <a:bodyPr/>
        <a:lstStyle/>
        <a:p>
          <a:r>
            <a:rPr lang="es-CL" dirty="0" smtClean="0"/>
            <a:t>Proyecto</a:t>
          </a:r>
          <a:endParaRPr lang="es-CL" dirty="0"/>
        </a:p>
      </dgm:t>
    </dgm:pt>
    <dgm:pt modelId="{70BCF0A7-3AEC-4B86-A9FB-FB15FB409ABA}" type="parTrans" cxnId="{D106ADB7-8D94-4DD7-9D8C-8E20360C14E5}">
      <dgm:prSet/>
      <dgm:spPr/>
      <dgm:t>
        <a:bodyPr/>
        <a:lstStyle/>
        <a:p>
          <a:endParaRPr lang="es-CL"/>
        </a:p>
      </dgm:t>
    </dgm:pt>
    <dgm:pt modelId="{19423619-4AF8-4531-A4DE-2D70F600B153}" type="sibTrans" cxnId="{D106ADB7-8D94-4DD7-9D8C-8E20360C14E5}">
      <dgm:prSet/>
      <dgm:spPr/>
      <dgm:t>
        <a:bodyPr/>
        <a:lstStyle/>
        <a:p>
          <a:endParaRPr lang="es-CL"/>
        </a:p>
      </dgm:t>
    </dgm:pt>
    <dgm:pt modelId="{E2825D32-0DA7-4ADA-90C1-99A33E035F45}">
      <dgm:prSet phldrT="[Texto]"/>
      <dgm:spPr/>
      <dgm:t>
        <a:bodyPr/>
        <a:lstStyle/>
        <a:p>
          <a:r>
            <a:rPr lang="es-CL" dirty="0" smtClean="0"/>
            <a:t>Proceso</a:t>
          </a:r>
          <a:endParaRPr lang="es-CL" dirty="0"/>
        </a:p>
      </dgm:t>
    </dgm:pt>
    <dgm:pt modelId="{A843E3A3-A456-4E56-89DA-4B4586A8110D}" type="parTrans" cxnId="{C21B6072-DE0A-4902-8CBF-0636A8B5561E}">
      <dgm:prSet/>
      <dgm:spPr/>
      <dgm:t>
        <a:bodyPr/>
        <a:lstStyle/>
        <a:p>
          <a:endParaRPr lang="es-CL"/>
        </a:p>
      </dgm:t>
    </dgm:pt>
    <dgm:pt modelId="{F5AFE887-F6F4-4B2D-926C-AC53DB98AC3E}" type="sibTrans" cxnId="{C21B6072-DE0A-4902-8CBF-0636A8B5561E}">
      <dgm:prSet/>
      <dgm:spPr/>
      <dgm:t>
        <a:bodyPr/>
        <a:lstStyle/>
        <a:p>
          <a:endParaRPr lang="es-CL"/>
        </a:p>
      </dgm:t>
    </dgm:pt>
    <dgm:pt modelId="{393A0903-DC33-41BE-8227-8BB46C3D41F2}">
      <dgm:prSet phldrT="[Texto]"/>
      <dgm:spPr/>
      <dgm:t>
        <a:bodyPr/>
        <a:lstStyle/>
        <a:p>
          <a:r>
            <a:rPr lang="es-CL" dirty="0" smtClean="0"/>
            <a:t>Herramientas</a:t>
          </a:r>
          <a:endParaRPr lang="es-CL" dirty="0"/>
        </a:p>
      </dgm:t>
    </dgm:pt>
    <dgm:pt modelId="{A2C5176A-0ECC-4957-88CD-282DA65B9FCF}" type="parTrans" cxnId="{2B39298C-89E9-48D3-A671-326C12A7D2BA}">
      <dgm:prSet/>
      <dgm:spPr/>
      <dgm:t>
        <a:bodyPr/>
        <a:lstStyle/>
        <a:p>
          <a:endParaRPr lang="es-CL"/>
        </a:p>
      </dgm:t>
    </dgm:pt>
    <dgm:pt modelId="{2FB4C07A-79CD-42AA-B320-5E8EB100EB77}" type="sibTrans" cxnId="{2B39298C-89E9-48D3-A671-326C12A7D2BA}">
      <dgm:prSet/>
      <dgm:spPr/>
      <dgm:t>
        <a:bodyPr/>
        <a:lstStyle/>
        <a:p>
          <a:endParaRPr lang="es-CL"/>
        </a:p>
      </dgm:t>
    </dgm:pt>
    <dgm:pt modelId="{7A79CA72-2DD2-4CEB-B280-625F4E0FD54B}">
      <dgm:prSet phldrT="[Texto]"/>
      <dgm:spPr/>
      <dgm:t>
        <a:bodyPr/>
        <a:lstStyle/>
        <a:p>
          <a:r>
            <a:rPr lang="es-CL" dirty="0" smtClean="0"/>
            <a:t>Producto</a:t>
          </a:r>
          <a:endParaRPr lang="es-CL" dirty="0"/>
        </a:p>
      </dgm:t>
    </dgm:pt>
    <dgm:pt modelId="{3711C7B5-6C69-423F-B6F8-0A60D01E9373}" type="parTrans" cxnId="{1D231FBD-7D1D-4D1E-880D-52729DEAB0FC}">
      <dgm:prSet/>
      <dgm:spPr/>
      <dgm:t>
        <a:bodyPr/>
        <a:lstStyle/>
        <a:p>
          <a:endParaRPr lang="es-CL"/>
        </a:p>
      </dgm:t>
    </dgm:pt>
    <dgm:pt modelId="{040950BF-015D-422F-BEAE-63FB492BE8E8}" type="sibTrans" cxnId="{1D231FBD-7D1D-4D1E-880D-52729DEAB0FC}">
      <dgm:prSet/>
      <dgm:spPr/>
      <dgm:t>
        <a:bodyPr/>
        <a:lstStyle/>
        <a:p>
          <a:endParaRPr lang="es-CL"/>
        </a:p>
      </dgm:t>
    </dgm:pt>
    <dgm:pt modelId="{F8250E00-8C0C-4D7F-8A81-8319B8BD8293}">
      <dgm:prSet phldrT="[Texto]"/>
      <dgm:spPr/>
      <dgm:t>
        <a:bodyPr/>
        <a:lstStyle/>
        <a:p>
          <a:r>
            <a:rPr lang="es-CL" dirty="0" smtClean="0"/>
            <a:t>Personas</a:t>
          </a:r>
          <a:endParaRPr lang="es-CL" dirty="0"/>
        </a:p>
      </dgm:t>
    </dgm:pt>
    <dgm:pt modelId="{E82D562C-2603-4DBE-AEDF-A9F5BA031FC0}" type="parTrans" cxnId="{BA1BED06-783B-492D-9B7A-706B413FD544}">
      <dgm:prSet/>
      <dgm:spPr/>
      <dgm:t>
        <a:bodyPr/>
        <a:lstStyle/>
        <a:p>
          <a:endParaRPr lang="es-CL"/>
        </a:p>
      </dgm:t>
    </dgm:pt>
    <dgm:pt modelId="{8BF68B75-FC9B-4DA8-AF47-119C6353F63B}" type="sibTrans" cxnId="{BA1BED06-783B-492D-9B7A-706B413FD544}">
      <dgm:prSet/>
      <dgm:spPr/>
      <dgm:t>
        <a:bodyPr/>
        <a:lstStyle/>
        <a:p>
          <a:endParaRPr lang="es-CL"/>
        </a:p>
      </dgm:t>
    </dgm:pt>
    <dgm:pt modelId="{170C8A15-BD9D-40B2-B86B-96A10EE71857}" type="pres">
      <dgm:prSet presAssocID="{354F8EF4-7099-498F-8319-C6386B00BF9D}" presName="cycle" presStyleCnt="0">
        <dgm:presLayoutVars>
          <dgm:chMax val="1"/>
          <dgm:dir/>
          <dgm:animLvl val="ctr"/>
          <dgm:resizeHandles val="exact"/>
        </dgm:presLayoutVars>
      </dgm:prSet>
      <dgm:spPr/>
      <dgm:t>
        <a:bodyPr/>
        <a:lstStyle/>
        <a:p>
          <a:endParaRPr lang="es-CL"/>
        </a:p>
      </dgm:t>
    </dgm:pt>
    <dgm:pt modelId="{A4D663E9-6BAD-4780-BE51-05D9CD679BF9}" type="pres">
      <dgm:prSet presAssocID="{5FE8214C-5ECB-4FDA-89EE-D09EABA6FDBA}" presName="centerShape" presStyleLbl="node0" presStyleIdx="0" presStyleCnt="1"/>
      <dgm:spPr/>
      <dgm:t>
        <a:bodyPr/>
        <a:lstStyle/>
        <a:p>
          <a:endParaRPr lang="es-CL"/>
        </a:p>
      </dgm:t>
    </dgm:pt>
    <dgm:pt modelId="{39EF0973-1A0C-4C19-971E-4137155934B3}" type="pres">
      <dgm:prSet presAssocID="{A843E3A3-A456-4E56-89DA-4B4586A8110D}" presName="Name9" presStyleLbl="parChTrans1D2" presStyleIdx="0" presStyleCnt="4"/>
      <dgm:spPr/>
      <dgm:t>
        <a:bodyPr/>
        <a:lstStyle/>
        <a:p>
          <a:endParaRPr lang="es-CL"/>
        </a:p>
      </dgm:t>
    </dgm:pt>
    <dgm:pt modelId="{427AEF62-25FF-42A2-A61C-7BDA04AB7D59}" type="pres">
      <dgm:prSet presAssocID="{A843E3A3-A456-4E56-89DA-4B4586A8110D}" presName="connTx" presStyleLbl="parChTrans1D2" presStyleIdx="0" presStyleCnt="4"/>
      <dgm:spPr/>
      <dgm:t>
        <a:bodyPr/>
        <a:lstStyle/>
        <a:p>
          <a:endParaRPr lang="es-CL"/>
        </a:p>
      </dgm:t>
    </dgm:pt>
    <dgm:pt modelId="{D38907C6-7260-404C-AFC5-1E29ECCF4F8E}" type="pres">
      <dgm:prSet presAssocID="{E2825D32-0DA7-4ADA-90C1-99A33E035F45}" presName="node" presStyleLbl="node1" presStyleIdx="0" presStyleCnt="4">
        <dgm:presLayoutVars>
          <dgm:bulletEnabled val="1"/>
        </dgm:presLayoutVars>
      </dgm:prSet>
      <dgm:spPr/>
      <dgm:t>
        <a:bodyPr/>
        <a:lstStyle/>
        <a:p>
          <a:endParaRPr lang="es-CL"/>
        </a:p>
      </dgm:t>
    </dgm:pt>
    <dgm:pt modelId="{9533AE90-14D3-4918-ADF6-A7D735C7E442}" type="pres">
      <dgm:prSet presAssocID="{A2C5176A-0ECC-4957-88CD-282DA65B9FCF}" presName="Name9" presStyleLbl="parChTrans1D2" presStyleIdx="1" presStyleCnt="4"/>
      <dgm:spPr/>
      <dgm:t>
        <a:bodyPr/>
        <a:lstStyle/>
        <a:p>
          <a:endParaRPr lang="es-CL"/>
        </a:p>
      </dgm:t>
    </dgm:pt>
    <dgm:pt modelId="{7E2D4E9D-7C5F-43FD-9BDF-52D7316F66AB}" type="pres">
      <dgm:prSet presAssocID="{A2C5176A-0ECC-4957-88CD-282DA65B9FCF}" presName="connTx" presStyleLbl="parChTrans1D2" presStyleIdx="1" presStyleCnt="4"/>
      <dgm:spPr/>
      <dgm:t>
        <a:bodyPr/>
        <a:lstStyle/>
        <a:p>
          <a:endParaRPr lang="es-CL"/>
        </a:p>
      </dgm:t>
    </dgm:pt>
    <dgm:pt modelId="{0374790C-EF87-4283-985A-D27B2541182E}" type="pres">
      <dgm:prSet presAssocID="{393A0903-DC33-41BE-8227-8BB46C3D41F2}" presName="node" presStyleLbl="node1" presStyleIdx="1" presStyleCnt="4">
        <dgm:presLayoutVars>
          <dgm:bulletEnabled val="1"/>
        </dgm:presLayoutVars>
      </dgm:prSet>
      <dgm:spPr/>
      <dgm:t>
        <a:bodyPr/>
        <a:lstStyle/>
        <a:p>
          <a:endParaRPr lang="es-CL"/>
        </a:p>
      </dgm:t>
    </dgm:pt>
    <dgm:pt modelId="{13A9433B-3C52-48AD-BECE-00A763DDE93E}" type="pres">
      <dgm:prSet presAssocID="{3711C7B5-6C69-423F-B6F8-0A60D01E9373}" presName="Name9" presStyleLbl="parChTrans1D2" presStyleIdx="2" presStyleCnt="4"/>
      <dgm:spPr/>
      <dgm:t>
        <a:bodyPr/>
        <a:lstStyle/>
        <a:p>
          <a:endParaRPr lang="es-CL"/>
        </a:p>
      </dgm:t>
    </dgm:pt>
    <dgm:pt modelId="{EAA6B452-06AA-4BF8-8D32-C03E8D17171B}" type="pres">
      <dgm:prSet presAssocID="{3711C7B5-6C69-423F-B6F8-0A60D01E9373}" presName="connTx" presStyleLbl="parChTrans1D2" presStyleIdx="2" presStyleCnt="4"/>
      <dgm:spPr/>
      <dgm:t>
        <a:bodyPr/>
        <a:lstStyle/>
        <a:p>
          <a:endParaRPr lang="es-CL"/>
        </a:p>
      </dgm:t>
    </dgm:pt>
    <dgm:pt modelId="{317A1F98-2813-4159-9B92-7FAD86089ECD}" type="pres">
      <dgm:prSet presAssocID="{7A79CA72-2DD2-4CEB-B280-625F4E0FD54B}" presName="node" presStyleLbl="node1" presStyleIdx="2" presStyleCnt="4">
        <dgm:presLayoutVars>
          <dgm:bulletEnabled val="1"/>
        </dgm:presLayoutVars>
      </dgm:prSet>
      <dgm:spPr/>
      <dgm:t>
        <a:bodyPr/>
        <a:lstStyle/>
        <a:p>
          <a:endParaRPr lang="es-CL"/>
        </a:p>
      </dgm:t>
    </dgm:pt>
    <dgm:pt modelId="{4B774B65-39B4-467B-ACE3-7E2314AC1416}" type="pres">
      <dgm:prSet presAssocID="{E82D562C-2603-4DBE-AEDF-A9F5BA031FC0}" presName="Name9" presStyleLbl="parChTrans1D2" presStyleIdx="3" presStyleCnt="4"/>
      <dgm:spPr/>
      <dgm:t>
        <a:bodyPr/>
        <a:lstStyle/>
        <a:p>
          <a:endParaRPr lang="es-CL"/>
        </a:p>
      </dgm:t>
    </dgm:pt>
    <dgm:pt modelId="{0E592107-8598-40AA-AC22-6589D25AF54A}" type="pres">
      <dgm:prSet presAssocID="{E82D562C-2603-4DBE-AEDF-A9F5BA031FC0}" presName="connTx" presStyleLbl="parChTrans1D2" presStyleIdx="3" presStyleCnt="4"/>
      <dgm:spPr/>
      <dgm:t>
        <a:bodyPr/>
        <a:lstStyle/>
        <a:p>
          <a:endParaRPr lang="es-CL"/>
        </a:p>
      </dgm:t>
    </dgm:pt>
    <dgm:pt modelId="{A8472243-D587-4152-855B-A85E0BB0D29D}" type="pres">
      <dgm:prSet presAssocID="{F8250E00-8C0C-4D7F-8A81-8319B8BD8293}" presName="node" presStyleLbl="node1" presStyleIdx="3" presStyleCnt="4">
        <dgm:presLayoutVars>
          <dgm:bulletEnabled val="1"/>
        </dgm:presLayoutVars>
      </dgm:prSet>
      <dgm:spPr/>
      <dgm:t>
        <a:bodyPr/>
        <a:lstStyle/>
        <a:p>
          <a:endParaRPr lang="es-CL"/>
        </a:p>
      </dgm:t>
    </dgm:pt>
  </dgm:ptLst>
  <dgm:cxnLst>
    <dgm:cxn modelId="{BA1BED06-783B-492D-9B7A-706B413FD544}" srcId="{5FE8214C-5ECB-4FDA-89EE-D09EABA6FDBA}" destId="{F8250E00-8C0C-4D7F-8A81-8319B8BD8293}" srcOrd="3" destOrd="0" parTransId="{E82D562C-2603-4DBE-AEDF-A9F5BA031FC0}" sibTransId="{8BF68B75-FC9B-4DA8-AF47-119C6353F63B}"/>
    <dgm:cxn modelId="{9D2B5055-61B6-40ED-9C5D-58645CC9D31E}" type="presOf" srcId="{7A79CA72-2DD2-4CEB-B280-625F4E0FD54B}" destId="{317A1F98-2813-4159-9B92-7FAD86089ECD}" srcOrd="0" destOrd="0" presId="urn:microsoft.com/office/officeart/2005/8/layout/radial1"/>
    <dgm:cxn modelId="{44B3BB7A-13A4-4B59-B0FD-4B5A1FD6AF15}" type="presOf" srcId="{A2C5176A-0ECC-4957-88CD-282DA65B9FCF}" destId="{9533AE90-14D3-4918-ADF6-A7D735C7E442}" srcOrd="0" destOrd="0" presId="urn:microsoft.com/office/officeart/2005/8/layout/radial1"/>
    <dgm:cxn modelId="{19DEF927-CA4D-43AC-AC6F-DC9CD46DCC37}" type="presOf" srcId="{3711C7B5-6C69-423F-B6F8-0A60D01E9373}" destId="{13A9433B-3C52-48AD-BECE-00A763DDE93E}" srcOrd="0" destOrd="0" presId="urn:microsoft.com/office/officeart/2005/8/layout/radial1"/>
    <dgm:cxn modelId="{76FFE5E1-FAB9-4724-A160-CB7BB44401CA}" type="presOf" srcId="{E82D562C-2603-4DBE-AEDF-A9F5BA031FC0}" destId="{0E592107-8598-40AA-AC22-6589D25AF54A}" srcOrd="1" destOrd="0" presId="urn:microsoft.com/office/officeart/2005/8/layout/radial1"/>
    <dgm:cxn modelId="{C21B6072-DE0A-4902-8CBF-0636A8B5561E}" srcId="{5FE8214C-5ECB-4FDA-89EE-D09EABA6FDBA}" destId="{E2825D32-0DA7-4ADA-90C1-99A33E035F45}" srcOrd="0" destOrd="0" parTransId="{A843E3A3-A456-4E56-89DA-4B4586A8110D}" sibTransId="{F5AFE887-F6F4-4B2D-926C-AC53DB98AC3E}"/>
    <dgm:cxn modelId="{C59EF758-B59A-4154-9F8A-3E5054751D39}" type="presOf" srcId="{F8250E00-8C0C-4D7F-8A81-8319B8BD8293}" destId="{A8472243-D587-4152-855B-A85E0BB0D29D}" srcOrd="0" destOrd="0" presId="urn:microsoft.com/office/officeart/2005/8/layout/radial1"/>
    <dgm:cxn modelId="{8319A188-F789-4D82-B131-8E434038C2B4}" type="presOf" srcId="{3711C7B5-6C69-423F-B6F8-0A60D01E9373}" destId="{EAA6B452-06AA-4BF8-8D32-C03E8D17171B}" srcOrd="1" destOrd="0" presId="urn:microsoft.com/office/officeart/2005/8/layout/radial1"/>
    <dgm:cxn modelId="{60354CDC-821E-40B3-9118-DE44D9E8C1D2}" type="presOf" srcId="{A2C5176A-0ECC-4957-88CD-282DA65B9FCF}" destId="{7E2D4E9D-7C5F-43FD-9BDF-52D7316F66AB}" srcOrd="1" destOrd="0" presId="urn:microsoft.com/office/officeart/2005/8/layout/radial1"/>
    <dgm:cxn modelId="{2B39298C-89E9-48D3-A671-326C12A7D2BA}" srcId="{5FE8214C-5ECB-4FDA-89EE-D09EABA6FDBA}" destId="{393A0903-DC33-41BE-8227-8BB46C3D41F2}" srcOrd="1" destOrd="0" parTransId="{A2C5176A-0ECC-4957-88CD-282DA65B9FCF}" sibTransId="{2FB4C07A-79CD-42AA-B320-5E8EB100EB77}"/>
    <dgm:cxn modelId="{7B26A678-23A1-4170-993F-D378F76378B6}" type="presOf" srcId="{E82D562C-2603-4DBE-AEDF-A9F5BA031FC0}" destId="{4B774B65-39B4-467B-ACE3-7E2314AC1416}" srcOrd="0" destOrd="0" presId="urn:microsoft.com/office/officeart/2005/8/layout/radial1"/>
    <dgm:cxn modelId="{FFE1A47D-4A4A-44E2-ADC2-6361BB5670F5}" type="presOf" srcId="{A843E3A3-A456-4E56-89DA-4B4586A8110D}" destId="{427AEF62-25FF-42A2-A61C-7BDA04AB7D59}" srcOrd="1" destOrd="0" presId="urn:microsoft.com/office/officeart/2005/8/layout/radial1"/>
    <dgm:cxn modelId="{D7014323-67F9-4EAD-B719-B29AC0649B57}" type="presOf" srcId="{354F8EF4-7099-498F-8319-C6386B00BF9D}" destId="{170C8A15-BD9D-40B2-B86B-96A10EE71857}" srcOrd="0" destOrd="0" presId="urn:microsoft.com/office/officeart/2005/8/layout/radial1"/>
    <dgm:cxn modelId="{1D231FBD-7D1D-4D1E-880D-52729DEAB0FC}" srcId="{5FE8214C-5ECB-4FDA-89EE-D09EABA6FDBA}" destId="{7A79CA72-2DD2-4CEB-B280-625F4E0FD54B}" srcOrd="2" destOrd="0" parTransId="{3711C7B5-6C69-423F-B6F8-0A60D01E9373}" sibTransId="{040950BF-015D-422F-BEAE-63FB492BE8E8}"/>
    <dgm:cxn modelId="{FEF1AD77-592F-48AC-83C9-8F59AC47C925}" type="presOf" srcId="{E2825D32-0DA7-4ADA-90C1-99A33E035F45}" destId="{D38907C6-7260-404C-AFC5-1E29ECCF4F8E}" srcOrd="0" destOrd="0" presId="urn:microsoft.com/office/officeart/2005/8/layout/radial1"/>
    <dgm:cxn modelId="{D106ADB7-8D94-4DD7-9D8C-8E20360C14E5}" srcId="{354F8EF4-7099-498F-8319-C6386B00BF9D}" destId="{5FE8214C-5ECB-4FDA-89EE-D09EABA6FDBA}" srcOrd="0" destOrd="0" parTransId="{70BCF0A7-3AEC-4B86-A9FB-FB15FB409ABA}" sibTransId="{19423619-4AF8-4531-A4DE-2D70F600B153}"/>
    <dgm:cxn modelId="{99158F83-CEF1-48E0-8382-24ABD7C488A0}" type="presOf" srcId="{A843E3A3-A456-4E56-89DA-4B4586A8110D}" destId="{39EF0973-1A0C-4C19-971E-4137155934B3}" srcOrd="0" destOrd="0" presId="urn:microsoft.com/office/officeart/2005/8/layout/radial1"/>
    <dgm:cxn modelId="{0A910E53-653E-4BEB-8532-1DE98C3EB31F}" type="presOf" srcId="{393A0903-DC33-41BE-8227-8BB46C3D41F2}" destId="{0374790C-EF87-4283-985A-D27B2541182E}" srcOrd="0" destOrd="0" presId="urn:microsoft.com/office/officeart/2005/8/layout/radial1"/>
    <dgm:cxn modelId="{F3716CC8-7456-4DCD-9216-EB04BD25A6A0}" type="presOf" srcId="{5FE8214C-5ECB-4FDA-89EE-D09EABA6FDBA}" destId="{A4D663E9-6BAD-4780-BE51-05D9CD679BF9}" srcOrd="0" destOrd="0" presId="urn:microsoft.com/office/officeart/2005/8/layout/radial1"/>
    <dgm:cxn modelId="{310A322E-19F9-4822-B409-AD20AE38D87A}" type="presParOf" srcId="{170C8A15-BD9D-40B2-B86B-96A10EE71857}" destId="{A4D663E9-6BAD-4780-BE51-05D9CD679BF9}" srcOrd="0" destOrd="0" presId="urn:microsoft.com/office/officeart/2005/8/layout/radial1"/>
    <dgm:cxn modelId="{E196CFF9-1843-4835-A463-3B5E5E8C71E5}" type="presParOf" srcId="{170C8A15-BD9D-40B2-B86B-96A10EE71857}" destId="{39EF0973-1A0C-4C19-971E-4137155934B3}" srcOrd="1" destOrd="0" presId="urn:microsoft.com/office/officeart/2005/8/layout/radial1"/>
    <dgm:cxn modelId="{3CDC6E80-CB65-4634-A8D6-18CA4F92E63B}" type="presParOf" srcId="{39EF0973-1A0C-4C19-971E-4137155934B3}" destId="{427AEF62-25FF-42A2-A61C-7BDA04AB7D59}" srcOrd="0" destOrd="0" presId="urn:microsoft.com/office/officeart/2005/8/layout/radial1"/>
    <dgm:cxn modelId="{8EA668A4-492F-4AA2-AF65-428490ED3F7B}" type="presParOf" srcId="{170C8A15-BD9D-40B2-B86B-96A10EE71857}" destId="{D38907C6-7260-404C-AFC5-1E29ECCF4F8E}" srcOrd="2" destOrd="0" presId="urn:microsoft.com/office/officeart/2005/8/layout/radial1"/>
    <dgm:cxn modelId="{33C3E67A-E334-414F-8205-29A422AEAB56}" type="presParOf" srcId="{170C8A15-BD9D-40B2-B86B-96A10EE71857}" destId="{9533AE90-14D3-4918-ADF6-A7D735C7E442}" srcOrd="3" destOrd="0" presId="urn:microsoft.com/office/officeart/2005/8/layout/radial1"/>
    <dgm:cxn modelId="{8C35AA1A-46B0-4526-B6E7-2C2597595D75}" type="presParOf" srcId="{9533AE90-14D3-4918-ADF6-A7D735C7E442}" destId="{7E2D4E9D-7C5F-43FD-9BDF-52D7316F66AB}" srcOrd="0" destOrd="0" presId="urn:microsoft.com/office/officeart/2005/8/layout/radial1"/>
    <dgm:cxn modelId="{6990327E-2B97-4DE5-B692-08EFF0C51685}" type="presParOf" srcId="{170C8A15-BD9D-40B2-B86B-96A10EE71857}" destId="{0374790C-EF87-4283-985A-D27B2541182E}" srcOrd="4" destOrd="0" presId="urn:microsoft.com/office/officeart/2005/8/layout/radial1"/>
    <dgm:cxn modelId="{0AEB6FA9-4919-41BA-9730-0C27D25E5297}" type="presParOf" srcId="{170C8A15-BD9D-40B2-B86B-96A10EE71857}" destId="{13A9433B-3C52-48AD-BECE-00A763DDE93E}" srcOrd="5" destOrd="0" presId="urn:microsoft.com/office/officeart/2005/8/layout/radial1"/>
    <dgm:cxn modelId="{F4E8FF2D-2820-4AB2-892B-0965B366696C}" type="presParOf" srcId="{13A9433B-3C52-48AD-BECE-00A763DDE93E}" destId="{EAA6B452-06AA-4BF8-8D32-C03E8D17171B}" srcOrd="0" destOrd="0" presId="urn:microsoft.com/office/officeart/2005/8/layout/radial1"/>
    <dgm:cxn modelId="{CEF6C26B-A377-41FF-AD33-8653D918B4AB}" type="presParOf" srcId="{170C8A15-BD9D-40B2-B86B-96A10EE71857}" destId="{317A1F98-2813-4159-9B92-7FAD86089ECD}" srcOrd="6" destOrd="0" presId="urn:microsoft.com/office/officeart/2005/8/layout/radial1"/>
    <dgm:cxn modelId="{112816C5-9D3D-4F99-ABA1-423EC451DE9F}" type="presParOf" srcId="{170C8A15-BD9D-40B2-B86B-96A10EE71857}" destId="{4B774B65-39B4-467B-ACE3-7E2314AC1416}" srcOrd="7" destOrd="0" presId="urn:microsoft.com/office/officeart/2005/8/layout/radial1"/>
    <dgm:cxn modelId="{7D4A5288-3F5F-4CAA-A51B-DDECC677B467}" type="presParOf" srcId="{4B774B65-39B4-467B-ACE3-7E2314AC1416}" destId="{0E592107-8598-40AA-AC22-6589D25AF54A}" srcOrd="0" destOrd="0" presId="urn:microsoft.com/office/officeart/2005/8/layout/radial1"/>
    <dgm:cxn modelId="{34A21D42-0A0C-4545-8533-3225CABD457F}" type="presParOf" srcId="{170C8A15-BD9D-40B2-B86B-96A10EE71857}" destId="{A8472243-D587-4152-855B-A85E0BB0D29D}" srcOrd="8" destOrd="0" presId="urn:microsoft.com/office/officeart/2005/8/layout/radial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9D30E29-6B7F-472C-938B-D42ECE1239E0}" type="doc">
      <dgm:prSet loTypeId="urn:microsoft.com/office/officeart/2005/8/layout/hProcess4" loCatId="process" qsTypeId="urn:microsoft.com/office/officeart/2005/8/quickstyle/simple5" qsCatId="simple" csTypeId="urn:microsoft.com/office/officeart/2005/8/colors/accent0_3" csCatId="mainScheme" phldr="1"/>
      <dgm:spPr/>
      <dgm:t>
        <a:bodyPr/>
        <a:lstStyle/>
        <a:p>
          <a:endParaRPr lang="es-CL"/>
        </a:p>
      </dgm:t>
    </dgm:pt>
    <dgm:pt modelId="{7D63E432-B002-49BE-8838-509A88E3CD68}">
      <dgm:prSet phldrT="[Texto]"/>
      <dgm:spPr/>
      <dgm:t>
        <a:bodyPr/>
        <a:lstStyle/>
        <a:p>
          <a:r>
            <a:rPr lang="es-CL" dirty="0" smtClean="0"/>
            <a:t>Pre-</a:t>
          </a:r>
          <a:r>
            <a:rPr lang="es-CL" dirty="0" err="1" smtClean="0"/>
            <a:t>Production</a:t>
          </a:r>
          <a:endParaRPr lang="es-CL" dirty="0"/>
        </a:p>
      </dgm:t>
    </dgm:pt>
    <dgm:pt modelId="{1F267ABD-2784-445E-BAE9-2D025E311BA0}" type="parTrans" cxnId="{C1665666-6F1C-41A4-B71D-123BBC4D3605}">
      <dgm:prSet/>
      <dgm:spPr/>
      <dgm:t>
        <a:bodyPr/>
        <a:lstStyle/>
        <a:p>
          <a:endParaRPr lang="es-CL"/>
        </a:p>
      </dgm:t>
    </dgm:pt>
    <dgm:pt modelId="{27873D09-4B50-4012-87E8-B9B66C6C7333}" type="sibTrans" cxnId="{C1665666-6F1C-41A4-B71D-123BBC4D3605}">
      <dgm:prSet/>
      <dgm:spPr/>
      <dgm:t>
        <a:bodyPr/>
        <a:lstStyle/>
        <a:p>
          <a:endParaRPr lang="es-CL"/>
        </a:p>
      </dgm:t>
    </dgm:pt>
    <dgm:pt modelId="{8A81DB67-6525-4A49-BEAE-C0F0A85834A5}">
      <dgm:prSet phldrT="[Texto]" custT="1">
        <dgm:style>
          <a:lnRef idx="0">
            <a:schemeClr val="accent4"/>
          </a:lnRef>
          <a:fillRef idx="3">
            <a:schemeClr val="accent4"/>
          </a:fillRef>
          <a:effectRef idx="3">
            <a:schemeClr val="accent4"/>
          </a:effectRef>
          <a:fontRef idx="minor">
            <a:schemeClr val="lt1"/>
          </a:fontRef>
        </dgm:style>
      </dgm:prSet>
      <dgm:spPr/>
      <dgm:t>
        <a:bodyPr/>
        <a:lstStyle/>
        <a:p>
          <a:r>
            <a:rPr lang="es-CL" sz="1600" b="0" dirty="0" smtClean="0">
              <a:ln>
                <a:noFill/>
              </a:ln>
              <a:solidFill>
                <a:schemeClr val="bg1"/>
              </a:solidFill>
            </a:rPr>
            <a:t>Concept </a:t>
          </a:r>
          <a:r>
            <a:rPr lang="es-CL" sz="1600" b="0" dirty="0" err="1" smtClean="0">
              <a:ln>
                <a:noFill/>
              </a:ln>
              <a:solidFill>
                <a:schemeClr val="bg1"/>
              </a:solidFill>
            </a:rPr>
            <a:t>Developments</a:t>
          </a:r>
          <a:endParaRPr lang="es-CL" sz="1600" b="0" dirty="0">
            <a:ln>
              <a:noFill/>
            </a:ln>
            <a:solidFill>
              <a:schemeClr val="bg1"/>
            </a:solidFill>
          </a:endParaRPr>
        </a:p>
      </dgm:t>
    </dgm:pt>
    <dgm:pt modelId="{00FAC4C8-1B80-46B5-AED5-73BC412F43BA}" type="parTrans" cxnId="{7B22E389-A57A-45FA-A91B-050748B478F7}">
      <dgm:prSet/>
      <dgm:spPr/>
      <dgm:t>
        <a:bodyPr/>
        <a:lstStyle/>
        <a:p>
          <a:endParaRPr lang="es-CL"/>
        </a:p>
      </dgm:t>
    </dgm:pt>
    <dgm:pt modelId="{A5AEE814-C12C-459C-9932-8B211EF04F55}" type="sibTrans" cxnId="{7B22E389-A57A-45FA-A91B-050748B478F7}">
      <dgm:prSet/>
      <dgm:spPr/>
      <dgm:t>
        <a:bodyPr/>
        <a:lstStyle/>
        <a:p>
          <a:endParaRPr lang="es-CL"/>
        </a:p>
      </dgm:t>
    </dgm:pt>
    <dgm:pt modelId="{044DCB83-56AA-4739-8739-42A032083EC5}">
      <dgm:prSet phldrT="[Texto]" custT="1">
        <dgm:style>
          <a:lnRef idx="0">
            <a:schemeClr val="accent4"/>
          </a:lnRef>
          <a:fillRef idx="3">
            <a:schemeClr val="accent4"/>
          </a:fillRef>
          <a:effectRef idx="3">
            <a:schemeClr val="accent4"/>
          </a:effectRef>
          <a:fontRef idx="minor">
            <a:schemeClr val="lt1"/>
          </a:fontRef>
        </dgm:style>
      </dgm:prSet>
      <dgm:spPr/>
      <dgm:t>
        <a:bodyPr/>
        <a:lstStyle/>
        <a:p>
          <a:r>
            <a:rPr lang="es-CL" sz="1600" b="0" dirty="0" err="1" smtClean="0">
              <a:ln>
                <a:noFill/>
              </a:ln>
              <a:solidFill>
                <a:schemeClr val="bg1"/>
              </a:solidFill>
            </a:rPr>
            <a:t>Design</a:t>
          </a:r>
          <a:endParaRPr lang="es-CL" sz="1600" b="0" dirty="0">
            <a:ln>
              <a:noFill/>
            </a:ln>
            <a:solidFill>
              <a:schemeClr val="bg1"/>
            </a:solidFill>
          </a:endParaRPr>
        </a:p>
      </dgm:t>
    </dgm:pt>
    <dgm:pt modelId="{54FF5DC5-23E4-4B38-942C-90F90D416C10}" type="parTrans" cxnId="{48CE99F4-59DF-4F34-B59C-C415042C0935}">
      <dgm:prSet/>
      <dgm:spPr/>
      <dgm:t>
        <a:bodyPr/>
        <a:lstStyle/>
        <a:p>
          <a:endParaRPr lang="es-CL"/>
        </a:p>
      </dgm:t>
    </dgm:pt>
    <dgm:pt modelId="{3A4AFA55-A6BF-40DF-88A8-6E764AA2D48E}" type="sibTrans" cxnId="{48CE99F4-59DF-4F34-B59C-C415042C0935}">
      <dgm:prSet/>
      <dgm:spPr/>
      <dgm:t>
        <a:bodyPr/>
        <a:lstStyle/>
        <a:p>
          <a:endParaRPr lang="es-CL"/>
        </a:p>
      </dgm:t>
    </dgm:pt>
    <dgm:pt modelId="{42593C31-C6CB-4C6C-AE39-2DED1855CA23}">
      <dgm:prSet phldrT="[Texto]"/>
      <dgm:spPr/>
      <dgm:t>
        <a:bodyPr/>
        <a:lstStyle/>
        <a:p>
          <a:r>
            <a:rPr lang="es-CL" dirty="0" err="1" smtClean="0"/>
            <a:t>Production</a:t>
          </a:r>
          <a:endParaRPr lang="es-CL" dirty="0"/>
        </a:p>
      </dgm:t>
    </dgm:pt>
    <dgm:pt modelId="{3FA81785-EBFC-4CBC-B583-FCA151E7F6E3}" type="parTrans" cxnId="{50016187-2CF2-45BA-B2B1-9F7639A90438}">
      <dgm:prSet/>
      <dgm:spPr/>
      <dgm:t>
        <a:bodyPr/>
        <a:lstStyle/>
        <a:p>
          <a:endParaRPr lang="es-CL"/>
        </a:p>
      </dgm:t>
    </dgm:pt>
    <dgm:pt modelId="{A2CAE821-C489-447A-B3EE-73E8A57DD0DB}" type="sibTrans" cxnId="{50016187-2CF2-45BA-B2B1-9F7639A90438}">
      <dgm:prSet/>
      <dgm:spPr/>
      <dgm:t>
        <a:bodyPr/>
        <a:lstStyle/>
        <a:p>
          <a:endParaRPr lang="es-CL"/>
        </a:p>
      </dgm:t>
    </dgm:pt>
    <dgm:pt modelId="{ED49C936-07BE-4694-89CE-5E0D64F74DB1}">
      <dgm:prSet phldrT="[Texto]" custT="1">
        <dgm:style>
          <a:lnRef idx="0">
            <a:schemeClr val="accent6"/>
          </a:lnRef>
          <a:fillRef idx="3">
            <a:schemeClr val="accent6"/>
          </a:fillRef>
          <a:effectRef idx="3">
            <a:schemeClr val="accent6"/>
          </a:effectRef>
          <a:fontRef idx="minor">
            <a:schemeClr val="lt1"/>
          </a:fontRef>
        </dgm:style>
      </dgm:prSet>
      <dgm:spPr/>
      <dgm:t>
        <a:bodyPr/>
        <a:lstStyle/>
        <a:p>
          <a:r>
            <a:rPr lang="es-CL" sz="1400" b="0" dirty="0" err="1" smtClean="0">
              <a:ln>
                <a:noFill/>
              </a:ln>
              <a:solidFill>
                <a:schemeClr val="bg1"/>
              </a:solidFill>
            </a:rPr>
            <a:t>Programmers</a:t>
          </a:r>
          <a:endParaRPr lang="es-CL" sz="1400" b="0" dirty="0">
            <a:ln>
              <a:noFill/>
            </a:ln>
            <a:solidFill>
              <a:schemeClr val="bg1"/>
            </a:solidFill>
          </a:endParaRPr>
        </a:p>
      </dgm:t>
    </dgm:pt>
    <dgm:pt modelId="{600C3CDB-062C-4AF2-8446-07C22718AD49}" type="parTrans" cxnId="{9B847545-DCCB-45C0-ACA8-4FCE695E128D}">
      <dgm:prSet/>
      <dgm:spPr/>
      <dgm:t>
        <a:bodyPr/>
        <a:lstStyle/>
        <a:p>
          <a:endParaRPr lang="es-CL"/>
        </a:p>
      </dgm:t>
    </dgm:pt>
    <dgm:pt modelId="{04F51E45-48D9-4FB7-B784-80D136F75CF4}" type="sibTrans" cxnId="{9B847545-DCCB-45C0-ACA8-4FCE695E128D}">
      <dgm:prSet/>
      <dgm:spPr/>
      <dgm:t>
        <a:bodyPr/>
        <a:lstStyle/>
        <a:p>
          <a:endParaRPr lang="es-CL"/>
        </a:p>
      </dgm:t>
    </dgm:pt>
    <dgm:pt modelId="{1B05403E-83E7-4D0F-8319-A3B8C286F7F2}">
      <dgm:prSet phldrT="[Texto]" custT="1">
        <dgm:style>
          <a:lnRef idx="0">
            <a:schemeClr val="accent6"/>
          </a:lnRef>
          <a:fillRef idx="3">
            <a:schemeClr val="accent6"/>
          </a:fillRef>
          <a:effectRef idx="3">
            <a:schemeClr val="accent6"/>
          </a:effectRef>
          <a:fontRef idx="minor">
            <a:schemeClr val="lt1"/>
          </a:fontRef>
        </dgm:style>
      </dgm:prSet>
      <dgm:spPr/>
      <dgm:t>
        <a:bodyPr/>
        <a:lstStyle/>
        <a:p>
          <a:r>
            <a:rPr lang="es-CL" sz="1400" b="0" dirty="0" err="1" smtClean="0">
              <a:ln>
                <a:noFill/>
              </a:ln>
              <a:solidFill>
                <a:schemeClr val="bg1"/>
              </a:solidFill>
            </a:rPr>
            <a:t>Techinical</a:t>
          </a:r>
          <a:r>
            <a:rPr lang="es-CL" sz="1400" b="0" dirty="0" smtClean="0">
              <a:ln>
                <a:noFill/>
              </a:ln>
              <a:solidFill>
                <a:schemeClr val="bg1"/>
              </a:solidFill>
            </a:rPr>
            <a:t> </a:t>
          </a:r>
          <a:r>
            <a:rPr lang="es-CL" sz="1400" b="0" dirty="0" err="1" smtClean="0">
              <a:ln>
                <a:noFill/>
              </a:ln>
              <a:solidFill>
                <a:schemeClr val="bg1"/>
              </a:solidFill>
            </a:rPr>
            <a:t>Directors</a:t>
          </a:r>
          <a:endParaRPr lang="es-CL" sz="1400" b="0" dirty="0">
            <a:ln>
              <a:noFill/>
            </a:ln>
            <a:solidFill>
              <a:schemeClr val="bg1"/>
            </a:solidFill>
          </a:endParaRPr>
        </a:p>
      </dgm:t>
    </dgm:pt>
    <dgm:pt modelId="{1A6A797E-0370-4FEF-9696-F15ACD397567}" type="parTrans" cxnId="{953C6B46-29FF-4A19-BF64-58CA4956CFFA}">
      <dgm:prSet/>
      <dgm:spPr/>
      <dgm:t>
        <a:bodyPr/>
        <a:lstStyle/>
        <a:p>
          <a:endParaRPr lang="es-CL"/>
        </a:p>
      </dgm:t>
    </dgm:pt>
    <dgm:pt modelId="{19EDA986-1675-414B-A3C7-C8588305BAAD}" type="sibTrans" cxnId="{953C6B46-29FF-4A19-BF64-58CA4956CFFA}">
      <dgm:prSet/>
      <dgm:spPr/>
      <dgm:t>
        <a:bodyPr/>
        <a:lstStyle/>
        <a:p>
          <a:endParaRPr lang="es-CL"/>
        </a:p>
      </dgm:t>
    </dgm:pt>
    <dgm:pt modelId="{C8080342-4E27-4B23-9141-5E92176A3F4F}">
      <dgm:prSet/>
      <dgm:spPr/>
      <dgm:t>
        <a:bodyPr/>
        <a:lstStyle/>
        <a:p>
          <a:r>
            <a:rPr lang="es-CL" dirty="0" smtClean="0"/>
            <a:t>Post-</a:t>
          </a:r>
          <a:r>
            <a:rPr lang="es-CL" dirty="0" err="1" smtClean="0"/>
            <a:t>Production</a:t>
          </a:r>
          <a:endParaRPr lang="es-CL" dirty="0"/>
        </a:p>
      </dgm:t>
    </dgm:pt>
    <dgm:pt modelId="{933BF459-EA3A-4B45-A301-CFA45EE54D98}" type="parTrans" cxnId="{1EF670EC-C9BA-46B9-B169-0A360B44488B}">
      <dgm:prSet/>
      <dgm:spPr/>
      <dgm:t>
        <a:bodyPr/>
        <a:lstStyle/>
        <a:p>
          <a:endParaRPr lang="es-CL"/>
        </a:p>
      </dgm:t>
    </dgm:pt>
    <dgm:pt modelId="{5F7D3659-A982-45E1-9A13-4B3E24D52EB0}" type="sibTrans" cxnId="{1EF670EC-C9BA-46B9-B169-0A360B44488B}">
      <dgm:prSet/>
      <dgm:spPr/>
      <dgm:t>
        <a:bodyPr/>
        <a:lstStyle/>
        <a:p>
          <a:endParaRPr lang="es-CL"/>
        </a:p>
      </dgm:t>
    </dgm:pt>
    <dgm:pt modelId="{F2CC7E72-CABD-4A55-8265-12CF2626FE92}">
      <dgm:prSet custT="1">
        <dgm:style>
          <a:lnRef idx="0">
            <a:schemeClr val="accent3"/>
          </a:lnRef>
          <a:fillRef idx="3">
            <a:schemeClr val="accent3"/>
          </a:fillRef>
          <a:effectRef idx="3">
            <a:schemeClr val="accent3"/>
          </a:effectRef>
          <a:fontRef idx="minor">
            <a:schemeClr val="lt1"/>
          </a:fontRef>
        </dgm:style>
      </dgm:prSet>
      <dgm:spPr/>
      <dgm:t>
        <a:bodyPr/>
        <a:lstStyle/>
        <a:p>
          <a:r>
            <a:rPr lang="es-CL" sz="1400" b="0" dirty="0" err="1" smtClean="0">
              <a:ln>
                <a:noFill/>
              </a:ln>
              <a:solidFill>
                <a:schemeClr val="bg1"/>
              </a:solidFill>
            </a:rPr>
            <a:t>Testing</a:t>
          </a:r>
          <a:endParaRPr lang="es-CL" sz="1400" b="0" dirty="0">
            <a:ln>
              <a:noFill/>
            </a:ln>
            <a:solidFill>
              <a:schemeClr val="bg1"/>
            </a:solidFill>
          </a:endParaRPr>
        </a:p>
      </dgm:t>
    </dgm:pt>
    <dgm:pt modelId="{FA3F614D-63DC-48C7-BADB-79106834B425}" type="parTrans" cxnId="{E7CF9728-E7A1-4E83-B54C-F59CC3C4FFE2}">
      <dgm:prSet/>
      <dgm:spPr/>
      <dgm:t>
        <a:bodyPr/>
        <a:lstStyle/>
        <a:p>
          <a:endParaRPr lang="es-CL"/>
        </a:p>
      </dgm:t>
    </dgm:pt>
    <dgm:pt modelId="{DB2CF69C-0FC7-4661-A76F-82735C23FB17}" type="sibTrans" cxnId="{E7CF9728-E7A1-4E83-B54C-F59CC3C4FFE2}">
      <dgm:prSet/>
      <dgm:spPr/>
      <dgm:t>
        <a:bodyPr/>
        <a:lstStyle/>
        <a:p>
          <a:endParaRPr lang="es-CL"/>
        </a:p>
      </dgm:t>
    </dgm:pt>
    <dgm:pt modelId="{66C6D28F-734D-4EAD-8463-C5871619B792}">
      <dgm:prSet custT="1">
        <dgm:style>
          <a:lnRef idx="0">
            <a:schemeClr val="accent3"/>
          </a:lnRef>
          <a:fillRef idx="3">
            <a:schemeClr val="accent3"/>
          </a:fillRef>
          <a:effectRef idx="3">
            <a:schemeClr val="accent3"/>
          </a:effectRef>
          <a:fontRef idx="minor">
            <a:schemeClr val="lt1"/>
          </a:fontRef>
        </dgm:style>
      </dgm:prSet>
      <dgm:spPr/>
      <dgm:t>
        <a:bodyPr/>
        <a:lstStyle/>
        <a:p>
          <a:r>
            <a:rPr lang="es-CL" sz="1400" b="0" dirty="0" smtClean="0">
              <a:ln>
                <a:noFill/>
              </a:ln>
              <a:solidFill>
                <a:schemeClr val="bg1"/>
              </a:solidFill>
            </a:rPr>
            <a:t>Prof. </a:t>
          </a:r>
          <a:r>
            <a:rPr lang="es-CL" sz="1400" b="0" dirty="0" err="1" smtClean="0">
              <a:ln>
                <a:noFill/>
              </a:ln>
              <a:solidFill>
                <a:schemeClr val="bg1"/>
              </a:solidFill>
            </a:rPr>
            <a:t>Tester</a:t>
          </a:r>
          <a:endParaRPr lang="es-CL" sz="1400" b="0" dirty="0">
            <a:ln>
              <a:noFill/>
            </a:ln>
            <a:solidFill>
              <a:schemeClr val="bg1"/>
            </a:solidFill>
          </a:endParaRPr>
        </a:p>
      </dgm:t>
    </dgm:pt>
    <dgm:pt modelId="{EE8A1A51-E8BB-44D2-BED3-5E858647C747}" type="parTrans" cxnId="{6AD94408-105B-4251-8171-697E974A9D0B}">
      <dgm:prSet/>
      <dgm:spPr/>
      <dgm:t>
        <a:bodyPr/>
        <a:lstStyle/>
        <a:p>
          <a:endParaRPr lang="es-CL"/>
        </a:p>
      </dgm:t>
    </dgm:pt>
    <dgm:pt modelId="{422458DB-04BC-478A-A70E-647E8A6BF3A2}" type="sibTrans" cxnId="{6AD94408-105B-4251-8171-697E974A9D0B}">
      <dgm:prSet/>
      <dgm:spPr/>
      <dgm:t>
        <a:bodyPr/>
        <a:lstStyle/>
        <a:p>
          <a:endParaRPr lang="es-CL"/>
        </a:p>
      </dgm:t>
    </dgm:pt>
    <dgm:pt modelId="{C01C7E11-6605-4DBB-A619-C158023ED868}">
      <dgm:prSet custT="1">
        <dgm:style>
          <a:lnRef idx="0">
            <a:schemeClr val="accent3"/>
          </a:lnRef>
          <a:fillRef idx="3">
            <a:schemeClr val="accent3"/>
          </a:fillRef>
          <a:effectRef idx="3">
            <a:schemeClr val="accent3"/>
          </a:effectRef>
          <a:fontRef idx="minor">
            <a:schemeClr val="lt1"/>
          </a:fontRef>
        </dgm:style>
      </dgm:prSet>
      <dgm:spPr/>
      <dgm:t>
        <a:bodyPr/>
        <a:lstStyle/>
        <a:p>
          <a:r>
            <a:rPr lang="es-CL" sz="1400" b="0" dirty="0" smtClean="0">
              <a:ln>
                <a:noFill/>
              </a:ln>
              <a:solidFill>
                <a:schemeClr val="bg1"/>
              </a:solidFill>
            </a:rPr>
            <a:t>Beta </a:t>
          </a:r>
          <a:r>
            <a:rPr lang="es-CL" sz="1400" b="0" dirty="0" err="1" smtClean="0">
              <a:ln>
                <a:noFill/>
              </a:ln>
              <a:solidFill>
                <a:schemeClr val="bg1"/>
              </a:solidFill>
            </a:rPr>
            <a:t>Tester</a:t>
          </a:r>
          <a:endParaRPr lang="es-CL" sz="1400" b="0" dirty="0">
            <a:ln>
              <a:noFill/>
            </a:ln>
            <a:solidFill>
              <a:schemeClr val="bg1"/>
            </a:solidFill>
          </a:endParaRPr>
        </a:p>
      </dgm:t>
    </dgm:pt>
    <dgm:pt modelId="{F740642F-8413-4441-85DB-EB6EF3E4C8B7}" type="parTrans" cxnId="{E13DF4C9-8E72-4C51-83BB-60CE46DBB995}">
      <dgm:prSet/>
      <dgm:spPr/>
      <dgm:t>
        <a:bodyPr/>
        <a:lstStyle/>
        <a:p>
          <a:endParaRPr lang="es-CL"/>
        </a:p>
      </dgm:t>
    </dgm:pt>
    <dgm:pt modelId="{12E84036-8F5E-4242-813D-4C450434B2DA}" type="sibTrans" cxnId="{E13DF4C9-8E72-4C51-83BB-60CE46DBB995}">
      <dgm:prSet/>
      <dgm:spPr/>
      <dgm:t>
        <a:bodyPr/>
        <a:lstStyle/>
        <a:p>
          <a:endParaRPr lang="es-CL"/>
        </a:p>
      </dgm:t>
    </dgm:pt>
    <dgm:pt modelId="{FA78F743-0E8C-4EE4-A2E4-2E138BF989F3}">
      <dgm:prSet custT="1">
        <dgm:style>
          <a:lnRef idx="0">
            <a:schemeClr val="accent3"/>
          </a:lnRef>
          <a:fillRef idx="3">
            <a:schemeClr val="accent3"/>
          </a:fillRef>
          <a:effectRef idx="3">
            <a:schemeClr val="accent3"/>
          </a:effectRef>
          <a:fontRef idx="minor">
            <a:schemeClr val="lt1"/>
          </a:fontRef>
        </dgm:style>
      </dgm:prSet>
      <dgm:spPr/>
      <dgm:t>
        <a:bodyPr/>
        <a:lstStyle/>
        <a:p>
          <a:r>
            <a:rPr lang="es-CL" sz="1400" b="0" dirty="0" err="1" smtClean="0">
              <a:ln>
                <a:noFill/>
              </a:ln>
              <a:solidFill>
                <a:schemeClr val="bg1"/>
              </a:solidFill>
            </a:rPr>
            <a:t>Deployment</a:t>
          </a:r>
          <a:endParaRPr lang="es-CL" sz="1400" b="0" dirty="0">
            <a:ln>
              <a:noFill/>
            </a:ln>
            <a:solidFill>
              <a:schemeClr val="bg1"/>
            </a:solidFill>
          </a:endParaRPr>
        </a:p>
      </dgm:t>
    </dgm:pt>
    <dgm:pt modelId="{90833E5E-63D2-45DD-8F8D-C172C92FE051}" type="parTrans" cxnId="{31083603-42EB-40C0-9DB2-55F0637ACC6D}">
      <dgm:prSet/>
      <dgm:spPr/>
      <dgm:t>
        <a:bodyPr/>
        <a:lstStyle/>
        <a:p>
          <a:endParaRPr lang="es-CL"/>
        </a:p>
      </dgm:t>
    </dgm:pt>
    <dgm:pt modelId="{D5DCD80F-D630-446C-A540-BC4636D29A5A}" type="sibTrans" cxnId="{31083603-42EB-40C0-9DB2-55F0637ACC6D}">
      <dgm:prSet/>
      <dgm:spPr/>
      <dgm:t>
        <a:bodyPr/>
        <a:lstStyle/>
        <a:p>
          <a:endParaRPr lang="es-CL"/>
        </a:p>
      </dgm:t>
    </dgm:pt>
    <dgm:pt modelId="{BC180A1D-593E-4165-B47A-68A9066961E2}">
      <dgm:prSet custT="1">
        <dgm:style>
          <a:lnRef idx="0">
            <a:schemeClr val="accent3"/>
          </a:lnRef>
          <a:fillRef idx="3">
            <a:schemeClr val="accent3"/>
          </a:fillRef>
          <a:effectRef idx="3">
            <a:schemeClr val="accent3"/>
          </a:effectRef>
          <a:fontRef idx="minor">
            <a:schemeClr val="lt1"/>
          </a:fontRef>
        </dgm:style>
      </dgm:prSet>
      <dgm:spPr/>
      <dgm:t>
        <a:bodyPr/>
        <a:lstStyle/>
        <a:p>
          <a:r>
            <a:rPr lang="es-CL" sz="1400" b="0" dirty="0" smtClean="0">
              <a:ln>
                <a:noFill/>
              </a:ln>
              <a:solidFill>
                <a:schemeClr val="bg1"/>
              </a:solidFill>
            </a:rPr>
            <a:t>Sales Marketing</a:t>
          </a:r>
          <a:endParaRPr lang="es-CL" sz="1400" b="0" dirty="0">
            <a:ln>
              <a:noFill/>
            </a:ln>
            <a:solidFill>
              <a:schemeClr val="bg1"/>
            </a:solidFill>
          </a:endParaRPr>
        </a:p>
      </dgm:t>
    </dgm:pt>
    <dgm:pt modelId="{45C3D8F6-59AA-40D0-9698-AFDF2C7BDF45}" type="parTrans" cxnId="{04BF266B-9E4F-4909-AE6E-94A897921EC8}">
      <dgm:prSet/>
      <dgm:spPr/>
      <dgm:t>
        <a:bodyPr/>
        <a:lstStyle/>
        <a:p>
          <a:endParaRPr lang="es-CL"/>
        </a:p>
      </dgm:t>
    </dgm:pt>
    <dgm:pt modelId="{14E52018-A01A-4941-8DC9-E71A12D4960A}" type="sibTrans" cxnId="{04BF266B-9E4F-4909-AE6E-94A897921EC8}">
      <dgm:prSet/>
      <dgm:spPr/>
      <dgm:t>
        <a:bodyPr/>
        <a:lstStyle/>
        <a:p>
          <a:endParaRPr lang="es-CL"/>
        </a:p>
      </dgm:t>
    </dgm:pt>
    <dgm:pt modelId="{95051C48-9065-4084-AE73-B83C0AC4B64E}" type="pres">
      <dgm:prSet presAssocID="{49D30E29-6B7F-472C-938B-D42ECE1239E0}" presName="Name0" presStyleCnt="0">
        <dgm:presLayoutVars>
          <dgm:dir/>
          <dgm:animLvl val="lvl"/>
          <dgm:resizeHandles val="exact"/>
        </dgm:presLayoutVars>
      </dgm:prSet>
      <dgm:spPr/>
      <dgm:t>
        <a:bodyPr/>
        <a:lstStyle/>
        <a:p>
          <a:endParaRPr lang="es-CL"/>
        </a:p>
      </dgm:t>
    </dgm:pt>
    <dgm:pt modelId="{C0B9D5BE-8194-4683-83D8-C91B8F9491DA}" type="pres">
      <dgm:prSet presAssocID="{49D30E29-6B7F-472C-938B-D42ECE1239E0}" presName="tSp" presStyleCnt="0"/>
      <dgm:spPr/>
    </dgm:pt>
    <dgm:pt modelId="{CDF71137-F2B2-43F3-8529-2CB38D825CA9}" type="pres">
      <dgm:prSet presAssocID="{49D30E29-6B7F-472C-938B-D42ECE1239E0}" presName="bSp" presStyleCnt="0"/>
      <dgm:spPr/>
    </dgm:pt>
    <dgm:pt modelId="{5ACB02B3-967E-4DF5-9FAA-6069AB6984BD}" type="pres">
      <dgm:prSet presAssocID="{49D30E29-6B7F-472C-938B-D42ECE1239E0}" presName="process" presStyleCnt="0"/>
      <dgm:spPr/>
    </dgm:pt>
    <dgm:pt modelId="{28B2FB19-0DD5-4297-922C-F0DEB16E1788}" type="pres">
      <dgm:prSet presAssocID="{7D63E432-B002-49BE-8838-509A88E3CD68}" presName="composite1" presStyleCnt="0"/>
      <dgm:spPr/>
    </dgm:pt>
    <dgm:pt modelId="{EDAC4519-A119-44BB-9240-5497D348AB1D}" type="pres">
      <dgm:prSet presAssocID="{7D63E432-B002-49BE-8838-509A88E3CD68}" presName="dummyNode1" presStyleLbl="node1" presStyleIdx="0" presStyleCnt="3"/>
      <dgm:spPr/>
    </dgm:pt>
    <dgm:pt modelId="{7E960E9C-3F25-4445-A82E-359EC5D9C278}" type="pres">
      <dgm:prSet presAssocID="{7D63E432-B002-49BE-8838-509A88E3CD68}" presName="childNode1" presStyleLbl="bgAcc1" presStyleIdx="0" presStyleCnt="3">
        <dgm:presLayoutVars>
          <dgm:bulletEnabled val="1"/>
        </dgm:presLayoutVars>
      </dgm:prSet>
      <dgm:spPr/>
      <dgm:t>
        <a:bodyPr/>
        <a:lstStyle/>
        <a:p>
          <a:endParaRPr lang="es-CL"/>
        </a:p>
      </dgm:t>
    </dgm:pt>
    <dgm:pt modelId="{ABBAD553-066B-482B-BDE5-EAD7E94CD7AE}" type="pres">
      <dgm:prSet presAssocID="{7D63E432-B002-49BE-8838-509A88E3CD68}" presName="childNode1tx" presStyleLbl="bgAcc1" presStyleIdx="0" presStyleCnt="3">
        <dgm:presLayoutVars>
          <dgm:bulletEnabled val="1"/>
        </dgm:presLayoutVars>
      </dgm:prSet>
      <dgm:spPr/>
      <dgm:t>
        <a:bodyPr/>
        <a:lstStyle/>
        <a:p>
          <a:endParaRPr lang="es-CL"/>
        </a:p>
      </dgm:t>
    </dgm:pt>
    <dgm:pt modelId="{CCA77CAC-5F6B-471F-94EA-99F2B823C3C0}" type="pres">
      <dgm:prSet presAssocID="{7D63E432-B002-49BE-8838-509A88E3CD68}" presName="parentNode1" presStyleLbl="node1" presStyleIdx="0" presStyleCnt="3" custLinFactNeighborX="-1504" custLinFactNeighborY="-3051">
        <dgm:presLayoutVars>
          <dgm:chMax val="1"/>
          <dgm:bulletEnabled val="1"/>
        </dgm:presLayoutVars>
      </dgm:prSet>
      <dgm:spPr/>
      <dgm:t>
        <a:bodyPr/>
        <a:lstStyle/>
        <a:p>
          <a:endParaRPr lang="es-CL"/>
        </a:p>
      </dgm:t>
    </dgm:pt>
    <dgm:pt modelId="{0297D127-610C-42ED-9A68-B281A34DF954}" type="pres">
      <dgm:prSet presAssocID="{7D63E432-B002-49BE-8838-509A88E3CD68}" presName="connSite1" presStyleCnt="0"/>
      <dgm:spPr/>
    </dgm:pt>
    <dgm:pt modelId="{270427B7-2E75-44A1-92EC-62B4E2DECC1B}" type="pres">
      <dgm:prSet presAssocID="{27873D09-4B50-4012-87E8-B9B66C6C7333}" presName="Name9" presStyleLbl="sibTrans2D1" presStyleIdx="0" presStyleCnt="2"/>
      <dgm:spPr/>
      <dgm:t>
        <a:bodyPr/>
        <a:lstStyle/>
        <a:p>
          <a:endParaRPr lang="es-CL"/>
        </a:p>
      </dgm:t>
    </dgm:pt>
    <dgm:pt modelId="{2806E1B6-C1E8-4DEB-AE48-332D0A33FA85}" type="pres">
      <dgm:prSet presAssocID="{42593C31-C6CB-4C6C-AE39-2DED1855CA23}" presName="composite2" presStyleCnt="0"/>
      <dgm:spPr/>
    </dgm:pt>
    <dgm:pt modelId="{D2EE9F3C-EC33-47E3-AC36-75860BED7BE7}" type="pres">
      <dgm:prSet presAssocID="{42593C31-C6CB-4C6C-AE39-2DED1855CA23}" presName="dummyNode2" presStyleLbl="node1" presStyleIdx="0" presStyleCnt="3"/>
      <dgm:spPr/>
    </dgm:pt>
    <dgm:pt modelId="{09BEE9BB-1B37-4F30-A8BF-1EB062D2574C}" type="pres">
      <dgm:prSet presAssocID="{42593C31-C6CB-4C6C-AE39-2DED1855CA23}" presName="childNode2" presStyleLbl="bgAcc1" presStyleIdx="1" presStyleCnt="3">
        <dgm:presLayoutVars>
          <dgm:bulletEnabled val="1"/>
        </dgm:presLayoutVars>
      </dgm:prSet>
      <dgm:spPr/>
      <dgm:t>
        <a:bodyPr/>
        <a:lstStyle/>
        <a:p>
          <a:endParaRPr lang="es-CL"/>
        </a:p>
      </dgm:t>
    </dgm:pt>
    <dgm:pt modelId="{DF5E1DC9-78DC-4C5F-99AB-14B6A279A483}" type="pres">
      <dgm:prSet presAssocID="{42593C31-C6CB-4C6C-AE39-2DED1855CA23}" presName="childNode2tx" presStyleLbl="bgAcc1" presStyleIdx="1" presStyleCnt="3">
        <dgm:presLayoutVars>
          <dgm:bulletEnabled val="1"/>
        </dgm:presLayoutVars>
      </dgm:prSet>
      <dgm:spPr/>
      <dgm:t>
        <a:bodyPr/>
        <a:lstStyle/>
        <a:p>
          <a:endParaRPr lang="es-CL"/>
        </a:p>
      </dgm:t>
    </dgm:pt>
    <dgm:pt modelId="{B0236197-B96C-497F-9CE6-567432807157}" type="pres">
      <dgm:prSet presAssocID="{42593C31-C6CB-4C6C-AE39-2DED1855CA23}" presName="parentNode2" presStyleLbl="node1" presStyleIdx="1" presStyleCnt="3">
        <dgm:presLayoutVars>
          <dgm:chMax val="0"/>
          <dgm:bulletEnabled val="1"/>
        </dgm:presLayoutVars>
      </dgm:prSet>
      <dgm:spPr/>
      <dgm:t>
        <a:bodyPr/>
        <a:lstStyle/>
        <a:p>
          <a:endParaRPr lang="es-CL"/>
        </a:p>
      </dgm:t>
    </dgm:pt>
    <dgm:pt modelId="{E356883D-28D4-41F8-B25C-E2EEAAE41E81}" type="pres">
      <dgm:prSet presAssocID="{42593C31-C6CB-4C6C-AE39-2DED1855CA23}" presName="connSite2" presStyleCnt="0"/>
      <dgm:spPr/>
    </dgm:pt>
    <dgm:pt modelId="{F984E1A6-CFEA-44A3-A613-F9D339015459}" type="pres">
      <dgm:prSet presAssocID="{A2CAE821-C489-447A-B3EE-73E8A57DD0DB}" presName="Name18" presStyleLbl="sibTrans2D1" presStyleIdx="1" presStyleCnt="2"/>
      <dgm:spPr/>
      <dgm:t>
        <a:bodyPr/>
        <a:lstStyle/>
        <a:p>
          <a:endParaRPr lang="es-CL"/>
        </a:p>
      </dgm:t>
    </dgm:pt>
    <dgm:pt modelId="{51AF4D05-E826-45D8-9F99-8F0A3794456C}" type="pres">
      <dgm:prSet presAssocID="{C8080342-4E27-4B23-9141-5E92176A3F4F}" presName="composite1" presStyleCnt="0"/>
      <dgm:spPr/>
    </dgm:pt>
    <dgm:pt modelId="{AD052915-1002-44F5-AFC2-54C89DEA5902}" type="pres">
      <dgm:prSet presAssocID="{C8080342-4E27-4B23-9141-5E92176A3F4F}" presName="dummyNode1" presStyleLbl="node1" presStyleIdx="1" presStyleCnt="3"/>
      <dgm:spPr/>
    </dgm:pt>
    <dgm:pt modelId="{D2FB2CB5-516B-46C7-B6AD-50432DB1536A}" type="pres">
      <dgm:prSet presAssocID="{C8080342-4E27-4B23-9141-5E92176A3F4F}" presName="childNode1" presStyleLbl="bgAcc1" presStyleIdx="2" presStyleCnt="3">
        <dgm:presLayoutVars>
          <dgm:bulletEnabled val="1"/>
        </dgm:presLayoutVars>
      </dgm:prSet>
      <dgm:spPr/>
      <dgm:t>
        <a:bodyPr/>
        <a:lstStyle/>
        <a:p>
          <a:endParaRPr lang="es-CL"/>
        </a:p>
      </dgm:t>
    </dgm:pt>
    <dgm:pt modelId="{8D48B978-DD8B-4A95-A99E-7910CB92FE36}" type="pres">
      <dgm:prSet presAssocID="{C8080342-4E27-4B23-9141-5E92176A3F4F}" presName="childNode1tx" presStyleLbl="bgAcc1" presStyleIdx="2" presStyleCnt="3">
        <dgm:presLayoutVars>
          <dgm:bulletEnabled val="1"/>
        </dgm:presLayoutVars>
      </dgm:prSet>
      <dgm:spPr/>
      <dgm:t>
        <a:bodyPr/>
        <a:lstStyle/>
        <a:p>
          <a:endParaRPr lang="es-CL"/>
        </a:p>
      </dgm:t>
    </dgm:pt>
    <dgm:pt modelId="{D0B49AA1-CFA1-438F-BBAB-6E11DB1C3925}" type="pres">
      <dgm:prSet presAssocID="{C8080342-4E27-4B23-9141-5E92176A3F4F}" presName="parentNode1" presStyleLbl="node1" presStyleIdx="2" presStyleCnt="3">
        <dgm:presLayoutVars>
          <dgm:chMax val="1"/>
          <dgm:bulletEnabled val="1"/>
        </dgm:presLayoutVars>
      </dgm:prSet>
      <dgm:spPr/>
      <dgm:t>
        <a:bodyPr/>
        <a:lstStyle/>
        <a:p>
          <a:endParaRPr lang="es-CL"/>
        </a:p>
      </dgm:t>
    </dgm:pt>
    <dgm:pt modelId="{92EA0DAC-C6FA-4E54-ACAB-6049EF5ED409}" type="pres">
      <dgm:prSet presAssocID="{C8080342-4E27-4B23-9141-5E92176A3F4F}" presName="connSite1" presStyleCnt="0"/>
      <dgm:spPr/>
    </dgm:pt>
  </dgm:ptLst>
  <dgm:cxnLst>
    <dgm:cxn modelId="{30977FF8-7536-4F68-817C-E330423978BB}" type="presOf" srcId="{A2CAE821-C489-447A-B3EE-73E8A57DD0DB}" destId="{F984E1A6-CFEA-44A3-A613-F9D339015459}" srcOrd="0" destOrd="0" presId="urn:microsoft.com/office/officeart/2005/8/layout/hProcess4"/>
    <dgm:cxn modelId="{9B847545-DCCB-45C0-ACA8-4FCE695E128D}" srcId="{42593C31-C6CB-4C6C-AE39-2DED1855CA23}" destId="{ED49C936-07BE-4694-89CE-5E0D64F74DB1}" srcOrd="0" destOrd="0" parTransId="{600C3CDB-062C-4AF2-8446-07C22718AD49}" sibTransId="{04F51E45-48D9-4FB7-B784-80D136F75CF4}"/>
    <dgm:cxn modelId="{953C6B46-29FF-4A19-BF64-58CA4956CFFA}" srcId="{42593C31-C6CB-4C6C-AE39-2DED1855CA23}" destId="{1B05403E-83E7-4D0F-8319-A3B8C286F7F2}" srcOrd="1" destOrd="0" parTransId="{1A6A797E-0370-4FEF-9696-F15ACD397567}" sibTransId="{19EDA986-1675-414B-A3C7-C8588305BAAD}"/>
    <dgm:cxn modelId="{50016187-2CF2-45BA-B2B1-9F7639A90438}" srcId="{49D30E29-6B7F-472C-938B-D42ECE1239E0}" destId="{42593C31-C6CB-4C6C-AE39-2DED1855CA23}" srcOrd="1" destOrd="0" parTransId="{3FA81785-EBFC-4CBC-B583-FCA151E7F6E3}" sibTransId="{A2CAE821-C489-447A-B3EE-73E8A57DD0DB}"/>
    <dgm:cxn modelId="{6AD94408-105B-4251-8171-697E974A9D0B}" srcId="{C8080342-4E27-4B23-9141-5E92176A3F4F}" destId="{66C6D28F-734D-4EAD-8463-C5871619B792}" srcOrd="1" destOrd="0" parTransId="{EE8A1A51-E8BB-44D2-BED3-5E858647C747}" sibTransId="{422458DB-04BC-478A-A70E-647E8A6BF3A2}"/>
    <dgm:cxn modelId="{1EF670EC-C9BA-46B9-B169-0A360B44488B}" srcId="{49D30E29-6B7F-472C-938B-D42ECE1239E0}" destId="{C8080342-4E27-4B23-9141-5E92176A3F4F}" srcOrd="2" destOrd="0" parTransId="{933BF459-EA3A-4B45-A301-CFA45EE54D98}" sibTransId="{5F7D3659-A982-45E1-9A13-4B3E24D52EB0}"/>
    <dgm:cxn modelId="{6C4A6E96-487B-4149-A352-FA39467303BD}" type="presOf" srcId="{1B05403E-83E7-4D0F-8319-A3B8C286F7F2}" destId="{DF5E1DC9-78DC-4C5F-99AB-14B6A279A483}" srcOrd="1" destOrd="1" presId="urn:microsoft.com/office/officeart/2005/8/layout/hProcess4"/>
    <dgm:cxn modelId="{9874DEFE-3E38-4147-A7E2-AACC28929C0B}" type="presOf" srcId="{1B05403E-83E7-4D0F-8319-A3B8C286F7F2}" destId="{09BEE9BB-1B37-4F30-A8BF-1EB062D2574C}" srcOrd="0" destOrd="1" presId="urn:microsoft.com/office/officeart/2005/8/layout/hProcess4"/>
    <dgm:cxn modelId="{31083603-42EB-40C0-9DB2-55F0637ACC6D}" srcId="{C8080342-4E27-4B23-9141-5E92176A3F4F}" destId="{FA78F743-0E8C-4EE4-A2E4-2E138BF989F3}" srcOrd="3" destOrd="0" parTransId="{90833E5E-63D2-45DD-8F8D-C172C92FE051}" sibTransId="{D5DCD80F-D630-446C-A540-BC4636D29A5A}"/>
    <dgm:cxn modelId="{EE0AFF40-25D0-46A9-8EEF-B5BB979A00A5}" type="presOf" srcId="{ED49C936-07BE-4694-89CE-5E0D64F74DB1}" destId="{DF5E1DC9-78DC-4C5F-99AB-14B6A279A483}" srcOrd="1" destOrd="0" presId="urn:microsoft.com/office/officeart/2005/8/layout/hProcess4"/>
    <dgm:cxn modelId="{E22663DD-59A0-414E-B35C-E5B01978459B}" type="presOf" srcId="{7D63E432-B002-49BE-8838-509A88E3CD68}" destId="{CCA77CAC-5F6B-471F-94EA-99F2B823C3C0}" srcOrd="0" destOrd="0" presId="urn:microsoft.com/office/officeart/2005/8/layout/hProcess4"/>
    <dgm:cxn modelId="{7B22E389-A57A-45FA-A91B-050748B478F7}" srcId="{7D63E432-B002-49BE-8838-509A88E3CD68}" destId="{8A81DB67-6525-4A49-BEAE-C0F0A85834A5}" srcOrd="0" destOrd="0" parTransId="{00FAC4C8-1B80-46B5-AED5-73BC412F43BA}" sibTransId="{A5AEE814-C12C-459C-9932-8B211EF04F55}"/>
    <dgm:cxn modelId="{358C257A-C1AC-447A-8C8A-8A828B01EC02}" type="presOf" srcId="{FA78F743-0E8C-4EE4-A2E4-2E138BF989F3}" destId="{8D48B978-DD8B-4A95-A99E-7910CB92FE36}" srcOrd="1" destOrd="3" presId="urn:microsoft.com/office/officeart/2005/8/layout/hProcess4"/>
    <dgm:cxn modelId="{C84B3ABD-064D-4BFF-A281-E3A3966D66FD}" type="presOf" srcId="{C01C7E11-6605-4DBB-A619-C158023ED868}" destId="{8D48B978-DD8B-4A95-A99E-7910CB92FE36}" srcOrd="1" destOrd="2" presId="urn:microsoft.com/office/officeart/2005/8/layout/hProcess4"/>
    <dgm:cxn modelId="{14F99F0D-9B2D-465A-8C71-B4444C449CFD}" type="presOf" srcId="{F2CC7E72-CABD-4A55-8265-12CF2626FE92}" destId="{8D48B978-DD8B-4A95-A99E-7910CB92FE36}" srcOrd="1" destOrd="0" presId="urn:microsoft.com/office/officeart/2005/8/layout/hProcess4"/>
    <dgm:cxn modelId="{FFFF88CE-2E09-4458-B293-9151504232D7}" type="presOf" srcId="{66C6D28F-734D-4EAD-8463-C5871619B792}" destId="{8D48B978-DD8B-4A95-A99E-7910CB92FE36}" srcOrd="1" destOrd="1" presId="urn:microsoft.com/office/officeart/2005/8/layout/hProcess4"/>
    <dgm:cxn modelId="{1BE5AC69-87CA-4D2E-9335-21B3735E53E2}" type="presOf" srcId="{27873D09-4B50-4012-87E8-B9B66C6C7333}" destId="{270427B7-2E75-44A1-92EC-62B4E2DECC1B}" srcOrd="0" destOrd="0" presId="urn:microsoft.com/office/officeart/2005/8/layout/hProcess4"/>
    <dgm:cxn modelId="{EF2F8C20-A165-4FB0-B824-D1B0432B82C3}" type="presOf" srcId="{BC180A1D-593E-4165-B47A-68A9066961E2}" destId="{D2FB2CB5-516B-46C7-B6AD-50432DB1536A}" srcOrd="0" destOrd="4" presId="urn:microsoft.com/office/officeart/2005/8/layout/hProcess4"/>
    <dgm:cxn modelId="{E7CF9728-E7A1-4E83-B54C-F59CC3C4FFE2}" srcId="{C8080342-4E27-4B23-9141-5E92176A3F4F}" destId="{F2CC7E72-CABD-4A55-8265-12CF2626FE92}" srcOrd="0" destOrd="0" parTransId="{FA3F614D-63DC-48C7-BADB-79106834B425}" sibTransId="{DB2CF69C-0FC7-4661-A76F-82735C23FB17}"/>
    <dgm:cxn modelId="{7C8E47E2-BEB5-42AA-A396-7729A4D1D2D9}" type="presOf" srcId="{C01C7E11-6605-4DBB-A619-C158023ED868}" destId="{D2FB2CB5-516B-46C7-B6AD-50432DB1536A}" srcOrd="0" destOrd="2" presId="urn:microsoft.com/office/officeart/2005/8/layout/hProcess4"/>
    <dgm:cxn modelId="{C1665666-6F1C-41A4-B71D-123BBC4D3605}" srcId="{49D30E29-6B7F-472C-938B-D42ECE1239E0}" destId="{7D63E432-B002-49BE-8838-509A88E3CD68}" srcOrd="0" destOrd="0" parTransId="{1F267ABD-2784-445E-BAE9-2D025E311BA0}" sibTransId="{27873D09-4B50-4012-87E8-B9B66C6C7333}"/>
    <dgm:cxn modelId="{76F58365-DCE0-4A20-8EA8-DB4F6A0BDC0C}" type="presOf" srcId="{044DCB83-56AA-4739-8739-42A032083EC5}" destId="{ABBAD553-066B-482B-BDE5-EAD7E94CD7AE}" srcOrd="1" destOrd="1" presId="urn:microsoft.com/office/officeart/2005/8/layout/hProcess4"/>
    <dgm:cxn modelId="{C930AAA6-D625-4B63-A142-519A09DBDD4E}" type="presOf" srcId="{ED49C936-07BE-4694-89CE-5E0D64F74DB1}" destId="{09BEE9BB-1B37-4F30-A8BF-1EB062D2574C}" srcOrd="0" destOrd="0" presId="urn:microsoft.com/office/officeart/2005/8/layout/hProcess4"/>
    <dgm:cxn modelId="{A212C932-1E89-49FA-BA07-E25060065A01}" type="presOf" srcId="{C8080342-4E27-4B23-9141-5E92176A3F4F}" destId="{D0B49AA1-CFA1-438F-BBAB-6E11DB1C3925}" srcOrd="0" destOrd="0" presId="urn:microsoft.com/office/officeart/2005/8/layout/hProcess4"/>
    <dgm:cxn modelId="{F29F9279-C2F5-488A-ADFD-6C3DA12CCA46}" type="presOf" srcId="{8A81DB67-6525-4A49-BEAE-C0F0A85834A5}" destId="{7E960E9C-3F25-4445-A82E-359EC5D9C278}" srcOrd="0" destOrd="0" presId="urn:microsoft.com/office/officeart/2005/8/layout/hProcess4"/>
    <dgm:cxn modelId="{5F130D5D-2FEC-48A8-8262-C46068E71016}" type="presOf" srcId="{8A81DB67-6525-4A49-BEAE-C0F0A85834A5}" destId="{ABBAD553-066B-482B-BDE5-EAD7E94CD7AE}" srcOrd="1" destOrd="0" presId="urn:microsoft.com/office/officeart/2005/8/layout/hProcess4"/>
    <dgm:cxn modelId="{48CE99F4-59DF-4F34-B59C-C415042C0935}" srcId="{7D63E432-B002-49BE-8838-509A88E3CD68}" destId="{044DCB83-56AA-4739-8739-42A032083EC5}" srcOrd="1" destOrd="0" parTransId="{54FF5DC5-23E4-4B38-942C-90F90D416C10}" sibTransId="{3A4AFA55-A6BF-40DF-88A8-6E764AA2D48E}"/>
    <dgm:cxn modelId="{479DA6B0-4EDC-44D6-9BAD-17A4F9E6663A}" type="presOf" srcId="{F2CC7E72-CABD-4A55-8265-12CF2626FE92}" destId="{D2FB2CB5-516B-46C7-B6AD-50432DB1536A}" srcOrd="0" destOrd="0" presId="urn:microsoft.com/office/officeart/2005/8/layout/hProcess4"/>
    <dgm:cxn modelId="{D8AC6653-3298-4D68-8256-78229F04D09B}" type="presOf" srcId="{FA78F743-0E8C-4EE4-A2E4-2E138BF989F3}" destId="{D2FB2CB5-516B-46C7-B6AD-50432DB1536A}" srcOrd="0" destOrd="3" presId="urn:microsoft.com/office/officeart/2005/8/layout/hProcess4"/>
    <dgm:cxn modelId="{A64AA7C7-4A64-4A9F-9AAF-E57F38CD0B03}" type="presOf" srcId="{044DCB83-56AA-4739-8739-42A032083EC5}" destId="{7E960E9C-3F25-4445-A82E-359EC5D9C278}" srcOrd="0" destOrd="1" presId="urn:microsoft.com/office/officeart/2005/8/layout/hProcess4"/>
    <dgm:cxn modelId="{513104DA-2BB3-4A8A-B80E-F5CB104C8DB8}" type="presOf" srcId="{66C6D28F-734D-4EAD-8463-C5871619B792}" destId="{D2FB2CB5-516B-46C7-B6AD-50432DB1536A}" srcOrd="0" destOrd="1" presId="urn:microsoft.com/office/officeart/2005/8/layout/hProcess4"/>
    <dgm:cxn modelId="{A0AAF0FB-E181-4F35-B3F7-23A3CDCA3674}" type="presOf" srcId="{49D30E29-6B7F-472C-938B-D42ECE1239E0}" destId="{95051C48-9065-4084-AE73-B83C0AC4B64E}" srcOrd="0" destOrd="0" presId="urn:microsoft.com/office/officeart/2005/8/layout/hProcess4"/>
    <dgm:cxn modelId="{04BF266B-9E4F-4909-AE6E-94A897921EC8}" srcId="{C8080342-4E27-4B23-9141-5E92176A3F4F}" destId="{BC180A1D-593E-4165-B47A-68A9066961E2}" srcOrd="4" destOrd="0" parTransId="{45C3D8F6-59AA-40D0-9698-AFDF2C7BDF45}" sibTransId="{14E52018-A01A-4941-8DC9-E71A12D4960A}"/>
    <dgm:cxn modelId="{241808BC-8392-4900-B8EC-251E38921F27}" type="presOf" srcId="{42593C31-C6CB-4C6C-AE39-2DED1855CA23}" destId="{B0236197-B96C-497F-9CE6-567432807157}" srcOrd="0" destOrd="0" presId="urn:microsoft.com/office/officeart/2005/8/layout/hProcess4"/>
    <dgm:cxn modelId="{848AF96B-45B6-45D2-94FE-9160C58DC6CD}" type="presOf" srcId="{BC180A1D-593E-4165-B47A-68A9066961E2}" destId="{8D48B978-DD8B-4A95-A99E-7910CB92FE36}" srcOrd="1" destOrd="4" presId="urn:microsoft.com/office/officeart/2005/8/layout/hProcess4"/>
    <dgm:cxn modelId="{E13DF4C9-8E72-4C51-83BB-60CE46DBB995}" srcId="{C8080342-4E27-4B23-9141-5E92176A3F4F}" destId="{C01C7E11-6605-4DBB-A619-C158023ED868}" srcOrd="2" destOrd="0" parTransId="{F740642F-8413-4441-85DB-EB6EF3E4C8B7}" sibTransId="{12E84036-8F5E-4242-813D-4C450434B2DA}"/>
    <dgm:cxn modelId="{50FB6BEC-8DF6-4883-9B0D-BD419084AEC5}" type="presParOf" srcId="{95051C48-9065-4084-AE73-B83C0AC4B64E}" destId="{C0B9D5BE-8194-4683-83D8-C91B8F9491DA}" srcOrd="0" destOrd="0" presId="urn:microsoft.com/office/officeart/2005/8/layout/hProcess4"/>
    <dgm:cxn modelId="{66929D2B-E698-4C9A-9B3D-AA705AA77877}" type="presParOf" srcId="{95051C48-9065-4084-AE73-B83C0AC4B64E}" destId="{CDF71137-F2B2-43F3-8529-2CB38D825CA9}" srcOrd="1" destOrd="0" presId="urn:microsoft.com/office/officeart/2005/8/layout/hProcess4"/>
    <dgm:cxn modelId="{CEA633B3-24F8-461B-8ED0-DB055D72C59C}" type="presParOf" srcId="{95051C48-9065-4084-AE73-B83C0AC4B64E}" destId="{5ACB02B3-967E-4DF5-9FAA-6069AB6984BD}" srcOrd="2" destOrd="0" presId="urn:microsoft.com/office/officeart/2005/8/layout/hProcess4"/>
    <dgm:cxn modelId="{EED99A0F-C7CB-4589-9598-528B56687A39}" type="presParOf" srcId="{5ACB02B3-967E-4DF5-9FAA-6069AB6984BD}" destId="{28B2FB19-0DD5-4297-922C-F0DEB16E1788}" srcOrd="0" destOrd="0" presId="urn:microsoft.com/office/officeart/2005/8/layout/hProcess4"/>
    <dgm:cxn modelId="{2C17B10B-9202-49E8-B6CB-9205C4C27626}" type="presParOf" srcId="{28B2FB19-0DD5-4297-922C-F0DEB16E1788}" destId="{EDAC4519-A119-44BB-9240-5497D348AB1D}" srcOrd="0" destOrd="0" presId="urn:microsoft.com/office/officeart/2005/8/layout/hProcess4"/>
    <dgm:cxn modelId="{B105D29B-3C75-49B9-845F-0CFB495DE24D}" type="presParOf" srcId="{28B2FB19-0DD5-4297-922C-F0DEB16E1788}" destId="{7E960E9C-3F25-4445-A82E-359EC5D9C278}" srcOrd="1" destOrd="0" presId="urn:microsoft.com/office/officeart/2005/8/layout/hProcess4"/>
    <dgm:cxn modelId="{F41A97F2-37B5-4AE2-91A1-C8C10003995B}" type="presParOf" srcId="{28B2FB19-0DD5-4297-922C-F0DEB16E1788}" destId="{ABBAD553-066B-482B-BDE5-EAD7E94CD7AE}" srcOrd="2" destOrd="0" presId="urn:microsoft.com/office/officeart/2005/8/layout/hProcess4"/>
    <dgm:cxn modelId="{D22A2F40-203D-4493-891B-E986E2CA6000}" type="presParOf" srcId="{28B2FB19-0DD5-4297-922C-F0DEB16E1788}" destId="{CCA77CAC-5F6B-471F-94EA-99F2B823C3C0}" srcOrd="3" destOrd="0" presId="urn:microsoft.com/office/officeart/2005/8/layout/hProcess4"/>
    <dgm:cxn modelId="{2C59F664-14E5-4A35-9B2D-AC00D77D1244}" type="presParOf" srcId="{28B2FB19-0DD5-4297-922C-F0DEB16E1788}" destId="{0297D127-610C-42ED-9A68-B281A34DF954}" srcOrd="4" destOrd="0" presId="urn:microsoft.com/office/officeart/2005/8/layout/hProcess4"/>
    <dgm:cxn modelId="{E5EEA053-117E-496E-9F7B-816C17E9FEF3}" type="presParOf" srcId="{5ACB02B3-967E-4DF5-9FAA-6069AB6984BD}" destId="{270427B7-2E75-44A1-92EC-62B4E2DECC1B}" srcOrd="1" destOrd="0" presId="urn:microsoft.com/office/officeart/2005/8/layout/hProcess4"/>
    <dgm:cxn modelId="{51C91F2C-5EED-4D65-82BA-0FAB9F323D5A}" type="presParOf" srcId="{5ACB02B3-967E-4DF5-9FAA-6069AB6984BD}" destId="{2806E1B6-C1E8-4DEB-AE48-332D0A33FA85}" srcOrd="2" destOrd="0" presId="urn:microsoft.com/office/officeart/2005/8/layout/hProcess4"/>
    <dgm:cxn modelId="{74873821-9EEB-4ACB-AC57-DE12F323B7E3}" type="presParOf" srcId="{2806E1B6-C1E8-4DEB-AE48-332D0A33FA85}" destId="{D2EE9F3C-EC33-47E3-AC36-75860BED7BE7}" srcOrd="0" destOrd="0" presId="urn:microsoft.com/office/officeart/2005/8/layout/hProcess4"/>
    <dgm:cxn modelId="{B8B9E3E3-C3C6-4F47-8D85-D74D38DF110B}" type="presParOf" srcId="{2806E1B6-C1E8-4DEB-AE48-332D0A33FA85}" destId="{09BEE9BB-1B37-4F30-A8BF-1EB062D2574C}" srcOrd="1" destOrd="0" presId="urn:microsoft.com/office/officeart/2005/8/layout/hProcess4"/>
    <dgm:cxn modelId="{53B1B54F-EA3B-4637-A682-3C3C30908CC2}" type="presParOf" srcId="{2806E1B6-C1E8-4DEB-AE48-332D0A33FA85}" destId="{DF5E1DC9-78DC-4C5F-99AB-14B6A279A483}" srcOrd="2" destOrd="0" presId="urn:microsoft.com/office/officeart/2005/8/layout/hProcess4"/>
    <dgm:cxn modelId="{7EC07A0B-2D4D-4C76-9D40-5360F68AEFA9}" type="presParOf" srcId="{2806E1B6-C1E8-4DEB-AE48-332D0A33FA85}" destId="{B0236197-B96C-497F-9CE6-567432807157}" srcOrd="3" destOrd="0" presId="urn:microsoft.com/office/officeart/2005/8/layout/hProcess4"/>
    <dgm:cxn modelId="{4830C160-75AC-4845-8383-DB7BD1CFFD4C}" type="presParOf" srcId="{2806E1B6-C1E8-4DEB-AE48-332D0A33FA85}" destId="{E356883D-28D4-41F8-B25C-E2EEAAE41E81}" srcOrd="4" destOrd="0" presId="urn:microsoft.com/office/officeart/2005/8/layout/hProcess4"/>
    <dgm:cxn modelId="{73C689EF-5057-47F2-BF1F-A671294D507F}" type="presParOf" srcId="{5ACB02B3-967E-4DF5-9FAA-6069AB6984BD}" destId="{F984E1A6-CFEA-44A3-A613-F9D339015459}" srcOrd="3" destOrd="0" presId="urn:microsoft.com/office/officeart/2005/8/layout/hProcess4"/>
    <dgm:cxn modelId="{5F4E162C-D805-4B35-9861-FB204C0DDA11}" type="presParOf" srcId="{5ACB02B3-967E-4DF5-9FAA-6069AB6984BD}" destId="{51AF4D05-E826-45D8-9F99-8F0A3794456C}" srcOrd="4" destOrd="0" presId="urn:microsoft.com/office/officeart/2005/8/layout/hProcess4"/>
    <dgm:cxn modelId="{4A0DF37F-B6F0-442D-87B4-28223AFF2E91}" type="presParOf" srcId="{51AF4D05-E826-45D8-9F99-8F0A3794456C}" destId="{AD052915-1002-44F5-AFC2-54C89DEA5902}" srcOrd="0" destOrd="0" presId="urn:microsoft.com/office/officeart/2005/8/layout/hProcess4"/>
    <dgm:cxn modelId="{60706F9F-9464-4823-9174-83E7E62D9C36}" type="presParOf" srcId="{51AF4D05-E826-45D8-9F99-8F0A3794456C}" destId="{D2FB2CB5-516B-46C7-B6AD-50432DB1536A}" srcOrd="1" destOrd="0" presId="urn:microsoft.com/office/officeart/2005/8/layout/hProcess4"/>
    <dgm:cxn modelId="{A436C5D9-BE96-4865-9799-628C4EB46731}" type="presParOf" srcId="{51AF4D05-E826-45D8-9F99-8F0A3794456C}" destId="{8D48B978-DD8B-4A95-A99E-7910CB92FE36}" srcOrd="2" destOrd="0" presId="urn:microsoft.com/office/officeart/2005/8/layout/hProcess4"/>
    <dgm:cxn modelId="{38222805-D440-4410-9CB3-23AF6232A2C9}" type="presParOf" srcId="{51AF4D05-E826-45D8-9F99-8F0A3794456C}" destId="{D0B49AA1-CFA1-438F-BBAB-6E11DB1C3925}" srcOrd="3" destOrd="0" presId="urn:microsoft.com/office/officeart/2005/8/layout/hProcess4"/>
    <dgm:cxn modelId="{044E4A32-06FB-42BF-97AE-613122835ECE}" type="presParOf" srcId="{51AF4D05-E826-45D8-9F99-8F0A3794456C}" destId="{92EA0DAC-C6FA-4E54-ACAB-6049EF5ED409}"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9D30E29-6B7F-472C-938B-D42ECE1239E0}" type="doc">
      <dgm:prSet loTypeId="urn:microsoft.com/office/officeart/2005/8/layout/hProcess4" loCatId="process" qsTypeId="urn:microsoft.com/office/officeart/2005/8/quickstyle/simple5" qsCatId="simple" csTypeId="urn:microsoft.com/office/officeart/2005/8/colors/accent0_3" csCatId="mainScheme" phldr="1"/>
      <dgm:spPr/>
      <dgm:t>
        <a:bodyPr/>
        <a:lstStyle/>
        <a:p>
          <a:endParaRPr lang="es-CL"/>
        </a:p>
      </dgm:t>
    </dgm:pt>
    <dgm:pt modelId="{7D63E432-B002-49BE-8838-509A88E3CD68}">
      <dgm:prSet phldrT="[Texto]"/>
      <dgm:spPr/>
      <dgm:t>
        <a:bodyPr/>
        <a:lstStyle/>
        <a:p>
          <a:r>
            <a:rPr lang="es-CL" dirty="0" smtClean="0"/>
            <a:t>Pre-</a:t>
          </a:r>
          <a:r>
            <a:rPr lang="es-CL" dirty="0" err="1" smtClean="0"/>
            <a:t>Production</a:t>
          </a:r>
          <a:endParaRPr lang="es-CL" dirty="0"/>
        </a:p>
      </dgm:t>
    </dgm:pt>
    <dgm:pt modelId="{1F267ABD-2784-445E-BAE9-2D025E311BA0}" type="parTrans" cxnId="{C1665666-6F1C-41A4-B71D-123BBC4D3605}">
      <dgm:prSet/>
      <dgm:spPr/>
      <dgm:t>
        <a:bodyPr/>
        <a:lstStyle/>
        <a:p>
          <a:endParaRPr lang="es-CL"/>
        </a:p>
      </dgm:t>
    </dgm:pt>
    <dgm:pt modelId="{27873D09-4B50-4012-87E8-B9B66C6C7333}" type="sibTrans" cxnId="{C1665666-6F1C-41A4-B71D-123BBC4D3605}">
      <dgm:prSet/>
      <dgm:spPr/>
      <dgm:t>
        <a:bodyPr/>
        <a:lstStyle/>
        <a:p>
          <a:endParaRPr lang="es-CL"/>
        </a:p>
      </dgm:t>
    </dgm:pt>
    <dgm:pt modelId="{8A81DB67-6525-4A49-BEAE-C0F0A85834A5}">
      <dgm:prSet phldrT="[Texto]" custT="1">
        <dgm:style>
          <a:lnRef idx="0">
            <a:schemeClr val="accent4"/>
          </a:lnRef>
          <a:fillRef idx="3">
            <a:schemeClr val="accent4"/>
          </a:fillRef>
          <a:effectRef idx="3">
            <a:schemeClr val="accent4"/>
          </a:effectRef>
          <a:fontRef idx="minor">
            <a:schemeClr val="lt1"/>
          </a:fontRef>
        </dgm:style>
      </dgm:prSet>
      <dgm:spPr/>
      <dgm:t>
        <a:bodyPr/>
        <a:lstStyle/>
        <a:p>
          <a:r>
            <a:rPr lang="es-CL" sz="1600" b="0" dirty="0" smtClean="0">
              <a:ln>
                <a:noFill/>
              </a:ln>
              <a:solidFill>
                <a:schemeClr val="bg1"/>
              </a:solidFill>
            </a:rPr>
            <a:t>Concept </a:t>
          </a:r>
          <a:r>
            <a:rPr lang="es-CL" sz="1600" b="0" dirty="0" err="1" smtClean="0">
              <a:ln>
                <a:noFill/>
              </a:ln>
              <a:solidFill>
                <a:schemeClr val="bg1"/>
              </a:solidFill>
            </a:rPr>
            <a:t>Developments</a:t>
          </a:r>
          <a:endParaRPr lang="es-CL" sz="1600" b="0" dirty="0">
            <a:ln>
              <a:noFill/>
            </a:ln>
            <a:solidFill>
              <a:schemeClr val="bg1"/>
            </a:solidFill>
          </a:endParaRPr>
        </a:p>
      </dgm:t>
    </dgm:pt>
    <dgm:pt modelId="{00FAC4C8-1B80-46B5-AED5-73BC412F43BA}" type="parTrans" cxnId="{7B22E389-A57A-45FA-A91B-050748B478F7}">
      <dgm:prSet/>
      <dgm:spPr/>
      <dgm:t>
        <a:bodyPr/>
        <a:lstStyle/>
        <a:p>
          <a:endParaRPr lang="es-CL"/>
        </a:p>
      </dgm:t>
    </dgm:pt>
    <dgm:pt modelId="{A5AEE814-C12C-459C-9932-8B211EF04F55}" type="sibTrans" cxnId="{7B22E389-A57A-45FA-A91B-050748B478F7}">
      <dgm:prSet/>
      <dgm:spPr/>
      <dgm:t>
        <a:bodyPr/>
        <a:lstStyle/>
        <a:p>
          <a:endParaRPr lang="es-CL"/>
        </a:p>
      </dgm:t>
    </dgm:pt>
    <dgm:pt modelId="{044DCB83-56AA-4739-8739-42A032083EC5}">
      <dgm:prSet phldrT="[Texto]" custT="1">
        <dgm:style>
          <a:lnRef idx="0">
            <a:schemeClr val="accent4"/>
          </a:lnRef>
          <a:fillRef idx="3">
            <a:schemeClr val="accent4"/>
          </a:fillRef>
          <a:effectRef idx="3">
            <a:schemeClr val="accent4"/>
          </a:effectRef>
          <a:fontRef idx="minor">
            <a:schemeClr val="lt1"/>
          </a:fontRef>
        </dgm:style>
      </dgm:prSet>
      <dgm:spPr/>
      <dgm:t>
        <a:bodyPr/>
        <a:lstStyle/>
        <a:p>
          <a:r>
            <a:rPr lang="es-CL" sz="1600" b="0" dirty="0" err="1" smtClean="0">
              <a:ln>
                <a:noFill/>
              </a:ln>
              <a:solidFill>
                <a:schemeClr val="bg1"/>
              </a:solidFill>
            </a:rPr>
            <a:t>Design</a:t>
          </a:r>
          <a:endParaRPr lang="es-CL" sz="1600" b="0" dirty="0">
            <a:ln>
              <a:noFill/>
            </a:ln>
            <a:solidFill>
              <a:schemeClr val="bg1"/>
            </a:solidFill>
          </a:endParaRPr>
        </a:p>
      </dgm:t>
    </dgm:pt>
    <dgm:pt modelId="{54FF5DC5-23E4-4B38-942C-90F90D416C10}" type="parTrans" cxnId="{48CE99F4-59DF-4F34-B59C-C415042C0935}">
      <dgm:prSet/>
      <dgm:spPr/>
      <dgm:t>
        <a:bodyPr/>
        <a:lstStyle/>
        <a:p>
          <a:endParaRPr lang="es-CL"/>
        </a:p>
      </dgm:t>
    </dgm:pt>
    <dgm:pt modelId="{3A4AFA55-A6BF-40DF-88A8-6E764AA2D48E}" type="sibTrans" cxnId="{48CE99F4-59DF-4F34-B59C-C415042C0935}">
      <dgm:prSet/>
      <dgm:spPr/>
      <dgm:t>
        <a:bodyPr/>
        <a:lstStyle/>
        <a:p>
          <a:endParaRPr lang="es-CL"/>
        </a:p>
      </dgm:t>
    </dgm:pt>
    <dgm:pt modelId="{95051C48-9065-4084-AE73-B83C0AC4B64E}" type="pres">
      <dgm:prSet presAssocID="{49D30E29-6B7F-472C-938B-D42ECE1239E0}" presName="Name0" presStyleCnt="0">
        <dgm:presLayoutVars>
          <dgm:dir/>
          <dgm:animLvl val="lvl"/>
          <dgm:resizeHandles val="exact"/>
        </dgm:presLayoutVars>
      </dgm:prSet>
      <dgm:spPr/>
      <dgm:t>
        <a:bodyPr/>
        <a:lstStyle/>
        <a:p>
          <a:endParaRPr lang="es-CL"/>
        </a:p>
      </dgm:t>
    </dgm:pt>
    <dgm:pt modelId="{C0B9D5BE-8194-4683-83D8-C91B8F9491DA}" type="pres">
      <dgm:prSet presAssocID="{49D30E29-6B7F-472C-938B-D42ECE1239E0}" presName="tSp" presStyleCnt="0"/>
      <dgm:spPr/>
    </dgm:pt>
    <dgm:pt modelId="{CDF71137-F2B2-43F3-8529-2CB38D825CA9}" type="pres">
      <dgm:prSet presAssocID="{49D30E29-6B7F-472C-938B-D42ECE1239E0}" presName="bSp" presStyleCnt="0"/>
      <dgm:spPr/>
    </dgm:pt>
    <dgm:pt modelId="{5ACB02B3-967E-4DF5-9FAA-6069AB6984BD}" type="pres">
      <dgm:prSet presAssocID="{49D30E29-6B7F-472C-938B-D42ECE1239E0}" presName="process" presStyleCnt="0"/>
      <dgm:spPr/>
    </dgm:pt>
    <dgm:pt modelId="{28B2FB19-0DD5-4297-922C-F0DEB16E1788}" type="pres">
      <dgm:prSet presAssocID="{7D63E432-B002-49BE-8838-509A88E3CD68}" presName="composite1" presStyleCnt="0"/>
      <dgm:spPr/>
    </dgm:pt>
    <dgm:pt modelId="{EDAC4519-A119-44BB-9240-5497D348AB1D}" type="pres">
      <dgm:prSet presAssocID="{7D63E432-B002-49BE-8838-509A88E3CD68}" presName="dummyNode1" presStyleLbl="node1" presStyleIdx="0" presStyleCnt="1"/>
      <dgm:spPr/>
    </dgm:pt>
    <dgm:pt modelId="{7E960E9C-3F25-4445-A82E-359EC5D9C278}" type="pres">
      <dgm:prSet presAssocID="{7D63E432-B002-49BE-8838-509A88E3CD68}" presName="childNode1" presStyleLbl="bgAcc1" presStyleIdx="0" presStyleCnt="1" custLinFactX="-30445" custLinFactNeighborX="-100000" custLinFactNeighborY="-77">
        <dgm:presLayoutVars>
          <dgm:bulletEnabled val="1"/>
        </dgm:presLayoutVars>
      </dgm:prSet>
      <dgm:spPr/>
      <dgm:t>
        <a:bodyPr/>
        <a:lstStyle/>
        <a:p>
          <a:endParaRPr lang="es-CL"/>
        </a:p>
      </dgm:t>
    </dgm:pt>
    <dgm:pt modelId="{ABBAD553-066B-482B-BDE5-EAD7E94CD7AE}" type="pres">
      <dgm:prSet presAssocID="{7D63E432-B002-49BE-8838-509A88E3CD68}" presName="childNode1tx" presStyleLbl="bgAcc1" presStyleIdx="0" presStyleCnt="1">
        <dgm:presLayoutVars>
          <dgm:bulletEnabled val="1"/>
        </dgm:presLayoutVars>
      </dgm:prSet>
      <dgm:spPr/>
      <dgm:t>
        <a:bodyPr/>
        <a:lstStyle/>
        <a:p>
          <a:endParaRPr lang="es-CL"/>
        </a:p>
      </dgm:t>
    </dgm:pt>
    <dgm:pt modelId="{CCA77CAC-5F6B-471F-94EA-99F2B823C3C0}" type="pres">
      <dgm:prSet presAssocID="{7D63E432-B002-49BE-8838-509A88E3CD68}" presName="parentNode1" presStyleLbl="node1" presStyleIdx="0" presStyleCnt="1" custLinFactX="-46709" custLinFactNeighborX="-100000" custLinFactNeighborY="17937">
        <dgm:presLayoutVars>
          <dgm:chMax val="1"/>
          <dgm:bulletEnabled val="1"/>
        </dgm:presLayoutVars>
      </dgm:prSet>
      <dgm:spPr/>
      <dgm:t>
        <a:bodyPr/>
        <a:lstStyle/>
        <a:p>
          <a:endParaRPr lang="es-CL"/>
        </a:p>
      </dgm:t>
    </dgm:pt>
    <dgm:pt modelId="{0297D127-610C-42ED-9A68-B281A34DF954}" type="pres">
      <dgm:prSet presAssocID="{7D63E432-B002-49BE-8838-509A88E3CD68}" presName="connSite1" presStyleCnt="0"/>
      <dgm:spPr/>
    </dgm:pt>
  </dgm:ptLst>
  <dgm:cxnLst>
    <dgm:cxn modelId="{30942EEF-A14E-4FF5-B1CE-718FCFF42E13}" type="presOf" srcId="{7D63E432-B002-49BE-8838-509A88E3CD68}" destId="{CCA77CAC-5F6B-471F-94EA-99F2B823C3C0}" srcOrd="0" destOrd="0" presId="urn:microsoft.com/office/officeart/2005/8/layout/hProcess4"/>
    <dgm:cxn modelId="{48CE99F4-59DF-4F34-B59C-C415042C0935}" srcId="{7D63E432-B002-49BE-8838-509A88E3CD68}" destId="{044DCB83-56AA-4739-8739-42A032083EC5}" srcOrd="1" destOrd="0" parTransId="{54FF5DC5-23E4-4B38-942C-90F90D416C10}" sibTransId="{3A4AFA55-A6BF-40DF-88A8-6E764AA2D48E}"/>
    <dgm:cxn modelId="{A3139D8F-6913-4C3C-84CD-8357C97CF432}" type="presOf" srcId="{044DCB83-56AA-4739-8739-42A032083EC5}" destId="{7E960E9C-3F25-4445-A82E-359EC5D9C278}" srcOrd="0" destOrd="1" presId="urn:microsoft.com/office/officeart/2005/8/layout/hProcess4"/>
    <dgm:cxn modelId="{27697412-8CDF-46DA-8F9E-DACAEB32CC5E}" type="presOf" srcId="{8A81DB67-6525-4A49-BEAE-C0F0A85834A5}" destId="{ABBAD553-066B-482B-BDE5-EAD7E94CD7AE}" srcOrd="1" destOrd="0" presId="urn:microsoft.com/office/officeart/2005/8/layout/hProcess4"/>
    <dgm:cxn modelId="{5D55AD0F-19CC-4906-90FB-D0DB137CE415}" type="presOf" srcId="{49D30E29-6B7F-472C-938B-D42ECE1239E0}" destId="{95051C48-9065-4084-AE73-B83C0AC4B64E}" srcOrd="0" destOrd="0" presId="urn:microsoft.com/office/officeart/2005/8/layout/hProcess4"/>
    <dgm:cxn modelId="{7B22E389-A57A-45FA-A91B-050748B478F7}" srcId="{7D63E432-B002-49BE-8838-509A88E3CD68}" destId="{8A81DB67-6525-4A49-BEAE-C0F0A85834A5}" srcOrd="0" destOrd="0" parTransId="{00FAC4C8-1B80-46B5-AED5-73BC412F43BA}" sibTransId="{A5AEE814-C12C-459C-9932-8B211EF04F55}"/>
    <dgm:cxn modelId="{8605AD6A-53D9-49B5-BCAB-99C5057B8BF8}" type="presOf" srcId="{8A81DB67-6525-4A49-BEAE-C0F0A85834A5}" destId="{7E960E9C-3F25-4445-A82E-359EC5D9C278}" srcOrd="0" destOrd="0" presId="urn:microsoft.com/office/officeart/2005/8/layout/hProcess4"/>
    <dgm:cxn modelId="{C1665666-6F1C-41A4-B71D-123BBC4D3605}" srcId="{49D30E29-6B7F-472C-938B-D42ECE1239E0}" destId="{7D63E432-B002-49BE-8838-509A88E3CD68}" srcOrd="0" destOrd="0" parTransId="{1F267ABD-2784-445E-BAE9-2D025E311BA0}" sibTransId="{27873D09-4B50-4012-87E8-B9B66C6C7333}"/>
    <dgm:cxn modelId="{C7BC5743-8A5F-420E-9932-1FA4E8C82D64}" type="presOf" srcId="{044DCB83-56AA-4739-8739-42A032083EC5}" destId="{ABBAD553-066B-482B-BDE5-EAD7E94CD7AE}" srcOrd="1" destOrd="1" presId="urn:microsoft.com/office/officeart/2005/8/layout/hProcess4"/>
    <dgm:cxn modelId="{707DA4B1-27DC-4CD9-9981-479E882ECF20}" type="presParOf" srcId="{95051C48-9065-4084-AE73-B83C0AC4B64E}" destId="{C0B9D5BE-8194-4683-83D8-C91B8F9491DA}" srcOrd="0" destOrd="0" presId="urn:microsoft.com/office/officeart/2005/8/layout/hProcess4"/>
    <dgm:cxn modelId="{44132EC6-CF51-43D7-82BD-F9A2B4F31BA5}" type="presParOf" srcId="{95051C48-9065-4084-AE73-B83C0AC4B64E}" destId="{CDF71137-F2B2-43F3-8529-2CB38D825CA9}" srcOrd="1" destOrd="0" presId="urn:microsoft.com/office/officeart/2005/8/layout/hProcess4"/>
    <dgm:cxn modelId="{89059957-FEC6-41E0-81C8-AF837A6FEAE2}" type="presParOf" srcId="{95051C48-9065-4084-AE73-B83C0AC4B64E}" destId="{5ACB02B3-967E-4DF5-9FAA-6069AB6984BD}" srcOrd="2" destOrd="0" presId="urn:microsoft.com/office/officeart/2005/8/layout/hProcess4"/>
    <dgm:cxn modelId="{E1A5C73F-EFB6-48BD-990D-C97DFA5801E1}" type="presParOf" srcId="{5ACB02B3-967E-4DF5-9FAA-6069AB6984BD}" destId="{28B2FB19-0DD5-4297-922C-F0DEB16E1788}" srcOrd="0" destOrd="0" presId="urn:microsoft.com/office/officeart/2005/8/layout/hProcess4"/>
    <dgm:cxn modelId="{221F2E6B-15C0-475B-83A3-339802033FE2}" type="presParOf" srcId="{28B2FB19-0DD5-4297-922C-F0DEB16E1788}" destId="{EDAC4519-A119-44BB-9240-5497D348AB1D}" srcOrd="0" destOrd="0" presId="urn:microsoft.com/office/officeart/2005/8/layout/hProcess4"/>
    <dgm:cxn modelId="{D56AB434-E890-4618-87A6-8D7C63E4E728}" type="presParOf" srcId="{28B2FB19-0DD5-4297-922C-F0DEB16E1788}" destId="{7E960E9C-3F25-4445-A82E-359EC5D9C278}" srcOrd="1" destOrd="0" presId="urn:microsoft.com/office/officeart/2005/8/layout/hProcess4"/>
    <dgm:cxn modelId="{5C1C3956-BA17-4D43-BE0A-926F7616247F}" type="presParOf" srcId="{28B2FB19-0DD5-4297-922C-F0DEB16E1788}" destId="{ABBAD553-066B-482B-BDE5-EAD7E94CD7AE}" srcOrd="2" destOrd="0" presId="urn:microsoft.com/office/officeart/2005/8/layout/hProcess4"/>
    <dgm:cxn modelId="{91C77F41-75BF-44B6-884B-FAA0683188CE}" type="presParOf" srcId="{28B2FB19-0DD5-4297-922C-F0DEB16E1788}" destId="{CCA77CAC-5F6B-471F-94EA-99F2B823C3C0}" srcOrd="3" destOrd="0" presId="urn:microsoft.com/office/officeart/2005/8/layout/hProcess4"/>
    <dgm:cxn modelId="{1FC72F59-161F-4B13-98A9-6B0EAE0D53B6}" type="presParOf" srcId="{28B2FB19-0DD5-4297-922C-F0DEB16E1788}" destId="{0297D127-610C-42ED-9A68-B281A34DF954}"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4723ED9-1B77-4C54-80C0-FF820B51019A}" type="doc">
      <dgm:prSet loTypeId="urn:microsoft.com/office/officeart/2008/layout/VerticalCurvedList" loCatId="list" qsTypeId="urn:microsoft.com/office/officeart/2005/8/quickstyle/simple2" qsCatId="simple" csTypeId="urn:microsoft.com/office/officeart/2005/8/colors/accent0_3" csCatId="mainScheme" phldr="1"/>
      <dgm:spPr/>
      <dgm:t>
        <a:bodyPr/>
        <a:lstStyle/>
        <a:p>
          <a:endParaRPr lang="es-CL"/>
        </a:p>
      </dgm:t>
    </dgm:pt>
    <dgm:pt modelId="{08210596-1FC5-4205-A1C9-FE49272AD8AD}">
      <dgm:prSet phldrT="[Texto]"/>
      <dgm:spPr/>
      <dgm:t>
        <a:bodyPr/>
        <a:lstStyle/>
        <a:p>
          <a:r>
            <a:rPr lang="es-CL" b="0" u="none" dirty="0" smtClean="0"/>
            <a:t>Entrevista</a:t>
          </a:r>
          <a:endParaRPr lang="es-CL" b="0" u="none" dirty="0"/>
        </a:p>
      </dgm:t>
    </dgm:pt>
    <dgm:pt modelId="{18DFEBF0-37B8-4256-B5B7-B939D31E6585}" type="parTrans" cxnId="{1CF606E4-53D6-4ECC-8891-2BD92EBFA76B}">
      <dgm:prSet/>
      <dgm:spPr/>
      <dgm:t>
        <a:bodyPr/>
        <a:lstStyle/>
        <a:p>
          <a:endParaRPr lang="es-CL" b="0" u="none">
            <a:solidFill>
              <a:schemeClr val="bg1"/>
            </a:solidFill>
          </a:endParaRPr>
        </a:p>
      </dgm:t>
    </dgm:pt>
    <dgm:pt modelId="{61547790-539E-47EC-9939-7AE31122B432}" type="sibTrans" cxnId="{1CF606E4-53D6-4ECC-8891-2BD92EBFA76B}">
      <dgm:prSet/>
      <dgm:spPr/>
      <dgm:t>
        <a:bodyPr/>
        <a:lstStyle/>
        <a:p>
          <a:endParaRPr lang="es-CL" b="0" u="none">
            <a:solidFill>
              <a:schemeClr val="bg1"/>
            </a:solidFill>
          </a:endParaRPr>
        </a:p>
      </dgm:t>
    </dgm:pt>
    <dgm:pt modelId="{F6D1D909-57E7-4C76-B930-EE0E2DD00CBB}">
      <dgm:prSet phldrT="[Texto]"/>
      <dgm:spPr/>
      <dgm:t>
        <a:bodyPr/>
        <a:lstStyle/>
        <a:p>
          <a:r>
            <a:rPr lang="es-CL" b="0" i="0" u="none" dirty="0" smtClean="0"/>
            <a:t>Desarrollo Conjunto de Aplicaciones ( JAD )</a:t>
          </a:r>
          <a:endParaRPr lang="es-CL" b="0" u="none" dirty="0"/>
        </a:p>
      </dgm:t>
    </dgm:pt>
    <dgm:pt modelId="{E5888269-A2F5-4E4E-A443-9A3F54254CB7}" type="parTrans" cxnId="{4864F760-AF37-4830-A708-234D7F6074EF}">
      <dgm:prSet/>
      <dgm:spPr/>
      <dgm:t>
        <a:bodyPr/>
        <a:lstStyle/>
        <a:p>
          <a:endParaRPr lang="es-CL" b="0" u="none">
            <a:solidFill>
              <a:schemeClr val="bg1"/>
            </a:solidFill>
          </a:endParaRPr>
        </a:p>
      </dgm:t>
    </dgm:pt>
    <dgm:pt modelId="{A1732F51-62DD-4AFF-9D18-6D7FFA478838}" type="sibTrans" cxnId="{4864F760-AF37-4830-A708-234D7F6074EF}">
      <dgm:prSet/>
      <dgm:spPr/>
      <dgm:t>
        <a:bodyPr/>
        <a:lstStyle/>
        <a:p>
          <a:endParaRPr lang="es-CL" b="0" u="none">
            <a:solidFill>
              <a:schemeClr val="bg1"/>
            </a:solidFill>
          </a:endParaRPr>
        </a:p>
      </dgm:t>
    </dgm:pt>
    <dgm:pt modelId="{D49C740E-C270-45C4-A061-035A7FF9B2D0}">
      <dgm:prSet phldrT="[Texto]"/>
      <dgm:spPr/>
      <dgm:t>
        <a:bodyPr/>
        <a:lstStyle/>
        <a:p>
          <a:r>
            <a:rPr lang="es-CL" b="0" i="0" u="none" smtClean="0"/>
            <a:t>Observación</a:t>
          </a:r>
          <a:endParaRPr lang="es-CL" b="0" u="none" dirty="0"/>
        </a:p>
      </dgm:t>
    </dgm:pt>
    <dgm:pt modelId="{E008408B-5634-4D8B-9CE6-1AD1B3186B2B}" type="parTrans" cxnId="{2E22147D-CD1A-4E0F-A473-7E8C1E2BD1C5}">
      <dgm:prSet/>
      <dgm:spPr/>
      <dgm:t>
        <a:bodyPr/>
        <a:lstStyle/>
        <a:p>
          <a:endParaRPr lang="es-CL" b="0" u="none">
            <a:solidFill>
              <a:schemeClr val="bg1"/>
            </a:solidFill>
          </a:endParaRPr>
        </a:p>
      </dgm:t>
    </dgm:pt>
    <dgm:pt modelId="{F26BD418-6B75-4A68-BD8E-9E5EE1306B80}" type="sibTrans" cxnId="{2E22147D-CD1A-4E0F-A473-7E8C1E2BD1C5}">
      <dgm:prSet/>
      <dgm:spPr/>
      <dgm:t>
        <a:bodyPr/>
        <a:lstStyle/>
        <a:p>
          <a:endParaRPr lang="es-CL" b="0" u="none">
            <a:solidFill>
              <a:schemeClr val="bg1"/>
            </a:solidFill>
          </a:endParaRPr>
        </a:p>
      </dgm:t>
    </dgm:pt>
    <dgm:pt modelId="{5F901415-B03B-4123-B247-4F42E332CD2A}">
      <dgm:prSet/>
      <dgm:spPr/>
      <dgm:t>
        <a:bodyPr/>
        <a:lstStyle/>
        <a:p>
          <a:r>
            <a:rPr lang="es-CL" b="0" i="0" u="none" dirty="0" smtClean="0"/>
            <a:t>Desarrollo de Prototipos</a:t>
          </a:r>
          <a:endParaRPr lang="es-CL" b="0" i="0" u="none" dirty="0"/>
        </a:p>
      </dgm:t>
    </dgm:pt>
    <dgm:pt modelId="{35E17DC4-A63A-404B-AC19-FB2EFB7CBE49}" type="parTrans" cxnId="{874B22FB-A470-4E01-9228-E754C8691828}">
      <dgm:prSet/>
      <dgm:spPr/>
      <dgm:t>
        <a:bodyPr/>
        <a:lstStyle/>
        <a:p>
          <a:endParaRPr lang="es-CL" b="0" u="none">
            <a:solidFill>
              <a:schemeClr val="bg1"/>
            </a:solidFill>
          </a:endParaRPr>
        </a:p>
      </dgm:t>
    </dgm:pt>
    <dgm:pt modelId="{44D09604-0922-4FAB-92B0-6DDECEC0CD2F}" type="sibTrans" cxnId="{874B22FB-A470-4E01-9228-E754C8691828}">
      <dgm:prSet/>
      <dgm:spPr/>
      <dgm:t>
        <a:bodyPr/>
        <a:lstStyle/>
        <a:p>
          <a:endParaRPr lang="es-CL" b="0" u="none">
            <a:solidFill>
              <a:schemeClr val="bg1"/>
            </a:solidFill>
          </a:endParaRPr>
        </a:p>
      </dgm:t>
    </dgm:pt>
    <dgm:pt modelId="{5193E44B-BB66-459A-BCD1-BA5010A55C94}">
      <dgm:prSet/>
      <dgm:spPr/>
      <dgm:t>
        <a:bodyPr/>
        <a:lstStyle/>
        <a:p>
          <a:r>
            <a:rPr lang="es-CL" b="0" i="0" u="none" smtClean="0"/>
            <a:t>Estudio de documentación</a:t>
          </a:r>
          <a:endParaRPr lang="es-CL" b="0" u="none" dirty="0"/>
        </a:p>
      </dgm:t>
    </dgm:pt>
    <dgm:pt modelId="{FB662776-23C8-4C2F-8176-0F5A5CB8E522}" type="parTrans" cxnId="{BCDC06D0-F692-42AB-B46B-0D048684CBF4}">
      <dgm:prSet/>
      <dgm:spPr/>
      <dgm:t>
        <a:bodyPr/>
        <a:lstStyle/>
        <a:p>
          <a:endParaRPr lang="es-CL" b="0" u="none">
            <a:solidFill>
              <a:schemeClr val="bg1"/>
            </a:solidFill>
          </a:endParaRPr>
        </a:p>
      </dgm:t>
    </dgm:pt>
    <dgm:pt modelId="{F6648831-8DDE-48BC-8291-7D8B0D8AB5AB}" type="sibTrans" cxnId="{BCDC06D0-F692-42AB-B46B-0D048684CBF4}">
      <dgm:prSet/>
      <dgm:spPr/>
      <dgm:t>
        <a:bodyPr/>
        <a:lstStyle/>
        <a:p>
          <a:endParaRPr lang="es-CL" b="0" u="none">
            <a:solidFill>
              <a:schemeClr val="bg1"/>
            </a:solidFill>
          </a:endParaRPr>
        </a:p>
      </dgm:t>
    </dgm:pt>
    <dgm:pt modelId="{673CEB01-64D4-4FA7-9AEA-CB856AF53445}">
      <dgm:prSet/>
      <dgm:spPr/>
      <dgm:t>
        <a:bodyPr/>
        <a:lstStyle/>
        <a:p>
          <a:r>
            <a:rPr lang="es-CL" b="0" i="0" u="none" dirty="0" smtClean="0"/>
            <a:t>Cuestionarios</a:t>
          </a:r>
          <a:endParaRPr lang="es-CL" b="0" u="none" dirty="0"/>
        </a:p>
      </dgm:t>
    </dgm:pt>
    <dgm:pt modelId="{D09F3AAC-2F6D-4A76-A76B-19BBB655B4E5}" type="parTrans" cxnId="{9627BD86-F10B-4FD9-A258-55A38A83E5AA}">
      <dgm:prSet/>
      <dgm:spPr/>
      <dgm:t>
        <a:bodyPr/>
        <a:lstStyle/>
        <a:p>
          <a:endParaRPr lang="es-CL" b="0" u="none">
            <a:solidFill>
              <a:schemeClr val="bg1"/>
            </a:solidFill>
          </a:endParaRPr>
        </a:p>
      </dgm:t>
    </dgm:pt>
    <dgm:pt modelId="{070D76D7-9D41-4F4D-B81A-8B6A60EBE502}" type="sibTrans" cxnId="{9627BD86-F10B-4FD9-A258-55A38A83E5AA}">
      <dgm:prSet/>
      <dgm:spPr/>
      <dgm:t>
        <a:bodyPr/>
        <a:lstStyle/>
        <a:p>
          <a:endParaRPr lang="es-CL" b="0" u="none">
            <a:solidFill>
              <a:schemeClr val="bg1"/>
            </a:solidFill>
          </a:endParaRPr>
        </a:p>
      </dgm:t>
    </dgm:pt>
    <dgm:pt modelId="{820FD334-511B-4005-8692-4CCC86C87D1A}">
      <dgm:prSet/>
      <dgm:spPr/>
      <dgm:t>
        <a:bodyPr/>
        <a:lstStyle/>
        <a:p>
          <a:r>
            <a:rPr lang="es-CL" b="0" i="0" u="none" dirty="0" smtClean="0"/>
            <a:t>Tormenta de ideas ( </a:t>
          </a:r>
          <a:r>
            <a:rPr lang="es-CL" b="0" i="0" u="none" dirty="0" err="1" smtClean="0"/>
            <a:t>Brainstorming</a:t>
          </a:r>
          <a:r>
            <a:rPr lang="es-CL" b="0" i="0" u="none" dirty="0" smtClean="0"/>
            <a:t> )</a:t>
          </a:r>
          <a:endParaRPr lang="es-CL" b="0" u="none" dirty="0"/>
        </a:p>
      </dgm:t>
    </dgm:pt>
    <dgm:pt modelId="{A6C36DB3-A7AD-47F5-A806-7DEEF7579615}" type="parTrans" cxnId="{F9A8BBCA-C82C-4D97-B9CC-4E0E8A2B24A0}">
      <dgm:prSet/>
      <dgm:spPr/>
      <dgm:t>
        <a:bodyPr/>
        <a:lstStyle/>
        <a:p>
          <a:endParaRPr lang="es-CL" b="0" u="none">
            <a:solidFill>
              <a:schemeClr val="bg1"/>
            </a:solidFill>
          </a:endParaRPr>
        </a:p>
      </dgm:t>
    </dgm:pt>
    <dgm:pt modelId="{F1082491-C27C-4C29-9F20-265D3903E2D5}" type="sibTrans" cxnId="{F9A8BBCA-C82C-4D97-B9CC-4E0E8A2B24A0}">
      <dgm:prSet/>
      <dgm:spPr/>
      <dgm:t>
        <a:bodyPr/>
        <a:lstStyle/>
        <a:p>
          <a:endParaRPr lang="es-CL" b="0" u="none">
            <a:solidFill>
              <a:schemeClr val="bg1"/>
            </a:solidFill>
          </a:endParaRPr>
        </a:p>
      </dgm:t>
    </dgm:pt>
    <dgm:pt modelId="{1E3A7780-2A16-458E-8B57-D755FA95F725}">
      <dgm:prSet/>
      <dgm:spPr/>
      <dgm:t>
        <a:bodyPr/>
        <a:lstStyle/>
        <a:p>
          <a:endParaRPr lang="es-CL"/>
        </a:p>
      </dgm:t>
    </dgm:pt>
    <dgm:pt modelId="{0703AD1E-A6AB-45DC-98C8-F6A4C032CB8C}" type="parTrans" cxnId="{67CF4FE3-52F1-4229-9057-C2030DA97834}">
      <dgm:prSet/>
      <dgm:spPr/>
      <dgm:t>
        <a:bodyPr/>
        <a:lstStyle/>
        <a:p>
          <a:endParaRPr lang="es-CL" b="0" u="none">
            <a:solidFill>
              <a:schemeClr val="bg1"/>
            </a:solidFill>
          </a:endParaRPr>
        </a:p>
      </dgm:t>
    </dgm:pt>
    <dgm:pt modelId="{0D8E684D-4214-427E-8ECD-6401C609BA9C}" type="sibTrans" cxnId="{67CF4FE3-52F1-4229-9057-C2030DA97834}">
      <dgm:prSet/>
      <dgm:spPr/>
      <dgm:t>
        <a:bodyPr/>
        <a:lstStyle/>
        <a:p>
          <a:endParaRPr lang="es-CL" b="0" u="none">
            <a:solidFill>
              <a:schemeClr val="bg1"/>
            </a:solidFill>
          </a:endParaRPr>
        </a:p>
      </dgm:t>
    </dgm:pt>
    <dgm:pt modelId="{587F6F2D-5C89-4011-9568-40E512CEBF5B}">
      <dgm:prSet/>
      <dgm:spPr/>
      <dgm:t>
        <a:bodyPr/>
        <a:lstStyle/>
        <a:p>
          <a:endParaRPr lang="es-CL"/>
        </a:p>
      </dgm:t>
    </dgm:pt>
    <dgm:pt modelId="{25B9A011-A9B4-4F84-B23F-D85EC4B2D04B}" type="parTrans" cxnId="{08FDEB72-5CC7-4DE3-821B-E445B7B6A4FD}">
      <dgm:prSet/>
      <dgm:spPr/>
      <dgm:t>
        <a:bodyPr/>
        <a:lstStyle/>
        <a:p>
          <a:endParaRPr lang="es-CL" b="0" u="none">
            <a:solidFill>
              <a:schemeClr val="bg1"/>
            </a:solidFill>
          </a:endParaRPr>
        </a:p>
      </dgm:t>
    </dgm:pt>
    <dgm:pt modelId="{94C51DA2-A892-4098-B0FD-37C7F64B6C16}" type="sibTrans" cxnId="{08FDEB72-5CC7-4DE3-821B-E445B7B6A4FD}">
      <dgm:prSet/>
      <dgm:spPr/>
      <dgm:t>
        <a:bodyPr/>
        <a:lstStyle/>
        <a:p>
          <a:endParaRPr lang="es-CL" b="0" u="none">
            <a:solidFill>
              <a:schemeClr val="bg1"/>
            </a:solidFill>
          </a:endParaRPr>
        </a:p>
      </dgm:t>
    </dgm:pt>
    <dgm:pt modelId="{380E6EA8-4080-432B-93B8-0DA6100138E9}">
      <dgm:prSet/>
      <dgm:spPr/>
      <dgm:t>
        <a:bodyPr/>
        <a:lstStyle/>
        <a:p>
          <a:endParaRPr lang="es-CL"/>
        </a:p>
      </dgm:t>
    </dgm:pt>
    <dgm:pt modelId="{0F3299FA-EB66-428B-A231-05E7F1B020A4}" type="parTrans" cxnId="{08325B15-4D6F-48D8-BE43-C84F0369C5A7}">
      <dgm:prSet/>
      <dgm:spPr/>
      <dgm:t>
        <a:bodyPr/>
        <a:lstStyle/>
        <a:p>
          <a:endParaRPr lang="es-CL" b="0" u="none">
            <a:solidFill>
              <a:schemeClr val="bg1"/>
            </a:solidFill>
          </a:endParaRPr>
        </a:p>
      </dgm:t>
    </dgm:pt>
    <dgm:pt modelId="{8BC2047A-DEE3-46A3-8271-43B750CB8C43}" type="sibTrans" cxnId="{08325B15-4D6F-48D8-BE43-C84F0369C5A7}">
      <dgm:prSet/>
      <dgm:spPr/>
      <dgm:t>
        <a:bodyPr/>
        <a:lstStyle/>
        <a:p>
          <a:endParaRPr lang="es-CL" b="0" u="none">
            <a:solidFill>
              <a:schemeClr val="bg1"/>
            </a:solidFill>
          </a:endParaRPr>
        </a:p>
      </dgm:t>
    </dgm:pt>
    <dgm:pt modelId="{9DF4432B-CD8A-414A-BA87-82E34B2594EB}">
      <dgm:prSet/>
      <dgm:spPr/>
      <dgm:t>
        <a:bodyPr/>
        <a:lstStyle/>
        <a:p>
          <a:endParaRPr lang="es-CL"/>
        </a:p>
      </dgm:t>
    </dgm:pt>
    <dgm:pt modelId="{D16555C2-2508-4B28-BED3-0FF5B527F869}" type="parTrans" cxnId="{81D5864D-4F87-477C-809E-EA406A52B779}">
      <dgm:prSet/>
      <dgm:spPr/>
      <dgm:t>
        <a:bodyPr/>
        <a:lstStyle/>
        <a:p>
          <a:endParaRPr lang="es-CL" b="0" u="none">
            <a:solidFill>
              <a:schemeClr val="bg1"/>
            </a:solidFill>
          </a:endParaRPr>
        </a:p>
      </dgm:t>
    </dgm:pt>
    <dgm:pt modelId="{1DBC160C-4FFB-428A-AF2E-54D09AC1ED86}" type="sibTrans" cxnId="{81D5864D-4F87-477C-809E-EA406A52B779}">
      <dgm:prSet/>
      <dgm:spPr/>
      <dgm:t>
        <a:bodyPr/>
        <a:lstStyle/>
        <a:p>
          <a:endParaRPr lang="es-CL" b="0" u="none">
            <a:solidFill>
              <a:schemeClr val="bg1"/>
            </a:solidFill>
          </a:endParaRPr>
        </a:p>
      </dgm:t>
    </dgm:pt>
    <dgm:pt modelId="{45F2F37F-0D54-4CFA-9A8E-F856AE018615}" type="pres">
      <dgm:prSet presAssocID="{44723ED9-1B77-4C54-80C0-FF820B51019A}" presName="Name0" presStyleCnt="0">
        <dgm:presLayoutVars>
          <dgm:chMax val="7"/>
          <dgm:chPref val="7"/>
          <dgm:dir/>
        </dgm:presLayoutVars>
      </dgm:prSet>
      <dgm:spPr/>
      <dgm:t>
        <a:bodyPr/>
        <a:lstStyle/>
        <a:p>
          <a:endParaRPr lang="es-CL"/>
        </a:p>
      </dgm:t>
    </dgm:pt>
    <dgm:pt modelId="{611EA4A4-DDD3-4335-BC85-377766585BCD}" type="pres">
      <dgm:prSet presAssocID="{44723ED9-1B77-4C54-80C0-FF820B51019A}" presName="Name1" presStyleCnt="0"/>
      <dgm:spPr/>
    </dgm:pt>
    <dgm:pt modelId="{A06A1E21-122A-4D79-B54E-67F13E840994}" type="pres">
      <dgm:prSet presAssocID="{44723ED9-1B77-4C54-80C0-FF820B51019A}" presName="cycle" presStyleCnt="0"/>
      <dgm:spPr/>
    </dgm:pt>
    <dgm:pt modelId="{D8503299-880E-47FC-905D-4EDE15AD468F}" type="pres">
      <dgm:prSet presAssocID="{44723ED9-1B77-4C54-80C0-FF820B51019A}" presName="srcNode" presStyleLbl="node1" presStyleIdx="0" presStyleCnt="7"/>
      <dgm:spPr/>
    </dgm:pt>
    <dgm:pt modelId="{BA52A61A-1C0E-4F41-B8F5-9ACA5AF927AF}" type="pres">
      <dgm:prSet presAssocID="{44723ED9-1B77-4C54-80C0-FF820B51019A}" presName="conn" presStyleLbl="parChTrans1D2" presStyleIdx="0" presStyleCnt="1"/>
      <dgm:spPr/>
      <dgm:t>
        <a:bodyPr/>
        <a:lstStyle/>
        <a:p>
          <a:endParaRPr lang="es-CL"/>
        </a:p>
      </dgm:t>
    </dgm:pt>
    <dgm:pt modelId="{F6441D13-E171-4736-892B-44411D96B0E7}" type="pres">
      <dgm:prSet presAssocID="{44723ED9-1B77-4C54-80C0-FF820B51019A}" presName="extraNode" presStyleLbl="node1" presStyleIdx="0" presStyleCnt="7"/>
      <dgm:spPr/>
    </dgm:pt>
    <dgm:pt modelId="{F521A1E4-6FEB-4447-AF2C-C762CE1CD7CF}" type="pres">
      <dgm:prSet presAssocID="{44723ED9-1B77-4C54-80C0-FF820B51019A}" presName="dstNode" presStyleLbl="node1" presStyleIdx="0" presStyleCnt="7"/>
      <dgm:spPr/>
    </dgm:pt>
    <dgm:pt modelId="{C3FDE59D-86D0-4487-B812-62630A7A8847}" type="pres">
      <dgm:prSet presAssocID="{08210596-1FC5-4205-A1C9-FE49272AD8AD}" presName="text_1" presStyleLbl="node1" presStyleIdx="0" presStyleCnt="7">
        <dgm:presLayoutVars>
          <dgm:bulletEnabled val="1"/>
        </dgm:presLayoutVars>
      </dgm:prSet>
      <dgm:spPr/>
      <dgm:t>
        <a:bodyPr/>
        <a:lstStyle/>
        <a:p>
          <a:endParaRPr lang="es-CL"/>
        </a:p>
      </dgm:t>
    </dgm:pt>
    <dgm:pt modelId="{2CA7FD84-A4CA-45B0-84D2-E60AA1C3DEB9}" type="pres">
      <dgm:prSet presAssocID="{08210596-1FC5-4205-A1C9-FE49272AD8AD}" presName="accent_1" presStyleCnt="0"/>
      <dgm:spPr/>
    </dgm:pt>
    <dgm:pt modelId="{6414C1C5-767F-4570-B94C-212E9D4701E4}" type="pres">
      <dgm:prSet presAssocID="{08210596-1FC5-4205-A1C9-FE49272AD8AD}" presName="accentRepeatNode" presStyleLbl="solidFgAcc1" presStyleIdx="0" presStyleCnt="7">
        <dgm:style>
          <a:lnRef idx="3">
            <a:schemeClr val="lt1"/>
          </a:lnRef>
          <a:fillRef idx="1">
            <a:schemeClr val="accent2"/>
          </a:fillRef>
          <a:effectRef idx="1">
            <a:schemeClr val="accent2"/>
          </a:effectRef>
          <a:fontRef idx="minor">
            <a:schemeClr val="lt1"/>
          </a:fontRef>
        </dgm:style>
      </dgm:prSet>
      <dgm:spPr/>
    </dgm:pt>
    <dgm:pt modelId="{873FDCBF-CE32-48E7-A812-541DECCD2F20}" type="pres">
      <dgm:prSet presAssocID="{F6D1D909-57E7-4C76-B930-EE0E2DD00CBB}" presName="text_2" presStyleLbl="node1" presStyleIdx="1" presStyleCnt="7">
        <dgm:presLayoutVars>
          <dgm:bulletEnabled val="1"/>
        </dgm:presLayoutVars>
      </dgm:prSet>
      <dgm:spPr/>
      <dgm:t>
        <a:bodyPr/>
        <a:lstStyle/>
        <a:p>
          <a:endParaRPr lang="es-CL"/>
        </a:p>
      </dgm:t>
    </dgm:pt>
    <dgm:pt modelId="{770BCCC3-1CEC-4F78-9D92-84A50E47746A}" type="pres">
      <dgm:prSet presAssocID="{F6D1D909-57E7-4C76-B930-EE0E2DD00CBB}" presName="accent_2" presStyleCnt="0"/>
      <dgm:spPr/>
    </dgm:pt>
    <dgm:pt modelId="{053154EE-9823-4D87-B5BA-8B77D408906E}" type="pres">
      <dgm:prSet presAssocID="{F6D1D909-57E7-4C76-B930-EE0E2DD00CBB}" presName="accentRepeatNode" presStyleLbl="solidFgAcc1" presStyleIdx="1" presStyleCnt="7">
        <dgm:style>
          <a:lnRef idx="3">
            <a:schemeClr val="lt1"/>
          </a:lnRef>
          <a:fillRef idx="1">
            <a:schemeClr val="accent3"/>
          </a:fillRef>
          <a:effectRef idx="1">
            <a:schemeClr val="accent3"/>
          </a:effectRef>
          <a:fontRef idx="minor">
            <a:schemeClr val="lt1"/>
          </a:fontRef>
        </dgm:style>
      </dgm:prSet>
      <dgm:spPr/>
    </dgm:pt>
    <dgm:pt modelId="{9495E99C-2F37-4974-A815-D59EA25B82C3}" type="pres">
      <dgm:prSet presAssocID="{5F901415-B03B-4123-B247-4F42E332CD2A}" presName="text_3" presStyleLbl="node1" presStyleIdx="2" presStyleCnt="7">
        <dgm:presLayoutVars>
          <dgm:bulletEnabled val="1"/>
        </dgm:presLayoutVars>
      </dgm:prSet>
      <dgm:spPr/>
      <dgm:t>
        <a:bodyPr/>
        <a:lstStyle/>
        <a:p>
          <a:endParaRPr lang="es-CL"/>
        </a:p>
      </dgm:t>
    </dgm:pt>
    <dgm:pt modelId="{3BE9549C-6A19-4BF8-A852-E95AAC436E42}" type="pres">
      <dgm:prSet presAssocID="{5F901415-B03B-4123-B247-4F42E332CD2A}" presName="accent_3" presStyleCnt="0"/>
      <dgm:spPr/>
    </dgm:pt>
    <dgm:pt modelId="{F99DA3D5-990F-4789-B1C8-926606483C93}" type="pres">
      <dgm:prSet presAssocID="{5F901415-B03B-4123-B247-4F42E332CD2A}" presName="accentRepeatNode" presStyleLbl="solidFgAcc1" presStyleIdx="2" presStyleCnt="7">
        <dgm:style>
          <a:lnRef idx="3">
            <a:schemeClr val="lt1"/>
          </a:lnRef>
          <a:fillRef idx="1">
            <a:schemeClr val="accent4"/>
          </a:fillRef>
          <a:effectRef idx="1">
            <a:schemeClr val="accent4"/>
          </a:effectRef>
          <a:fontRef idx="minor">
            <a:schemeClr val="lt1"/>
          </a:fontRef>
        </dgm:style>
      </dgm:prSet>
      <dgm:spPr/>
    </dgm:pt>
    <dgm:pt modelId="{EA8B38F0-4226-491A-9E01-F12ACD6BCB4F}" type="pres">
      <dgm:prSet presAssocID="{D49C740E-C270-45C4-A061-035A7FF9B2D0}" presName="text_4" presStyleLbl="node1" presStyleIdx="3" presStyleCnt="7">
        <dgm:presLayoutVars>
          <dgm:bulletEnabled val="1"/>
        </dgm:presLayoutVars>
      </dgm:prSet>
      <dgm:spPr/>
      <dgm:t>
        <a:bodyPr/>
        <a:lstStyle/>
        <a:p>
          <a:endParaRPr lang="es-CL"/>
        </a:p>
      </dgm:t>
    </dgm:pt>
    <dgm:pt modelId="{CBCCD110-FC40-4A32-8125-53BF97E81A7F}" type="pres">
      <dgm:prSet presAssocID="{D49C740E-C270-45C4-A061-035A7FF9B2D0}" presName="accent_4" presStyleCnt="0"/>
      <dgm:spPr/>
    </dgm:pt>
    <dgm:pt modelId="{B61945D9-1FDC-49B9-A7C6-3433DD2C546C}" type="pres">
      <dgm:prSet presAssocID="{D49C740E-C270-45C4-A061-035A7FF9B2D0}" presName="accentRepeatNode" presStyleLbl="solidFgAcc1" presStyleIdx="3" presStyleCnt="7">
        <dgm:style>
          <a:lnRef idx="3">
            <a:schemeClr val="lt1"/>
          </a:lnRef>
          <a:fillRef idx="1">
            <a:schemeClr val="accent1"/>
          </a:fillRef>
          <a:effectRef idx="1">
            <a:schemeClr val="accent1"/>
          </a:effectRef>
          <a:fontRef idx="minor">
            <a:schemeClr val="lt1"/>
          </a:fontRef>
        </dgm:style>
      </dgm:prSet>
      <dgm:spPr/>
    </dgm:pt>
    <dgm:pt modelId="{E9C397EA-FD27-44AD-BFBF-00EBA251C74B}" type="pres">
      <dgm:prSet presAssocID="{5193E44B-BB66-459A-BCD1-BA5010A55C94}" presName="text_5" presStyleLbl="node1" presStyleIdx="4" presStyleCnt="7">
        <dgm:presLayoutVars>
          <dgm:bulletEnabled val="1"/>
        </dgm:presLayoutVars>
      </dgm:prSet>
      <dgm:spPr/>
      <dgm:t>
        <a:bodyPr/>
        <a:lstStyle/>
        <a:p>
          <a:endParaRPr lang="es-CL"/>
        </a:p>
      </dgm:t>
    </dgm:pt>
    <dgm:pt modelId="{97D01873-5A78-4E89-A392-175C34AA8ACB}" type="pres">
      <dgm:prSet presAssocID="{5193E44B-BB66-459A-BCD1-BA5010A55C94}" presName="accent_5" presStyleCnt="0"/>
      <dgm:spPr/>
    </dgm:pt>
    <dgm:pt modelId="{F39D5731-D557-4D8A-A430-203B6FCEDDE6}" type="pres">
      <dgm:prSet presAssocID="{5193E44B-BB66-459A-BCD1-BA5010A55C94}" presName="accentRepeatNode" presStyleLbl="solidFgAcc1" presStyleIdx="4" presStyleCnt="7">
        <dgm:style>
          <a:lnRef idx="3">
            <a:schemeClr val="lt1"/>
          </a:lnRef>
          <a:fillRef idx="1">
            <a:schemeClr val="accent6"/>
          </a:fillRef>
          <a:effectRef idx="1">
            <a:schemeClr val="accent6"/>
          </a:effectRef>
          <a:fontRef idx="minor">
            <a:schemeClr val="lt1"/>
          </a:fontRef>
        </dgm:style>
      </dgm:prSet>
      <dgm:spPr/>
    </dgm:pt>
    <dgm:pt modelId="{42F898EC-1C24-49B3-8ACC-31858650ADA9}" type="pres">
      <dgm:prSet presAssocID="{673CEB01-64D4-4FA7-9AEA-CB856AF53445}" presName="text_6" presStyleLbl="node1" presStyleIdx="5" presStyleCnt="7">
        <dgm:presLayoutVars>
          <dgm:bulletEnabled val="1"/>
        </dgm:presLayoutVars>
      </dgm:prSet>
      <dgm:spPr/>
      <dgm:t>
        <a:bodyPr/>
        <a:lstStyle/>
        <a:p>
          <a:endParaRPr lang="es-CL"/>
        </a:p>
      </dgm:t>
    </dgm:pt>
    <dgm:pt modelId="{6290565A-6622-4B97-B3A5-4474392E34C3}" type="pres">
      <dgm:prSet presAssocID="{673CEB01-64D4-4FA7-9AEA-CB856AF53445}" presName="accent_6" presStyleCnt="0"/>
      <dgm:spPr/>
    </dgm:pt>
    <dgm:pt modelId="{C0039828-3925-4207-889B-E19FEC9757D0}" type="pres">
      <dgm:prSet presAssocID="{673CEB01-64D4-4FA7-9AEA-CB856AF53445}" presName="accentRepeatNode" presStyleLbl="solidFgAcc1" presStyleIdx="5" presStyleCnt="7">
        <dgm:style>
          <a:lnRef idx="3">
            <a:schemeClr val="lt1"/>
          </a:lnRef>
          <a:fillRef idx="1">
            <a:schemeClr val="accent2"/>
          </a:fillRef>
          <a:effectRef idx="1">
            <a:schemeClr val="accent2"/>
          </a:effectRef>
          <a:fontRef idx="minor">
            <a:schemeClr val="lt1"/>
          </a:fontRef>
        </dgm:style>
      </dgm:prSet>
      <dgm:spPr>
        <a:solidFill>
          <a:srgbClr val="FFC000"/>
        </a:solidFill>
      </dgm:spPr>
    </dgm:pt>
    <dgm:pt modelId="{4FE7382C-430D-4D2C-9D67-266DC28078D3}" type="pres">
      <dgm:prSet presAssocID="{820FD334-511B-4005-8692-4CCC86C87D1A}" presName="text_7" presStyleLbl="node1" presStyleIdx="6" presStyleCnt="7">
        <dgm:presLayoutVars>
          <dgm:bulletEnabled val="1"/>
        </dgm:presLayoutVars>
      </dgm:prSet>
      <dgm:spPr/>
      <dgm:t>
        <a:bodyPr/>
        <a:lstStyle/>
        <a:p>
          <a:endParaRPr lang="es-CL"/>
        </a:p>
      </dgm:t>
    </dgm:pt>
    <dgm:pt modelId="{899EBFB7-196D-4062-BC00-B3852644101A}" type="pres">
      <dgm:prSet presAssocID="{820FD334-511B-4005-8692-4CCC86C87D1A}" presName="accent_7" presStyleCnt="0"/>
      <dgm:spPr/>
    </dgm:pt>
    <dgm:pt modelId="{841C803F-DF2F-455B-8869-3912A562C62C}" type="pres">
      <dgm:prSet presAssocID="{820FD334-511B-4005-8692-4CCC86C87D1A}" presName="accentRepeatNode" presStyleLbl="solidFgAcc1" presStyleIdx="6" presStyleCnt="7">
        <dgm:style>
          <a:lnRef idx="1">
            <a:schemeClr val="dk1"/>
          </a:lnRef>
          <a:fillRef idx="2">
            <a:schemeClr val="dk1"/>
          </a:fillRef>
          <a:effectRef idx="1">
            <a:schemeClr val="dk1"/>
          </a:effectRef>
          <a:fontRef idx="minor">
            <a:schemeClr val="dk1"/>
          </a:fontRef>
        </dgm:style>
      </dgm:prSet>
      <dgm:spPr>
        <a:ln>
          <a:solidFill>
            <a:schemeClr val="bg1"/>
          </a:solidFill>
        </a:ln>
      </dgm:spPr>
    </dgm:pt>
  </dgm:ptLst>
  <dgm:cxnLst>
    <dgm:cxn modelId="{08325B15-4D6F-48D8-BE43-C84F0369C5A7}" srcId="{44723ED9-1B77-4C54-80C0-FF820B51019A}" destId="{380E6EA8-4080-432B-93B8-0DA6100138E9}" srcOrd="9" destOrd="0" parTransId="{0F3299FA-EB66-428B-A231-05E7F1B020A4}" sibTransId="{8BC2047A-DEE3-46A3-8271-43B750CB8C43}"/>
    <dgm:cxn modelId="{560E3598-7F29-4EA5-9040-F7C9C27E112F}" type="presOf" srcId="{08210596-1FC5-4205-A1C9-FE49272AD8AD}" destId="{C3FDE59D-86D0-4487-B812-62630A7A8847}" srcOrd="0" destOrd="0" presId="urn:microsoft.com/office/officeart/2008/layout/VerticalCurvedList"/>
    <dgm:cxn modelId="{1CF606E4-53D6-4ECC-8891-2BD92EBFA76B}" srcId="{44723ED9-1B77-4C54-80C0-FF820B51019A}" destId="{08210596-1FC5-4205-A1C9-FE49272AD8AD}" srcOrd="0" destOrd="0" parTransId="{18DFEBF0-37B8-4256-B5B7-B939D31E6585}" sibTransId="{61547790-539E-47EC-9939-7AE31122B432}"/>
    <dgm:cxn modelId="{3D06B8B8-B2E3-43F8-B86F-A5118631F370}" type="presOf" srcId="{F6D1D909-57E7-4C76-B930-EE0E2DD00CBB}" destId="{873FDCBF-CE32-48E7-A812-541DECCD2F20}" srcOrd="0" destOrd="0" presId="urn:microsoft.com/office/officeart/2008/layout/VerticalCurvedList"/>
    <dgm:cxn modelId="{08FDEB72-5CC7-4DE3-821B-E445B7B6A4FD}" srcId="{44723ED9-1B77-4C54-80C0-FF820B51019A}" destId="{587F6F2D-5C89-4011-9568-40E512CEBF5B}" srcOrd="8" destOrd="0" parTransId="{25B9A011-A9B4-4F84-B23F-D85EC4B2D04B}" sibTransId="{94C51DA2-A892-4098-B0FD-37C7F64B6C16}"/>
    <dgm:cxn modelId="{E270D3A1-E16A-40DC-919B-3D323AA3E5DA}" type="presOf" srcId="{5F901415-B03B-4123-B247-4F42E332CD2A}" destId="{9495E99C-2F37-4974-A815-D59EA25B82C3}" srcOrd="0" destOrd="0" presId="urn:microsoft.com/office/officeart/2008/layout/VerticalCurvedList"/>
    <dgm:cxn modelId="{BCDC06D0-F692-42AB-B46B-0D048684CBF4}" srcId="{44723ED9-1B77-4C54-80C0-FF820B51019A}" destId="{5193E44B-BB66-459A-BCD1-BA5010A55C94}" srcOrd="4" destOrd="0" parTransId="{FB662776-23C8-4C2F-8176-0F5A5CB8E522}" sibTransId="{F6648831-8DDE-48BC-8291-7D8B0D8AB5AB}"/>
    <dgm:cxn modelId="{42C0F6AD-0270-4258-82EB-EC8F3BDC5FEA}" type="presOf" srcId="{44723ED9-1B77-4C54-80C0-FF820B51019A}" destId="{45F2F37F-0D54-4CFA-9A8E-F856AE018615}" srcOrd="0" destOrd="0" presId="urn:microsoft.com/office/officeart/2008/layout/VerticalCurvedList"/>
    <dgm:cxn modelId="{07CB29A7-CD82-4E68-BC7A-12391286F9F6}" type="presOf" srcId="{5193E44B-BB66-459A-BCD1-BA5010A55C94}" destId="{E9C397EA-FD27-44AD-BFBF-00EBA251C74B}" srcOrd="0" destOrd="0" presId="urn:microsoft.com/office/officeart/2008/layout/VerticalCurvedList"/>
    <dgm:cxn modelId="{62A060B4-F1CC-4FC3-AB0C-FC0ECF7D8DAB}" type="presOf" srcId="{820FD334-511B-4005-8692-4CCC86C87D1A}" destId="{4FE7382C-430D-4D2C-9D67-266DC28078D3}" srcOrd="0" destOrd="0" presId="urn:microsoft.com/office/officeart/2008/layout/VerticalCurvedList"/>
    <dgm:cxn modelId="{9627BD86-F10B-4FD9-A258-55A38A83E5AA}" srcId="{44723ED9-1B77-4C54-80C0-FF820B51019A}" destId="{673CEB01-64D4-4FA7-9AEA-CB856AF53445}" srcOrd="5" destOrd="0" parTransId="{D09F3AAC-2F6D-4A76-A76B-19BBB655B4E5}" sibTransId="{070D76D7-9D41-4F4D-B81A-8B6A60EBE502}"/>
    <dgm:cxn modelId="{874B22FB-A470-4E01-9228-E754C8691828}" srcId="{44723ED9-1B77-4C54-80C0-FF820B51019A}" destId="{5F901415-B03B-4123-B247-4F42E332CD2A}" srcOrd="2" destOrd="0" parTransId="{35E17DC4-A63A-404B-AC19-FB2EFB7CBE49}" sibTransId="{44D09604-0922-4FAB-92B0-6DDECEC0CD2F}"/>
    <dgm:cxn modelId="{1B78CCCF-024F-4E75-A130-5B94D620627E}" type="presOf" srcId="{61547790-539E-47EC-9939-7AE31122B432}" destId="{BA52A61A-1C0E-4F41-B8F5-9ACA5AF927AF}" srcOrd="0" destOrd="0" presId="urn:microsoft.com/office/officeart/2008/layout/VerticalCurvedList"/>
    <dgm:cxn modelId="{F9A8BBCA-C82C-4D97-B9CC-4E0E8A2B24A0}" srcId="{44723ED9-1B77-4C54-80C0-FF820B51019A}" destId="{820FD334-511B-4005-8692-4CCC86C87D1A}" srcOrd="6" destOrd="0" parTransId="{A6C36DB3-A7AD-47F5-A806-7DEEF7579615}" sibTransId="{F1082491-C27C-4C29-9F20-265D3903E2D5}"/>
    <dgm:cxn modelId="{81D5864D-4F87-477C-809E-EA406A52B779}" srcId="{44723ED9-1B77-4C54-80C0-FF820B51019A}" destId="{9DF4432B-CD8A-414A-BA87-82E34B2594EB}" srcOrd="10" destOrd="0" parTransId="{D16555C2-2508-4B28-BED3-0FF5B527F869}" sibTransId="{1DBC160C-4FFB-428A-AF2E-54D09AC1ED86}"/>
    <dgm:cxn modelId="{168D31D8-48A2-4A98-96B8-BA207FED1A17}" type="presOf" srcId="{D49C740E-C270-45C4-A061-035A7FF9B2D0}" destId="{EA8B38F0-4226-491A-9E01-F12ACD6BCB4F}" srcOrd="0" destOrd="0" presId="urn:microsoft.com/office/officeart/2008/layout/VerticalCurvedList"/>
    <dgm:cxn modelId="{B69F662E-53D7-448F-B546-BE9205CC5C58}" type="presOf" srcId="{673CEB01-64D4-4FA7-9AEA-CB856AF53445}" destId="{42F898EC-1C24-49B3-8ACC-31858650ADA9}" srcOrd="0" destOrd="0" presId="urn:microsoft.com/office/officeart/2008/layout/VerticalCurvedList"/>
    <dgm:cxn modelId="{2E22147D-CD1A-4E0F-A473-7E8C1E2BD1C5}" srcId="{44723ED9-1B77-4C54-80C0-FF820B51019A}" destId="{D49C740E-C270-45C4-A061-035A7FF9B2D0}" srcOrd="3" destOrd="0" parTransId="{E008408B-5634-4D8B-9CE6-1AD1B3186B2B}" sibTransId="{F26BD418-6B75-4A68-BD8E-9E5EE1306B80}"/>
    <dgm:cxn modelId="{67CF4FE3-52F1-4229-9057-C2030DA97834}" srcId="{44723ED9-1B77-4C54-80C0-FF820B51019A}" destId="{1E3A7780-2A16-458E-8B57-D755FA95F725}" srcOrd="7" destOrd="0" parTransId="{0703AD1E-A6AB-45DC-98C8-F6A4C032CB8C}" sibTransId="{0D8E684D-4214-427E-8ECD-6401C609BA9C}"/>
    <dgm:cxn modelId="{4864F760-AF37-4830-A708-234D7F6074EF}" srcId="{44723ED9-1B77-4C54-80C0-FF820B51019A}" destId="{F6D1D909-57E7-4C76-B930-EE0E2DD00CBB}" srcOrd="1" destOrd="0" parTransId="{E5888269-A2F5-4E4E-A443-9A3F54254CB7}" sibTransId="{A1732F51-62DD-4AFF-9D18-6D7FFA478838}"/>
    <dgm:cxn modelId="{2E11BFE3-BCCB-437C-89E6-CB19124BBEB2}" type="presParOf" srcId="{45F2F37F-0D54-4CFA-9A8E-F856AE018615}" destId="{611EA4A4-DDD3-4335-BC85-377766585BCD}" srcOrd="0" destOrd="0" presId="urn:microsoft.com/office/officeart/2008/layout/VerticalCurvedList"/>
    <dgm:cxn modelId="{D1717C92-F72B-42A6-A608-14377EEDBDE5}" type="presParOf" srcId="{611EA4A4-DDD3-4335-BC85-377766585BCD}" destId="{A06A1E21-122A-4D79-B54E-67F13E840994}" srcOrd="0" destOrd="0" presId="urn:microsoft.com/office/officeart/2008/layout/VerticalCurvedList"/>
    <dgm:cxn modelId="{A177139B-1BEC-4A61-8595-03C503457036}" type="presParOf" srcId="{A06A1E21-122A-4D79-B54E-67F13E840994}" destId="{D8503299-880E-47FC-905D-4EDE15AD468F}" srcOrd="0" destOrd="0" presId="urn:microsoft.com/office/officeart/2008/layout/VerticalCurvedList"/>
    <dgm:cxn modelId="{DCA976C7-8A25-4683-ADD8-0FC38EAA18C2}" type="presParOf" srcId="{A06A1E21-122A-4D79-B54E-67F13E840994}" destId="{BA52A61A-1C0E-4F41-B8F5-9ACA5AF927AF}" srcOrd="1" destOrd="0" presId="urn:microsoft.com/office/officeart/2008/layout/VerticalCurvedList"/>
    <dgm:cxn modelId="{A5E6246A-AC2E-475A-9A22-1F8B0CA22899}" type="presParOf" srcId="{A06A1E21-122A-4D79-B54E-67F13E840994}" destId="{F6441D13-E171-4736-892B-44411D96B0E7}" srcOrd="2" destOrd="0" presId="urn:microsoft.com/office/officeart/2008/layout/VerticalCurvedList"/>
    <dgm:cxn modelId="{4452C522-4AF7-4F04-AB32-229E226E5C70}" type="presParOf" srcId="{A06A1E21-122A-4D79-B54E-67F13E840994}" destId="{F521A1E4-6FEB-4447-AF2C-C762CE1CD7CF}" srcOrd="3" destOrd="0" presId="urn:microsoft.com/office/officeart/2008/layout/VerticalCurvedList"/>
    <dgm:cxn modelId="{A7558CC3-9BF0-407F-98E3-F4996F4143FD}" type="presParOf" srcId="{611EA4A4-DDD3-4335-BC85-377766585BCD}" destId="{C3FDE59D-86D0-4487-B812-62630A7A8847}" srcOrd="1" destOrd="0" presId="urn:microsoft.com/office/officeart/2008/layout/VerticalCurvedList"/>
    <dgm:cxn modelId="{07C54255-A72B-41C3-B9B5-A203B3595FD4}" type="presParOf" srcId="{611EA4A4-DDD3-4335-BC85-377766585BCD}" destId="{2CA7FD84-A4CA-45B0-84D2-E60AA1C3DEB9}" srcOrd="2" destOrd="0" presId="urn:microsoft.com/office/officeart/2008/layout/VerticalCurvedList"/>
    <dgm:cxn modelId="{C06CDFFF-972C-402C-9511-A075AC87190C}" type="presParOf" srcId="{2CA7FD84-A4CA-45B0-84D2-E60AA1C3DEB9}" destId="{6414C1C5-767F-4570-B94C-212E9D4701E4}" srcOrd="0" destOrd="0" presId="urn:microsoft.com/office/officeart/2008/layout/VerticalCurvedList"/>
    <dgm:cxn modelId="{D85050CE-CE00-4F3B-AFCB-8B40542CF2D9}" type="presParOf" srcId="{611EA4A4-DDD3-4335-BC85-377766585BCD}" destId="{873FDCBF-CE32-48E7-A812-541DECCD2F20}" srcOrd="3" destOrd="0" presId="urn:microsoft.com/office/officeart/2008/layout/VerticalCurvedList"/>
    <dgm:cxn modelId="{1D086F35-AE3C-424C-98DC-7375580603EE}" type="presParOf" srcId="{611EA4A4-DDD3-4335-BC85-377766585BCD}" destId="{770BCCC3-1CEC-4F78-9D92-84A50E47746A}" srcOrd="4" destOrd="0" presId="urn:microsoft.com/office/officeart/2008/layout/VerticalCurvedList"/>
    <dgm:cxn modelId="{88EB65CD-015B-4CF1-BAB0-E6F3DE76E9E7}" type="presParOf" srcId="{770BCCC3-1CEC-4F78-9D92-84A50E47746A}" destId="{053154EE-9823-4D87-B5BA-8B77D408906E}" srcOrd="0" destOrd="0" presId="urn:microsoft.com/office/officeart/2008/layout/VerticalCurvedList"/>
    <dgm:cxn modelId="{2F3FB488-064B-4BFA-B1E2-1930E84595AC}" type="presParOf" srcId="{611EA4A4-DDD3-4335-BC85-377766585BCD}" destId="{9495E99C-2F37-4974-A815-D59EA25B82C3}" srcOrd="5" destOrd="0" presId="urn:microsoft.com/office/officeart/2008/layout/VerticalCurvedList"/>
    <dgm:cxn modelId="{81A9196F-0339-4163-8C94-E4D56CD04983}" type="presParOf" srcId="{611EA4A4-DDD3-4335-BC85-377766585BCD}" destId="{3BE9549C-6A19-4BF8-A852-E95AAC436E42}" srcOrd="6" destOrd="0" presId="urn:microsoft.com/office/officeart/2008/layout/VerticalCurvedList"/>
    <dgm:cxn modelId="{0D162DF2-C3CE-470F-A6E1-098C49AD3AB5}" type="presParOf" srcId="{3BE9549C-6A19-4BF8-A852-E95AAC436E42}" destId="{F99DA3D5-990F-4789-B1C8-926606483C93}" srcOrd="0" destOrd="0" presId="urn:microsoft.com/office/officeart/2008/layout/VerticalCurvedList"/>
    <dgm:cxn modelId="{BE8C230D-1502-489A-AD21-C0AB220A1D45}" type="presParOf" srcId="{611EA4A4-DDD3-4335-BC85-377766585BCD}" destId="{EA8B38F0-4226-491A-9E01-F12ACD6BCB4F}" srcOrd="7" destOrd="0" presId="urn:microsoft.com/office/officeart/2008/layout/VerticalCurvedList"/>
    <dgm:cxn modelId="{B1192E66-7B50-4014-9671-3E6BD2E4499A}" type="presParOf" srcId="{611EA4A4-DDD3-4335-BC85-377766585BCD}" destId="{CBCCD110-FC40-4A32-8125-53BF97E81A7F}" srcOrd="8" destOrd="0" presId="urn:microsoft.com/office/officeart/2008/layout/VerticalCurvedList"/>
    <dgm:cxn modelId="{88845B4B-7BA0-4E1A-A40F-8835620ECDF2}" type="presParOf" srcId="{CBCCD110-FC40-4A32-8125-53BF97E81A7F}" destId="{B61945D9-1FDC-49B9-A7C6-3433DD2C546C}" srcOrd="0" destOrd="0" presId="urn:microsoft.com/office/officeart/2008/layout/VerticalCurvedList"/>
    <dgm:cxn modelId="{3DA5561C-8AE0-4955-8077-B26BCE9E5679}" type="presParOf" srcId="{611EA4A4-DDD3-4335-BC85-377766585BCD}" destId="{E9C397EA-FD27-44AD-BFBF-00EBA251C74B}" srcOrd="9" destOrd="0" presId="urn:microsoft.com/office/officeart/2008/layout/VerticalCurvedList"/>
    <dgm:cxn modelId="{CFC87C2C-04F9-4023-B618-B05E3672657E}" type="presParOf" srcId="{611EA4A4-DDD3-4335-BC85-377766585BCD}" destId="{97D01873-5A78-4E89-A392-175C34AA8ACB}" srcOrd="10" destOrd="0" presId="urn:microsoft.com/office/officeart/2008/layout/VerticalCurvedList"/>
    <dgm:cxn modelId="{2CE2EB44-A642-4939-A42A-47BB5D3B8C37}" type="presParOf" srcId="{97D01873-5A78-4E89-A392-175C34AA8ACB}" destId="{F39D5731-D557-4D8A-A430-203B6FCEDDE6}" srcOrd="0" destOrd="0" presId="urn:microsoft.com/office/officeart/2008/layout/VerticalCurvedList"/>
    <dgm:cxn modelId="{2DE466C7-D1DF-46C3-897C-06119E97317A}" type="presParOf" srcId="{611EA4A4-DDD3-4335-BC85-377766585BCD}" destId="{42F898EC-1C24-49B3-8ACC-31858650ADA9}" srcOrd="11" destOrd="0" presId="urn:microsoft.com/office/officeart/2008/layout/VerticalCurvedList"/>
    <dgm:cxn modelId="{580B1719-4B51-4D3A-9EE7-340A519E1CD6}" type="presParOf" srcId="{611EA4A4-DDD3-4335-BC85-377766585BCD}" destId="{6290565A-6622-4B97-B3A5-4474392E34C3}" srcOrd="12" destOrd="0" presId="urn:microsoft.com/office/officeart/2008/layout/VerticalCurvedList"/>
    <dgm:cxn modelId="{D2164E88-412F-429F-981B-0C5920D6B82A}" type="presParOf" srcId="{6290565A-6622-4B97-B3A5-4474392E34C3}" destId="{C0039828-3925-4207-889B-E19FEC9757D0}" srcOrd="0" destOrd="0" presId="urn:microsoft.com/office/officeart/2008/layout/VerticalCurvedList"/>
    <dgm:cxn modelId="{569EC626-6145-4C13-AB2A-78C658013FC0}" type="presParOf" srcId="{611EA4A4-DDD3-4335-BC85-377766585BCD}" destId="{4FE7382C-430D-4D2C-9D67-266DC28078D3}" srcOrd="13" destOrd="0" presId="urn:microsoft.com/office/officeart/2008/layout/VerticalCurvedList"/>
    <dgm:cxn modelId="{054F510B-BED3-41A1-A061-25961931B570}" type="presParOf" srcId="{611EA4A4-DDD3-4335-BC85-377766585BCD}" destId="{899EBFB7-196D-4062-BC00-B3852644101A}" srcOrd="14" destOrd="0" presId="urn:microsoft.com/office/officeart/2008/layout/VerticalCurvedList"/>
    <dgm:cxn modelId="{C22AECA2-8AE2-4637-896E-381D3800F3E8}" type="presParOf" srcId="{899EBFB7-196D-4062-BC00-B3852644101A}" destId="{841C803F-DF2F-455B-8869-3912A562C62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E7C53B-08E3-4C25-A3F7-AEB3EF88BA2D}" type="datetimeFigureOut">
              <a:rPr lang="es-CL" smtClean="0"/>
              <a:t>12-01-2016</a:t>
            </a:fld>
            <a:endParaRPr lang="es-C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L"/>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D658D0-3E5D-435A-BFD7-2EE335740A75}" type="slidenum">
              <a:rPr lang="es-CL" smtClean="0"/>
              <a:t>‹Nº›</a:t>
            </a:fld>
            <a:endParaRPr lang="es-CL"/>
          </a:p>
        </p:txBody>
      </p:sp>
    </p:spTree>
    <p:extLst>
      <p:ext uri="{BB962C8B-B14F-4D97-AF65-F5344CB8AC3E}">
        <p14:creationId xmlns:p14="http://schemas.microsoft.com/office/powerpoint/2010/main" val="1592132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s.wikipedia.org/wiki/Ingenier%C3%ADa_de_sistemas"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es.wikipedia.org/wiki/Ingenier%C3%ADa_de_requisitos" TargetMode="External"/><Relationship Id="rId4" Type="http://schemas.openxmlformats.org/officeDocument/2006/relationships/hyperlink" Target="https://es.wikipedia.org/wiki/Ingenier%C3%ADa_de_software"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es.wikipedia.org/wiki/C%C3%B3digo_fuente" TargetMode="External"/><Relationship Id="rId7" Type="http://schemas.openxmlformats.org/officeDocument/2006/relationships/hyperlink" Target="https://es.wikipedia.org/wiki/Computadora" TargetMode="External"/><Relationship Id="rId2" Type="http://schemas.openxmlformats.org/officeDocument/2006/relationships/slide" Target="../slides/slide32.xml"/><Relationship Id="rId1" Type="http://schemas.openxmlformats.org/officeDocument/2006/relationships/notesMaster" Target="../notesMasters/notesMaster1.xml"/><Relationship Id="rId6" Type="http://schemas.openxmlformats.org/officeDocument/2006/relationships/hyperlink" Target="https://es.wikipedia.org/wiki/Hardware" TargetMode="External"/><Relationship Id="rId5" Type="http://schemas.openxmlformats.org/officeDocument/2006/relationships/hyperlink" Target="https://es.wikipedia.org/wiki/Conjunto_de_instrucciones" TargetMode="External"/><Relationship Id="rId4" Type="http://schemas.openxmlformats.org/officeDocument/2006/relationships/hyperlink" Target="https://es.wikipedia.org/wiki/Programa_inform%C3%A1tico" TargetMode="Externa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es.wikipedia.org/wiki/C%C3%B3digo_fuente" TargetMode="External"/><Relationship Id="rId7" Type="http://schemas.openxmlformats.org/officeDocument/2006/relationships/hyperlink" Target="https://es.wikipedia.org/wiki/Computadora" TargetMode="External"/><Relationship Id="rId2" Type="http://schemas.openxmlformats.org/officeDocument/2006/relationships/slide" Target="../slides/slide33.xml"/><Relationship Id="rId1" Type="http://schemas.openxmlformats.org/officeDocument/2006/relationships/notesMaster" Target="../notesMasters/notesMaster1.xml"/><Relationship Id="rId6" Type="http://schemas.openxmlformats.org/officeDocument/2006/relationships/hyperlink" Target="https://es.wikipedia.org/wiki/Hardware" TargetMode="External"/><Relationship Id="rId5" Type="http://schemas.openxmlformats.org/officeDocument/2006/relationships/hyperlink" Target="https://es.wikipedia.org/wiki/Conjunto_de_instrucciones" TargetMode="External"/><Relationship Id="rId4" Type="http://schemas.openxmlformats.org/officeDocument/2006/relationships/hyperlink" Target="https://es.wikipedia.org/wiki/Programa_inform%C3%A1tico" TargetMode="Externa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es.wikipedia.org/wiki/Profesi%C3%B3n" TargetMode="External"/><Relationship Id="rId3" Type="http://schemas.openxmlformats.org/officeDocument/2006/relationships/hyperlink" Target="https://es.wikipedia.org/wiki/Gesti%C3%B3n_de_Proyectos" TargetMode="External"/><Relationship Id="rId7" Type="http://schemas.openxmlformats.org/officeDocument/2006/relationships/hyperlink" Target="https://es.wikipedia.org/wiki/Investigaci%C3%B3n"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es.wikipedia.org/wiki/Estados_Unidos" TargetMode="External"/><Relationship Id="rId5" Type="http://schemas.openxmlformats.org/officeDocument/2006/relationships/hyperlink" Target="https://es.wikipedia.org/wiki/Pennsylvania" TargetMode="External"/><Relationship Id="rId4" Type="http://schemas.openxmlformats.org/officeDocument/2006/relationships/hyperlink" Target="https://es.wikipedia.org/wiki/Filadelfia"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14D658D0-3E5D-435A-BFD7-2EE335740A75}" type="slidenum">
              <a:rPr lang="es-CL" smtClean="0"/>
              <a:t>1</a:t>
            </a:fld>
            <a:endParaRPr lang="es-CL"/>
          </a:p>
        </p:txBody>
      </p:sp>
    </p:spTree>
    <p:extLst>
      <p:ext uri="{BB962C8B-B14F-4D97-AF65-F5344CB8AC3E}">
        <p14:creationId xmlns:p14="http://schemas.microsoft.com/office/powerpoint/2010/main" val="772662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L" dirty="0" smtClean="0"/>
              <a:t>Análisis 5 pasos de la Ingeniería</a:t>
            </a:r>
            <a:r>
              <a:rPr lang="es-CL" baseline="0" dirty="0" smtClean="0"/>
              <a:t> de Desarrollo</a:t>
            </a:r>
          </a:p>
          <a:p>
            <a:pPr marL="0" marR="0" indent="0" algn="l" defTabSz="914400" rtl="0" eaLnBrk="1" fontAlgn="auto" latinLnBrk="0" hangingPunct="1">
              <a:lnSpc>
                <a:spcPct val="100000"/>
              </a:lnSpc>
              <a:spcBef>
                <a:spcPts val="0"/>
              </a:spcBef>
              <a:spcAft>
                <a:spcPts val="0"/>
              </a:spcAft>
              <a:buClrTx/>
              <a:buSzTx/>
              <a:buFontTx/>
              <a:buNone/>
              <a:tabLst/>
              <a:defRPr/>
            </a:pPr>
            <a:r>
              <a:rPr lang="es-CL" sz="1200" b="0" i="0" kern="1200" dirty="0" smtClean="0">
                <a:solidFill>
                  <a:schemeClr val="tx1"/>
                </a:solidFill>
                <a:effectLst/>
                <a:latin typeface="+mn-lt"/>
                <a:ea typeface="+mn-ea"/>
                <a:cs typeface="+mn-cs"/>
              </a:rPr>
              <a:t>Ingeniería de software es la aplicación de un enfoque sistemático, disciplinado y cuantificable al desarrollo, operación y mantenimiento de software, y el estudio de estos enfoques, es decir, la aplicación de la ingeniería al software.</a:t>
            </a:r>
          </a:p>
          <a:p>
            <a:pPr marL="0" marR="0" indent="0" algn="l" defTabSz="914400" rtl="0" eaLnBrk="1" fontAlgn="auto" latinLnBrk="0" hangingPunct="1">
              <a:lnSpc>
                <a:spcPct val="100000"/>
              </a:lnSpc>
              <a:spcBef>
                <a:spcPts val="0"/>
              </a:spcBef>
              <a:spcAft>
                <a:spcPts val="0"/>
              </a:spcAft>
              <a:buClrTx/>
              <a:buSzTx/>
              <a:buFontTx/>
              <a:buNone/>
              <a:tabLst/>
              <a:defRPr/>
            </a:pPr>
            <a:endParaRPr lang="es-CL"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CL" dirty="0" smtClean="0"/>
          </a:p>
          <a:p>
            <a:endParaRPr lang="es-CL" dirty="0"/>
          </a:p>
        </p:txBody>
      </p:sp>
      <p:sp>
        <p:nvSpPr>
          <p:cNvPr id="4" name="3 Marcador de número de diapositiva"/>
          <p:cNvSpPr>
            <a:spLocks noGrp="1"/>
          </p:cNvSpPr>
          <p:nvPr>
            <p:ph type="sldNum" sz="quarter" idx="10"/>
          </p:nvPr>
        </p:nvSpPr>
        <p:spPr/>
        <p:txBody>
          <a:bodyPr/>
          <a:lstStyle/>
          <a:p>
            <a:fld id="{14D658D0-3E5D-435A-BFD7-2EE335740A75}" type="slidenum">
              <a:rPr lang="es-CL" smtClean="0"/>
              <a:t>10</a:t>
            </a:fld>
            <a:endParaRPr lang="es-CL"/>
          </a:p>
        </p:txBody>
      </p:sp>
    </p:spTree>
    <p:extLst>
      <p:ext uri="{BB962C8B-B14F-4D97-AF65-F5344CB8AC3E}">
        <p14:creationId xmlns:p14="http://schemas.microsoft.com/office/powerpoint/2010/main" val="4106487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CL" dirty="0" smtClean="0"/>
          </a:p>
        </p:txBody>
      </p:sp>
      <p:sp>
        <p:nvSpPr>
          <p:cNvPr id="4" name="3 Marcador de número de diapositiva"/>
          <p:cNvSpPr>
            <a:spLocks noGrp="1"/>
          </p:cNvSpPr>
          <p:nvPr>
            <p:ph type="sldNum" sz="quarter" idx="10"/>
          </p:nvPr>
        </p:nvSpPr>
        <p:spPr/>
        <p:txBody>
          <a:bodyPr/>
          <a:lstStyle/>
          <a:p>
            <a:fld id="{14D658D0-3E5D-435A-BFD7-2EE335740A75}" type="slidenum">
              <a:rPr lang="es-CL" smtClean="0"/>
              <a:t>11</a:t>
            </a:fld>
            <a:endParaRPr lang="es-CL"/>
          </a:p>
        </p:txBody>
      </p:sp>
    </p:spTree>
    <p:extLst>
      <p:ext uri="{BB962C8B-B14F-4D97-AF65-F5344CB8AC3E}">
        <p14:creationId xmlns:p14="http://schemas.microsoft.com/office/powerpoint/2010/main" val="2892334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L" sz="1200" b="0" i="0" kern="1200" dirty="0" smtClean="0">
                <a:solidFill>
                  <a:schemeClr val="tx1"/>
                </a:solidFill>
                <a:effectLst/>
                <a:latin typeface="+mn-lt"/>
                <a:ea typeface="+mn-ea"/>
                <a:cs typeface="+mn-cs"/>
              </a:rPr>
              <a:t>En la ingeniería de sistemas, un </a:t>
            </a:r>
            <a:r>
              <a:rPr lang="es-CL" sz="1200" b="1" i="0" kern="1200" dirty="0" smtClean="0">
                <a:solidFill>
                  <a:schemeClr val="tx1"/>
                </a:solidFill>
                <a:effectLst/>
                <a:latin typeface="+mn-lt"/>
                <a:ea typeface="+mn-ea"/>
                <a:cs typeface="+mn-cs"/>
              </a:rPr>
              <a:t>requisito</a:t>
            </a:r>
            <a:r>
              <a:rPr lang="es-CL" sz="1200" b="0" i="0" kern="1200" dirty="0" smtClean="0">
                <a:solidFill>
                  <a:schemeClr val="tx1"/>
                </a:solidFill>
                <a:effectLst/>
                <a:latin typeface="+mn-lt"/>
                <a:ea typeface="+mn-ea"/>
                <a:cs typeface="+mn-cs"/>
              </a:rPr>
              <a:t> es una necesidad documentada sobre el contenido, forma o funcionalidad de un producto o servicio. Se usa en un sentido formal en la </a:t>
            </a:r>
            <a:r>
              <a:rPr lang="es-CL" sz="1200" b="0" i="0" u="none" strike="noStrike" kern="1200" dirty="0" smtClean="0">
                <a:solidFill>
                  <a:schemeClr val="tx1"/>
                </a:solidFill>
                <a:effectLst/>
                <a:latin typeface="+mn-lt"/>
                <a:ea typeface="+mn-ea"/>
                <a:cs typeface="+mn-cs"/>
                <a:hlinkClick r:id="rId3" tooltip="Ingeniería de sistemas"/>
              </a:rPr>
              <a:t>ingeniería de sistemas</a:t>
            </a:r>
            <a:r>
              <a:rPr lang="es-CL" sz="1200" b="0" i="0" kern="1200" dirty="0" smtClean="0">
                <a:solidFill>
                  <a:schemeClr val="tx1"/>
                </a:solidFill>
                <a:effectLst/>
                <a:latin typeface="+mn-lt"/>
                <a:ea typeface="+mn-ea"/>
                <a:cs typeface="+mn-cs"/>
              </a:rPr>
              <a:t>, </a:t>
            </a:r>
            <a:r>
              <a:rPr lang="es-CL" sz="1200" b="0" i="0" u="none" strike="noStrike" kern="1200" dirty="0" smtClean="0">
                <a:solidFill>
                  <a:schemeClr val="tx1"/>
                </a:solidFill>
                <a:effectLst/>
                <a:latin typeface="+mn-lt"/>
                <a:ea typeface="+mn-ea"/>
                <a:cs typeface="+mn-cs"/>
                <a:hlinkClick r:id="rId4" tooltip="Ingeniería de software"/>
              </a:rPr>
              <a:t>ingeniería de software</a:t>
            </a:r>
            <a:r>
              <a:rPr lang="es-CL" sz="1200" b="0" i="0" kern="1200" dirty="0" smtClean="0">
                <a:solidFill>
                  <a:schemeClr val="tx1"/>
                </a:solidFill>
                <a:effectLst/>
                <a:latin typeface="+mn-lt"/>
                <a:ea typeface="+mn-ea"/>
                <a:cs typeface="+mn-cs"/>
              </a:rPr>
              <a:t> e </a:t>
            </a:r>
            <a:r>
              <a:rPr lang="es-CL" sz="1200" b="0" i="0" u="none" strike="noStrike" kern="1200" dirty="0" smtClean="0">
                <a:solidFill>
                  <a:schemeClr val="tx1"/>
                </a:solidFill>
                <a:effectLst/>
                <a:latin typeface="+mn-lt"/>
                <a:ea typeface="+mn-ea"/>
                <a:cs typeface="+mn-cs"/>
                <a:hlinkClick r:id="rId5" tooltip="Ingeniería de requisitos"/>
              </a:rPr>
              <a:t>ingeniería de requisitos</a:t>
            </a:r>
            <a:r>
              <a:rPr lang="es-CL" sz="1200" b="0" i="0" kern="1200" dirty="0" smtClean="0">
                <a:solidFill>
                  <a:schemeClr val="tx1"/>
                </a:solidFill>
                <a:effectLst/>
                <a:latin typeface="+mn-lt"/>
                <a:ea typeface="+mn-ea"/>
                <a:cs typeface="+mn-cs"/>
              </a:rPr>
              <a:t>.</a:t>
            </a:r>
          </a:p>
          <a:p>
            <a:r>
              <a:rPr lang="es-CL" sz="1200" b="0" i="0" kern="1200" dirty="0" smtClean="0">
                <a:solidFill>
                  <a:schemeClr val="tx1"/>
                </a:solidFill>
                <a:effectLst/>
                <a:latin typeface="+mn-lt"/>
                <a:ea typeface="+mn-ea"/>
                <a:cs typeface="+mn-cs"/>
              </a:rPr>
              <a:t>En la ingeniería clásica, los requisitos se utilizan como datos de entrada en la etapa de diseño del producto. Establecen </a:t>
            </a:r>
            <a:r>
              <a:rPr lang="es-CL" sz="1200" b="1" i="0" kern="1200" dirty="0" smtClean="0">
                <a:solidFill>
                  <a:schemeClr val="tx1"/>
                </a:solidFill>
                <a:effectLst/>
                <a:latin typeface="+mn-lt"/>
                <a:ea typeface="+mn-ea"/>
                <a:cs typeface="+mn-cs"/>
              </a:rPr>
              <a:t>qué</a:t>
            </a:r>
            <a:r>
              <a:rPr lang="es-CL" sz="1200" b="0" i="0" kern="1200" dirty="0" smtClean="0">
                <a:solidFill>
                  <a:schemeClr val="tx1"/>
                </a:solidFill>
                <a:effectLst/>
                <a:latin typeface="+mn-lt"/>
                <a:ea typeface="+mn-ea"/>
                <a:cs typeface="+mn-cs"/>
              </a:rPr>
              <a:t> debe hacer el sistema, pero no </a:t>
            </a:r>
            <a:r>
              <a:rPr lang="es-CL" sz="1200" b="1" i="0" kern="1200" dirty="0" smtClean="0">
                <a:solidFill>
                  <a:schemeClr val="tx1"/>
                </a:solidFill>
                <a:effectLst/>
                <a:latin typeface="+mn-lt"/>
                <a:ea typeface="+mn-ea"/>
                <a:cs typeface="+mn-cs"/>
              </a:rPr>
              <a:t>cómo</a:t>
            </a:r>
            <a:r>
              <a:rPr lang="es-CL" sz="1200" b="0" i="0" kern="1200" dirty="0" smtClean="0">
                <a:solidFill>
                  <a:schemeClr val="tx1"/>
                </a:solidFill>
                <a:effectLst/>
                <a:latin typeface="+mn-lt"/>
                <a:ea typeface="+mn-ea"/>
                <a:cs typeface="+mn-cs"/>
              </a:rPr>
              <a:t> hacerlo.</a:t>
            </a:r>
          </a:p>
          <a:p>
            <a:r>
              <a:rPr lang="es-CL" sz="1200" b="0" i="0" kern="1200" dirty="0" smtClean="0">
                <a:solidFill>
                  <a:schemeClr val="tx1"/>
                </a:solidFill>
                <a:effectLst/>
                <a:latin typeface="+mn-lt"/>
                <a:ea typeface="+mn-ea"/>
                <a:cs typeface="+mn-cs"/>
              </a:rPr>
              <a:t>La fase de captura, licitación y registro de requisitos puede estar precedida por una fase de análisis conceptual del proyecto. </a:t>
            </a:r>
          </a:p>
          <a:p>
            <a:r>
              <a:rPr lang="es-CL" sz="1200" b="0" i="0" kern="1200" dirty="0" smtClean="0">
                <a:solidFill>
                  <a:schemeClr val="tx1"/>
                </a:solidFill>
                <a:effectLst/>
                <a:latin typeface="+mn-lt"/>
                <a:ea typeface="+mn-ea"/>
                <a:cs typeface="+mn-cs"/>
              </a:rPr>
              <a:t>Esta fase puede dividirse en recolección de requisitos, análisis de consistencia e integridad, definición en términos descriptivos para los desarrolladores y un esbozo de especificación, previo al diseño completo.</a:t>
            </a:r>
          </a:p>
          <a:p>
            <a:endParaRPr lang="es-CL" dirty="0"/>
          </a:p>
        </p:txBody>
      </p:sp>
      <p:sp>
        <p:nvSpPr>
          <p:cNvPr id="4" name="3 Marcador de número de diapositiva"/>
          <p:cNvSpPr>
            <a:spLocks noGrp="1"/>
          </p:cNvSpPr>
          <p:nvPr>
            <p:ph type="sldNum" sz="quarter" idx="10"/>
          </p:nvPr>
        </p:nvSpPr>
        <p:spPr/>
        <p:txBody>
          <a:bodyPr/>
          <a:lstStyle/>
          <a:p>
            <a:fld id="{14D658D0-3E5D-435A-BFD7-2EE335740A75}" type="slidenum">
              <a:rPr lang="es-CL" smtClean="0"/>
              <a:t>12</a:t>
            </a:fld>
            <a:endParaRPr lang="es-CL"/>
          </a:p>
        </p:txBody>
      </p:sp>
    </p:spTree>
    <p:extLst>
      <p:ext uri="{BB962C8B-B14F-4D97-AF65-F5344CB8AC3E}">
        <p14:creationId xmlns:p14="http://schemas.microsoft.com/office/powerpoint/2010/main" val="3897412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14D658D0-3E5D-435A-BFD7-2EE335740A75}" type="slidenum">
              <a:rPr lang="es-CL" smtClean="0"/>
              <a:t>13</a:t>
            </a:fld>
            <a:endParaRPr lang="es-CL"/>
          </a:p>
        </p:txBody>
      </p:sp>
    </p:spTree>
    <p:extLst>
      <p:ext uri="{BB962C8B-B14F-4D97-AF65-F5344CB8AC3E}">
        <p14:creationId xmlns:p14="http://schemas.microsoft.com/office/powerpoint/2010/main" val="3496865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14D658D0-3E5D-435A-BFD7-2EE335740A75}" type="slidenum">
              <a:rPr lang="es-CL" smtClean="0"/>
              <a:t>14</a:t>
            </a:fld>
            <a:endParaRPr lang="es-CL"/>
          </a:p>
        </p:txBody>
      </p:sp>
    </p:spTree>
    <p:extLst>
      <p:ext uri="{BB962C8B-B14F-4D97-AF65-F5344CB8AC3E}">
        <p14:creationId xmlns:p14="http://schemas.microsoft.com/office/powerpoint/2010/main" val="1253269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14D658D0-3E5D-435A-BFD7-2EE335740A75}" type="slidenum">
              <a:rPr lang="es-CL" smtClean="0"/>
              <a:t>15</a:t>
            </a:fld>
            <a:endParaRPr lang="es-CL"/>
          </a:p>
        </p:txBody>
      </p:sp>
    </p:spTree>
    <p:extLst>
      <p:ext uri="{BB962C8B-B14F-4D97-AF65-F5344CB8AC3E}">
        <p14:creationId xmlns:p14="http://schemas.microsoft.com/office/powerpoint/2010/main" val="2551834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14D658D0-3E5D-435A-BFD7-2EE335740A75}" type="slidenum">
              <a:rPr lang="es-CL" smtClean="0"/>
              <a:t>16</a:t>
            </a:fld>
            <a:endParaRPr lang="es-CL"/>
          </a:p>
        </p:txBody>
      </p:sp>
    </p:spTree>
    <p:extLst>
      <p:ext uri="{BB962C8B-B14F-4D97-AF65-F5344CB8AC3E}">
        <p14:creationId xmlns:p14="http://schemas.microsoft.com/office/powerpoint/2010/main" val="14920976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14D658D0-3E5D-435A-BFD7-2EE335740A75}" type="slidenum">
              <a:rPr lang="es-CL" smtClean="0"/>
              <a:t>17</a:t>
            </a:fld>
            <a:endParaRPr lang="es-CL"/>
          </a:p>
        </p:txBody>
      </p:sp>
    </p:spTree>
    <p:extLst>
      <p:ext uri="{BB962C8B-B14F-4D97-AF65-F5344CB8AC3E}">
        <p14:creationId xmlns:p14="http://schemas.microsoft.com/office/powerpoint/2010/main" val="1765788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14D658D0-3E5D-435A-BFD7-2EE335740A75}" type="slidenum">
              <a:rPr lang="es-CL" smtClean="0"/>
              <a:t>18</a:t>
            </a:fld>
            <a:endParaRPr lang="es-CL"/>
          </a:p>
        </p:txBody>
      </p:sp>
    </p:spTree>
    <p:extLst>
      <p:ext uri="{BB962C8B-B14F-4D97-AF65-F5344CB8AC3E}">
        <p14:creationId xmlns:p14="http://schemas.microsoft.com/office/powerpoint/2010/main" val="40469348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CL" dirty="0" smtClean="0"/>
          </a:p>
        </p:txBody>
      </p:sp>
      <p:sp>
        <p:nvSpPr>
          <p:cNvPr id="4" name="3 Marcador de número de diapositiva"/>
          <p:cNvSpPr>
            <a:spLocks noGrp="1"/>
          </p:cNvSpPr>
          <p:nvPr>
            <p:ph type="sldNum" sz="quarter" idx="10"/>
          </p:nvPr>
        </p:nvSpPr>
        <p:spPr/>
        <p:txBody>
          <a:bodyPr/>
          <a:lstStyle/>
          <a:p>
            <a:fld id="{14D658D0-3E5D-435A-BFD7-2EE335740A75}" type="slidenum">
              <a:rPr lang="es-CL" smtClean="0"/>
              <a:t>19</a:t>
            </a:fld>
            <a:endParaRPr lang="es-CL"/>
          </a:p>
        </p:txBody>
      </p:sp>
    </p:spTree>
    <p:extLst>
      <p:ext uri="{BB962C8B-B14F-4D97-AF65-F5344CB8AC3E}">
        <p14:creationId xmlns:p14="http://schemas.microsoft.com/office/powerpoint/2010/main" val="244023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dirty="0"/>
          </a:p>
        </p:txBody>
      </p:sp>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45545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14D658D0-3E5D-435A-BFD7-2EE335740A75}" type="slidenum">
              <a:rPr lang="es-CL" smtClean="0"/>
              <a:t>20</a:t>
            </a:fld>
            <a:endParaRPr lang="es-CL"/>
          </a:p>
        </p:txBody>
      </p:sp>
    </p:spTree>
    <p:extLst>
      <p:ext uri="{BB962C8B-B14F-4D97-AF65-F5344CB8AC3E}">
        <p14:creationId xmlns:p14="http://schemas.microsoft.com/office/powerpoint/2010/main" val="25308596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L" dirty="0" smtClean="0">
                <a:solidFill>
                  <a:schemeClr val="tx2"/>
                </a:solidFill>
                <a:latin typeface="Calibri" panose="020F0502020204030204" pitchFamily="34" charset="0"/>
              </a:rPr>
              <a:t>Diferencia  entre  los conceptos producto, proceso y proyecto, destacando de estos el proyecto y comprende que es necesario ejecutar un estudio de viabilidad para determinar si vale la pena o no construir el SW.</a:t>
            </a:r>
            <a:endParaRPr lang="es-CL" dirty="0" smtClean="0">
              <a:solidFill>
                <a:schemeClr val="tx2"/>
              </a:solidFill>
            </a:endParaRPr>
          </a:p>
          <a:p>
            <a:endParaRPr lang="es-CL" dirty="0" smtClean="0"/>
          </a:p>
          <a:p>
            <a:endParaRPr lang="es-CL" dirty="0" smtClean="0"/>
          </a:p>
          <a:p>
            <a:endParaRPr lang="es-CL" dirty="0"/>
          </a:p>
        </p:txBody>
      </p:sp>
      <p:sp>
        <p:nvSpPr>
          <p:cNvPr id="4" name="3 Marcador de número de diapositiva"/>
          <p:cNvSpPr>
            <a:spLocks noGrp="1"/>
          </p:cNvSpPr>
          <p:nvPr>
            <p:ph type="sldNum" sz="quarter" idx="10"/>
          </p:nvPr>
        </p:nvSpPr>
        <p:spPr/>
        <p:txBody>
          <a:bodyPr/>
          <a:lstStyle/>
          <a:p>
            <a:fld id="{14D658D0-3E5D-435A-BFD7-2EE335740A75}" type="slidenum">
              <a:rPr lang="es-CL" smtClean="0"/>
              <a:t>21</a:t>
            </a:fld>
            <a:endParaRPr lang="es-CL"/>
          </a:p>
        </p:txBody>
      </p:sp>
    </p:spTree>
    <p:extLst>
      <p:ext uri="{BB962C8B-B14F-4D97-AF65-F5344CB8AC3E}">
        <p14:creationId xmlns:p14="http://schemas.microsoft.com/office/powerpoint/2010/main" val="2848826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CL" dirty="0"/>
          </a:p>
        </p:txBody>
      </p:sp>
      <p:sp>
        <p:nvSpPr>
          <p:cNvPr id="4" name="3 Marcador de número de diapositiva"/>
          <p:cNvSpPr>
            <a:spLocks noGrp="1"/>
          </p:cNvSpPr>
          <p:nvPr>
            <p:ph type="sldNum" sz="quarter" idx="10"/>
          </p:nvPr>
        </p:nvSpPr>
        <p:spPr/>
        <p:txBody>
          <a:bodyPr/>
          <a:lstStyle/>
          <a:p>
            <a:fld id="{14D658D0-3E5D-435A-BFD7-2EE335740A75}" type="slidenum">
              <a:rPr lang="es-CL" smtClean="0"/>
              <a:t>22</a:t>
            </a:fld>
            <a:endParaRPr lang="es-CL"/>
          </a:p>
        </p:txBody>
      </p:sp>
    </p:spTree>
    <p:extLst>
      <p:ext uri="{BB962C8B-B14F-4D97-AF65-F5344CB8AC3E}">
        <p14:creationId xmlns:p14="http://schemas.microsoft.com/office/powerpoint/2010/main" val="39715620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L" dirty="0" smtClean="0"/>
              <a:t>El Proyecto Informático</a:t>
            </a:r>
          </a:p>
          <a:p>
            <a:r>
              <a:rPr lang="es-CL" sz="1200" b="0" i="0" kern="1200" dirty="0" smtClean="0">
                <a:solidFill>
                  <a:schemeClr val="tx1"/>
                </a:solidFill>
                <a:effectLst/>
                <a:latin typeface="+mn-lt"/>
                <a:ea typeface="+mn-ea"/>
                <a:cs typeface="+mn-cs"/>
              </a:rPr>
              <a:t>Conjunto ordenado de tareas realizado por recursos humanos con responsabilidad utilizando recursos técnicos entendiendo su complejidad, que permiten construir un producto de software, que cubre el logro de algún objetivo u objetivos claramente predeterminados por alguien.</a:t>
            </a:r>
          </a:p>
          <a:p>
            <a:endParaRPr lang="es-CL" sz="1200" b="0" i="0" kern="1200" dirty="0" smtClean="0">
              <a:solidFill>
                <a:schemeClr val="tx1"/>
              </a:solidFill>
              <a:effectLst/>
              <a:latin typeface="+mn-lt"/>
              <a:ea typeface="+mn-ea"/>
              <a:cs typeface="+mn-cs"/>
            </a:endParaRPr>
          </a:p>
          <a:p>
            <a:endParaRPr lang="es-CL" sz="1200" b="0" i="0" kern="1200" dirty="0" smtClean="0">
              <a:solidFill>
                <a:schemeClr val="tx1"/>
              </a:solidFill>
              <a:effectLst/>
              <a:latin typeface="+mn-lt"/>
              <a:ea typeface="+mn-ea"/>
              <a:cs typeface="+mn-cs"/>
            </a:endParaRPr>
          </a:p>
          <a:p>
            <a:endParaRPr lang="es-CL" sz="1200" b="0" i="0" kern="1200" dirty="0" smtClean="0">
              <a:solidFill>
                <a:schemeClr val="tx1"/>
              </a:solidFill>
              <a:effectLst/>
              <a:latin typeface="+mn-lt"/>
              <a:ea typeface="+mn-ea"/>
              <a:cs typeface="+mn-cs"/>
            </a:endParaRPr>
          </a:p>
          <a:p>
            <a:endParaRPr lang="es-CL" dirty="0" smtClean="0"/>
          </a:p>
          <a:p>
            <a:endParaRPr lang="es-CL" dirty="0" smtClean="0"/>
          </a:p>
          <a:p>
            <a:r>
              <a:rPr lang="es-CL" dirty="0" smtClean="0"/>
              <a:t>Describir literalmente lo que implica</a:t>
            </a:r>
            <a:r>
              <a:rPr lang="es-CL" baseline="0" dirty="0" smtClean="0"/>
              <a:t> el ciclo de vida de desarrollo de un proyecto</a:t>
            </a:r>
          </a:p>
          <a:p>
            <a:r>
              <a:rPr lang="es-CL" dirty="0" smtClean="0"/>
              <a:t>Diferencia  entre  los conceptos producto, proceso y proyecto para sentar las bases de toda la asignatura.</a:t>
            </a:r>
            <a:endParaRPr lang="es-CL" dirty="0"/>
          </a:p>
        </p:txBody>
      </p:sp>
      <p:sp>
        <p:nvSpPr>
          <p:cNvPr id="4" name="3 Marcador de número de diapositiva"/>
          <p:cNvSpPr>
            <a:spLocks noGrp="1"/>
          </p:cNvSpPr>
          <p:nvPr>
            <p:ph type="sldNum" sz="quarter" idx="10"/>
          </p:nvPr>
        </p:nvSpPr>
        <p:spPr/>
        <p:txBody>
          <a:bodyPr/>
          <a:lstStyle/>
          <a:p>
            <a:fld id="{14D658D0-3E5D-435A-BFD7-2EE335740A75}" type="slidenum">
              <a:rPr lang="es-CL" smtClean="0"/>
              <a:t>23</a:t>
            </a:fld>
            <a:endParaRPr lang="es-CL"/>
          </a:p>
        </p:txBody>
      </p:sp>
    </p:spTree>
    <p:extLst>
      <p:ext uri="{BB962C8B-B14F-4D97-AF65-F5344CB8AC3E}">
        <p14:creationId xmlns:p14="http://schemas.microsoft.com/office/powerpoint/2010/main" val="27212439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L" sz="1200" b="0" i="0" kern="1200" dirty="0" smtClean="0">
                <a:solidFill>
                  <a:schemeClr val="tx1"/>
                </a:solidFill>
                <a:effectLst/>
                <a:latin typeface="+mn-lt"/>
                <a:ea typeface="+mn-ea"/>
                <a:cs typeface="+mn-cs"/>
              </a:rPr>
              <a:t>Las Cuatro "P" en el desarrollo de software: Personas, Proyecto, Producto y Proceso</a:t>
            </a:r>
          </a:p>
          <a:p>
            <a:r>
              <a:rPr lang="es-CL" sz="1200" b="0" i="0" kern="1200" dirty="0" smtClean="0">
                <a:solidFill>
                  <a:schemeClr val="tx1"/>
                </a:solidFill>
                <a:effectLst/>
                <a:latin typeface="+mn-lt"/>
                <a:ea typeface="+mn-ea"/>
                <a:cs typeface="+mn-cs"/>
              </a:rPr>
              <a:t>El resultado final de un Proyecto Software es un producto que toma forma durante su desarrollo gracias a la intervención de muchos tipos distintos de personas.</a:t>
            </a:r>
          </a:p>
          <a:p>
            <a:r>
              <a:rPr lang="es-CL" sz="1200" b="0" i="0" kern="1200" dirty="0" smtClean="0">
                <a:solidFill>
                  <a:schemeClr val="tx1"/>
                </a:solidFill>
                <a:effectLst/>
                <a:latin typeface="+mn-lt"/>
                <a:ea typeface="+mn-ea"/>
                <a:cs typeface="+mn-cs"/>
              </a:rPr>
              <a:t/>
            </a:r>
            <a:br>
              <a:rPr lang="es-CL" sz="1200" b="0" i="0" kern="1200" dirty="0" smtClean="0">
                <a:solidFill>
                  <a:schemeClr val="tx1"/>
                </a:solidFill>
                <a:effectLst/>
                <a:latin typeface="+mn-lt"/>
                <a:ea typeface="+mn-ea"/>
                <a:cs typeface="+mn-cs"/>
              </a:rPr>
            </a:br>
            <a:r>
              <a:rPr lang="es-CL" sz="1200" b="1" i="0" kern="1200" dirty="0" smtClean="0">
                <a:solidFill>
                  <a:schemeClr val="tx1"/>
                </a:solidFill>
                <a:effectLst/>
                <a:latin typeface="+mn-lt"/>
                <a:ea typeface="+mn-ea"/>
                <a:cs typeface="+mn-cs"/>
              </a:rPr>
              <a:t>Personas:</a:t>
            </a:r>
            <a:r>
              <a:rPr lang="es-CL" sz="1200" b="0" i="0" kern="1200" dirty="0" smtClean="0">
                <a:solidFill>
                  <a:schemeClr val="tx1"/>
                </a:solidFill>
                <a:effectLst/>
                <a:latin typeface="+mn-lt"/>
                <a:ea typeface="+mn-ea"/>
                <a:cs typeface="+mn-cs"/>
              </a:rPr>
              <a:t> Los principales autores de un proyecto Software son los arquitectos, desarrolladores, ingenieros de prueba y el personal de gestión.</a:t>
            </a:r>
          </a:p>
          <a:p>
            <a:r>
              <a:rPr lang="es-CL" sz="1200" b="1" i="0" kern="1200" dirty="0" smtClean="0">
                <a:solidFill>
                  <a:schemeClr val="tx1"/>
                </a:solidFill>
                <a:effectLst/>
                <a:latin typeface="+mn-lt"/>
                <a:ea typeface="+mn-ea"/>
                <a:cs typeface="+mn-cs"/>
              </a:rPr>
              <a:t>Proyecto:</a:t>
            </a:r>
            <a:r>
              <a:rPr lang="es-CL" sz="1200" b="0" i="0" kern="1200" dirty="0" smtClean="0">
                <a:solidFill>
                  <a:schemeClr val="tx1"/>
                </a:solidFill>
                <a:effectLst/>
                <a:latin typeface="+mn-lt"/>
                <a:ea typeface="+mn-ea"/>
                <a:cs typeface="+mn-cs"/>
              </a:rPr>
              <a:t> Elemento organizativo a través del cual se gestiona el desarrollo del software.</a:t>
            </a:r>
          </a:p>
          <a:p>
            <a:r>
              <a:rPr lang="es-CL" sz="1200" b="1" i="0" kern="1200" dirty="0" smtClean="0">
                <a:solidFill>
                  <a:schemeClr val="tx1"/>
                </a:solidFill>
                <a:effectLst/>
                <a:latin typeface="+mn-lt"/>
                <a:ea typeface="+mn-ea"/>
                <a:cs typeface="+mn-cs"/>
              </a:rPr>
              <a:t>Producto:</a:t>
            </a:r>
            <a:r>
              <a:rPr lang="es-CL" sz="1200" b="0" i="0" kern="1200" dirty="0" smtClean="0">
                <a:solidFill>
                  <a:schemeClr val="tx1"/>
                </a:solidFill>
                <a:effectLst/>
                <a:latin typeface="+mn-lt"/>
                <a:ea typeface="+mn-ea"/>
                <a:cs typeface="+mn-cs"/>
              </a:rPr>
              <a:t> Artefactos que se crean durante la vida del proyecto.</a:t>
            </a:r>
          </a:p>
          <a:p>
            <a:r>
              <a:rPr lang="es-CL" sz="1200" b="1" i="0" kern="1200" dirty="0" smtClean="0">
                <a:solidFill>
                  <a:schemeClr val="tx1"/>
                </a:solidFill>
                <a:effectLst/>
                <a:latin typeface="+mn-lt"/>
                <a:ea typeface="+mn-ea"/>
                <a:cs typeface="+mn-cs"/>
              </a:rPr>
              <a:t>Proceso:</a:t>
            </a:r>
            <a:r>
              <a:rPr lang="es-CL" sz="1200" b="0" i="0" kern="1200" dirty="0" smtClean="0">
                <a:solidFill>
                  <a:schemeClr val="tx1"/>
                </a:solidFill>
                <a:effectLst/>
                <a:latin typeface="+mn-lt"/>
                <a:ea typeface="+mn-ea"/>
                <a:cs typeface="+mn-cs"/>
              </a:rPr>
              <a:t> Un proceso de ingeniería de software es una definición del conjunto completo de actividades necesarias para transformar los requisitos de usuario en un producto.</a:t>
            </a:r>
          </a:p>
          <a:p>
            <a:r>
              <a:rPr lang="es-CL" sz="1200" b="1" i="0" kern="1200" dirty="0" smtClean="0">
                <a:solidFill>
                  <a:schemeClr val="tx1"/>
                </a:solidFill>
                <a:effectLst/>
                <a:latin typeface="+mn-lt"/>
                <a:ea typeface="+mn-ea"/>
                <a:cs typeface="+mn-cs"/>
              </a:rPr>
              <a:t>Herramientas:</a:t>
            </a:r>
            <a:r>
              <a:rPr lang="es-CL" sz="1200" b="0" i="0" kern="1200" dirty="0" smtClean="0">
                <a:solidFill>
                  <a:schemeClr val="tx1"/>
                </a:solidFill>
                <a:effectLst/>
                <a:latin typeface="+mn-lt"/>
                <a:ea typeface="+mn-ea"/>
                <a:cs typeface="+mn-cs"/>
              </a:rPr>
              <a:t> Software que se utiliza para automatizar las actividades definidas en el proceso.</a:t>
            </a:r>
          </a:p>
          <a:p>
            <a:pPr marL="0" marR="0" indent="0" algn="l" defTabSz="914400" rtl="0" eaLnBrk="1" fontAlgn="auto" latinLnBrk="0" hangingPunct="1">
              <a:lnSpc>
                <a:spcPct val="100000"/>
              </a:lnSpc>
              <a:spcBef>
                <a:spcPts val="0"/>
              </a:spcBef>
              <a:spcAft>
                <a:spcPts val="0"/>
              </a:spcAft>
              <a:buClrTx/>
              <a:buSzTx/>
              <a:buFontTx/>
              <a:buNone/>
              <a:tabLst/>
              <a:defRPr/>
            </a:pPr>
            <a:endParaRPr lang="es-CL" dirty="0" smtClean="0"/>
          </a:p>
        </p:txBody>
      </p:sp>
      <p:sp>
        <p:nvSpPr>
          <p:cNvPr id="4" name="3 Marcador de número de diapositiva"/>
          <p:cNvSpPr>
            <a:spLocks noGrp="1"/>
          </p:cNvSpPr>
          <p:nvPr>
            <p:ph type="sldNum" sz="quarter" idx="10"/>
          </p:nvPr>
        </p:nvSpPr>
        <p:spPr/>
        <p:txBody>
          <a:bodyPr/>
          <a:lstStyle/>
          <a:p>
            <a:fld id="{14D658D0-3E5D-435A-BFD7-2EE335740A75}" type="slidenum">
              <a:rPr lang="es-CL" smtClean="0"/>
              <a:t>24</a:t>
            </a:fld>
            <a:endParaRPr lang="es-CL"/>
          </a:p>
        </p:txBody>
      </p:sp>
    </p:spTree>
    <p:extLst>
      <p:ext uri="{BB962C8B-B14F-4D97-AF65-F5344CB8AC3E}">
        <p14:creationId xmlns:p14="http://schemas.microsoft.com/office/powerpoint/2010/main" val="2118874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L" sz="1200" b="0" i="0" kern="1200" dirty="0" smtClean="0">
                <a:solidFill>
                  <a:schemeClr val="tx1"/>
                </a:solidFill>
                <a:effectLst/>
                <a:latin typeface="+mn-lt"/>
                <a:ea typeface="+mn-ea"/>
                <a:cs typeface="+mn-cs"/>
              </a:rPr>
              <a:t>Una organización enfrenta una tarea esencial siempre que hace una persona pase de recurso "latente" a un puesto de "trabajador". La palabra "trabajador“, la usamos para denominar a los puestos a los cuales se pueden asignar persona, el término rol para hablar de los papeles que cumple un trabajador. Un trabajador puede asumir roles en relación con otros trabajadores en diferentes flujos de trabajos. Cada trabajador es responsable de un conjunto de actividades necesarias para el diseño de un subsistema.</a:t>
            </a:r>
            <a:endParaRPr lang="es-CL" dirty="0" smtClean="0"/>
          </a:p>
        </p:txBody>
      </p:sp>
      <p:sp>
        <p:nvSpPr>
          <p:cNvPr id="4" name="3 Marcador de número de diapositiva"/>
          <p:cNvSpPr>
            <a:spLocks noGrp="1"/>
          </p:cNvSpPr>
          <p:nvPr>
            <p:ph type="sldNum" sz="quarter" idx="10"/>
          </p:nvPr>
        </p:nvSpPr>
        <p:spPr/>
        <p:txBody>
          <a:bodyPr/>
          <a:lstStyle/>
          <a:p>
            <a:fld id="{14D658D0-3E5D-435A-BFD7-2EE335740A75}" type="slidenum">
              <a:rPr lang="es-CL" smtClean="0"/>
              <a:t>25</a:t>
            </a:fld>
            <a:endParaRPr lang="es-CL"/>
          </a:p>
        </p:txBody>
      </p:sp>
    </p:spTree>
    <p:extLst>
      <p:ext uri="{BB962C8B-B14F-4D97-AF65-F5344CB8AC3E}">
        <p14:creationId xmlns:p14="http://schemas.microsoft.com/office/powerpoint/2010/main" val="13458901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L" dirty="0" smtClean="0"/>
              <a:t>Semana 1-s2</a:t>
            </a:r>
          </a:p>
          <a:p>
            <a:pPr marL="0" marR="0" indent="0" algn="l" defTabSz="914400" rtl="0" eaLnBrk="1" fontAlgn="auto" latinLnBrk="0" hangingPunct="1">
              <a:lnSpc>
                <a:spcPct val="100000"/>
              </a:lnSpc>
              <a:spcBef>
                <a:spcPts val="0"/>
              </a:spcBef>
              <a:spcAft>
                <a:spcPts val="0"/>
              </a:spcAft>
              <a:buClrTx/>
              <a:buSzTx/>
              <a:buFontTx/>
              <a:buNone/>
              <a:tabLst/>
              <a:defRPr/>
            </a:pPr>
            <a:r>
              <a:rPr lang="es-CL" dirty="0" smtClean="0"/>
              <a:t>EA1</a:t>
            </a:r>
          </a:p>
          <a:p>
            <a:r>
              <a:rPr lang="es-CL" dirty="0" smtClean="0"/>
              <a:t>El Proyecto Informático</a:t>
            </a:r>
            <a:endParaRPr lang="es-CL" sz="1200" b="0" i="0" kern="1200" dirty="0" smtClean="0">
              <a:solidFill>
                <a:schemeClr val="tx1"/>
              </a:solidFill>
              <a:effectLst/>
              <a:latin typeface="+mn-lt"/>
              <a:ea typeface="+mn-ea"/>
              <a:cs typeface="+mn-cs"/>
            </a:endParaRPr>
          </a:p>
          <a:p>
            <a:r>
              <a:rPr lang="es-CL" dirty="0" smtClean="0"/>
              <a:t>Explicar</a:t>
            </a:r>
            <a:r>
              <a:rPr lang="es-CL" baseline="0" dirty="0" smtClean="0"/>
              <a:t> el concepto con un ejemplo:</a:t>
            </a:r>
          </a:p>
          <a:p>
            <a:r>
              <a:rPr lang="es-CL" dirty="0" smtClean="0"/>
              <a:t>Que pasa si no aprueba un tópico</a:t>
            </a:r>
            <a:r>
              <a:rPr lang="es-CL" baseline="0" dirty="0" smtClean="0"/>
              <a:t> de el estudio de factibilidad.</a:t>
            </a:r>
            <a:endParaRPr lang="es-CL" dirty="0" smtClean="0"/>
          </a:p>
          <a:p>
            <a:r>
              <a:rPr lang="es-CL" dirty="0" smtClean="0"/>
              <a:t>Revisión de las necesidades, la descripción resumida del sistema a desarrollar y la influencia de este en el negocio para determinar si vale la pena o no construir el SW.</a:t>
            </a:r>
          </a:p>
          <a:p>
            <a:endParaRPr lang="es-CL" dirty="0" smtClean="0"/>
          </a:p>
          <a:p>
            <a:r>
              <a:rPr lang="es-CL" dirty="0" smtClean="0"/>
              <a:t>El estudiante comprenderá las necesidades, el contexto y alcance de los requerimientos del cliente, para llegar al entendimiento común con este.  Discusión</a:t>
            </a:r>
            <a:r>
              <a:rPr lang="es-CL" baseline="0" dirty="0" smtClean="0"/>
              <a:t> Abierta de 5 minutos al respecto. Donde los alumnos deberán comprender que antes de comenzar cualquier proyecto de Software debemos informarnos sobre lo que se necesita realizar, reconocer al cliente, su contexto y los alcances de lo que se necesita construir.</a:t>
            </a:r>
            <a:endParaRPr lang="es-CL" dirty="0"/>
          </a:p>
        </p:txBody>
      </p:sp>
      <p:sp>
        <p:nvSpPr>
          <p:cNvPr id="4" name="Marcador de número de diapositiva 3"/>
          <p:cNvSpPr>
            <a:spLocks noGrp="1"/>
          </p:cNvSpPr>
          <p:nvPr>
            <p:ph type="sldNum" sz="quarter" idx="10"/>
          </p:nvPr>
        </p:nvSpPr>
        <p:spPr/>
        <p:txBody>
          <a:bodyPr/>
          <a:lstStyle/>
          <a:p>
            <a:fld id="{14D658D0-3E5D-435A-BFD7-2EE335740A75}" type="slidenum">
              <a:rPr lang="es-CL" smtClean="0"/>
              <a:t>26</a:t>
            </a:fld>
            <a:endParaRPr lang="es-CL"/>
          </a:p>
        </p:txBody>
      </p:sp>
    </p:spTree>
    <p:extLst>
      <p:ext uri="{BB962C8B-B14F-4D97-AF65-F5344CB8AC3E}">
        <p14:creationId xmlns:p14="http://schemas.microsoft.com/office/powerpoint/2010/main" val="15878391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smtClean="0"/>
              <a:t>Aportamos un ejemplo basado en la producción  de videojuegos para dar cuenta de como se</a:t>
            </a:r>
            <a:r>
              <a:rPr lang="es-CL" baseline="0" dirty="0" smtClean="0"/>
              <a:t> produce un Producto de Software para dejar en contexto lo antes planteado.</a:t>
            </a:r>
            <a:endParaRPr lang="es-CL" dirty="0"/>
          </a:p>
        </p:txBody>
      </p:sp>
      <p:sp>
        <p:nvSpPr>
          <p:cNvPr id="4" name="Marcador de número de diapositiva 3"/>
          <p:cNvSpPr>
            <a:spLocks noGrp="1"/>
          </p:cNvSpPr>
          <p:nvPr>
            <p:ph type="sldNum" sz="quarter" idx="10"/>
          </p:nvPr>
        </p:nvSpPr>
        <p:spPr/>
        <p:txBody>
          <a:bodyPr/>
          <a:lstStyle/>
          <a:p>
            <a:fld id="{14D658D0-3E5D-435A-BFD7-2EE335740A75}" type="slidenum">
              <a:rPr lang="es-CL" smtClean="0"/>
              <a:t>27</a:t>
            </a:fld>
            <a:endParaRPr lang="es-CL"/>
          </a:p>
        </p:txBody>
      </p:sp>
    </p:spTree>
    <p:extLst>
      <p:ext uri="{BB962C8B-B14F-4D97-AF65-F5344CB8AC3E}">
        <p14:creationId xmlns:p14="http://schemas.microsoft.com/office/powerpoint/2010/main" val="40511870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smtClean="0"/>
              <a:t>Planteamos el</a:t>
            </a:r>
            <a:r>
              <a:rPr lang="es-CL" baseline="0" dirty="0" smtClean="0"/>
              <a:t> ciclo de vida de la producción de software a nivel general para que visualmente se  pueda identificar que el punto de inicio del Desarrollo de un Software es la fase de </a:t>
            </a:r>
            <a:r>
              <a:rPr lang="es-CL" b="1" baseline="0" dirty="0" smtClean="0"/>
              <a:t>“Levantamiento de información” </a:t>
            </a:r>
            <a:r>
              <a:rPr lang="es-CL" baseline="0" dirty="0" smtClean="0"/>
              <a:t>o </a:t>
            </a:r>
            <a:r>
              <a:rPr lang="es-CL" b="1" baseline="0" dirty="0" smtClean="0"/>
              <a:t>“Toma de Requerimientos” </a:t>
            </a:r>
            <a:r>
              <a:rPr lang="es-CL" baseline="0" dirty="0" smtClean="0"/>
              <a:t>para una correcta definición de los que se necesita realizar posteriormente.</a:t>
            </a:r>
          </a:p>
          <a:p>
            <a:r>
              <a:rPr lang="es-CL" sz="1200" b="0" i="0" kern="1200" dirty="0" smtClean="0">
                <a:solidFill>
                  <a:schemeClr val="tx1"/>
                </a:solidFill>
                <a:effectLst/>
                <a:latin typeface="+mn-lt"/>
                <a:ea typeface="+mn-ea"/>
                <a:cs typeface="+mn-cs"/>
              </a:rPr>
              <a:t>Para que un proyecto de desarrollo de software pueda tener éxito,</a:t>
            </a:r>
            <a:r>
              <a:rPr lang="es-CL" sz="1200" b="0" i="0" kern="1200" baseline="0" dirty="0" smtClean="0">
                <a:solidFill>
                  <a:schemeClr val="tx1"/>
                </a:solidFill>
                <a:effectLst/>
                <a:latin typeface="+mn-lt"/>
                <a:ea typeface="+mn-ea"/>
                <a:cs typeface="+mn-cs"/>
              </a:rPr>
              <a:t> </a:t>
            </a:r>
            <a:r>
              <a:rPr lang="es-CL" sz="1200" b="0" i="0" kern="1200" dirty="0" smtClean="0">
                <a:solidFill>
                  <a:schemeClr val="tx1"/>
                </a:solidFill>
                <a:effectLst/>
                <a:latin typeface="+mn-lt"/>
                <a:ea typeface="+mn-ea"/>
                <a:cs typeface="+mn-cs"/>
              </a:rPr>
              <a:t>es crucial realizar una comprensión total de los requerimientos del </a:t>
            </a:r>
            <a:r>
              <a:rPr lang="es-CL" sz="1200" b="0" i="1" kern="1200" dirty="0" smtClean="0">
                <a:solidFill>
                  <a:schemeClr val="tx1"/>
                </a:solidFill>
                <a:effectLst/>
                <a:latin typeface="+mn-lt"/>
                <a:ea typeface="+mn-ea"/>
                <a:cs typeface="+mn-cs"/>
              </a:rPr>
              <a:t>software</a:t>
            </a:r>
            <a:r>
              <a:rPr lang="es-CL" sz="1200" b="0" i="0" kern="1200" dirty="0" smtClean="0">
                <a:solidFill>
                  <a:schemeClr val="tx1"/>
                </a:solidFill>
                <a:effectLst/>
                <a:latin typeface="+mn-lt"/>
                <a:ea typeface="+mn-ea"/>
                <a:cs typeface="+mn-cs"/>
              </a:rPr>
              <a:t> a diseñar. En la etapa del análisis y la especificación de requerimientos, tanto el </a:t>
            </a:r>
            <a:r>
              <a:rPr lang="es-CL" sz="1200" b="1" i="0" kern="1200" dirty="0" smtClean="0">
                <a:solidFill>
                  <a:schemeClr val="tx1"/>
                </a:solidFill>
                <a:effectLst/>
                <a:latin typeface="+mn-lt"/>
                <a:ea typeface="+mn-ea"/>
                <a:cs typeface="+mn-cs"/>
              </a:rPr>
              <a:t>cliente</a:t>
            </a:r>
            <a:r>
              <a:rPr lang="es-CL" sz="1200" b="0" i="0" kern="1200" dirty="0" smtClean="0">
                <a:solidFill>
                  <a:schemeClr val="tx1"/>
                </a:solidFill>
                <a:effectLst/>
                <a:latin typeface="+mn-lt"/>
                <a:ea typeface="+mn-ea"/>
                <a:cs typeface="+mn-cs"/>
              </a:rPr>
              <a:t>, como </a:t>
            </a:r>
            <a:r>
              <a:rPr lang="es-CL" sz="1200" b="1" i="0" kern="1200" dirty="0" smtClean="0">
                <a:solidFill>
                  <a:schemeClr val="tx1"/>
                </a:solidFill>
                <a:effectLst/>
                <a:latin typeface="+mn-lt"/>
                <a:ea typeface="+mn-ea"/>
                <a:cs typeface="+mn-cs"/>
              </a:rPr>
              <a:t>el desarrollador</a:t>
            </a:r>
            <a:r>
              <a:rPr lang="es-CL" sz="1200" b="0" i="0" kern="1200" dirty="0" smtClean="0">
                <a:solidFill>
                  <a:schemeClr val="tx1"/>
                </a:solidFill>
                <a:effectLst/>
                <a:latin typeface="+mn-lt"/>
                <a:ea typeface="+mn-ea"/>
                <a:cs typeface="+mn-cs"/>
              </a:rPr>
              <a:t> juegan un rol fundamental, debido a que </a:t>
            </a:r>
            <a:r>
              <a:rPr lang="es-CL" sz="1200" b="1" i="0" kern="1200" dirty="0" smtClean="0">
                <a:solidFill>
                  <a:schemeClr val="tx1"/>
                </a:solidFill>
                <a:effectLst/>
                <a:latin typeface="+mn-lt"/>
                <a:ea typeface="+mn-ea"/>
                <a:cs typeface="+mn-cs"/>
              </a:rPr>
              <a:t>el primero se encarga de describir las necesidades </a:t>
            </a:r>
            <a:r>
              <a:rPr lang="es-CL" sz="1200" b="0" i="0" kern="1200" dirty="0" smtClean="0">
                <a:solidFill>
                  <a:schemeClr val="tx1"/>
                </a:solidFill>
                <a:effectLst/>
                <a:latin typeface="+mn-lt"/>
                <a:ea typeface="+mn-ea"/>
                <a:cs typeface="+mn-cs"/>
              </a:rPr>
              <a:t>que le apremian, mientras que el segundo es el encargado de dar solución a dichas necesidades. </a:t>
            </a:r>
          </a:p>
          <a:p>
            <a:r>
              <a:rPr lang="es-CL" sz="1200" b="0" i="0" kern="1200" dirty="0" smtClean="0">
                <a:solidFill>
                  <a:schemeClr val="tx1"/>
                </a:solidFill>
                <a:effectLst/>
                <a:latin typeface="+mn-lt"/>
                <a:ea typeface="+mn-ea"/>
                <a:cs typeface="+mn-cs"/>
              </a:rPr>
              <a:t>Debido a que la especificación es complicada de detallar, desde el comienzo del desarrollo de los sistemas se ha tratado de realizar una </a:t>
            </a:r>
            <a:r>
              <a:rPr lang="es-CL" sz="1200" b="1" i="0" kern="1200" dirty="0" smtClean="0">
                <a:solidFill>
                  <a:schemeClr val="tx1"/>
                </a:solidFill>
                <a:effectLst/>
                <a:latin typeface="+mn-lt"/>
                <a:ea typeface="+mn-ea"/>
                <a:cs typeface="+mn-cs"/>
              </a:rPr>
              <a:t>adecuada identificación </a:t>
            </a:r>
            <a:r>
              <a:rPr lang="es-CL" sz="1200" b="0" i="0" kern="1200" dirty="0" smtClean="0">
                <a:solidFill>
                  <a:schemeClr val="tx1"/>
                </a:solidFill>
                <a:effectLst/>
                <a:latin typeface="+mn-lt"/>
                <a:ea typeface="+mn-ea"/>
                <a:cs typeface="+mn-cs"/>
              </a:rPr>
              <a:t>de los requisitos del sistema </a:t>
            </a:r>
            <a:r>
              <a:rPr lang="es-CL" sz="1200" b="1" i="0" kern="1200" dirty="0" smtClean="0">
                <a:solidFill>
                  <a:schemeClr val="tx1"/>
                </a:solidFill>
                <a:effectLst/>
                <a:latin typeface="+mn-lt"/>
                <a:ea typeface="+mn-ea"/>
                <a:cs typeface="+mn-cs"/>
              </a:rPr>
              <a:t>derivados de las necesidades de los usuarios</a:t>
            </a:r>
            <a:r>
              <a:rPr lang="es-CL" sz="1200" b="0" i="0" kern="1200" dirty="0" smtClean="0">
                <a:solidFill>
                  <a:schemeClr val="tx1"/>
                </a:solidFill>
                <a:effectLst/>
                <a:latin typeface="+mn-lt"/>
                <a:ea typeface="+mn-ea"/>
                <a:cs typeface="+mn-cs"/>
              </a:rPr>
              <a:t>.</a:t>
            </a:r>
            <a:endParaRPr lang="es-CL" dirty="0"/>
          </a:p>
        </p:txBody>
      </p:sp>
      <p:sp>
        <p:nvSpPr>
          <p:cNvPr id="4" name="Marcador de número de diapositiva 3"/>
          <p:cNvSpPr>
            <a:spLocks noGrp="1"/>
          </p:cNvSpPr>
          <p:nvPr>
            <p:ph type="sldNum" sz="quarter" idx="10"/>
          </p:nvPr>
        </p:nvSpPr>
        <p:spPr/>
        <p:txBody>
          <a:bodyPr/>
          <a:lstStyle/>
          <a:p>
            <a:fld id="{14D658D0-3E5D-435A-BFD7-2EE335740A75}" type="slidenum">
              <a:rPr lang="es-CL" smtClean="0"/>
              <a:t>28</a:t>
            </a:fld>
            <a:endParaRPr lang="es-CL"/>
          </a:p>
        </p:txBody>
      </p:sp>
    </p:spTree>
    <p:extLst>
      <p:ext uri="{BB962C8B-B14F-4D97-AF65-F5344CB8AC3E}">
        <p14:creationId xmlns:p14="http://schemas.microsoft.com/office/powerpoint/2010/main" val="1187633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400" b="1" i="0" kern="1200" dirty="0" smtClean="0">
                <a:solidFill>
                  <a:schemeClr val="tx1"/>
                </a:solidFill>
                <a:effectLst/>
                <a:latin typeface="+mn-lt"/>
                <a:ea typeface="+mn-ea"/>
                <a:cs typeface="+mn-cs"/>
              </a:rPr>
              <a:t>El proceso de Ingeniería de requerimientos posee cuatro etapas: </a:t>
            </a:r>
          </a:p>
          <a:p>
            <a:endParaRPr lang="es-CL" sz="1200" b="0" i="0" kern="1200" dirty="0" smtClean="0">
              <a:solidFill>
                <a:schemeClr val="tx1"/>
              </a:solidFill>
              <a:effectLst/>
              <a:latin typeface="+mn-lt"/>
              <a:ea typeface="+mn-ea"/>
              <a:cs typeface="+mn-cs"/>
            </a:endParaRPr>
          </a:p>
          <a:p>
            <a:pPr marL="0" indent="0">
              <a:buFont typeface="+mj-lt"/>
              <a:buNone/>
            </a:pPr>
            <a:r>
              <a:rPr lang="es-CL" sz="1200" b="0" i="0" kern="1200" dirty="0" smtClean="0">
                <a:solidFill>
                  <a:schemeClr val="tx1"/>
                </a:solidFill>
                <a:effectLst/>
                <a:latin typeface="+mn-lt"/>
                <a:ea typeface="+mn-ea"/>
                <a:cs typeface="+mn-cs"/>
              </a:rPr>
              <a:t>1. Estudio de factibilidad:</a:t>
            </a:r>
            <a:r>
              <a:rPr lang="es-CL" sz="1200" b="0" i="0" kern="1200" baseline="0" dirty="0" smtClean="0">
                <a:solidFill>
                  <a:schemeClr val="tx1"/>
                </a:solidFill>
                <a:effectLst/>
                <a:latin typeface="+mn-lt"/>
                <a:ea typeface="+mn-ea"/>
                <a:cs typeface="+mn-cs"/>
              </a:rPr>
              <a:t>  </a:t>
            </a:r>
          </a:p>
          <a:p>
            <a:pPr marL="0" indent="0">
              <a:buFont typeface="+mj-lt"/>
              <a:buNone/>
            </a:pPr>
            <a:r>
              <a:rPr lang="es-CL" sz="1200" b="0" i="0" kern="1200" baseline="0" dirty="0" smtClean="0">
                <a:solidFill>
                  <a:schemeClr val="tx1"/>
                </a:solidFill>
                <a:effectLst/>
                <a:latin typeface="+mn-lt"/>
                <a:ea typeface="+mn-ea"/>
                <a:cs typeface="+mn-cs"/>
              </a:rPr>
              <a:t>	En este caso el cliente ya considera factible realizar el proyecto dadas las condiciones, el producto deseado y los recursos disponibles. R</a:t>
            </a:r>
            <a:r>
              <a:rPr lang="es-CL" sz="1200" b="0" i="0" kern="1200" dirty="0" smtClean="0">
                <a:solidFill>
                  <a:schemeClr val="tx1"/>
                </a:solidFill>
                <a:effectLst/>
                <a:latin typeface="+mn-lt"/>
                <a:ea typeface="+mn-ea"/>
                <a:cs typeface="+mn-cs"/>
              </a:rPr>
              <a:t>ecolección y evaluación de la información inicial del proyecto.</a:t>
            </a:r>
          </a:p>
          <a:p>
            <a:pPr marL="0" indent="0">
              <a:buFont typeface="+mj-lt"/>
              <a:buNone/>
            </a:pPr>
            <a:r>
              <a:rPr lang="es-CL" sz="1200" b="1" i="0" kern="1200" dirty="0" smtClean="0">
                <a:solidFill>
                  <a:schemeClr val="tx1"/>
                </a:solidFill>
                <a:effectLst/>
                <a:latin typeface="+mn-lt"/>
                <a:ea typeface="+mn-ea"/>
                <a:cs typeface="+mn-cs"/>
              </a:rPr>
              <a:t>2. Obtención y análisis de requerimientos</a:t>
            </a:r>
            <a:r>
              <a:rPr lang="es-CL" sz="1200" b="0" i="0" kern="1200" dirty="0" smtClean="0">
                <a:solidFill>
                  <a:schemeClr val="tx1"/>
                </a:solidFill>
                <a:effectLst/>
                <a:latin typeface="+mn-lt"/>
                <a:ea typeface="+mn-ea"/>
                <a:cs typeface="+mn-cs"/>
              </a:rPr>
              <a:t>:</a:t>
            </a:r>
            <a:r>
              <a:rPr lang="es-CL" sz="1200" b="0" i="0" kern="1200" baseline="0" dirty="0" smtClean="0">
                <a:solidFill>
                  <a:schemeClr val="tx1"/>
                </a:solidFill>
                <a:effectLst/>
                <a:latin typeface="+mn-lt"/>
                <a:ea typeface="+mn-ea"/>
                <a:cs typeface="+mn-cs"/>
              </a:rPr>
              <a:t> </a:t>
            </a:r>
          </a:p>
          <a:p>
            <a:pPr marL="0" indent="0">
              <a:buFont typeface="+mj-lt"/>
              <a:buNone/>
            </a:pPr>
            <a:r>
              <a:rPr lang="es-ES_tradnl" sz="1200" b="0" i="0" kern="1200" dirty="0" smtClean="0">
                <a:solidFill>
                  <a:schemeClr val="tx1"/>
                </a:solidFill>
                <a:effectLst/>
                <a:latin typeface="+mn-lt"/>
                <a:ea typeface="+mn-ea"/>
                <a:cs typeface="+mn-cs"/>
              </a:rPr>
              <a:t>	El objetivo de esta etapa es determinar: el dominio de la aplicación, desempeño del sistema, las restricciones que el 	sistema debe poseer, entre otras cosas. En esta etapa toman principal importancia los </a:t>
            </a:r>
            <a:r>
              <a:rPr lang="es-ES_tradnl" sz="1200" b="0" i="1" kern="1200" dirty="0" err="1" smtClean="0">
                <a:solidFill>
                  <a:schemeClr val="tx1"/>
                </a:solidFill>
                <a:effectLst/>
                <a:latin typeface="+mn-lt"/>
                <a:ea typeface="+mn-ea"/>
                <a:cs typeface="+mn-cs"/>
              </a:rPr>
              <a:t>stakeholders</a:t>
            </a:r>
            <a:r>
              <a:rPr lang="es-ES_tradnl" sz="1200" b="0" i="0" kern="1200" dirty="0" smtClean="0">
                <a:solidFill>
                  <a:schemeClr val="tx1"/>
                </a:solidFill>
                <a:effectLst/>
                <a:latin typeface="+mn-lt"/>
                <a:ea typeface="+mn-ea"/>
                <a:cs typeface="+mn-cs"/>
              </a:rPr>
              <a:t>, los cuales son 	aquellas personas con alguna influencia ya sea directa o indirecta en los requerimientos del sistema</a:t>
            </a:r>
            <a:endParaRPr lang="es-CL" sz="1200" b="0" i="0" kern="1200" dirty="0" smtClean="0">
              <a:solidFill>
                <a:schemeClr val="tx1"/>
              </a:solidFill>
              <a:effectLst/>
              <a:latin typeface="+mn-lt"/>
              <a:ea typeface="+mn-ea"/>
              <a:cs typeface="+mn-cs"/>
            </a:endParaRPr>
          </a:p>
          <a:p>
            <a:pPr marL="0" indent="0">
              <a:buFont typeface="+mj-lt"/>
              <a:buNone/>
            </a:pPr>
            <a:r>
              <a:rPr lang="es-CL" sz="1200" b="0" i="0" kern="1200" dirty="0" smtClean="0">
                <a:solidFill>
                  <a:schemeClr val="tx1"/>
                </a:solidFill>
                <a:effectLst/>
                <a:latin typeface="+mn-lt"/>
                <a:ea typeface="+mn-ea"/>
                <a:cs typeface="+mn-cs"/>
              </a:rPr>
              <a:t>3. Especificación de requerimientos:</a:t>
            </a:r>
          </a:p>
          <a:p>
            <a:pPr marL="0" indent="0">
              <a:buFont typeface="+mj-lt"/>
              <a:buNone/>
            </a:pPr>
            <a:r>
              <a:rPr lang="es-CL" sz="1200" b="0" i="0" kern="1200" dirty="0" smtClean="0">
                <a:solidFill>
                  <a:schemeClr val="tx1"/>
                </a:solidFill>
                <a:effectLst/>
                <a:latin typeface="+mn-lt"/>
                <a:ea typeface="+mn-ea"/>
                <a:cs typeface="+mn-cs"/>
              </a:rPr>
              <a:t>	En esta etapa se establece la especificación de los requerimientos, es decir lo que el sistema debe realizar. Esta etapa es 	muy complicada debido a que la naturaleza de los problemas es muy compleja. </a:t>
            </a:r>
          </a:p>
          <a:p>
            <a:pPr marL="228600" indent="-228600">
              <a:buFont typeface="+mj-lt"/>
              <a:buAutoNum type="arabicPeriod"/>
            </a:pPr>
            <a:endParaRPr lang="es-CL" sz="1200" b="0" i="0" kern="1200" dirty="0" smtClean="0">
              <a:solidFill>
                <a:schemeClr val="tx1"/>
              </a:solidFill>
              <a:effectLst/>
              <a:latin typeface="+mn-lt"/>
              <a:ea typeface="+mn-ea"/>
              <a:cs typeface="+mn-cs"/>
            </a:endParaRPr>
          </a:p>
          <a:p>
            <a:pPr marL="0" indent="0">
              <a:buFont typeface="+mj-lt"/>
              <a:buNone/>
            </a:pPr>
            <a:r>
              <a:rPr lang="es-CL" sz="1200" b="0" i="0" kern="1200" dirty="0" smtClean="0">
                <a:solidFill>
                  <a:schemeClr val="tx1"/>
                </a:solidFill>
                <a:effectLst/>
                <a:latin typeface="+mn-lt"/>
                <a:ea typeface="+mn-ea"/>
                <a:cs typeface="+mn-cs"/>
              </a:rPr>
              <a:t>4. Validación de requerimientos:</a:t>
            </a:r>
          </a:p>
          <a:p>
            <a:r>
              <a:rPr lang="es-CL" sz="1200" b="0" i="0" kern="1200" dirty="0" smtClean="0">
                <a:solidFill>
                  <a:schemeClr val="tx1"/>
                </a:solidFill>
                <a:effectLst/>
                <a:latin typeface="+mn-lt"/>
                <a:ea typeface="+mn-ea"/>
                <a:cs typeface="+mn-cs"/>
              </a:rPr>
              <a:t>	En esta etapa se establecen los requerimientos finales </a:t>
            </a:r>
            <a:r>
              <a:rPr lang="es-CL" sz="1200" b="0" i="0" kern="1200" dirty="0" err="1" smtClean="0">
                <a:solidFill>
                  <a:schemeClr val="tx1"/>
                </a:solidFill>
                <a:effectLst/>
                <a:latin typeface="+mn-lt"/>
                <a:ea typeface="+mn-ea"/>
                <a:cs typeface="+mn-cs"/>
              </a:rPr>
              <a:t>ó</a:t>
            </a:r>
            <a:r>
              <a:rPr lang="es-CL" sz="1200" b="0" i="0" kern="1200" dirty="0" smtClean="0">
                <a:solidFill>
                  <a:schemeClr val="tx1"/>
                </a:solidFill>
                <a:effectLst/>
                <a:latin typeface="+mn-lt"/>
                <a:ea typeface="+mn-ea"/>
                <a:cs typeface="+mn-cs"/>
              </a:rPr>
              <a:t> completos que definirán el sistema que el cliente desea</a:t>
            </a:r>
          </a:p>
        </p:txBody>
      </p:sp>
      <p:sp>
        <p:nvSpPr>
          <p:cNvPr id="4" name="Marcador de número de diapositiva 3"/>
          <p:cNvSpPr>
            <a:spLocks noGrp="1"/>
          </p:cNvSpPr>
          <p:nvPr>
            <p:ph type="sldNum" sz="quarter" idx="10"/>
          </p:nvPr>
        </p:nvSpPr>
        <p:spPr/>
        <p:txBody>
          <a:bodyPr/>
          <a:lstStyle/>
          <a:p>
            <a:fld id="{14D658D0-3E5D-435A-BFD7-2EE335740A75}" type="slidenum">
              <a:rPr lang="es-CL" smtClean="0"/>
              <a:t>29</a:t>
            </a:fld>
            <a:endParaRPr lang="es-CL"/>
          </a:p>
        </p:txBody>
      </p:sp>
    </p:spTree>
    <p:extLst>
      <p:ext uri="{BB962C8B-B14F-4D97-AF65-F5344CB8AC3E}">
        <p14:creationId xmlns:p14="http://schemas.microsoft.com/office/powerpoint/2010/main" val="2266488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L" dirty="0" smtClean="0"/>
              <a:t>Semana 1</a:t>
            </a:r>
          </a:p>
          <a:p>
            <a:pPr marL="0" marR="0" indent="0" algn="l" defTabSz="914400" rtl="0" eaLnBrk="1" fontAlgn="auto" latinLnBrk="0" hangingPunct="1">
              <a:lnSpc>
                <a:spcPct val="100000"/>
              </a:lnSpc>
              <a:spcBef>
                <a:spcPts val="0"/>
              </a:spcBef>
              <a:spcAft>
                <a:spcPts val="0"/>
              </a:spcAft>
              <a:buClrTx/>
              <a:buSzTx/>
              <a:buFontTx/>
              <a:buNone/>
              <a:tabLst/>
              <a:defRPr/>
            </a:pPr>
            <a:r>
              <a:rPr lang="es-CL" dirty="0" smtClean="0"/>
              <a:t>EA1</a:t>
            </a:r>
          </a:p>
        </p:txBody>
      </p:sp>
      <p:sp>
        <p:nvSpPr>
          <p:cNvPr id="125" name="Shape 1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67156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sz="1200" b="0" i="0" kern="1200" dirty="0" smtClean="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14D658D0-3E5D-435A-BFD7-2EE335740A75}" type="slidenum">
              <a:rPr lang="es-CL" smtClean="0"/>
              <a:t>30</a:t>
            </a:fld>
            <a:endParaRPr lang="es-CL"/>
          </a:p>
        </p:txBody>
      </p:sp>
    </p:spTree>
    <p:extLst>
      <p:ext uri="{BB962C8B-B14F-4D97-AF65-F5344CB8AC3E}">
        <p14:creationId xmlns:p14="http://schemas.microsoft.com/office/powerpoint/2010/main" val="14353882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L" dirty="0" smtClean="0"/>
              <a:t>Semana 1-s2</a:t>
            </a:r>
          </a:p>
          <a:p>
            <a:pPr marL="0" marR="0" indent="0" algn="l" defTabSz="914400" rtl="0" eaLnBrk="1" fontAlgn="auto" latinLnBrk="0" hangingPunct="1">
              <a:lnSpc>
                <a:spcPct val="100000"/>
              </a:lnSpc>
              <a:spcBef>
                <a:spcPts val="0"/>
              </a:spcBef>
              <a:spcAft>
                <a:spcPts val="0"/>
              </a:spcAft>
              <a:buClrTx/>
              <a:buSzTx/>
              <a:buFontTx/>
              <a:buNone/>
              <a:tabLst/>
              <a:defRPr/>
            </a:pPr>
            <a:r>
              <a:rPr lang="es-CL" dirty="0" smtClean="0"/>
              <a:t>EA1</a:t>
            </a:r>
          </a:p>
          <a:p>
            <a:r>
              <a:rPr lang="es-CL" dirty="0" smtClean="0"/>
              <a:t>Estudio de Viabilidad</a:t>
            </a:r>
            <a:endParaRPr lang="es-CL" sz="1200" b="0" i="0" kern="1200" dirty="0" smtClean="0">
              <a:solidFill>
                <a:schemeClr val="tx1"/>
              </a:solidFill>
              <a:effectLst/>
              <a:latin typeface="+mn-lt"/>
              <a:ea typeface="+mn-ea"/>
              <a:cs typeface="+mn-cs"/>
            </a:endParaRPr>
          </a:p>
          <a:p>
            <a:endParaRPr lang="es-CL" sz="1200" b="1" i="0" kern="1200" dirty="0" smtClean="0">
              <a:solidFill>
                <a:schemeClr val="tx1"/>
              </a:solidFill>
              <a:effectLst/>
              <a:latin typeface="+mn-lt"/>
              <a:ea typeface="+mn-ea"/>
              <a:cs typeface="+mn-cs"/>
            </a:endParaRPr>
          </a:p>
          <a:p>
            <a:r>
              <a:rPr lang="es-CL" sz="1200" b="1" i="0" kern="1200" dirty="0" smtClean="0">
                <a:solidFill>
                  <a:schemeClr val="tx1"/>
                </a:solidFill>
                <a:effectLst/>
                <a:latin typeface="+mn-lt"/>
                <a:ea typeface="+mn-ea"/>
                <a:cs typeface="+mn-cs"/>
              </a:rPr>
              <a:t>Factibilidad</a:t>
            </a:r>
            <a:r>
              <a:rPr lang="es-CL" sz="1200" b="0" i="0" kern="1200" dirty="0" smtClean="0">
                <a:solidFill>
                  <a:schemeClr val="tx1"/>
                </a:solidFill>
                <a:effectLst/>
                <a:latin typeface="+mn-lt"/>
                <a:ea typeface="+mn-ea"/>
                <a:cs typeface="+mn-cs"/>
              </a:rPr>
              <a:t> se refiere a la disponibilidad de los recursos necesarios para llevar a cabo los objetivos o metas señaladas. Generalmente la factibilidad se determina sobre un proyecto.</a:t>
            </a:r>
          </a:p>
          <a:p>
            <a:r>
              <a:rPr lang="es-CL" sz="1200" b="0" i="0" kern="1200" dirty="0" smtClean="0">
                <a:solidFill>
                  <a:schemeClr val="tx1"/>
                </a:solidFill>
                <a:effectLst/>
                <a:latin typeface="+mn-lt"/>
                <a:ea typeface="+mn-ea"/>
                <a:cs typeface="+mn-cs"/>
              </a:rPr>
              <a:t>Estos resultados se entregan a la gerencia, quienes son los que aprueban la realización del sistema informático.</a:t>
            </a:r>
          </a:p>
          <a:p>
            <a:r>
              <a:rPr lang="es-CL" sz="1200" b="0" i="0" kern="1200" dirty="0" smtClean="0">
                <a:solidFill>
                  <a:schemeClr val="tx1"/>
                </a:solidFill>
                <a:effectLst/>
                <a:latin typeface="+mn-lt"/>
                <a:ea typeface="+mn-ea"/>
                <a:cs typeface="+mn-cs"/>
              </a:rPr>
              <a:t>El estudio de factibilidad es una tarea que suele estar organizada y realizada por los analistas de sistemas. El estudio consume aproximadamente entre un 5 % y un 10 % del costo estimado total del proyecto, y el período de elaboración del mismo varía dependiendo del tamaño y tipo de sistema a desarrollar.</a:t>
            </a:r>
          </a:p>
          <a:p>
            <a:endParaRPr lang="es-CL" dirty="0" smtClean="0"/>
          </a:p>
          <a:p>
            <a:r>
              <a:rPr lang="es-CL" dirty="0" smtClean="0"/>
              <a:t>Comentarios sobre: Que pasa si no aprueba un tópico</a:t>
            </a:r>
            <a:r>
              <a:rPr lang="es-CL" baseline="0" dirty="0" smtClean="0"/>
              <a:t> de el estudio de factibilidad.</a:t>
            </a:r>
            <a:endParaRPr lang="es-CL" dirty="0" smtClean="0"/>
          </a:p>
          <a:p>
            <a:r>
              <a:rPr lang="es-CL" dirty="0" smtClean="0"/>
              <a:t>Revisión de las necesidades, la descripción resumida del sistema a desarrollar y la influencia de este en el negocio para determinar si vale la pena o no construir el SW.</a:t>
            </a:r>
          </a:p>
          <a:p>
            <a:pPr marL="285750" indent="-285750">
              <a:lnSpc>
                <a:spcPct val="150000"/>
              </a:lnSpc>
              <a:buFont typeface="Arial" panose="020B0604020202020204" pitchFamily="34" charset="0"/>
              <a:buChar char="•"/>
            </a:pPr>
            <a:r>
              <a:rPr lang="es-CL" dirty="0" smtClean="0"/>
              <a:t>FINANCIERA  Y ECONOMICA</a:t>
            </a:r>
          </a:p>
          <a:p>
            <a:pPr marL="0" indent="0">
              <a:lnSpc>
                <a:spcPct val="150000"/>
              </a:lnSpc>
              <a:buFont typeface="Arial" panose="020B0604020202020204" pitchFamily="34" charset="0"/>
              <a:buNone/>
            </a:pPr>
            <a:r>
              <a:rPr lang="es-CL" sz="1200" b="0" i="0" kern="1200" dirty="0" smtClean="0">
                <a:solidFill>
                  <a:schemeClr val="tx1"/>
                </a:solidFill>
                <a:effectLst/>
                <a:latin typeface="+mn-lt"/>
                <a:ea typeface="+mn-ea"/>
                <a:cs typeface="+mn-cs"/>
              </a:rPr>
              <a:t>Se refiere a que se dispone del capital en efectivo o de los créditos de financiamiento necesario para invertir en el desarrollo del proyecto, mismo que deberá haber probado que sus beneficios a obtener son superiores a sus costos en que incurrirá al desarrollar e implementar el proyecto o sistema</a:t>
            </a:r>
            <a:endParaRPr lang="es-CL" dirty="0" smtClean="0"/>
          </a:p>
          <a:p>
            <a:endParaRPr lang="es-CL" dirty="0" smtClean="0"/>
          </a:p>
          <a:p>
            <a:endParaRPr lang="es-CL" dirty="0" smtClean="0"/>
          </a:p>
          <a:p>
            <a:pPr marL="285750" indent="-285750">
              <a:lnSpc>
                <a:spcPct val="150000"/>
              </a:lnSpc>
              <a:buFont typeface="Arial" panose="020B0604020202020204" pitchFamily="34" charset="0"/>
              <a:buChar char="•"/>
            </a:pPr>
            <a:r>
              <a:rPr lang="es-CL" dirty="0" smtClean="0"/>
              <a:t>TÉCNICA</a:t>
            </a:r>
          </a:p>
          <a:p>
            <a:pPr marL="0" indent="0">
              <a:lnSpc>
                <a:spcPct val="150000"/>
              </a:lnSpc>
              <a:buFont typeface="Arial" panose="020B0604020202020204" pitchFamily="34" charset="0"/>
              <a:buNone/>
            </a:pPr>
            <a:r>
              <a:rPr lang="es-CL" sz="1200" b="0" i="0" kern="1200" dirty="0" smtClean="0">
                <a:solidFill>
                  <a:schemeClr val="tx1"/>
                </a:solidFill>
                <a:effectLst/>
                <a:latin typeface="+mn-lt"/>
                <a:ea typeface="+mn-ea"/>
                <a:cs typeface="+mn-cs"/>
              </a:rPr>
              <a:t>Indica si se dispone de los conocimientos y habilidades en el manejo de métodos, procedimientos y funciones requeridas para el desarrollo e implantación del proyecto. Además indica si se dispone del equipo y herramientas para llevarlo a cabo, y de no ser así, si existe la posibilidad de generarlos o crearlos en el tiempo requerido por el proyecto.</a:t>
            </a:r>
          </a:p>
          <a:p>
            <a:pPr marL="0" indent="0">
              <a:lnSpc>
                <a:spcPct val="150000"/>
              </a:lnSpc>
              <a:buFont typeface="Arial" panose="020B0604020202020204" pitchFamily="34" charset="0"/>
              <a:buNone/>
            </a:pPr>
            <a:endParaRPr lang="es-CL" dirty="0" smtClean="0"/>
          </a:p>
          <a:p>
            <a:pPr marL="285750" indent="-285750">
              <a:lnSpc>
                <a:spcPct val="150000"/>
              </a:lnSpc>
              <a:buFont typeface="Arial" panose="020B0604020202020204" pitchFamily="34" charset="0"/>
              <a:buChar char="•"/>
            </a:pPr>
            <a:r>
              <a:rPr lang="es-CL" dirty="0" smtClean="0"/>
              <a:t>OPERATIVA</a:t>
            </a:r>
          </a:p>
          <a:p>
            <a:pPr marL="0" indent="0">
              <a:lnSpc>
                <a:spcPct val="150000"/>
              </a:lnSpc>
              <a:buFont typeface="Arial" panose="020B0604020202020204" pitchFamily="34" charset="0"/>
              <a:buNone/>
            </a:pPr>
            <a:r>
              <a:rPr lang="es-CL" sz="1200" b="0" i="0" kern="1200" dirty="0" smtClean="0">
                <a:solidFill>
                  <a:schemeClr val="tx1"/>
                </a:solidFill>
                <a:effectLst/>
                <a:latin typeface="+mn-lt"/>
                <a:ea typeface="+mn-ea"/>
                <a:cs typeface="+mn-cs"/>
              </a:rPr>
              <a:t>Se refiere a que debe existir el personal capacitado requerido para llevar a cabo el proyecto y así mismo, deben existir usuarios finales dispuestos a emplear los productos o servicios generados por el proyecto o sistema desarrollado</a:t>
            </a:r>
            <a:endParaRPr lang="es-CL" dirty="0" smtClean="0"/>
          </a:p>
          <a:p>
            <a:endParaRPr lang="es-CL" dirty="0"/>
          </a:p>
        </p:txBody>
      </p:sp>
      <p:sp>
        <p:nvSpPr>
          <p:cNvPr id="4" name="Marcador de número de diapositiva 3"/>
          <p:cNvSpPr>
            <a:spLocks noGrp="1"/>
          </p:cNvSpPr>
          <p:nvPr>
            <p:ph type="sldNum" sz="quarter" idx="10"/>
          </p:nvPr>
        </p:nvSpPr>
        <p:spPr/>
        <p:txBody>
          <a:bodyPr/>
          <a:lstStyle/>
          <a:p>
            <a:fld id="{14D658D0-3E5D-435A-BFD7-2EE335740A75}" type="slidenum">
              <a:rPr lang="es-CL" smtClean="0"/>
              <a:t>31</a:t>
            </a:fld>
            <a:endParaRPr lang="es-CL"/>
          </a:p>
        </p:txBody>
      </p:sp>
    </p:spTree>
    <p:extLst>
      <p:ext uri="{BB962C8B-B14F-4D97-AF65-F5344CB8AC3E}">
        <p14:creationId xmlns:p14="http://schemas.microsoft.com/office/powerpoint/2010/main" val="11636455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L" dirty="0" smtClean="0"/>
              <a:t>Semana 1-s2</a:t>
            </a:r>
          </a:p>
          <a:p>
            <a:pPr marL="0" marR="0" indent="0" algn="l" defTabSz="914400" rtl="0" eaLnBrk="1" fontAlgn="auto" latinLnBrk="0" hangingPunct="1">
              <a:lnSpc>
                <a:spcPct val="100000"/>
              </a:lnSpc>
              <a:spcBef>
                <a:spcPts val="0"/>
              </a:spcBef>
              <a:spcAft>
                <a:spcPts val="0"/>
              </a:spcAft>
              <a:buClrTx/>
              <a:buSzTx/>
              <a:buFontTx/>
              <a:buNone/>
              <a:tabLst/>
              <a:defRPr/>
            </a:pPr>
            <a:r>
              <a:rPr lang="es-CL" dirty="0" smtClean="0"/>
              <a:t>EA1</a:t>
            </a:r>
          </a:p>
          <a:p>
            <a:r>
              <a:rPr lang="es-CL" dirty="0" smtClean="0"/>
              <a:t>Identificar a los participantes (Stakeholders)</a:t>
            </a:r>
            <a:endParaRPr lang="es-CL" sz="1200" b="0" i="0" kern="1200" dirty="0" smtClean="0">
              <a:solidFill>
                <a:schemeClr val="tx1"/>
              </a:solidFill>
              <a:effectLst/>
              <a:latin typeface="+mn-lt"/>
              <a:ea typeface="+mn-ea"/>
              <a:cs typeface="+mn-cs"/>
            </a:endParaRPr>
          </a:p>
          <a:p>
            <a:endParaRPr lang="es-CL" dirty="0" smtClean="0"/>
          </a:p>
          <a:p>
            <a:r>
              <a:rPr lang="es-CL" dirty="0" smtClean="0"/>
              <a:t>El</a:t>
            </a:r>
            <a:r>
              <a:rPr lang="es-CL" baseline="0" dirty="0" smtClean="0"/>
              <a:t> ciclo de vida del Proyecto de Desarrollo de software implica actores.</a:t>
            </a:r>
          </a:p>
          <a:p>
            <a:r>
              <a:rPr lang="es-CL" sz="1200" b="0" i="0" kern="1200" dirty="0" smtClean="0">
                <a:solidFill>
                  <a:schemeClr val="tx1"/>
                </a:solidFill>
                <a:effectLst/>
                <a:latin typeface="+mn-lt"/>
                <a:ea typeface="+mn-ea"/>
                <a:cs typeface="+mn-cs"/>
              </a:rPr>
              <a:t>El </a:t>
            </a:r>
            <a:r>
              <a:rPr lang="es-CL" sz="1200" b="1" i="0" kern="1200" dirty="0" smtClean="0">
                <a:solidFill>
                  <a:schemeClr val="tx1"/>
                </a:solidFill>
                <a:effectLst/>
                <a:latin typeface="+mn-lt"/>
                <a:ea typeface="+mn-ea"/>
                <a:cs typeface="+mn-cs"/>
              </a:rPr>
              <a:t>cliente</a:t>
            </a:r>
            <a:r>
              <a:rPr lang="es-CL" sz="1200" b="0" i="0" kern="1200" dirty="0" smtClean="0">
                <a:solidFill>
                  <a:schemeClr val="tx1"/>
                </a:solidFill>
                <a:effectLst/>
                <a:latin typeface="+mn-lt"/>
                <a:ea typeface="+mn-ea"/>
                <a:cs typeface="+mn-cs"/>
              </a:rPr>
              <a:t> del proyecto, o de su organización, es quien contrata sus servicios para que éste le resuelva un problema.</a:t>
            </a:r>
          </a:p>
          <a:p>
            <a:pPr fontAlgn="base"/>
            <a:r>
              <a:rPr lang="es-CL" sz="1200" b="0" i="0" kern="1200" dirty="0" smtClean="0">
                <a:solidFill>
                  <a:schemeClr val="tx1"/>
                </a:solidFill>
                <a:effectLst/>
                <a:latin typeface="+mn-lt"/>
                <a:ea typeface="+mn-ea"/>
                <a:cs typeface="+mn-cs"/>
              </a:rPr>
              <a:t>En términos simples, los</a:t>
            </a:r>
            <a:r>
              <a:rPr lang="es-CL" sz="1200" b="1" i="0" kern="1200" dirty="0" smtClean="0">
                <a:solidFill>
                  <a:schemeClr val="tx1"/>
                </a:solidFill>
                <a:effectLst/>
                <a:latin typeface="+mn-lt"/>
                <a:ea typeface="+mn-ea"/>
                <a:cs typeface="+mn-cs"/>
              </a:rPr>
              <a:t> </a:t>
            </a:r>
            <a:r>
              <a:rPr lang="es-CL" sz="1200" b="1" i="0" kern="1200" dirty="0" err="1" smtClean="0">
                <a:solidFill>
                  <a:schemeClr val="tx1"/>
                </a:solidFill>
                <a:effectLst/>
                <a:latin typeface="+mn-lt"/>
                <a:ea typeface="+mn-ea"/>
                <a:cs typeface="+mn-cs"/>
              </a:rPr>
              <a:t>stakeholders</a:t>
            </a:r>
            <a:r>
              <a:rPr lang="es-CL" sz="1200" b="1" i="0" kern="1200" dirty="0" smtClean="0">
                <a:solidFill>
                  <a:schemeClr val="tx1"/>
                </a:solidFill>
                <a:effectLst/>
                <a:latin typeface="+mn-lt"/>
                <a:ea typeface="+mn-ea"/>
                <a:cs typeface="+mn-cs"/>
              </a:rPr>
              <a:t> </a:t>
            </a:r>
            <a:r>
              <a:rPr lang="es-CL" sz="1200" b="0" i="0" kern="1200" dirty="0" smtClean="0">
                <a:solidFill>
                  <a:schemeClr val="tx1"/>
                </a:solidFill>
                <a:effectLst/>
                <a:latin typeface="+mn-lt"/>
                <a:ea typeface="+mn-ea"/>
                <a:cs typeface="+mn-cs"/>
              </a:rPr>
              <a:t>pueden ser definidos como todos los</a:t>
            </a:r>
            <a:r>
              <a:rPr lang="es-CL" sz="1200" b="1" i="0" kern="1200" dirty="0" smtClean="0">
                <a:solidFill>
                  <a:schemeClr val="tx1"/>
                </a:solidFill>
                <a:effectLst/>
                <a:latin typeface="+mn-lt"/>
                <a:ea typeface="+mn-ea"/>
                <a:cs typeface="+mn-cs"/>
              </a:rPr>
              <a:t> actores sociales </a:t>
            </a:r>
            <a:r>
              <a:rPr lang="es-CL" sz="1200" b="0" i="0" kern="1200" dirty="0" smtClean="0">
                <a:solidFill>
                  <a:schemeClr val="tx1"/>
                </a:solidFill>
                <a:effectLst/>
                <a:latin typeface="+mn-lt"/>
                <a:ea typeface="+mn-ea"/>
                <a:cs typeface="+mn-cs"/>
              </a:rPr>
              <a:t>que, producto de las decisiones y objetivos de una empresa se pueden ver afectados, ya sea de forma positiva o negativa. Así por ejemplo, los dueños de una compañía, sus trabajadores, la comunidad donde ésta opera y sus proveedores, entre otros forman parte de este grupo.</a:t>
            </a:r>
          </a:p>
          <a:p>
            <a:pPr fontAlgn="base"/>
            <a:r>
              <a:rPr lang="es-CL" sz="1200" b="0" i="0" kern="1200" dirty="0" smtClean="0">
                <a:solidFill>
                  <a:schemeClr val="tx1"/>
                </a:solidFill>
                <a:effectLst/>
                <a:latin typeface="+mn-lt"/>
                <a:ea typeface="+mn-ea"/>
                <a:cs typeface="+mn-cs"/>
              </a:rPr>
              <a:t>Existen dos tipos de grupos de interés:</a:t>
            </a:r>
          </a:p>
          <a:p>
            <a:pPr fontAlgn="base"/>
            <a:r>
              <a:rPr lang="es-CL" sz="1200" b="1" i="0" kern="1200" dirty="0" smtClean="0">
                <a:solidFill>
                  <a:schemeClr val="tx1"/>
                </a:solidFill>
                <a:effectLst/>
                <a:latin typeface="+mn-lt"/>
                <a:ea typeface="+mn-ea"/>
                <a:cs typeface="+mn-cs"/>
              </a:rPr>
              <a:t>Primarios: </a:t>
            </a:r>
            <a:r>
              <a:rPr lang="es-CL" sz="1200" b="0" i="0" kern="1200" dirty="0" smtClean="0">
                <a:solidFill>
                  <a:schemeClr val="tx1"/>
                </a:solidFill>
                <a:effectLst/>
                <a:latin typeface="+mn-lt"/>
                <a:ea typeface="+mn-ea"/>
                <a:cs typeface="+mn-cs"/>
              </a:rPr>
              <a:t>Los </a:t>
            </a:r>
            <a:r>
              <a:rPr lang="es-CL" sz="1200" b="0" i="1" kern="1200" dirty="0" err="1" smtClean="0">
                <a:solidFill>
                  <a:schemeClr val="tx1"/>
                </a:solidFill>
                <a:effectLst/>
                <a:latin typeface="+mn-lt"/>
                <a:ea typeface="+mn-ea"/>
                <a:cs typeface="+mn-cs"/>
              </a:rPr>
              <a:t>stakeholders</a:t>
            </a:r>
            <a:r>
              <a:rPr lang="es-CL" sz="1200" b="0" i="1" kern="1200" dirty="0" smtClean="0">
                <a:solidFill>
                  <a:schemeClr val="tx1"/>
                </a:solidFill>
                <a:effectLst/>
                <a:latin typeface="+mn-lt"/>
                <a:ea typeface="+mn-ea"/>
                <a:cs typeface="+mn-cs"/>
              </a:rPr>
              <a:t> primarios</a:t>
            </a:r>
            <a:r>
              <a:rPr lang="es-CL" sz="1200" b="0" i="0" kern="1200" dirty="0" smtClean="0">
                <a:solidFill>
                  <a:schemeClr val="tx1"/>
                </a:solidFill>
                <a:effectLst/>
                <a:latin typeface="+mn-lt"/>
                <a:ea typeface="+mn-ea"/>
                <a:cs typeface="+mn-cs"/>
              </a:rPr>
              <a:t> son fundamentales para el operar de una organización. Este grupo incluye a quienes tienen alguna relación económica con el negocio, como por ejemplo, los accionistas, los clientes, los proveedores y los trabajadores.</a:t>
            </a:r>
          </a:p>
          <a:p>
            <a:pPr fontAlgn="base"/>
            <a:r>
              <a:rPr lang="es-CL" sz="1200" b="1" i="0" kern="1200" dirty="0" smtClean="0">
                <a:solidFill>
                  <a:schemeClr val="tx1"/>
                </a:solidFill>
                <a:effectLst/>
                <a:latin typeface="+mn-lt"/>
                <a:ea typeface="+mn-ea"/>
                <a:cs typeface="+mn-cs"/>
              </a:rPr>
              <a:t>Secundarios: </a:t>
            </a:r>
            <a:r>
              <a:rPr lang="es-CL" sz="1200" b="0" i="0" kern="1200" dirty="0" smtClean="0">
                <a:solidFill>
                  <a:schemeClr val="tx1"/>
                </a:solidFill>
                <a:effectLst/>
                <a:latin typeface="+mn-lt"/>
                <a:ea typeface="+mn-ea"/>
                <a:cs typeface="+mn-cs"/>
              </a:rPr>
              <a:t>Los </a:t>
            </a:r>
            <a:r>
              <a:rPr lang="es-CL" sz="1200" b="0" i="1" kern="1200" dirty="0" err="1" smtClean="0">
                <a:solidFill>
                  <a:schemeClr val="tx1"/>
                </a:solidFill>
                <a:effectLst/>
                <a:latin typeface="+mn-lt"/>
                <a:ea typeface="+mn-ea"/>
                <a:cs typeface="+mn-cs"/>
              </a:rPr>
              <a:t>stakeholders</a:t>
            </a:r>
            <a:r>
              <a:rPr lang="es-CL" sz="1200" b="0" i="1" kern="1200" dirty="0" smtClean="0">
                <a:solidFill>
                  <a:schemeClr val="tx1"/>
                </a:solidFill>
                <a:effectLst/>
                <a:latin typeface="+mn-lt"/>
                <a:ea typeface="+mn-ea"/>
                <a:cs typeface="+mn-cs"/>
              </a:rPr>
              <a:t> secundarios </a:t>
            </a:r>
            <a:r>
              <a:rPr lang="es-CL" sz="1200" b="0" i="0" kern="1200" dirty="0" smtClean="0">
                <a:solidFill>
                  <a:schemeClr val="tx1"/>
                </a:solidFill>
                <a:effectLst/>
                <a:latin typeface="+mn-lt"/>
                <a:ea typeface="+mn-ea"/>
                <a:cs typeface="+mn-cs"/>
              </a:rPr>
              <a:t>son  aquellos que no participan directamente en el intercambio con una empresa, pero que sí pueden afectar o verse afectados por las acciones de ésta. En esta categoría están los competidores, los medios de comunicación y las </a:t>
            </a:r>
            <a:r>
              <a:rPr lang="es-CL" sz="1200" b="0" i="0" kern="1200" dirty="0" err="1" smtClean="0">
                <a:solidFill>
                  <a:schemeClr val="tx1"/>
                </a:solidFill>
                <a:effectLst/>
                <a:latin typeface="+mn-lt"/>
                <a:ea typeface="+mn-ea"/>
                <a:cs typeface="+mn-cs"/>
              </a:rPr>
              <a:t>ONG´s</a:t>
            </a:r>
            <a:r>
              <a:rPr lang="es-CL" sz="1200" b="0" i="0" kern="1200" dirty="0" smtClean="0">
                <a:solidFill>
                  <a:schemeClr val="tx1"/>
                </a:solidFill>
                <a:effectLst/>
                <a:latin typeface="+mn-lt"/>
                <a:ea typeface="+mn-ea"/>
                <a:cs typeface="+mn-cs"/>
              </a:rPr>
              <a:t>, entre otros.</a:t>
            </a:r>
          </a:p>
          <a:p>
            <a:r>
              <a:rPr lang="es-CL" sz="1200" b="0" i="0" kern="1200" dirty="0" smtClean="0">
                <a:solidFill>
                  <a:schemeClr val="tx1"/>
                </a:solidFill>
                <a:effectLst/>
                <a:latin typeface="+mn-lt"/>
                <a:ea typeface="+mn-ea"/>
                <a:cs typeface="+mn-cs"/>
              </a:rPr>
              <a:t>El Jefe de Proyecto se destaca como la </a:t>
            </a:r>
            <a:r>
              <a:rPr lang="es-CL" sz="1200" b="1" i="0" kern="1200" dirty="0" smtClean="0">
                <a:solidFill>
                  <a:schemeClr val="tx1"/>
                </a:solidFill>
                <a:effectLst/>
                <a:latin typeface="+mn-lt"/>
                <a:ea typeface="+mn-ea"/>
                <a:cs typeface="+mn-cs"/>
              </a:rPr>
              <a:t>figura clave en la planificación, ejecución y control del proyecto</a:t>
            </a:r>
            <a:r>
              <a:rPr lang="es-CL" sz="1200" b="0" i="0" kern="1200" dirty="0" smtClean="0">
                <a:solidFill>
                  <a:schemeClr val="tx1"/>
                </a:solidFill>
                <a:effectLst/>
                <a:latin typeface="+mn-lt"/>
                <a:ea typeface="+mn-ea"/>
                <a:cs typeface="+mn-cs"/>
              </a:rPr>
              <a:t> y es el motor que ha de impulsar el avance del mismo mediante la toma de decisiones tendentes a la consecución de los objetivos. El Jefe de Proyecto es un verdadero jefe, es decir, tiene poder ejecutivo y autoridad para mandar y  tomar decisiones dentro del ámbito y objetivos del proyecto. No es un mero coordinador o animador, como en algunas ocasiones se piensa. De la misma forma, tampoco sería correcto pensar que el Jefe de Proyecto tiene un poder absoluto y dictatorial sobre el mismo, ya que se encuentra inmerso en la estructura y organización de la empresa.</a:t>
            </a:r>
          </a:p>
          <a:p>
            <a:r>
              <a:rPr lang="es-CL" sz="1200" b="0" i="0" kern="1200" dirty="0" smtClean="0">
                <a:solidFill>
                  <a:schemeClr val="tx1"/>
                </a:solidFill>
                <a:effectLst/>
                <a:latin typeface="+mn-lt"/>
                <a:ea typeface="+mn-ea"/>
                <a:cs typeface="+mn-cs"/>
              </a:rPr>
              <a:t>El </a:t>
            </a:r>
            <a:r>
              <a:rPr lang="es-CL" sz="1200" b="1" i="0" kern="1200" dirty="0" smtClean="0">
                <a:solidFill>
                  <a:schemeClr val="tx1"/>
                </a:solidFill>
                <a:effectLst/>
                <a:latin typeface="+mn-lt"/>
                <a:ea typeface="+mn-ea"/>
                <a:cs typeface="+mn-cs"/>
              </a:rPr>
              <a:t>Analista Programador Computacional </a:t>
            </a:r>
            <a:r>
              <a:rPr lang="es-CL" sz="1200" b="0" i="0" kern="1200" dirty="0" smtClean="0">
                <a:solidFill>
                  <a:schemeClr val="tx1"/>
                </a:solidFill>
                <a:effectLst/>
                <a:latin typeface="+mn-lt"/>
                <a:ea typeface="+mn-ea"/>
                <a:cs typeface="+mn-cs"/>
              </a:rPr>
              <a:t>es un técnico de nivel superior del área de las Tecnologías de la Información capaz de analizar, desarrollar y dar soporte a sistemas computacionales, velando por el correcto funcionamiento de dichos sistemas y aplicaciones. El Analista cumple funciones relacionadas con el desarrollo de aplicaciones computacionales, basadas en especificaciones de sistemas, utilizando diversas técnicas, lenguajes de programación y tecnologías web, además de integrar y adaptar sistemas existentes. Fuente: </a:t>
            </a:r>
            <a:r>
              <a:rPr lang="es-CL" sz="1200" b="0" i="0" kern="1200" dirty="0" err="1" smtClean="0">
                <a:solidFill>
                  <a:schemeClr val="tx1"/>
                </a:solidFill>
                <a:effectLst/>
                <a:latin typeface="+mn-lt"/>
                <a:ea typeface="+mn-ea"/>
                <a:cs typeface="+mn-cs"/>
              </a:rPr>
              <a:t>DuocUC</a:t>
            </a:r>
            <a:r>
              <a:rPr lang="es-CL" sz="1200" b="0" i="0" kern="1200" dirty="0" smtClean="0">
                <a:solidFill>
                  <a:schemeClr val="tx1"/>
                </a:solidFill>
                <a:effectLst/>
                <a:latin typeface="+mn-lt"/>
                <a:ea typeface="+mn-ea"/>
                <a:cs typeface="+mn-cs"/>
              </a:rPr>
              <a:t>. http://www.duoc.cl/carrera/analista-programador-computacional.</a:t>
            </a:r>
          </a:p>
          <a:p>
            <a:r>
              <a:rPr lang="es-CL" sz="1200" b="0" i="0" kern="1200" dirty="0" smtClean="0">
                <a:solidFill>
                  <a:schemeClr val="tx1"/>
                </a:solidFill>
                <a:effectLst/>
                <a:latin typeface="+mn-lt"/>
                <a:ea typeface="+mn-ea"/>
                <a:cs typeface="+mn-cs"/>
              </a:rPr>
              <a:t>Un </a:t>
            </a:r>
            <a:r>
              <a:rPr lang="es-CL" sz="1200" b="1" i="0" kern="1200" dirty="0" smtClean="0">
                <a:solidFill>
                  <a:schemeClr val="tx1"/>
                </a:solidFill>
                <a:effectLst/>
                <a:latin typeface="+mn-lt"/>
                <a:ea typeface="+mn-ea"/>
                <a:cs typeface="+mn-cs"/>
              </a:rPr>
              <a:t>programador</a:t>
            </a:r>
            <a:r>
              <a:rPr lang="es-CL" sz="1200" b="0" i="0" kern="1200" dirty="0" smtClean="0">
                <a:solidFill>
                  <a:schemeClr val="tx1"/>
                </a:solidFill>
                <a:effectLst/>
                <a:latin typeface="+mn-lt"/>
                <a:ea typeface="+mn-ea"/>
                <a:cs typeface="+mn-cs"/>
              </a:rPr>
              <a:t> o una </a:t>
            </a:r>
            <a:r>
              <a:rPr lang="es-CL" sz="1200" b="1" i="0" kern="1200" dirty="0" smtClean="0">
                <a:solidFill>
                  <a:schemeClr val="tx1"/>
                </a:solidFill>
                <a:effectLst/>
                <a:latin typeface="+mn-lt"/>
                <a:ea typeface="+mn-ea"/>
                <a:cs typeface="+mn-cs"/>
              </a:rPr>
              <a:t>programadora</a:t>
            </a:r>
            <a:r>
              <a:rPr lang="es-CL" sz="1200" b="0" i="0" kern="1200" dirty="0" smtClean="0">
                <a:solidFill>
                  <a:schemeClr val="tx1"/>
                </a:solidFill>
                <a:effectLst/>
                <a:latin typeface="+mn-lt"/>
                <a:ea typeface="+mn-ea"/>
                <a:cs typeface="+mn-cs"/>
              </a:rPr>
              <a:t> es aquella persona que escribe, depura y mantiene el </a:t>
            </a:r>
            <a:r>
              <a:rPr lang="es-CL" sz="1200" b="0" i="0" u="none" strike="noStrike" kern="1200" dirty="0" smtClean="0">
                <a:solidFill>
                  <a:schemeClr val="tx1"/>
                </a:solidFill>
                <a:effectLst/>
                <a:latin typeface="+mn-lt"/>
                <a:ea typeface="+mn-ea"/>
                <a:cs typeface="+mn-cs"/>
                <a:hlinkClick r:id="rId3" tooltip="Código fuente"/>
              </a:rPr>
              <a:t>código fuente</a:t>
            </a:r>
            <a:r>
              <a:rPr lang="es-CL" sz="1200" b="0" i="0" kern="1200" dirty="0" smtClean="0">
                <a:solidFill>
                  <a:schemeClr val="tx1"/>
                </a:solidFill>
                <a:effectLst/>
                <a:latin typeface="+mn-lt"/>
                <a:ea typeface="+mn-ea"/>
                <a:cs typeface="+mn-cs"/>
              </a:rPr>
              <a:t> de un </a:t>
            </a:r>
            <a:r>
              <a:rPr lang="es-CL" sz="1200" b="0" i="0" u="none" strike="noStrike" kern="1200" dirty="0" smtClean="0">
                <a:solidFill>
                  <a:schemeClr val="tx1"/>
                </a:solidFill>
                <a:effectLst/>
                <a:latin typeface="+mn-lt"/>
                <a:ea typeface="+mn-ea"/>
                <a:cs typeface="+mn-cs"/>
                <a:hlinkClick r:id="rId4" tooltip="Programa informático"/>
              </a:rPr>
              <a:t>programa informático</a:t>
            </a:r>
            <a:r>
              <a:rPr lang="es-CL" sz="1200" b="0" i="0" kern="1200" dirty="0" smtClean="0">
                <a:solidFill>
                  <a:schemeClr val="tx1"/>
                </a:solidFill>
                <a:effectLst/>
                <a:latin typeface="+mn-lt"/>
                <a:ea typeface="+mn-ea"/>
                <a:cs typeface="+mn-cs"/>
              </a:rPr>
              <a:t>, es decir, el </a:t>
            </a:r>
            <a:r>
              <a:rPr lang="es-CL" sz="1200" b="0" i="0" u="none" strike="noStrike" kern="1200" dirty="0" smtClean="0">
                <a:solidFill>
                  <a:schemeClr val="tx1"/>
                </a:solidFill>
                <a:effectLst/>
                <a:latin typeface="+mn-lt"/>
                <a:ea typeface="+mn-ea"/>
                <a:cs typeface="+mn-cs"/>
                <a:hlinkClick r:id="rId5" tooltip="Conjunto de instrucciones"/>
              </a:rPr>
              <a:t>conjunto de instrucciones</a:t>
            </a:r>
            <a:r>
              <a:rPr lang="es-CL" sz="1200" b="0" i="0" u="none" strike="noStrike" kern="1200" dirty="0" smtClean="0">
                <a:solidFill>
                  <a:schemeClr val="tx1"/>
                </a:solidFill>
                <a:effectLst/>
                <a:latin typeface="+mn-lt"/>
                <a:ea typeface="+mn-ea"/>
                <a:cs typeface="+mn-cs"/>
              </a:rPr>
              <a:t> </a:t>
            </a:r>
            <a:r>
              <a:rPr lang="es-CL" sz="1200" b="0" i="0" kern="1200" dirty="0" smtClean="0">
                <a:solidFill>
                  <a:schemeClr val="tx1"/>
                </a:solidFill>
                <a:effectLst/>
                <a:latin typeface="+mn-lt"/>
                <a:ea typeface="+mn-ea"/>
                <a:cs typeface="+mn-cs"/>
              </a:rPr>
              <a:t>que ejecuta el </a:t>
            </a:r>
            <a:r>
              <a:rPr lang="es-CL" sz="1200" b="0" i="0" u="none" strike="noStrike" kern="1200" dirty="0" smtClean="0">
                <a:solidFill>
                  <a:schemeClr val="tx1"/>
                </a:solidFill>
                <a:effectLst/>
                <a:latin typeface="+mn-lt"/>
                <a:ea typeface="+mn-ea"/>
                <a:cs typeface="+mn-cs"/>
                <a:hlinkClick r:id="rId6" tooltip="Hardware"/>
              </a:rPr>
              <a:t>hardware</a:t>
            </a:r>
            <a:r>
              <a:rPr lang="es-CL" sz="1200" b="0" i="0" kern="1200" dirty="0" smtClean="0">
                <a:solidFill>
                  <a:schemeClr val="tx1"/>
                </a:solidFill>
                <a:effectLst/>
                <a:latin typeface="+mn-lt"/>
                <a:ea typeface="+mn-ea"/>
                <a:cs typeface="+mn-cs"/>
              </a:rPr>
              <a:t> de una </a:t>
            </a:r>
            <a:r>
              <a:rPr lang="es-CL" sz="1200" b="0" i="0" u="none" strike="noStrike" kern="1200" dirty="0" smtClean="0">
                <a:solidFill>
                  <a:schemeClr val="tx1"/>
                </a:solidFill>
                <a:effectLst/>
                <a:latin typeface="+mn-lt"/>
                <a:ea typeface="+mn-ea"/>
                <a:cs typeface="+mn-cs"/>
                <a:hlinkClick r:id="rId7" tooltip="Computadora"/>
              </a:rPr>
              <a:t>computadora</a:t>
            </a:r>
            <a:r>
              <a:rPr lang="es-CL" sz="1200" b="0" i="0" kern="1200" dirty="0" smtClean="0">
                <a:solidFill>
                  <a:schemeClr val="tx1"/>
                </a:solidFill>
                <a:effectLst/>
                <a:latin typeface="+mn-lt"/>
                <a:ea typeface="+mn-ea"/>
                <a:cs typeface="+mn-cs"/>
              </a:rPr>
              <a:t>, para realizar una tarea determinada.</a:t>
            </a:r>
          </a:p>
          <a:p>
            <a:endParaRPr lang="es-CL" baseline="0" dirty="0" smtClean="0"/>
          </a:p>
          <a:p>
            <a:endParaRPr lang="es-CL" baseline="0" dirty="0" smtClean="0"/>
          </a:p>
          <a:p>
            <a:endParaRPr lang="es-CL" dirty="0"/>
          </a:p>
        </p:txBody>
      </p:sp>
      <p:sp>
        <p:nvSpPr>
          <p:cNvPr id="4" name="3 Marcador de número de diapositiva"/>
          <p:cNvSpPr>
            <a:spLocks noGrp="1"/>
          </p:cNvSpPr>
          <p:nvPr>
            <p:ph type="sldNum" sz="quarter" idx="10"/>
          </p:nvPr>
        </p:nvSpPr>
        <p:spPr/>
        <p:txBody>
          <a:bodyPr/>
          <a:lstStyle/>
          <a:p>
            <a:fld id="{14D658D0-3E5D-435A-BFD7-2EE335740A75}" type="slidenum">
              <a:rPr lang="es-CL" smtClean="0"/>
              <a:t>32</a:t>
            </a:fld>
            <a:endParaRPr lang="es-CL"/>
          </a:p>
        </p:txBody>
      </p:sp>
    </p:spTree>
    <p:extLst>
      <p:ext uri="{BB962C8B-B14F-4D97-AF65-F5344CB8AC3E}">
        <p14:creationId xmlns:p14="http://schemas.microsoft.com/office/powerpoint/2010/main" val="38617468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L" dirty="0" smtClean="0"/>
              <a:t>Semana 1-s2</a:t>
            </a:r>
          </a:p>
          <a:p>
            <a:pPr marL="0" marR="0" indent="0" algn="l" defTabSz="914400" rtl="0" eaLnBrk="1" fontAlgn="auto" latinLnBrk="0" hangingPunct="1">
              <a:lnSpc>
                <a:spcPct val="100000"/>
              </a:lnSpc>
              <a:spcBef>
                <a:spcPts val="0"/>
              </a:spcBef>
              <a:spcAft>
                <a:spcPts val="0"/>
              </a:spcAft>
              <a:buClrTx/>
              <a:buSzTx/>
              <a:buFontTx/>
              <a:buNone/>
              <a:tabLst/>
              <a:defRPr/>
            </a:pPr>
            <a:r>
              <a:rPr lang="es-CL" dirty="0" smtClean="0"/>
              <a:t>EA1</a:t>
            </a:r>
          </a:p>
          <a:p>
            <a:r>
              <a:rPr lang="es-CL" dirty="0" smtClean="0"/>
              <a:t>Identificar a los participantes (Stakeholders)</a:t>
            </a:r>
            <a:endParaRPr lang="es-CL" sz="1200" b="0" i="0" kern="1200" dirty="0" smtClean="0">
              <a:solidFill>
                <a:schemeClr val="tx1"/>
              </a:solidFill>
              <a:effectLst/>
              <a:latin typeface="+mn-lt"/>
              <a:ea typeface="+mn-ea"/>
              <a:cs typeface="+mn-cs"/>
            </a:endParaRPr>
          </a:p>
          <a:p>
            <a:endParaRPr lang="es-CL" dirty="0" smtClean="0"/>
          </a:p>
          <a:p>
            <a:r>
              <a:rPr lang="es-CL" dirty="0" smtClean="0"/>
              <a:t>El</a:t>
            </a:r>
            <a:r>
              <a:rPr lang="es-CL" baseline="0" dirty="0" smtClean="0"/>
              <a:t> ciclo de vida del Proyecto de Desarrollo de software implica actores.</a:t>
            </a:r>
          </a:p>
          <a:p>
            <a:r>
              <a:rPr lang="es-CL" sz="1200" b="0" i="0" kern="1200" dirty="0" smtClean="0">
                <a:solidFill>
                  <a:schemeClr val="tx1"/>
                </a:solidFill>
                <a:effectLst/>
                <a:latin typeface="+mn-lt"/>
                <a:ea typeface="+mn-ea"/>
                <a:cs typeface="+mn-cs"/>
              </a:rPr>
              <a:t>El </a:t>
            </a:r>
            <a:r>
              <a:rPr lang="es-CL" sz="1200" b="1" i="0" kern="1200" dirty="0" smtClean="0">
                <a:solidFill>
                  <a:schemeClr val="tx1"/>
                </a:solidFill>
                <a:effectLst/>
                <a:latin typeface="+mn-lt"/>
                <a:ea typeface="+mn-ea"/>
                <a:cs typeface="+mn-cs"/>
              </a:rPr>
              <a:t>cliente</a:t>
            </a:r>
            <a:r>
              <a:rPr lang="es-CL" sz="1200" b="0" i="0" kern="1200" dirty="0" smtClean="0">
                <a:solidFill>
                  <a:schemeClr val="tx1"/>
                </a:solidFill>
                <a:effectLst/>
                <a:latin typeface="+mn-lt"/>
                <a:ea typeface="+mn-ea"/>
                <a:cs typeface="+mn-cs"/>
              </a:rPr>
              <a:t> del proyecto, o de su organización, es quien contrata sus servicios para que éste le resuelva un problema.</a:t>
            </a:r>
          </a:p>
          <a:p>
            <a:pPr fontAlgn="base"/>
            <a:r>
              <a:rPr lang="es-CL" sz="1200" b="0" i="0" kern="1200" dirty="0" smtClean="0">
                <a:solidFill>
                  <a:schemeClr val="tx1"/>
                </a:solidFill>
                <a:effectLst/>
                <a:latin typeface="+mn-lt"/>
                <a:ea typeface="+mn-ea"/>
                <a:cs typeface="+mn-cs"/>
              </a:rPr>
              <a:t>En términos simples, los</a:t>
            </a:r>
            <a:r>
              <a:rPr lang="es-CL" sz="1200" b="1" i="0" kern="1200" dirty="0" smtClean="0">
                <a:solidFill>
                  <a:schemeClr val="tx1"/>
                </a:solidFill>
                <a:effectLst/>
                <a:latin typeface="+mn-lt"/>
                <a:ea typeface="+mn-ea"/>
                <a:cs typeface="+mn-cs"/>
              </a:rPr>
              <a:t> </a:t>
            </a:r>
            <a:r>
              <a:rPr lang="es-CL" sz="1200" b="1" i="0" kern="1200" dirty="0" err="1" smtClean="0">
                <a:solidFill>
                  <a:schemeClr val="tx1"/>
                </a:solidFill>
                <a:effectLst/>
                <a:latin typeface="+mn-lt"/>
                <a:ea typeface="+mn-ea"/>
                <a:cs typeface="+mn-cs"/>
              </a:rPr>
              <a:t>stakeholders</a:t>
            </a:r>
            <a:r>
              <a:rPr lang="es-CL" sz="1200" b="1" i="0" kern="1200" dirty="0" smtClean="0">
                <a:solidFill>
                  <a:schemeClr val="tx1"/>
                </a:solidFill>
                <a:effectLst/>
                <a:latin typeface="+mn-lt"/>
                <a:ea typeface="+mn-ea"/>
                <a:cs typeface="+mn-cs"/>
              </a:rPr>
              <a:t> </a:t>
            </a:r>
            <a:r>
              <a:rPr lang="es-CL" sz="1200" b="0" i="0" kern="1200" dirty="0" smtClean="0">
                <a:solidFill>
                  <a:schemeClr val="tx1"/>
                </a:solidFill>
                <a:effectLst/>
                <a:latin typeface="+mn-lt"/>
                <a:ea typeface="+mn-ea"/>
                <a:cs typeface="+mn-cs"/>
              </a:rPr>
              <a:t>pueden ser definidos como todos los</a:t>
            </a:r>
            <a:r>
              <a:rPr lang="es-CL" sz="1200" b="1" i="0" kern="1200" dirty="0" smtClean="0">
                <a:solidFill>
                  <a:schemeClr val="tx1"/>
                </a:solidFill>
                <a:effectLst/>
                <a:latin typeface="+mn-lt"/>
                <a:ea typeface="+mn-ea"/>
                <a:cs typeface="+mn-cs"/>
              </a:rPr>
              <a:t> actores </a:t>
            </a:r>
            <a:r>
              <a:rPr lang="es-CL" sz="1200" b="1" i="0" kern="1200" dirty="0" err="1" smtClean="0">
                <a:solidFill>
                  <a:schemeClr val="tx1"/>
                </a:solidFill>
                <a:effectLst/>
                <a:latin typeface="+mn-lt"/>
                <a:ea typeface="+mn-ea"/>
                <a:cs typeface="+mn-cs"/>
              </a:rPr>
              <a:t>sociales</a:t>
            </a:r>
            <a:r>
              <a:rPr lang="es-CL" sz="1200" b="0" i="0" kern="1200" dirty="0" err="1" smtClean="0">
                <a:solidFill>
                  <a:schemeClr val="tx1"/>
                </a:solidFill>
                <a:effectLst/>
                <a:latin typeface="+mn-lt"/>
                <a:ea typeface="+mn-ea"/>
                <a:cs typeface="+mn-cs"/>
              </a:rPr>
              <a:t>que</a:t>
            </a:r>
            <a:r>
              <a:rPr lang="es-CL" sz="1200" b="0" i="0" kern="1200" dirty="0" smtClean="0">
                <a:solidFill>
                  <a:schemeClr val="tx1"/>
                </a:solidFill>
                <a:effectLst/>
                <a:latin typeface="+mn-lt"/>
                <a:ea typeface="+mn-ea"/>
                <a:cs typeface="+mn-cs"/>
              </a:rPr>
              <a:t>, producto de las decisiones y objetivos de una empresa se pueden ver afectados, ya sea de forma positiva o negativa. Así por ejemplo, los dueños de una compañía, sus trabajadores, la comunidad donde ésta opera y sus proveedores, entre otros forman parte de este grupo.</a:t>
            </a:r>
          </a:p>
          <a:p>
            <a:pPr fontAlgn="base"/>
            <a:r>
              <a:rPr lang="es-CL" sz="1200" b="0" i="0" kern="1200" dirty="0" smtClean="0">
                <a:solidFill>
                  <a:schemeClr val="tx1"/>
                </a:solidFill>
                <a:effectLst/>
                <a:latin typeface="+mn-lt"/>
                <a:ea typeface="+mn-ea"/>
                <a:cs typeface="+mn-cs"/>
              </a:rPr>
              <a:t>Existen dos tipos de grupos de interés:</a:t>
            </a:r>
          </a:p>
          <a:p>
            <a:pPr fontAlgn="base"/>
            <a:r>
              <a:rPr lang="es-CL" sz="1200" b="1" i="0" kern="1200" dirty="0" smtClean="0">
                <a:solidFill>
                  <a:schemeClr val="tx1"/>
                </a:solidFill>
                <a:effectLst/>
                <a:latin typeface="+mn-lt"/>
                <a:ea typeface="+mn-ea"/>
                <a:cs typeface="+mn-cs"/>
              </a:rPr>
              <a:t>Primarios: </a:t>
            </a:r>
            <a:r>
              <a:rPr lang="es-CL" sz="1200" b="0" i="0" kern="1200" dirty="0" smtClean="0">
                <a:solidFill>
                  <a:schemeClr val="tx1"/>
                </a:solidFill>
                <a:effectLst/>
                <a:latin typeface="+mn-lt"/>
                <a:ea typeface="+mn-ea"/>
                <a:cs typeface="+mn-cs"/>
              </a:rPr>
              <a:t>Los </a:t>
            </a:r>
            <a:r>
              <a:rPr lang="es-CL" sz="1200" b="0" i="1" kern="1200" dirty="0" err="1" smtClean="0">
                <a:solidFill>
                  <a:schemeClr val="tx1"/>
                </a:solidFill>
                <a:effectLst/>
                <a:latin typeface="+mn-lt"/>
                <a:ea typeface="+mn-ea"/>
                <a:cs typeface="+mn-cs"/>
              </a:rPr>
              <a:t>stakeholders</a:t>
            </a:r>
            <a:r>
              <a:rPr lang="es-CL" sz="1200" b="0" i="1" kern="1200" dirty="0" smtClean="0">
                <a:solidFill>
                  <a:schemeClr val="tx1"/>
                </a:solidFill>
                <a:effectLst/>
                <a:latin typeface="+mn-lt"/>
                <a:ea typeface="+mn-ea"/>
                <a:cs typeface="+mn-cs"/>
              </a:rPr>
              <a:t> primarios</a:t>
            </a:r>
            <a:r>
              <a:rPr lang="es-CL" sz="1200" b="0" i="0" kern="1200" dirty="0" smtClean="0">
                <a:solidFill>
                  <a:schemeClr val="tx1"/>
                </a:solidFill>
                <a:effectLst/>
                <a:latin typeface="+mn-lt"/>
                <a:ea typeface="+mn-ea"/>
                <a:cs typeface="+mn-cs"/>
              </a:rPr>
              <a:t> son fundamentales para el operar de una organización. Este grupo incluye a quienes tienen alguna relación económica con el negocio, como por ejemplo, los accionistas, los clientes, los proveedores y los trabajadores.</a:t>
            </a:r>
          </a:p>
          <a:p>
            <a:pPr fontAlgn="base"/>
            <a:r>
              <a:rPr lang="es-CL" sz="1200" b="1" i="0" kern="1200" dirty="0" smtClean="0">
                <a:solidFill>
                  <a:schemeClr val="tx1"/>
                </a:solidFill>
                <a:effectLst/>
                <a:latin typeface="+mn-lt"/>
                <a:ea typeface="+mn-ea"/>
                <a:cs typeface="+mn-cs"/>
              </a:rPr>
              <a:t>Secundarios: </a:t>
            </a:r>
            <a:r>
              <a:rPr lang="es-CL" sz="1200" b="0" i="0" kern="1200" dirty="0" smtClean="0">
                <a:solidFill>
                  <a:schemeClr val="tx1"/>
                </a:solidFill>
                <a:effectLst/>
                <a:latin typeface="+mn-lt"/>
                <a:ea typeface="+mn-ea"/>
                <a:cs typeface="+mn-cs"/>
              </a:rPr>
              <a:t>Los </a:t>
            </a:r>
            <a:r>
              <a:rPr lang="es-CL" sz="1200" b="0" i="1" kern="1200" dirty="0" err="1" smtClean="0">
                <a:solidFill>
                  <a:schemeClr val="tx1"/>
                </a:solidFill>
                <a:effectLst/>
                <a:latin typeface="+mn-lt"/>
                <a:ea typeface="+mn-ea"/>
                <a:cs typeface="+mn-cs"/>
              </a:rPr>
              <a:t>stakeholders</a:t>
            </a:r>
            <a:r>
              <a:rPr lang="es-CL" sz="1200" b="0" i="1" kern="1200" dirty="0" smtClean="0">
                <a:solidFill>
                  <a:schemeClr val="tx1"/>
                </a:solidFill>
                <a:effectLst/>
                <a:latin typeface="+mn-lt"/>
                <a:ea typeface="+mn-ea"/>
                <a:cs typeface="+mn-cs"/>
              </a:rPr>
              <a:t> secundarios </a:t>
            </a:r>
            <a:r>
              <a:rPr lang="es-CL" sz="1200" b="0" i="0" kern="1200" dirty="0" smtClean="0">
                <a:solidFill>
                  <a:schemeClr val="tx1"/>
                </a:solidFill>
                <a:effectLst/>
                <a:latin typeface="+mn-lt"/>
                <a:ea typeface="+mn-ea"/>
                <a:cs typeface="+mn-cs"/>
              </a:rPr>
              <a:t>son  aquellos que no participan directamente en el intercambio con una empresa, pero que sí pueden afectar o verse afectados por las acciones de ésta. En esta categoría están los competidores, los medios de comunicación y las </a:t>
            </a:r>
            <a:r>
              <a:rPr lang="es-CL" sz="1200" b="0" i="0" kern="1200" dirty="0" err="1" smtClean="0">
                <a:solidFill>
                  <a:schemeClr val="tx1"/>
                </a:solidFill>
                <a:effectLst/>
                <a:latin typeface="+mn-lt"/>
                <a:ea typeface="+mn-ea"/>
                <a:cs typeface="+mn-cs"/>
              </a:rPr>
              <a:t>ONG´s</a:t>
            </a:r>
            <a:r>
              <a:rPr lang="es-CL" sz="1200" b="0" i="0" kern="1200" dirty="0" smtClean="0">
                <a:solidFill>
                  <a:schemeClr val="tx1"/>
                </a:solidFill>
                <a:effectLst/>
                <a:latin typeface="+mn-lt"/>
                <a:ea typeface="+mn-ea"/>
                <a:cs typeface="+mn-cs"/>
              </a:rPr>
              <a:t>, entre otros.</a:t>
            </a:r>
          </a:p>
          <a:p>
            <a:r>
              <a:rPr lang="es-CL" sz="1200" b="0" i="0" kern="1200" dirty="0" smtClean="0">
                <a:solidFill>
                  <a:schemeClr val="tx1"/>
                </a:solidFill>
                <a:effectLst/>
                <a:latin typeface="+mn-lt"/>
                <a:ea typeface="+mn-ea"/>
                <a:cs typeface="+mn-cs"/>
              </a:rPr>
              <a:t>El Jefe de Proyecto se destaca como la </a:t>
            </a:r>
            <a:r>
              <a:rPr lang="es-CL" sz="1200" b="1" i="0" kern="1200" dirty="0" smtClean="0">
                <a:solidFill>
                  <a:schemeClr val="tx1"/>
                </a:solidFill>
                <a:effectLst/>
                <a:latin typeface="+mn-lt"/>
                <a:ea typeface="+mn-ea"/>
                <a:cs typeface="+mn-cs"/>
              </a:rPr>
              <a:t>figura clave en la planificación, ejecución y control del proyecto</a:t>
            </a:r>
            <a:r>
              <a:rPr lang="es-CL" sz="1200" b="0" i="0" kern="1200" dirty="0" smtClean="0">
                <a:solidFill>
                  <a:schemeClr val="tx1"/>
                </a:solidFill>
                <a:effectLst/>
                <a:latin typeface="+mn-lt"/>
                <a:ea typeface="+mn-ea"/>
                <a:cs typeface="+mn-cs"/>
              </a:rPr>
              <a:t> y es el motor que ha de impulsar el avance del mismo mediante la toma de decisiones tendentes a la consecución de los objetivos. El Jefe de Proyecto es un verdadero jefe, es decir, tiene poder ejecutivo y autoridad para mandar y  tomar decisiones dentro del ámbito y objetivos del proyecto. No es un mero coordinador o animador, como en algunas ocasiones se piensa. De la misma forma, tampoco sería correcto pensar que el Jefe de Proyecto tiene un poder absoluto y dictatorial sobre el mismo, ya que se encuentra inmerso en la estructura y organización de la empresa.</a:t>
            </a:r>
          </a:p>
          <a:p>
            <a:r>
              <a:rPr lang="es-CL" sz="1200" b="0" i="0" kern="1200" dirty="0" smtClean="0">
                <a:solidFill>
                  <a:schemeClr val="tx1"/>
                </a:solidFill>
                <a:effectLst/>
                <a:latin typeface="+mn-lt"/>
                <a:ea typeface="+mn-ea"/>
                <a:cs typeface="+mn-cs"/>
              </a:rPr>
              <a:t>El </a:t>
            </a:r>
            <a:r>
              <a:rPr lang="es-CL" sz="1200" b="1" i="0" kern="1200" dirty="0" smtClean="0">
                <a:solidFill>
                  <a:schemeClr val="tx1"/>
                </a:solidFill>
                <a:effectLst/>
                <a:latin typeface="+mn-lt"/>
                <a:ea typeface="+mn-ea"/>
                <a:cs typeface="+mn-cs"/>
              </a:rPr>
              <a:t>Analista Programador Computacional </a:t>
            </a:r>
            <a:r>
              <a:rPr lang="es-CL" sz="1200" b="0" i="0" kern="1200" dirty="0" smtClean="0">
                <a:solidFill>
                  <a:schemeClr val="tx1"/>
                </a:solidFill>
                <a:effectLst/>
                <a:latin typeface="+mn-lt"/>
                <a:ea typeface="+mn-ea"/>
                <a:cs typeface="+mn-cs"/>
              </a:rPr>
              <a:t>es un técnico de nivel superior del área de las Tecnologías de la Información capaz de analizar, desarrollar y dar soporte a sistemas computacionales, velando por el correcto funcionamiento de dichos sistemas y aplicaciones. El Analista cumple funciones relacionadas con el desarrollo de aplicaciones computacionales, basadas en especificaciones de sistemas, utilizando diversas técnicas, lenguajes de programación y tecnologías web, además de integrar y adaptar sistemas existentes. Fuente: </a:t>
            </a:r>
            <a:r>
              <a:rPr lang="es-CL" sz="1200" b="0" i="0" kern="1200" dirty="0" err="1" smtClean="0">
                <a:solidFill>
                  <a:schemeClr val="tx1"/>
                </a:solidFill>
                <a:effectLst/>
                <a:latin typeface="+mn-lt"/>
                <a:ea typeface="+mn-ea"/>
                <a:cs typeface="+mn-cs"/>
              </a:rPr>
              <a:t>DuocUC</a:t>
            </a:r>
            <a:r>
              <a:rPr lang="es-CL" sz="1200" b="0" i="0" kern="1200" dirty="0" smtClean="0">
                <a:solidFill>
                  <a:schemeClr val="tx1"/>
                </a:solidFill>
                <a:effectLst/>
                <a:latin typeface="+mn-lt"/>
                <a:ea typeface="+mn-ea"/>
                <a:cs typeface="+mn-cs"/>
              </a:rPr>
              <a:t>. http://www.duoc.cl/carrera/analista-programador-computacional.</a:t>
            </a:r>
          </a:p>
          <a:p>
            <a:r>
              <a:rPr lang="es-CL" sz="1200" b="0" i="0" kern="1200" dirty="0" smtClean="0">
                <a:solidFill>
                  <a:schemeClr val="tx1"/>
                </a:solidFill>
                <a:effectLst/>
                <a:latin typeface="+mn-lt"/>
                <a:ea typeface="+mn-ea"/>
                <a:cs typeface="+mn-cs"/>
              </a:rPr>
              <a:t>Un </a:t>
            </a:r>
            <a:r>
              <a:rPr lang="es-CL" sz="1200" b="1" i="0" kern="1200" dirty="0" smtClean="0">
                <a:solidFill>
                  <a:schemeClr val="tx1"/>
                </a:solidFill>
                <a:effectLst/>
                <a:latin typeface="+mn-lt"/>
                <a:ea typeface="+mn-ea"/>
                <a:cs typeface="+mn-cs"/>
              </a:rPr>
              <a:t>programador</a:t>
            </a:r>
            <a:r>
              <a:rPr lang="es-CL" sz="1200" b="0" i="0" kern="1200" dirty="0" smtClean="0">
                <a:solidFill>
                  <a:schemeClr val="tx1"/>
                </a:solidFill>
                <a:effectLst/>
                <a:latin typeface="+mn-lt"/>
                <a:ea typeface="+mn-ea"/>
                <a:cs typeface="+mn-cs"/>
              </a:rPr>
              <a:t> o una </a:t>
            </a:r>
            <a:r>
              <a:rPr lang="es-CL" sz="1200" b="1" i="0" kern="1200" dirty="0" smtClean="0">
                <a:solidFill>
                  <a:schemeClr val="tx1"/>
                </a:solidFill>
                <a:effectLst/>
                <a:latin typeface="+mn-lt"/>
                <a:ea typeface="+mn-ea"/>
                <a:cs typeface="+mn-cs"/>
              </a:rPr>
              <a:t>programadora</a:t>
            </a:r>
            <a:r>
              <a:rPr lang="es-CL" sz="1200" b="0" i="0" kern="1200" dirty="0" smtClean="0">
                <a:solidFill>
                  <a:schemeClr val="tx1"/>
                </a:solidFill>
                <a:effectLst/>
                <a:latin typeface="+mn-lt"/>
                <a:ea typeface="+mn-ea"/>
                <a:cs typeface="+mn-cs"/>
              </a:rPr>
              <a:t> es aquella persona que escribe, depura y mantiene el </a:t>
            </a:r>
            <a:r>
              <a:rPr lang="es-CL" sz="1200" b="0" i="0" u="none" strike="noStrike" kern="1200" dirty="0" smtClean="0">
                <a:solidFill>
                  <a:schemeClr val="tx1"/>
                </a:solidFill>
                <a:effectLst/>
                <a:latin typeface="+mn-lt"/>
                <a:ea typeface="+mn-ea"/>
                <a:cs typeface="+mn-cs"/>
                <a:hlinkClick r:id="rId3" tooltip="Código fuente"/>
              </a:rPr>
              <a:t>código fuente</a:t>
            </a:r>
            <a:r>
              <a:rPr lang="es-CL" sz="1200" b="0" i="0" kern="1200" dirty="0" smtClean="0">
                <a:solidFill>
                  <a:schemeClr val="tx1"/>
                </a:solidFill>
                <a:effectLst/>
                <a:latin typeface="+mn-lt"/>
                <a:ea typeface="+mn-ea"/>
                <a:cs typeface="+mn-cs"/>
              </a:rPr>
              <a:t> de un </a:t>
            </a:r>
            <a:r>
              <a:rPr lang="es-CL" sz="1200" b="0" i="0" u="none" strike="noStrike" kern="1200" dirty="0" smtClean="0">
                <a:solidFill>
                  <a:schemeClr val="tx1"/>
                </a:solidFill>
                <a:effectLst/>
                <a:latin typeface="+mn-lt"/>
                <a:ea typeface="+mn-ea"/>
                <a:cs typeface="+mn-cs"/>
                <a:hlinkClick r:id="rId4" tooltip="Programa informático"/>
              </a:rPr>
              <a:t>programa informático</a:t>
            </a:r>
            <a:r>
              <a:rPr lang="es-CL" sz="1200" b="0" i="0" kern="1200" dirty="0" smtClean="0">
                <a:solidFill>
                  <a:schemeClr val="tx1"/>
                </a:solidFill>
                <a:effectLst/>
                <a:latin typeface="+mn-lt"/>
                <a:ea typeface="+mn-ea"/>
                <a:cs typeface="+mn-cs"/>
              </a:rPr>
              <a:t>, es decir, el </a:t>
            </a:r>
            <a:r>
              <a:rPr lang="es-CL" sz="1200" b="0" i="0" u="none" strike="noStrike" kern="1200" dirty="0" smtClean="0">
                <a:solidFill>
                  <a:schemeClr val="tx1"/>
                </a:solidFill>
                <a:effectLst/>
                <a:latin typeface="+mn-lt"/>
                <a:ea typeface="+mn-ea"/>
                <a:cs typeface="+mn-cs"/>
                <a:hlinkClick r:id="rId5" tooltip="Conjunto de instrucciones"/>
              </a:rPr>
              <a:t>conjunto de instrucciones</a:t>
            </a:r>
            <a:r>
              <a:rPr lang="es-CL" sz="1200" b="0" i="0" u="none" strike="noStrike" kern="1200" dirty="0" smtClean="0">
                <a:solidFill>
                  <a:schemeClr val="tx1"/>
                </a:solidFill>
                <a:effectLst/>
                <a:latin typeface="+mn-lt"/>
                <a:ea typeface="+mn-ea"/>
                <a:cs typeface="+mn-cs"/>
              </a:rPr>
              <a:t> </a:t>
            </a:r>
            <a:r>
              <a:rPr lang="es-CL" sz="1200" b="0" i="0" kern="1200" dirty="0" smtClean="0">
                <a:solidFill>
                  <a:schemeClr val="tx1"/>
                </a:solidFill>
                <a:effectLst/>
                <a:latin typeface="+mn-lt"/>
                <a:ea typeface="+mn-ea"/>
                <a:cs typeface="+mn-cs"/>
              </a:rPr>
              <a:t>que ejecuta el </a:t>
            </a:r>
            <a:r>
              <a:rPr lang="es-CL" sz="1200" b="0" i="0" u="none" strike="noStrike" kern="1200" dirty="0" smtClean="0">
                <a:solidFill>
                  <a:schemeClr val="tx1"/>
                </a:solidFill>
                <a:effectLst/>
                <a:latin typeface="+mn-lt"/>
                <a:ea typeface="+mn-ea"/>
                <a:cs typeface="+mn-cs"/>
                <a:hlinkClick r:id="rId6" tooltip="Hardware"/>
              </a:rPr>
              <a:t>hardware</a:t>
            </a:r>
            <a:r>
              <a:rPr lang="es-CL" sz="1200" b="0" i="0" kern="1200" dirty="0" smtClean="0">
                <a:solidFill>
                  <a:schemeClr val="tx1"/>
                </a:solidFill>
                <a:effectLst/>
                <a:latin typeface="+mn-lt"/>
                <a:ea typeface="+mn-ea"/>
                <a:cs typeface="+mn-cs"/>
              </a:rPr>
              <a:t> de una </a:t>
            </a:r>
            <a:r>
              <a:rPr lang="es-CL" sz="1200" b="0" i="0" u="none" strike="noStrike" kern="1200" dirty="0" smtClean="0">
                <a:solidFill>
                  <a:schemeClr val="tx1"/>
                </a:solidFill>
                <a:effectLst/>
                <a:latin typeface="+mn-lt"/>
                <a:ea typeface="+mn-ea"/>
                <a:cs typeface="+mn-cs"/>
                <a:hlinkClick r:id="rId7" tooltip="Computadora"/>
              </a:rPr>
              <a:t>computadora</a:t>
            </a:r>
            <a:r>
              <a:rPr lang="es-CL" sz="1200" b="0" i="0" kern="1200" dirty="0" smtClean="0">
                <a:solidFill>
                  <a:schemeClr val="tx1"/>
                </a:solidFill>
                <a:effectLst/>
                <a:latin typeface="+mn-lt"/>
                <a:ea typeface="+mn-ea"/>
                <a:cs typeface="+mn-cs"/>
              </a:rPr>
              <a:t>, para realizar una tarea determinada.</a:t>
            </a:r>
          </a:p>
          <a:p>
            <a:endParaRPr lang="es-CL" baseline="0" dirty="0" smtClean="0"/>
          </a:p>
          <a:p>
            <a:endParaRPr lang="es-CL" baseline="0" dirty="0" smtClean="0"/>
          </a:p>
          <a:p>
            <a:endParaRPr lang="es-CL" dirty="0"/>
          </a:p>
        </p:txBody>
      </p:sp>
      <p:sp>
        <p:nvSpPr>
          <p:cNvPr id="4" name="3 Marcador de número de diapositiva"/>
          <p:cNvSpPr>
            <a:spLocks noGrp="1"/>
          </p:cNvSpPr>
          <p:nvPr>
            <p:ph type="sldNum" sz="quarter" idx="10"/>
          </p:nvPr>
        </p:nvSpPr>
        <p:spPr/>
        <p:txBody>
          <a:bodyPr/>
          <a:lstStyle/>
          <a:p>
            <a:fld id="{14D658D0-3E5D-435A-BFD7-2EE335740A75}" type="slidenum">
              <a:rPr lang="es-CL" smtClean="0"/>
              <a:t>33</a:t>
            </a:fld>
            <a:endParaRPr lang="es-CL"/>
          </a:p>
        </p:txBody>
      </p:sp>
    </p:spTree>
    <p:extLst>
      <p:ext uri="{BB962C8B-B14F-4D97-AF65-F5344CB8AC3E}">
        <p14:creationId xmlns:p14="http://schemas.microsoft.com/office/powerpoint/2010/main" val="33573281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smtClean="0"/>
              <a:t>Presentar Tabla</a:t>
            </a:r>
            <a:r>
              <a:rPr lang="es-CL" baseline="0" dirty="0" smtClean="0"/>
              <a:t> Resumida de Roles y Funciones</a:t>
            </a:r>
            <a:endParaRPr lang="es-CL" dirty="0" smtClean="0"/>
          </a:p>
          <a:p>
            <a:r>
              <a:rPr lang="es-CL" dirty="0" smtClean="0"/>
              <a:t>Identificar los tipos de clientes y las personas que participan en un proyecto con el fin de determinar cual será su aporte en la especificación de requerimientos, sus puntos de vista y contrastar su papel en la organización.</a:t>
            </a:r>
            <a:endParaRPr lang="es-CL" dirty="0"/>
          </a:p>
        </p:txBody>
      </p:sp>
      <p:sp>
        <p:nvSpPr>
          <p:cNvPr id="4" name="Marcador de número de diapositiva 3"/>
          <p:cNvSpPr>
            <a:spLocks noGrp="1"/>
          </p:cNvSpPr>
          <p:nvPr>
            <p:ph type="sldNum" sz="quarter" idx="10"/>
          </p:nvPr>
        </p:nvSpPr>
        <p:spPr/>
        <p:txBody>
          <a:bodyPr/>
          <a:lstStyle/>
          <a:p>
            <a:fld id="{14D658D0-3E5D-435A-BFD7-2EE335740A75}" type="slidenum">
              <a:rPr lang="es-CL" smtClean="0"/>
              <a:t>34</a:t>
            </a:fld>
            <a:endParaRPr lang="es-CL"/>
          </a:p>
        </p:txBody>
      </p:sp>
    </p:spTree>
    <p:extLst>
      <p:ext uri="{BB962C8B-B14F-4D97-AF65-F5344CB8AC3E}">
        <p14:creationId xmlns:p14="http://schemas.microsoft.com/office/powerpoint/2010/main" val="15515695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smtClean="0"/>
              <a:t>Presentar Tabla</a:t>
            </a:r>
            <a:r>
              <a:rPr lang="es-CL" baseline="0" dirty="0" smtClean="0"/>
              <a:t> Resumida de Roles y Funciones</a:t>
            </a:r>
            <a:endParaRPr lang="es-CL" dirty="0" smtClean="0"/>
          </a:p>
          <a:p>
            <a:r>
              <a:rPr lang="es-CL" dirty="0" smtClean="0"/>
              <a:t>Identificar los tipos de clientes y las personas que participan en un proyecto con el fin de determinar cual será su aporte en la especificación de requerimientos, sus puntos de vista y contrastar su papel en la organización.</a:t>
            </a:r>
            <a:endParaRPr lang="es-CL" dirty="0"/>
          </a:p>
        </p:txBody>
      </p:sp>
      <p:sp>
        <p:nvSpPr>
          <p:cNvPr id="4" name="Marcador de número de diapositiva 3"/>
          <p:cNvSpPr>
            <a:spLocks noGrp="1"/>
          </p:cNvSpPr>
          <p:nvPr>
            <p:ph type="sldNum" sz="quarter" idx="10"/>
          </p:nvPr>
        </p:nvSpPr>
        <p:spPr/>
        <p:txBody>
          <a:bodyPr/>
          <a:lstStyle/>
          <a:p>
            <a:fld id="{14D658D0-3E5D-435A-BFD7-2EE335740A75}" type="slidenum">
              <a:rPr lang="es-CL" smtClean="0"/>
              <a:t>35</a:t>
            </a:fld>
            <a:endParaRPr lang="es-CL"/>
          </a:p>
        </p:txBody>
      </p:sp>
    </p:spTree>
    <p:extLst>
      <p:ext uri="{BB962C8B-B14F-4D97-AF65-F5344CB8AC3E}">
        <p14:creationId xmlns:p14="http://schemas.microsoft.com/office/powerpoint/2010/main" val="25511823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smtClean="0"/>
              <a:t>Presentar Tabla</a:t>
            </a:r>
            <a:r>
              <a:rPr lang="es-CL" baseline="0" dirty="0" smtClean="0"/>
              <a:t> Resumida de Roles y Funciones</a:t>
            </a:r>
            <a:endParaRPr lang="es-CL" dirty="0" smtClean="0"/>
          </a:p>
          <a:p>
            <a:r>
              <a:rPr lang="es-CL" dirty="0" smtClean="0"/>
              <a:t>Identificar los tipos de clientes y las personas que participan en un proyecto con el fin de determinar cual será su aporte en la especificación de requerimientos, sus puntos de vista y contrastar su papel en la organización.</a:t>
            </a:r>
            <a:endParaRPr lang="es-CL" dirty="0"/>
          </a:p>
        </p:txBody>
      </p:sp>
      <p:sp>
        <p:nvSpPr>
          <p:cNvPr id="4" name="Marcador de número de diapositiva 3"/>
          <p:cNvSpPr>
            <a:spLocks noGrp="1"/>
          </p:cNvSpPr>
          <p:nvPr>
            <p:ph type="sldNum" sz="quarter" idx="10"/>
          </p:nvPr>
        </p:nvSpPr>
        <p:spPr/>
        <p:txBody>
          <a:bodyPr/>
          <a:lstStyle/>
          <a:p>
            <a:fld id="{14D658D0-3E5D-435A-BFD7-2EE335740A75}" type="slidenum">
              <a:rPr lang="es-CL" smtClean="0"/>
              <a:t>36</a:t>
            </a:fld>
            <a:endParaRPr lang="es-CL"/>
          </a:p>
        </p:txBody>
      </p:sp>
    </p:spTree>
    <p:extLst>
      <p:ext uri="{BB962C8B-B14F-4D97-AF65-F5344CB8AC3E}">
        <p14:creationId xmlns:p14="http://schemas.microsoft.com/office/powerpoint/2010/main" val="35693359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smtClean="0"/>
              <a:t>Dar las definiciones de que es Identificar</a:t>
            </a:r>
            <a:r>
              <a:rPr lang="es-CL" baseline="0" dirty="0" smtClean="0"/>
              <a:t> el requerimiento, Clasificarlo y definir prioridad.</a:t>
            </a:r>
          </a:p>
          <a:p>
            <a:r>
              <a:rPr lang="es-CL" baseline="0" dirty="0" smtClean="0"/>
              <a:t>Ejemplo de Matriz de requerimientos</a:t>
            </a:r>
          </a:p>
          <a:p>
            <a:endParaRPr lang="es-CL" dirty="0"/>
          </a:p>
        </p:txBody>
      </p:sp>
      <p:sp>
        <p:nvSpPr>
          <p:cNvPr id="4" name="Marcador de número de diapositiva 3"/>
          <p:cNvSpPr>
            <a:spLocks noGrp="1"/>
          </p:cNvSpPr>
          <p:nvPr>
            <p:ph type="sldNum" sz="quarter" idx="10"/>
          </p:nvPr>
        </p:nvSpPr>
        <p:spPr/>
        <p:txBody>
          <a:bodyPr/>
          <a:lstStyle/>
          <a:p>
            <a:fld id="{14D658D0-3E5D-435A-BFD7-2EE335740A75}" type="slidenum">
              <a:rPr lang="es-CL" smtClean="0"/>
              <a:t>37</a:t>
            </a:fld>
            <a:endParaRPr lang="es-CL"/>
          </a:p>
        </p:txBody>
      </p:sp>
    </p:spTree>
    <p:extLst>
      <p:ext uri="{BB962C8B-B14F-4D97-AF65-F5344CB8AC3E}">
        <p14:creationId xmlns:p14="http://schemas.microsoft.com/office/powerpoint/2010/main" val="25263700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200" b="0" i="0" kern="1200" dirty="0" smtClean="0">
                <a:solidFill>
                  <a:schemeClr val="tx1"/>
                </a:solidFill>
                <a:effectLst/>
                <a:latin typeface="+mn-lt"/>
                <a:ea typeface="+mn-ea"/>
                <a:cs typeface="+mn-cs"/>
              </a:rPr>
              <a:t>El proceso de obtención de requisitos, cuya finalidad es llevar a la luz los requisitos, no solo es un proceso técnico, sino también un proceso social que envuelve a diferentes personas, lo que conlleva dificultades añadidas a su realización.</a:t>
            </a:r>
          </a:p>
          <a:p>
            <a:r>
              <a:rPr lang="es-CL" sz="1200" b="0" i="0" kern="1200" dirty="0" smtClean="0">
                <a:solidFill>
                  <a:schemeClr val="tx1"/>
                </a:solidFill>
                <a:effectLst/>
                <a:latin typeface="+mn-lt"/>
                <a:ea typeface="+mn-ea"/>
                <a:cs typeface="+mn-cs"/>
              </a:rPr>
              <a:t>Técnicas Para la Obtención de Requerimientos</a:t>
            </a:r>
          </a:p>
          <a:p>
            <a:r>
              <a:rPr lang="es-CL" sz="1200" b="0" i="0" kern="1200" dirty="0" smtClean="0">
                <a:solidFill>
                  <a:schemeClr val="tx1"/>
                </a:solidFill>
                <a:effectLst/>
                <a:latin typeface="+mn-lt"/>
                <a:ea typeface="+mn-ea"/>
                <a:cs typeface="+mn-cs"/>
              </a:rPr>
              <a:t>Existe un gran número de técnicas para obtener requerimientos. A continuación describo las más utilizadas. Hay que aclarar que ninguna de estas técnicas es suficiente por sí sola y que es recomendable combinarlas para obtener requerimientos completos.</a:t>
            </a:r>
          </a:p>
          <a:p>
            <a:r>
              <a:rPr lang="es-CL" sz="1200" b="0" i="0" u="sng" kern="1200" dirty="0" smtClean="0">
                <a:solidFill>
                  <a:schemeClr val="tx1"/>
                </a:solidFill>
                <a:effectLst/>
                <a:latin typeface="+mn-lt"/>
                <a:ea typeface="+mn-ea"/>
                <a:cs typeface="+mn-cs"/>
              </a:rPr>
              <a:t>Entrevistas</a:t>
            </a:r>
          </a:p>
          <a:p>
            <a:r>
              <a:rPr lang="es-CL" sz="1200" b="0" i="0" kern="1200" dirty="0" smtClean="0">
                <a:solidFill>
                  <a:schemeClr val="tx1"/>
                </a:solidFill>
                <a:effectLst/>
                <a:latin typeface="+mn-lt"/>
                <a:ea typeface="+mn-ea"/>
                <a:cs typeface="+mn-cs"/>
              </a:rPr>
              <a:t>La entrevista es de gran utilidad para obtener información cualitativa como opiniones, o descripciones subjetivas de actividades. Es una técnica muy utilizada, y requiere una mayor preparación y experiencia por parte del analista. La entrevista se puede definir como un “intento sistemático de recoger información de otra persona” a través de una comunicación interpersonal que se lleva a cabo por medio de una conversación estructurada. Debe quedar claro que no basta con hacer preguntas para obtener toda la información necesaria. Es muy importante la forma en que se plantea la conversación y la relación que se establece en la entrevista.</a:t>
            </a:r>
          </a:p>
          <a:p>
            <a:r>
              <a:rPr lang="es-CL" sz="1200" b="0" i="0" kern="1200" dirty="0" smtClean="0">
                <a:solidFill>
                  <a:schemeClr val="tx1"/>
                </a:solidFill>
                <a:effectLst/>
                <a:latin typeface="+mn-lt"/>
                <a:ea typeface="+mn-ea"/>
                <a:cs typeface="+mn-cs"/>
              </a:rPr>
              <a:t>Estos son algunos de los aspectos más importantes a tener en cuenta al realizar entrevistas:</a:t>
            </a:r>
          </a:p>
          <a:p>
            <a:r>
              <a:rPr lang="es-CL" sz="1200" b="0" i="0" kern="1200" dirty="0" smtClean="0">
                <a:solidFill>
                  <a:schemeClr val="tx1"/>
                </a:solidFill>
                <a:effectLst/>
                <a:latin typeface="+mn-lt"/>
                <a:ea typeface="+mn-ea"/>
                <a:cs typeface="+mn-cs"/>
              </a:rPr>
              <a:t>Preparación. Es necesario documentarse e investigar la situación de la organización analizando los documentos disponibles, de tal forma que la entrevista se enfoque en aquellos aspectos que están solamente en la mente del entrevistado y que no son accesibles por otros medios como la observación o el análisis de documentos.</a:t>
            </a:r>
          </a:p>
          <a:p>
            <a:r>
              <a:rPr lang="es-CL" sz="1200" b="0" i="0" kern="1200" dirty="0" smtClean="0">
                <a:solidFill>
                  <a:schemeClr val="tx1"/>
                </a:solidFill>
                <a:effectLst/>
                <a:latin typeface="+mn-lt"/>
                <a:ea typeface="+mn-ea"/>
                <a:cs typeface="+mn-cs"/>
              </a:rPr>
              <a:t>Entrevistar al personal adecuado. La mayoría de los analistas adoptan un enfoque top-</a:t>
            </a:r>
            <a:r>
              <a:rPr lang="es-CL" sz="1200" b="0" i="0" kern="1200" dirty="0" err="1" smtClean="0">
                <a:solidFill>
                  <a:schemeClr val="tx1"/>
                </a:solidFill>
                <a:effectLst/>
                <a:latin typeface="+mn-lt"/>
                <a:ea typeface="+mn-ea"/>
                <a:cs typeface="+mn-cs"/>
              </a:rPr>
              <a:t>down</a:t>
            </a:r>
            <a:r>
              <a:rPr lang="es-CL" sz="1200" b="0" i="0" kern="1200" dirty="0" smtClean="0">
                <a:solidFill>
                  <a:schemeClr val="tx1"/>
                </a:solidFill>
                <a:effectLst/>
                <a:latin typeface="+mn-lt"/>
                <a:ea typeface="+mn-ea"/>
                <a:cs typeface="+mn-cs"/>
              </a:rPr>
              <a:t>, comenzando a entrevistar a directivos para que brinden un panorama general de hacia donde deberían ir las cosas, y terminando por hablar con los empleados que aportan detalles importantes de la operación.</a:t>
            </a:r>
          </a:p>
          <a:p>
            <a:r>
              <a:rPr lang="es-CL" sz="1200" b="0" i="0" kern="1200" dirty="0" smtClean="0">
                <a:solidFill>
                  <a:schemeClr val="tx1"/>
                </a:solidFill>
                <a:effectLst/>
                <a:latin typeface="+mn-lt"/>
                <a:ea typeface="+mn-ea"/>
                <a:cs typeface="+mn-cs"/>
              </a:rPr>
              <a:t>Duración. Una entrevista debería durar a lo sumo un par de horas.</a:t>
            </a:r>
          </a:p>
          <a:p>
            <a:r>
              <a:rPr lang="es-CL" sz="1200" b="0" i="0" kern="1200" dirty="0" smtClean="0">
                <a:solidFill>
                  <a:schemeClr val="tx1"/>
                </a:solidFill>
                <a:effectLst/>
                <a:latin typeface="+mn-lt"/>
                <a:ea typeface="+mn-ea"/>
                <a:cs typeface="+mn-cs"/>
              </a:rPr>
              <a:t>Formato. Se recomienda utilizar preguntas abiertas, donde los entrevistados puedan elaborar y dar detalles, más allá de simplemente responder “si” o “no”.</a:t>
            </a:r>
          </a:p>
          <a:p>
            <a:r>
              <a:rPr lang="es-CL" sz="1200" b="0" i="0" u="sng" kern="1200" dirty="0" smtClean="0">
                <a:solidFill>
                  <a:schemeClr val="tx1"/>
                </a:solidFill>
                <a:effectLst/>
                <a:latin typeface="+mn-lt"/>
                <a:ea typeface="+mn-ea"/>
                <a:cs typeface="+mn-cs"/>
              </a:rPr>
              <a:t>Desarrollo Conjunto de Aplicaciones ( JAD )</a:t>
            </a:r>
          </a:p>
          <a:p>
            <a:r>
              <a:rPr lang="es-CL" sz="1200" b="0" i="0" kern="1200" dirty="0" smtClean="0">
                <a:solidFill>
                  <a:schemeClr val="tx1"/>
                </a:solidFill>
                <a:effectLst/>
                <a:latin typeface="+mn-lt"/>
                <a:ea typeface="+mn-ea"/>
                <a:cs typeface="+mn-cs"/>
              </a:rPr>
              <a:t>Es una técnica que se utiliza para promover la cooperación y el trabajo en equipo entre usuarios y analistas. Consiste en realizar sesiones en las que participan usuarios expertos del dominio junto a analistas de software. La idea es aprovechar la dinámica de grupos aplicando un proceso de trabajo sistemático y organizado, apoyado por elementos visuales de comunicación y comprensión de soluciones.</a:t>
            </a:r>
          </a:p>
          <a:p>
            <a:r>
              <a:rPr lang="es-CL" sz="1200" b="0" i="0" kern="1200" dirty="0" smtClean="0">
                <a:solidFill>
                  <a:schemeClr val="tx1"/>
                </a:solidFill>
                <a:effectLst/>
                <a:latin typeface="+mn-lt"/>
                <a:ea typeface="+mn-ea"/>
                <a:cs typeface="+mn-cs"/>
              </a:rPr>
              <a:t>Las razones que sirven de base a JAD son las siguientes:</a:t>
            </a:r>
          </a:p>
          <a:p>
            <a:r>
              <a:rPr lang="es-CL" sz="1200" b="0" i="0" kern="1200" dirty="0" smtClean="0">
                <a:solidFill>
                  <a:schemeClr val="tx1"/>
                </a:solidFill>
                <a:effectLst/>
                <a:latin typeface="+mn-lt"/>
                <a:ea typeface="+mn-ea"/>
                <a:cs typeface="+mn-cs"/>
              </a:rPr>
              <a:t>Las entrevistas requieren mucho tiempo, no solo en prepararlas y hacerlas sino también en redactar un conjunto de requisitos coherente a partir de opiniones diferentes de los distintos entrevistados.</a:t>
            </a:r>
          </a:p>
          <a:p>
            <a:r>
              <a:rPr lang="es-CL" sz="1200" b="0" i="0" kern="1200" dirty="0" smtClean="0">
                <a:solidFill>
                  <a:schemeClr val="tx1"/>
                </a:solidFill>
                <a:effectLst/>
                <a:latin typeface="+mn-lt"/>
                <a:ea typeface="+mn-ea"/>
                <a:cs typeface="+mn-cs"/>
              </a:rPr>
              <a:t>Es más difícil apreciar posibles errores en la especificación de requisitos, ya que sólo el analista revisa el documento. En el JAD todo el grupo puede actuar como revisor y detectar defectos.</a:t>
            </a:r>
          </a:p>
          <a:p>
            <a:r>
              <a:rPr lang="es-CL" sz="1200" b="0" i="0" kern="1200" dirty="0" smtClean="0">
                <a:solidFill>
                  <a:schemeClr val="tx1"/>
                </a:solidFill>
                <a:effectLst/>
                <a:latin typeface="+mn-lt"/>
                <a:ea typeface="+mn-ea"/>
                <a:cs typeface="+mn-cs"/>
              </a:rPr>
              <a:t>El JAD propugna una participación más profunda de los usuarios en el proyecto, hasta tal punto que los usuarios que participan adquieren un cierto sentido de propiedad en el sistema que se construye.</a:t>
            </a:r>
          </a:p>
          <a:p>
            <a:r>
              <a:rPr lang="es-CL" sz="1200" b="0" i="0" kern="1200" dirty="0" smtClean="0">
                <a:solidFill>
                  <a:schemeClr val="tx1"/>
                </a:solidFill>
                <a:effectLst/>
                <a:latin typeface="+mn-lt"/>
                <a:ea typeface="+mn-ea"/>
                <a:cs typeface="+mn-cs"/>
              </a:rPr>
              <a:t>El JAD no se utiliza demasiado, debido a que requiere una mayor organización que las entrevistas y porque el ambiente o los métodos de trabajo convencionales en las empresas no facilitan este tipo de actividades (falta de tiempo, dificultad de coordinación de tanta gente, dificultad para convencer a la dirección, etc.). No obstante las empresas que han implantado este método han informado de importantes ahorros de tiempo en el desarrollo de software, así como de una mayor satisfacción de los usuarios con los sistemas construidos.</a:t>
            </a:r>
          </a:p>
          <a:p>
            <a:r>
              <a:rPr lang="es-CL" sz="1200" b="0" i="0" u="sng" kern="1200" dirty="0" smtClean="0">
                <a:solidFill>
                  <a:schemeClr val="tx1"/>
                </a:solidFill>
                <a:effectLst/>
                <a:latin typeface="+mn-lt"/>
                <a:ea typeface="+mn-ea"/>
                <a:cs typeface="+mn-cs"/>
              </a:rPr>
              <a:t>Desarrollo de Prototipos</a:t>
            </a:r>
          </a:p>
          <a:p>
            <a:r>
              <a:rPr lang="es-CL" sz="1200" b="0" i="0" kern="1200" dirty="0" smtClean="0">
                <a:solidFill>
                  <a:schemeClr val="tx1"/>
                </a:solidFill>
                <a:effectLst/>
                <a:latin typeface="+mn-lt"/>
                <a:ea typeface="+mn-ea"/>
                <a:cs typeface="+mn-cs"/>
              </a:rPr>
              <a:t>Los prototipos suelen consistir en versiones reducidas, demos o conjuntos de pantallas (que no son totalmente operativos) de la aplicación pedida. Esta técnica es particularmente útil cuando:</a:t>
            </a:r>
          </a:p>
          <a:p>
            <a:r>
              <a:rPr lang="es-CL" sz="1200" b="0" i="0" kern="1200" dirty="0" smtClean="0">
                <a:solidFill>
                  <a:schemeClr val="tx1"/>
                </a:solidFill>
                <a:effectLst/>
                <a:latin typeface="+mn-lt"/>
                <a:ea typeface="+mn-ea"/>
                <a:cs typeface="+mn-cs"/>
              </a:rPr>
              <a:t>El área de la aplicación no está bien definida (posiblemente por ser algo muy novedoso).</a:t>
            </a:r>
          </a:p>
          <a:p>
            <a:r>
              <a:rPr lang="es-CL" sz="1200" b="0" i="0" kern="1200" dirty="0" smtClean="0">
                <a:solidFill>
                  <a:schemeClr val="tx1"/>
                </a:solidFill>
                <a:effectLst/>
                <a:latin typeface="+mn-lt"/>
                <a:ea typeface="+mn-ea"/>
                <a:cs typeface="+mn-cs"/>
              </a:rPr>
              <a:t>El costo del rechazo de la aplicación por los usuarios es muy alto.</a:t>
            </a:r>
          </a:p>
          <a:p>
            <a:r>
              <a:rPr lang="es-CL" sz="1200" b="0" i="0" kern="1200" dirty="0" smtClean="0">
                <a:solidFill>
                  <a:schemeClr val="tx1"/>
                </a:solidFill>
                <a:effectLst/>
                <a:latin typeface="+mn-lt"/>
                <a:ea typeface="+mn-ea"/>
                <a:cs typeface="+mn-cs"/>
              </a:rPr>
              <a:t>Es necesario evaluar previamente el impacto del sistema en los usuarios y en la organización.</a:t>
            </a:r>
          </a:p>
          <a:p>
            <a:r>
              <a:rPr lang="es-CL" sz="1200" b="0" i="0" kern="1200" dirty="0" smtClean="0">
                <a:solidFill>
                  <a:schemeClr val="tx1"/>
                </a:solidFill>
                <a:effectLst/>
                <a:latin typeface="+mn-lt"/>
                <a:ea typeface="+mn-ea"/>
                <a:cs typeface="+mn-cs"/>
              </a:rPr>
              <a:t>Los prototipos de sistema permiten a los usuarios experimentar para ver cómo éste ayuda a su trabajo. Fomentan el desarrollo de ideas que desembocan en requerimientos. Además de permitir a los usuarios mejorar las especificaciones de requerimientos, el desarrollo de un prototipo tiene otras ventajas:</a:t>
            </a:r>
          </a:p>
          <a:p>
            <a:r>
              <a:rPr lang="es-CL" sz="1200" b="0" i="0" kern="1200" dirty="0" smtClean="0">
                <a:solidFill>
                  <a:schemeClr val="tx1"/>
                </a:solidFill>
                <a:effectLst/>
                <a:latin typeface="+mn-lt"/>
                <a:ea typeface="+mn-ea"/>
                <a:cs typeface="+mn-cs"/>
              </a:rPr>
              <a:t>Al demostrar las funciones del sistema se identifican las discrepancias entre los desarrolladores y los usuarios.</a:t>
            </a:r>
          </a:p>
          <a:p>
            <a:r>
              <a:rPr lang="es-CL" sz="1200" b="0" i="0" kern="1200" dirty="0" smtClean="0">
                <a:solidFill>
                  <a:schemeClr val="tx1"/>
                </a:solidFill>
                <a:effectLst/>
                <a:latin typeface="+mn-lt"/>
                <a:ea typeface="+mn-ea"/>
                <a:cs typeface="+mn-cs"/>
              </a:rPr>
              <a:t>Durante el desarrollo del prototipo, el personal del desarrollo de software puede darse cuenta de que los requerimientos son inconsistentes y/o están incompletos.</a:t>
            </a:r>
          </a:p>
          <a:p>
            <a:r>
              <a:rPr lang="es-CL" sz="1200" b="0" i="0" kern="1200" dirty="0" smtClean="0">
                <a:solidFill>
                  <a:schemeClr val="tx1"/>
                </a:solidFill>
                <a:effectLst/>
                <a:latin typeface="+mn-lt"/>
                <a:ea typeface="+mn-ea"/>
                <a:cs typeface="+mn-cs"/>
              </a:rPr>
              <a:t>Aunque limitado, se dispone rápidamente de un sistema que funciona y demuestra la factibilidad y usabilidad de la aplicación a administrar.</a:t>
            </a:r>
          </a:p>
          <a:p>
            <a:r>
              <a:rPr lang="es-CL" sz="1200" b="0" i="0" kern="1200" dirty="0" smtClean="0">
                <a:solidFill>
                  <a:schemeClr val="tx1"/>
                </a:solidFill>
                <a:effectLst/>
                <a:latin typeface="+mn-lt"/>
                <a:ea typeface="+mn-ea"/>
                <a:cs typeface="+mn-cs"/>
              </a:rPr>
              <a:t>El prototipo se utiliza como base para escribir la especificación para la producción.</a:t>
            </a:r>
          </a:p>
          <a:p>
            <a:r>
              <a:rPr lang="es-CL" sz="1200" b="0" i="0" kern="1200" dirty="0" smtClean="0">
                <a:solidFill>
                  <a:schemeClr val="tx1"/>
                </a:solidFill>
                <a:effectLst/>
                <a:latin typeface="+mn-lt"/>
                <a:ea typeface="+mn-ea"/>
                <a:cs typeface="+mn-cs"/>
              </a:rPr>
              <a:t>En general, el uso de esta técnica es un medio que permite solventar objeciones del usuario del tipo: “No sé exactamente lo que quiero, pero lo sabré cuando lo vea”. Por lo general, la construcción de prototipos incrementa los costos en las etapas iniciales de un proyecto, pero esto se recupera en etapas posteriores gracias al mejor entendimiento de los requerimientos por parte de los desarrolladores. En algunos casos también se utiliza como un medio para formalizar la aceptación previa del cliente de los requisitos del proyecto.</a:t>
            </a:r>
          </a:p>
          <a:p>
            <a:r>
              <a:rPr lang="es-CL" sz="1200" b="0" i="0" u="sng" kern="1200" dirty="0" smtClean="0">
                <a:solidFill>
                  <a:schemeClr val="tx1"/>
                </a:solidFill>
                <a:effectLst/>
                <a:latin typeface="+mn-lt"/>
                <a:ea typeface="+mn-ea"/>
                <a:cs typeface="+mn-cs"/>
              </a:rPr>
              <a:t>Observación</a:t>
            </a:r>
          </a:p>
          <a:p>
            <a:r>
              <a:rPr lang="es-CL" sz="1200" b="0" i="0" kern="1200" dirty="0" smtClean="0">
                <a:solidFill>
                  <a:schemeClr val="tx1"/>
                </a:solidFill>
                <a:effectLst/>
                <a:latin typeface="+mn-lt"/>
                <a:ea typeface="+mn-ea"/>
                <a:cs typeface="+mn-cs"/>
              </a:rPr>
              <a:t>Por medio de esta técnica el analista obtiene información de primera mano sobre la forma en que se efectúan las actividades. Este método permite observar la forma en que se llevan a cabo los procesos y, por otro, verificar que realmente se sigan todos los pasos especificados. Como sabemos, en muchos casos los procesos son una cosa en papel y otra muy diferente en la práctica. Los observadores experimentados saben qué buscar y cómo evaluar la relevancia de lo que observan.</a:t>
            </a:r>
          </a:p>
          <a:p>
            <a:r>
              <a:rPr lang="es-CL" sz="1200" b="0" i="0" u="sng" kern="1200" dirty="0" smtClean="0">
                <a:solidFill>
                  <a:schemeClr val="tx1"/>
                </a:solidFill>
                <a:effectLst/>
                <a:latin typeface="+mn-lt"/>
                <a:ea typeface="+mn-ea"/>
                <a:cs typeface="+mn-cs"/>
              </a:rPr>
              <a:t>Estudio de documentación</a:t>
            </a:r>
          </a:p>
          <a:p>
            <a:r>
              <a:rPr lang="es-CL" sz="1200" b="0" i="0" kern="1200" dirty="0" smtClean="0">
                <a:solidFill>
                  <a:schemeClr val="tx1"/>
                </a:solidFill>
                <a:effectLst/>
                <a:latin typeface="+mn-lt"/>
                <a:ea typeface="+mn-ea"/>
                <a:cs typeface="+mn-cs"/>
              </a:rPr>
              <a:t>Varios tipos de documentación, como manuales y reportes, pueden proporcionar al analista información valiosa con respecto a las organizaciones y a sus operaciones. La documentación difícilmente refleja la forma en que realmente se desarrollan las actividades, o donde se encuentra el poder de la toma de decisiones. Sin embargo, puede ser de gran </a:t>
            </a:r>
            <a:r>
              <a:rPr lang="es-CL" sz="1200" b="0" i="0" kern="1200" dirty="0" err="1" smtClean="0">
                <a:solidFill>
                  <a:schemeClr val="tx1"/>
                </a:solidFill>
                <a:effectLst/>
                <a:latin typeface="+mn-lt"/>
                <a:ea typeface="+mn-ea"/>
                <a:cs typeface="+mn-cs"/>
              </a:rPr>
              <a:t>impotancia</a:t>
            </a:r>
            <a:r>
              <a:rPr lang="es-CL" sz="1200" b="0" i="0" kern="1200" dirty="0" smtClean="0">
                <a:solidFill>
                  <a:schemeClr val="tx1"/>
                </a:solidFill>
                <a:effectLst/>
                <a:latin typeface="+mn-lt"/>
                <a:ea typeface="+mn-ea"/>
                <a:cs typeface="+mn-cs"/>
              </a:rPr>
              <a:t> para introducir al analista al dominio de operación y el vocabulario que utiliza.</a:t>
            </a:r>
          </a:p>
          <a:p>
            <a:r>
              <a:rPr lang="es-CL" sz="1200" b="0" i="0" u="sng" kern="1200" dirty="0" smtClean="0">
                <a:solidFill>
                  <a:schemeClr val="tx1"/>
                </a:solidFill>
                <a:effectLst/>
                <a:latin typeface="+mn-lt"/>
                <a:ea typeface="+mn-ea"/>
                <a:cs typeface="+mn-cs"/>
              </a:rPr>
              <a:t>Cuestionarios</a:t>
            </a:r>
          </a:p>
          <a:p>
            <a:r>
              <a:rPr lang="es-CL" sz="1200" b="0" i="0" kern="1200" dirty="0" smtClean="0">
                <a:solidFill>
                  <a:schemeClr val="tx1"/>
                </a:solidFill>
                <a:effectLst/>
                <a:latin typeface="+mn-lt"/>
                <a:ea typeface="+mn-ea"/>
                <a:cs typeface="+mn-cs"/>
              </a:rPr>
              <a:t>El uso de cuestionarios permite a los analistas reunir información proveniente de un grupo grande de personas. El empleo de formatos estandarizados para las preguntas puede proporcionar datos más confiables que otras técnicas; por otra parte, su amplia distribución asegura el anonimato de los encuestados, situación que puede conducir a respuestas más honestas.</a:t>
            </a:r>
          </a:p>
          <a:p>
            <a:r>
              <a:rPr lang="es-CL" sz="1200" b="0" i="0" kern="1200" dirty="0" smtClean="0">
                <a:solidFill>
                  <a:schemeClr val="tx1"/>
                </a:solidFill>
                <a:effectLst/>
                <a:latin typeface="+mn-lt"/>
                <a:ea typeface="+mn-ea"/>
                <a:cs typeface="+mn-cs"/>
              </a:rPr>
              <a:t>El inconveniente es que la respuesta puede ser limitada, ya que es posible que no tenga mucha importancia para los encuestados llenar el cuestionario. Es recomendable conseguir apoyo de la alta dirección para solicitar a las personas de la organización que contesten el cuestionario.</a:t>
            </a:r>
          </a:p>
          <a:p>
            <a:r>
              <a:rPr lang="es-CL" sz="1200" b="0" i="0" kern="1200" dirty="0" smtClean="0">
                <a:solidFill>
                  <a:schemeClr val="tx1"/>
                </a:solidFill>
                <a:effectLst/>
                <a:latin typeface="+mn-lt"/>
                <a:ea typeface="+mn-ea"/>
                <a:cs typeface="+mn-cs"/>
              </a:rPr>
              <a:t>Al igual que con las entrevistas, se debe seleccionar a los encuestados. El analista debe asegurar que el conocimiento y experiencia de éstos califiquen para dar respuestas a las preguntas.</a:t>
            </a:r>
          </a:p>
          <a:p>
            <a:r>
              <a:rPr lang="es-CL" sz="1200" b="0" i="0" u="sng" kern="1200" dirty="0" smtClean="0">
                <a:solidFill>
                  <a:schemeClr val="tx1"/>
                </a:solidFill>
                <a:effectLst/>
                <a:latin typeface="+mn-lt"/>
                <a:ea typeface="+mn-ea"/>
                <a:cs typeface="+mn-cs"/>
              </a:rPr>
              <a:t>Tormenta de ideas ( </a:t>
            </a:r>
            <a:r>
              <a:rPr lang="es-CL" sz="1200" b="0" i="0" u="sng" kern="1200" dirty="0" err="1" smtClean="0">
                <a:solidFill>
                  <a:schemeClr val="tx1"/>
                </a:solidFill>
                <a:effectLst/>
                <a:latin typeface="+mn-lt"/>
                <a:ea typeface="+mn-ea"/>
                <a:cs typeface="+mn-cs"/>
              </a:rPr>
              <a:t>Brainstorming</a:t>
            </a:r>
            <a:r>
              <a:rPr lang="es-CL" sz="1200" b="0" i="0" u="sng" kern="1200" dirty="0" smtClean="0">
                <a:solidFill>
                  <a:schemeClr val="tx1"/>
                </a:solidFill>
                <a:effectLst/>
                <a:latin typeface="+mn-lt"/>
                <a:ea typeface="+mn-ea"/>
                <a:cs typeface="+mn-cs"/>
              </a:rPr>
              <a:t> )</a:t>
            </a:r>
          </a:p>
          <a:p>
            <a:r>
              <a:rPr lang="es-CL" sz="1200" b="0" i="0" kern="1200" dirty="0" smtClean="0">
                <a:solidFill>
                  <a:schemeClr val="tx1"/>
                </a:solidFill>
                <a:effectLst/>
                <a:latin typeface="+mn-lt"/>
                <a:ea typeface="+mn-ea"/>
                <a:cs typeface="+mn-cs"/>
              </a:rPr>
              <a:t>Consiste en reuniones con cuatro a diez personas donde como primer paso sugieren toda clase de ideas sin juzgar su validez –por muy disparatadas que parezcan–, y después de recopilar todas las ideas se realiza un análisis detallado de cada propuesta. Esta técnica se puede utilizar para identificar un primer conjunto de requisitos en aquellos casos donde no están muy claras las necesidades que hay que cubrir, o cuando se esta creando un sistema que habilitará un servicio nuevo para la organización.</a:t>
            </a:r>
          </a:p>
          <a:p>
            <a:r>
              <a:rPr lang="es-CL" sz="1200" b="0" i="0" u="sng" kern="1200" dirty="0" smtClean="0">
                <a:solidFill>
                  <a:schemeClr val="tx1"/>
                </a:solidFill>
                <a:effectLst/>
                <a:latin typeface="+mn-lt"/>
                <a:ea typeface="+mn-ea"/>
                <a:cs typeface="+mn-cs"/>
              </a:rPr>
              <a:t>ETHICS ( Implementación Efectiva de Sistemas Informáticos desde los puntos de vista Humano y Técnico )</a:t>
            </a:r>
          </a:p>
          <a:p>
            <a:r>
              <a:rPr lang="es-CL" sz="1200" b="0" i="0" kern="1200" dirty="0" smtClean="0">
                <a:solidFill>
                  <a:schemeClr val="tx1"/>
                </a:solidFill>
                <a:effectLst/>
                <a:latin typeface="+mn-lt"/>
                <a:ea typeface="+mn-ea"/>
                <a:cs typeface="+mn-cs"/>
              </a:rPr>
              <a:t>Constituye un método bastante evolucionado para fomentar la participación de los usuarios en los proyectos. Creado por E. </a:t>
            </a:r>
            <a:r>
              <a:rPr lang="es-CL" sz="1200" b="0" i="0" kern="1200" dirty="0" err="1" smtClean="0">
                <a:solidFill>
                  <a:schemeClr val="tx1"/>
                </a:solidFill>
                <a:effectLst/>
                <a:latin typeface="+mn-lt"/>
                <a:ea typeface="+mn-ea"/>
                <a:cs typeface="+mn-cs"/>
              </a:rPr>
              <a:t>Mumford</a:t>
            </a:r>
            <a:r>
              <a:rPr lang="es-CL" sz="1200" b="0" i="0" kern="1200" dirty="0" smtClean="0">
                <a:solidFill>
                  <a:schemeClr val="tx1"/>
                </a:solidFill>
                <a:effectLst/>
                <a:latin typeface="+mn-lt"/>
                <a:ea typeface="+mn-ea"/>
                <a:cs typeface="+mn-cs"/>
              </a:rPr>
              <a:t> en 1979, coordina la perspectiva social de los sistemas con su implementación técnica. Un sistema no tiene éxito si no se ajusta a los factores sociales y organizacionales que rigen a la empresa. Se busca la satisfacción de los empleados en el trabajo a través de estudios integrales. Los requisitos técnicos del sistema serán los necesarios para mejorar la situación de los empleados (y, por lo tanto, su productividad) en función de dichos análisis.</a:t>
            </a:r>
          </a:p>
          <a:p>
            <a:r>
              <a:rPr lang="es-CL" sz="1200" b="0" i="0" u="sng" kern="1200" dirty="0" smtClean="0">
                <a:solidFill>
                  <a:schemeClr val="tx1"/>
                </a:solidFill>
                <a:effectLst/>
                <a:latin typeface="+mn-lt"/>
                <a:ea typeface="+mn-ea"/>
                <a:cs typeface="+mn-cs"/>
              </a:rPr>
              <a:t>Puntos de Vista</a:t>
            </a:r>
          </a:p>
          <a:p>
            <a:r>
              <a:rPr lang="es-CL" sz="1200" b="0" i="0" kern="1200" dirty="0" smtClean="0">
                <a:solidFill>
                  <a:schemeClr val="tx1"/>
                </a:solidFill>
                <a:effectLst/>
                <a:latin typeface="+mn-lt"/>
                <a:ea typeface="+mn-ea"/>
                <a:cs typeface="+mn-cs"/>
              </a:rPr>
              <a:t>Cualquier sistema de software no trivial debe satisfacer las necesidades de un grupo diverso de interesados (</a:t>
            </a:r>
            <a:r>
              <a:rPr lang="es-CL" sz="1200" b="0" i="0" kern="1200" dirty="0" err="1" smtClean="0">
                <a:solidFill>
                  <a:schemeClr val="tx1"/>
                </a:solidFill>
                <a:effectLst/>
                <a:latin typeface="+mn-lt"/>
                <a:ea typeface="+mn-ea"/>
                <a:cs typeface="+mn-cs"/>
              </a:rPr>
              <a:t>stakeholders</a:t>
            </a:r>
            <a:r>
              <a:rPr lang="es-CL" sz="1200" b="0" i="0" kern="1200" dirty="0" smtClean="0">
                <a:solidFill>
                  <a:schemeClr val="tx1"/>
                </a:solidFill>
                <a:effectLst/>
                <a:latin typeface="+mn-lt"/>
                <a:ea typeface="+mn-ea"/>
                <a:cs typeface="+mn-cs"/>
              </a:rPr>
              <a:t>). Cada uno de estos puede tener intereses diferentes en el sistema de software, y por lo tanto sus necesidades pueden generar requerimientos que tengan conflicto entre sí, o incluso se contradigan.</a:t>
            </a:r>
          </a:p>
          <a:p>
            <a:r>
              <a:rPr lang="es-CL" sz="1200" b="0" i="0" kern="1200" dirty="0" smtClean="0">
                <a:solidFill>
                  <a:schemeClr val="tx1"/>
                </a:solidFill>
                <a:effectLst/>
                <a:latin typeface="+mn-lt"/>
                <a:ea typeface="+mn-ea"/>
                <a:cs typeface="+mn-cs"/>
              </a:rPr>
              <a:t>Los métodos orientados a puntos de vista (</a:t>
            </a:r>
            <a:r>
              <a:rPr lang="es-CL" sz="1200" b="0" i="0" kern="1200" dirty="0" err="1" smtClean="0">
                <a:solidFill>
                  <a:schemeClr val="tx1"/>
                </a:solidFill>
                <a:effectLst/>
                <a:latin typeface="+mn-lt"/>
                <a:ea typeface="+mn-ea"/>
                <a:cs typeface="+mn-cs"/>
              </a:rPr>
              <a:t>viewpoints</a:t>
            </a:r>
            <a:r>
              <a:rPr lang="es-CL" sz="1200" b="0" i="0" kern="1200" dirty="0" smtClean="0">
                <a:solidFill>
                  <a:schemeClr val="tx1"/>
                </a:solidFill>
                <a:effectLst/>
                <a:latin typeface="+mn-lt"/>
                <a:ea typeface="+mn-ea"/>
                <a:cs typeface="+mn-cs"/>
              </a:rPr>
              <a:t>) toman en consideración estas perspectivas diferentes y las utilizan para estructurar y organizar tanto el proceso de obtención, como los requerimientos mismos. Uno de estos métodos es el método VORD (Definición de Requerimientos Orientado a Puntos de Vista), el cual provee un marco de trabajo orientado para la obtención y documentación de requerimientos. Las etapas principales de este método son:</a:t>
            </a:r>
          </a:p>
          <a:p>
            <a:r>
              <a:rPr lang="es-CL" sz="1200" b="0" i="0" kern="1200" dirty="0" smtClean="0">
                <a:solidFill>
                  <a:schemeClr val="tx1"/>
                </a:solidFill>
                <a:effectLst/>
                <a:latin typeface="+mn-lt"/>
                <a:ea typeface="+mn-ea"/>
                <a:cs typeface="+mn-cs"/>
              </a:rPr>
              <a:t>Identificación de puntos de vista, que implica descubrir los que reciben los servicios del sistema e identificar los servicios específicos que se suministran a cada punto de vista.</a:t>
            </a:r>
          </a:p>
          <a:p>
            <a:r>
              <a:rPr lang="es-CL" sz="1200" b="0" i="0" kern="1200" dirty="0" smtClean="0">
                <a:solidFill>
                  <a:schemeClr val="tx1"/>
                </a:solidFill>
                <a:effectLst/>
                <a:latin typeface="+mn-lt"/>
                <a:ea typeface="+mn-ea"/>
                <a:cs typeface="+mn-cs"/>
              </a:rPr>
              <a:t>Estructuración de puntos de vista, que comprende agrupar los relacionados en una jerarquía. Los servicios comunes se ubican en los niveles altos de la jerarquía y se heredan los puntos de vista de bajo nivel.</a:t>
            </a:r>
          </a:p>
          <a:p>
            <a:r>
              <a:rPr lang="es-CL" sz="1200" b="0" i="0" kern="1200" dirty="0" smtClean="0">
                <a:solidFill>
                  <a:schemeClr val="tx1"/>
                </a:solidFill>
                <a:effectLst/>
                <a:latin typeface="+mn-lt"/>
                <a:ea typeface="+mn-ea"/>
                <a:cs typeface="+mn-cs"/>
              </a:rPr>
              <a:t>Documentación de puntos de vista, que comprende refinar la descripción de éstos y los servicios identificados.</a:t>
            </a:r>
          </a:p>
          <a:p>
            <a:r>
              <a:rPr lang="es-CL" sz="1200" b="0" i="0" kern="1200" dirty="0" smtClean="0">
                <a:solidFill>
                  <a:schemeClr val="tx1"/>
                </a:solidFill>
                <a:effectLst/>
                <a:latin typeface="+mn-lt"/>
                <a:ea typeface="+mn-ea"/>
                <a:cs typeface="+mn-cs"/>
              </a:rPr>
              <a:t>Trazado del punto de vista del sistema, que comprende identificar los objetos en un diseño orientado a objetos utilizando la información del servicio encapsulado en los puntos de vista.</a:t>
            </a:r>
          </a:p>
          <a:p>
            <a:r>
              <a:rPr lang="es-CL" sz="1200" b="0" i="0" u="sng" kern="1200" dirty="0" smtClean="0">
                <a:solidFill>
                  <a:schemeClr val="tx1"/>
                </a:solidFill>
                <a:effectLst/>
                <a:latin typeface="+mn-lt"/>
                <a:ea typeface="+mn-ea"/>
                <a:cs typeface="+mn-cs"/>
              </a:rPr>
              <a:t>Escenarios</a:t>
            </a:r>
          </a:p>
          <a:p>
            <a:r>
              <a:rPr lang="es-CL" sz="1200" b="0" i="0" kern="1200" dirty="0" smtClean="0">
                <a:solidFill>
                  <a:schemeClr val="tx1"/>
                </a:solidFill>
                <a:effectLst/>
                <a:latin typeface="+mn-lt"/>
                <a:ea typeface="+mn-ea"/>
                <a:cs typeface="+mn-cs"/>
              </a:rPr>
              <a:t>Estos se utilizan para documentar el comportamiento del sistema cuando se le presentan eventos específicos. Cada evento de interacción distinto, o la selección de un servicio del sistema, se documentan como un escenario de eventos distinto. Los escenarios de eventos incluyen una descripción del flujo de datos y las acciones del sistema, y documenta las excepciones que puedan surgir.</a:t>
            </a:r>
          </a:p>
          <a:p>
            <a:r>
              <a:rPr lang="es-CL" sz="1200" b="0" i="0" kern="1200" dirty="0" smtClean="0">
                <a:solidFill>
                  <a:schemeClr val="tx1"/>
                </a:solidFill>
                <a:effectLst/>
                <a:latin typeface="+mn-lt"/>
                <a:ea typeface="+mn-ea"/>
                <a:cs typeface="+mn-cs"/>
              </a:rPr>
              <a:t>Las convenciones para los diagramas utilizados en los escenarios de eventos son:</a:t>
            </a:r>
          </a:p>
          <a:p>
            <a:r>
              <a:rPr lang="es-CL" sz="1200" b="0" i="0" kern="1200" dirty="0" smtClean="0">
                <a:solidFill>
                  <a:schemeClr val="tx1"/>
                </a:solidFill>
                <a:effectLst/>
                <a:latin typeface="+mn-lt"/>
                <a:ea typeface="+mn-ea"/>
                <a:cs typeface="+mn-cs"/>
              </a:rPr>
              <a:t>Los datos proporcionados desde un punto de vista o proporcionados a éste se representan como elipses.</a:t>
            </a:r>
          </a:p>
          <a:p>
            <a:r>
              <a:rPr lang="es-CL" sz="1200" b="0" i="0" kern="1200" dirty="0" smtClean="0">
                <a:solidFill>
                  <a:schemeClr val="tx1"/>
                </a:solidFill>
                <a:effectLst/>
                <a:latin typeface="+mn-lt"/>
                <a:ea typeface="+mn-ea"/>
                <a:cs typeface="+mn-cs"/>
              </a:rPr>
              <a:t>Las entradas y salidas de la información de control se ubican en la parte superior de cada recuadro.</a:t>
            </a:r>
          </a:p>
          <a:p>
            <a:r>
              <a:rPr lang="es-CL" sz="1200" b="0" i="0" kern="1200" dirty="0" smtClean="0">
                <a:solidFill>
                  <a:schemeClr val="tx1"/>
                </a:solidFill>
                <a:effectLst/>
                <a:latin typeface="+mn-lt"/>
                <a:ea typeface="+mn-ea"/>
                <a:cs typeface="+mn-cs"/>
              </a:rPr>
              <a:t>Las salidas de datos se ubican a la derecha de cada recuadro. Si no están encerradas, significa que pertenecen al sistema.</a:t>
            </a:r>
          </a:p>
          <a:p>
            <a:r>
              <a:rPr lang="es-CL" sz="1200" b="0" i="0" kern="1200" dirty="0" smtClean="0">
                <a:solidFill>
                  <a:schemeClr val="tx1"/>
                </a:solidFill>
                <a:effectLst/>
                <a:latin typeface="+mn-lt"/>
                <a:ea typeface="+mn-ea"/>
                <a:cs typeface="+mn-cs"/>
              </a:rPr>
              <a:t>Las excepciones se muestran en la parte inferior del recuadro. Si existen varias excepciones posibles, éstas se encierran en un recuadro.</a:t>
            </a:r>
          </a:p>
          <a:p>
            <a:r>
              <a:rPr lang="es-CL" sz="1200" b="0" i="0" kern="1200" dirty="0" smtClean="0">
                <a:solidFill>
                  <a:schemeClr val="tx1"/>
                </a:solidFill>
                <a:effectLst/>
                <a:latin typeface="+mn-lt"/>
                <a:ea typeface="+mn-ea"/>
                <a:cs typeface="+mn-cs"/>
              </a:rPr>
              <a:t>El nombre del siguiente evento esperado después de completar el escenario se muestra en un recuadro sombreado.</a:t>
            </a:r>
          </a:p>
          <a:p>
            <a:r>
              <a:rPr lang="es-CL" sz="1200" b="0" i="0" kern="1200" dirty="0" smtClean="0">
                <a:solidFill>
                  <a:schemeClr val="tx1"/>
                </a:solidFill>
                <a:effectLst/>
                <a:latin typeface="+mn-lt"/>
                <a:ea typeface="+mn-ea"/>
                <a:cs typeface="+mn-cs"/>
              </a:rPr>
              <a:t>Los Casos de Uso son una técnica que se basa en escenarios para la obtención de requerimientos. Actualmente se han convertido en una técnica fundamental que se utiliza para analizar y describir modelos de sistemas orientados a objetos. En su forma más simple, un caso de uso identifica a los actores involucrados en una interacción y nombra al tipo de ésta.</a:t>
            </a:r>
          </a:p>
          <a:p>
            <a:r>
              <a:rPr lang="es-CL" sz="1200" b="0" i="0" u="sng" kern="1200" dirty="0" smtClean="0">
                <a:solidFill>
                  <a:schemeClr val="tx1"/>
                </a:solidFill>
                <a:effectLst/>
                <a:latin typeface="+mn-lt"/>
                <a:ea typeface="+mn-ea"/>
                <a:cs typeface="+mn-cs"/>
              </a:rPr>
              <a:t>Etnografía</a:t>
            </a:r>
          </a:p>
          <a:p>
            <a:r>
              <a:rPr lang="es-CL" sz="1200" b="0" i="0" kern="1200" dirty="0" smtClean="0">
                <a:solidFill>
                  <a:schemeClr val="tx1"/>
                </a:solidFill>
                <a:effectLst/>
                <a:latin typeface="+mn-lt"/>
                <a:ea typeface="+mn-ea"/>
                <a:cs typeface="+mn-cs"/>
              </a:rPr>
              <a:t>Los sistemas de software no existen de forma aislada; se utilizan en un contexto social y organizacional, y los requerimientos de sistemas de software se derivan y se restringen acorde a ese contexto. Satisfacer esos requerimientos sociales y organizacionales es crítico para el éxito del sistema. Una razón de por qué muchos sistemas de software se entregan pero nunca se utilizan es porque no se toma en cuenta la importancia de este tipo de requerimientos.</a:t>
            </a:r>
          </a:p>
          <a:p>
            <a:r>
              <a:rPr lang="es-CL" sz="1200" b="0" i="0" kern="1200" dirty="0" smtClean="0">
                <a:solidFill>
                  <a:schemeClr val="tx1"/>
                </a:solidFill>
                <a:effectLst/>
                <a:latin typeface="+mn-lt"/>
                <a:ea typeface="+mn-ea"/>
                <a:cs typeface="+mn-cs"/>
              </a:rPr>
              <a:t>La etnografía es una técnica de observación que se puede utilizar para entender los requerimientos sociales y organizacionales. Un analista se sumerge por sí solo en el entorno laboral donde el sistema se utilizará. El trabajo diario se observa y se hacen notas de las tareas reales en las que los participantes están involucrados. La etnografía es especialmente efectiva para descubrir dos tipos de requerimientos:</a:t>
            </a:r>
          </a:p>
          <a:p>
            <a:r>
              <a:rPr lang="es-CL" sz="1200" b="0" i="0" kern="1200" dirty="0" smtClean="0">
                <a:solidFill>
                  <a:schemeClr val="tx1"/>
                </a:solidFill>
                <a:effectLst/>
                <a:latin typeface="+mn-lt"/>
                <a:ea typeface="+mn-ea"/>
                <a:cs typeface="+mn-cs"/>
              </a:rPr>
              <a:t>Los requerimientos que se derivan de la forma en la que la gente trabaja realmente más que de la forma en la que las definiciones de los procesos establecen que debería trabajar.</a:t>
            </a:r>
          </a:p>
          <a:p>
            <a:r>
              <a:rPr lang="es-CL" sz="1200" b="0" i="0" kern="1200" dirty="0" smtClean="0">
                <a:solidFill>
                  <a:schemeClr val="tx1"/>
                </a:solidFill>
                <a:effectLst/>
                <a:latin typeface="+mn-lt"/>
                <a:ea typeface="+mn-ea"/>
                <a:cs typeface="+mn-cs"/>
              </a:rPr>
              <a:t>Los requerimientos que se derivan de la cooperación y conocimiento de las actividades de la gente.</a:t>
            </a:r>
          </a:p>
          <a:p>
            <a:r>
              <a:rPr lang="es-CL" sz="1200" b="0" i="0" kern="1200" dirty="0" smtClean="0">
                <a:solidFill>
                  <a:schemeClr val="tx1"/>
                </a:solidFill>
                <a:effectLst/>
                <a:latin typeface="+mn-lt"/>
                <a:ea typeface="+mn-ea"/>
                <a:cs typeface="+mn-cs"/>
              </a:rPr>
              <a:t>Los estudios etnográficos pueden revelar los detalles de los procesos críticos que otras técnicas de obtención de requerimientos a menudo olvidan. Sin embargo, puesto que se centran en el usuario final, este enfoque no es apropiado para descubrir los requerimientos organizacionales o del dominio. La etnografía tampoco está diseñada para identificar nuevas propiedades a agregar al sistema. Por lo tanto, la etnografía no es un enfoque completo para la obtención de requerimientos y debe utilizarse en conjunto con otras técnicas, como el análisis de casos de uso.</a:t>
            </a:r>
          </a:p>
          <a:p>
            <a:r>
              <a:rPr lang="es-CL" sz="1200" b="0" i="0" kern="1200" dirty="0" smtClean="0">
                <a:solidFill>
                  <a:schemeClr val="tx1"/>
                </a:solidFill>
                <a:effectLst/>
                <a:latin typeface="+mn-lt"/>
                <a:ea typeface="+mn-ea"/>
                <a:cs typeface="+mn-cs"/>
              </a:rPr>
              <a:t>Estrategia para la obtención de requerimientos</a:t>
            </a:r>
          </a:p>
          <a:p>
            <a:r>
              <a:rPr lang="es-CL" sz="1200" b="0" i="0" kern="1200" dirty="0" smtClean="0">
                <a:solidFill>
                  <a:schemeClr val="tx1"/>
                </a:solidFill>
                <a:effectLst/>
                <a:latin typeface="+mn-lt"/>
                <a:ea typeface="+mn-ea"/>
                <a:cs typeface="+mn-cs"/>
              </a:rPr>
              <a:t>Hemos descrito un número considerable de técnicas para la obtención de requerimientos. A continuación sugiero una estrategia de cómo aplicar estas técnicas dentro de un proceso ordenado y que aproveche al máximo cada técnica. Esto evitará que los analistas con poca experiencia caigamos en un error muy común, que es el de pasar demasiado pronto a las entrevistas, lo cual es un desperdicio de tiempo.</a:t>
            </a:r>
          </a:p>
          <a:p>
            <a:r>
              <a:rPr lang="es-CL" sz="1200" b="0" i="0" kern="1200" dirty="0" smtClean="0">
                <a:solidFill>
                  <a:schemeClr val="tx1"/>
                </a:solidFill>
                <a:effectLst/>
                <a:latin typeface="+mn-lt"/>
                <a:ea typeface="+mn-ea"/>
                <a:cs typeface="+mn-cs"/>
              </a:rPr>
              <a:t>Los pasos de la estrategia sugerida son:</a:t>
            </a:r>
          </a:p>
          <a:p>
            <a:r>
              <a:rPr lang="es-CL" sz="1200" b="0" i="0" kern="1200" dirty="0" smtClean="0">
                <a:solidFill>
                  <a:schemeClr val="tx1"/>
                </a:solidFill>
                <a:effectLst/>
                <a:latin typeface="+mn-lt"/>
                <a:ea typeface="+mn-ea"/>
                <a:cs typeface="+mn-cs"/>
              </a:rPr>
              <a:t>Aprender todo lo que se pueda de los documentos, formularios, informes y archivos existentes. Es sorprendente lo que se puede aprender de un sistema sin necesidad de quitarle tiempo a la gente.</a:t>
            </a:r>
          </a:p>
          <a:p>
            <a:r>
              <a:rPr lang="es-CL" sz="1200" b="0" i="0" kern="1200" dirty="0" smtClean="0">
                <a:solidFill>
                  <a:schemeClr val="tx1"/>
                </a:solidFill>
                <a:effectLst/>
                <a:latin typeface="+mn-lt"/>
                <a:ea typeface="+mn-ea"/>
                <a:cs typeface="+mn-cs"/>
              </a:rPr>
              <a:t>De ser posible, se observará el sistema en acción. No se plantearán preguntas. Tan sólo se observará y se tomarán notas o dibujos. Conviene asegurarse de que las personas observadas saben que no se les está evaluando. En caso contrario, harán su trabajo de manera más eficaz que lo normal.</a:t>
            </a:r>
          </a:p>
          <a:p>
            <a:r>
              <a:rPr lang="es-CL" sz="1200" b="0" i="0" kern="1200" dirty="0" smtClean="0">
                <a:solidFill>
                  <a:schemeClr val="tx1"/>
                </a:solidFill>
                <a:effectLst/>
                <a:latin typeface="+mn-lt"/>
                <a:ea typeface="+mn-ea"/>
                <a:cs typeface="+mn-cs"/>
              </a:rPr>
              <a:t>Diseñar y distribuir cuestionarios para aclarar cuestiones que no se comprenden bien. Será también buen momento para solicitar opiniones sobre los problemas y las limitaciones. Los cuestionarios requieren que los usuarios inviertan una parte de su tiempo. Pero son ellos los que pueden elegir cuándo les viene mejor hacerlo.</a:t>
            </a:r>
          </a:p>
          <a:p>
            <a:r>
              <a:rPr lang="es-CL" sz="1200" b="0" i="0" kern="1200" dirty="0" smtClean="0">
                <a:solidFill>
                  <a:schemeClr val="tx1"/>
                </a:solidFill>
                <a:effectLst/>
                <a:latin typeface="+mn-lt"/>
                <a:ea typeface="+mn-ea"/>
                <a:cs typeface="+mn-cs"/>
              </a:rPr>
              <a:t>Realizar entrevistas (o sesiones de trabajo en grupo, como JAD). Como ya se ha recogido una base de requerimientos iniciales en los pasos anteriores, se pueden utilizar las entrevistas para verificar y aclarar las cuestiones y los problemas de mayor dificultad. En este punto se pueden llegar a aplicar algunas de las otras técnicas cómo Escenarios, Tormenta de ideas, Puntos de Vista, ETHICS y Desarrollo de Prototipos.</a:t>
            </a:r>
          </a:p>
          <a:p>
            <a:r>
              <a:rPr lang="es-CL" sz="1200" b="0" i="0" kern="1200" dirty="0" smtClean="0">
                <a:solidFill>
                  <a:schemeClr val="tx1"/>
                </a:solidFill>
                <a:effectLst/>
                <a:latin typeface="+mn-lt"/>
                <a:ea typeface="+mn-ea"/>
                <a:cs typeface="+mn-cs"/>
              </a:rPr>
              <a:t>Se verifican los requerimientos a través del uso de técnicas como Entrevistas, Observación y orientados a Puntos de Vista.</a:t>
            </a:r>
          </a:p>
          <a:p>
            <a:r>
              <a:rPr lang="es-CL" sz="1200" b="0" i="0" kern="1200" dirty="0" smtClean="0">
                <a:solidFill>
                  <a:schemeClr val="tx1"/>
                </a:solidFill>
                <a:effectLst/>
                <a:latin typeface="+mn-lt"/>
                <a:ea typeface="+mn-ea"/>
                <a:cs typeface="+mn-cs"/>
              </a:rPr>
              <a:t>Esta estrategia no es intocable. Aunque habría que desarrollar una estrategia de investigación de hechos para todas las fases pertinentes del desarrollo de sistemas, cada proyecto tiene sus propias particularidades. A veces, la observación o los cuestionarios pueden no ser apropiados. Pero debería mantenerse la idea de recabar siempre todos los hechos que sea posible antes de concertar entrevistas.</a:t>
            </a:r>
          </a:p>
          <a:p>
            <a:r>
              <a:rPr lang="es-CL" sz="1200" b="1" i="0" kern="1200" dirty="0" smtClean="0">
                <a:solidFill>
                  <a:schemeClr val="tx1"/>
                </a:solidFill>
                <a:effectLst/>
                <a:latin typeface="+mn-lt"/>
                <a:ea typeface="+mn-ea"/>
                <a:cs typeface="+mn-cs"/>
              </a:rPr>
              <a:t>Referencias</a:t>
            </a:r>
            <a:endParaRPr lang="es-CL" sz="1200" b="0" i="0" kern="1200" dirty="0" smtClean="0">
              <a:solidFill>
                <a:schemeClr val="tx1"/>
              </a:solidFill>
              <a:effectLst/>
              <a:latin typeface="+mn-lt"/>
              <a:ea typeface="+mn-ea"/>
              <a:cs typeface="+mn-cs"/>
            </a:endParaRPr>
          </a:p>
          <a:p>
            <a:r>
              <a:rPr lang="es-CL" sz="1200" b="0" i="0" kern="1200" dirty="0" err="1" smtClean="0">
                <a:solidFill>
                  <a:schemeClr val="tx1"/>
                </a:solidFill>
                <a:effectLst/>
                <a:latin typeface="+mn-lt"/>
                <a:ea typeface="+mn-ea"/>
                <a:cs typeface="+mn-cs"/>
              </a:rPr>
              <a:t>Flaaten</a:t>
            </a:r>
            <a:r>
              <a:rPr lang="es-CL" sz="1200" b="0" i="0" kern="1200" dirty="0" smtClean="0">
                <a:solidFill>
                  <a:schemeClr val="tx1"/>
                </a:solidFill>
                <a:effectLst/>
                <a:latin typeface="+mn-lt"/>
                <a:ea typeface="+mn-ea"/>
                <a:cs typeface="+mn-cs"/>
              </a:rPr>
              <a:t>, P. O., </a:t>
            </a:r>
            <a:r>
              <a:rPr lang="es-CL" sz="1200" b="0" i="0" kern="1200" dirty="0" err="1" smtClean="0">
                <a:solidFill>
                  <a:schemeClr val="tx1"/>
                </a:solidFill>
                <a:effectLst/>
                <a:latin typeface="+mn-lt"/>
                <a:ea typeface="+mn-ea"/>
                <a:cs typeface="+mn-cs"/>
              </a:rPr>
              <a:t>McCubbrey</a:t>
            </a:r>
            <a:r>
              <a:rPr lang="es-CL" sz="1200" b="0" i="0" kern="1200" dirty="0" smtClean="0">
                <a:solidFill>
                  <a:schemeClr val="tx1"/>
                </a:solidFill>
                <a:effectLst/>
                <a:latin typeface="+mn-lt"/>
                <a:ea typeface="+mn-ea"/>
                <a:cs typeface="+mn-cs"/>
              </a:rPr>
              <a:t>, D.J., </a:t>
            </a:r>
            <a:r>
              <a:rPr lang="es-CL" sz="1200" b="0" i="0" kern="1200" dirty="0" err="1" smtClean="0">
                <a:solidFill>
                  <a:schemeClr val="tx1"/>
                </a:solidFill>
                <a:effectLst/>
                <a:latin typeface="+mn-lt"/>
                <a:ea typeface="+mn-ea"/>
                <a:cs typeface="+mn-cs"/>
              </a:rPr>
              <a:t>O´Riordan</a:t>
            </a:r>
            <a:r>
              <a:rPr lang="es-CL" sz="1200" b="0" i="0" kern="1200" dirty="0" smtClean="0">
                <a:solidFill>
                  <a:schemeClr val="tx1"/>
                </a:solidFill>
                <a:effectLst/>
                <a:latin typeface="+mn-lt"/>
                <a:ea typeface="+mn-ea"/>
                <a:cs typeface="+mn-cs"/>
              </a:rPr>
              <a:t>, P.D., Burgués, K., “</a:t>
            </a:r>
            <a:r>
              <a:rPr lang="es-CL" sz="1200" b="0" i="0" kern="1200" dirty="0" err="1" smtClean="0">
                <a:solidFill>
                  <a:schemeClr val="tx1"/>
                </a:solidFill>
                <a:effectLst/>
                <a:latin typeface="+mn-lt"/>
                <a:ea typeface="+mn-ea"/>
                <a:cs typeface="+mn-cs"/>
              </a:rPr>
              <a:t>Foundations</a:t>
            </a:r>
            <a:r>
              <a:rPr lang="es-CL" sz="1200" b="0" i="0" kern="1200" dirty="0" smtClean="0">
                <a:solidFill>
                  <a:schemeClr val="tx1"/>
                </a:solidFill>
                <a:effectLst/>
                <a:latin typeface="+mn-lt"/>
                <a:ea typeface="+mn-ea"/>
                <a:cs typeface="+mn-cs"/>
              </a:rPr>
              <a:t> of Business </a:t>
            </a:r>
            <a:r>
              <a:rPr lang="es-CL" sz="1200" b="0" i="0" kern="1200" dirty="0" err="1" smtClean="0">
                <a:solidFill>
                  <a:schemeClr val="tx1"/>
                </a:solidFill>
                <a:effectLst/>
                <a:latin typeface="+mn-lt"/>
                <a:ea typeface="+mn-ea"/>
                <a:cs typeface="+mn-cs"/>
              </a:rPr>
              <a:t>Systems</a:t>
            </a:r>
            <a:r>
              <a:rPr lang="es-CL" sz="1200" b="0" i="0" kern="1200" dirty="0" smtClean="0">
                <a:solidFill>
                  <a:schemeClr val="tx1"/>
                </a:solidFill>
                <a:effectLst/>
                <a:latin typeface="+mn-lt"/>
                <a:ea typeface="+mn-ea"/>
                <a:cs typeface="+mn-cs"/>
              </a:rPr>
              <a:t>”. Chicago (EE.UU.), </a:t>
            </a:r>
            <a:r>
              <a:rPr lang="es-CL" sz="1200" b="0" i="0" kern="1200" dirty="0" err="1" smtClean="0">
                <a:solidFill>
                  <a:schemeClr val="tx1"/>
                </a:solidFill>
                <a:effectLst/>
                <a:latin typeface="+mn-lt"/>
                <a:ea typeface="+mn-ea"/>
                <a:cs typeface="+mn-cs"/>
              </a:rPr>
              <a:t>The</a:t>
            </a:r>
            <a:r>
              <a:rPr lang="es-CL" sz="1200" b="0" i="0" kern="1200" dirty="0" smtClean="0">
                <a:solidFill>
                  <a:schemeClr val="tx1"/>
                </a:solidFill>
                <a:effectLst/>
                <a:latin typeface="+mn-lt"/>
                <a:ea typeface="+mn-ea"/>
                <a:cs typeface="+mn-cs"/>
              </a:rPr>
              <a:t> </a:t>
            </a:r>
            <a:r>
              <a:rPr lang="es-CL" sz="1200" b="0" i="0" kern="1200" dirty="0" err="1" smtClean="0">
                <a:solidFill>
                  <a:schemeClr val="tx1"/>
                </a:solidFill>
                <a:effectLst/>
                <a:latin typeface="+mn-lt"/>
                <a:ea typeface="+mn-ea"/>
                <a:cs typeface="+mn-cs"/>
              </a:rPr>
              <a:t>Dryden</a:t>
            </a:r>
            <a:r>
              <a:rPr lang="es-CL" sz="1200" b="0" i="0" kern="1200" dirty="0" smtClean="0">
                <a:solidFill>
                  <a:schemeClr val="tx1"/>
                </a:solidFill>
                <a:effectLst/>
                <a:latin typeface="+mn-lt"/>
                <a:ea typeface="+mn-ea"/>
                <a:cs typeface="+mn-cs"/>
              </a:rPr>
              <a:t> Pres, 1989.</a:t>
            </a:r>
          </a:p>
          <a:p>
            <a:r>
              <a:rPr lang="es-CL" sz="1200" b="0" i="0" kern="1200" dirty="0" err="1" smtClean="0">
                <a:solidFill>
                  <a:schemeClr val="tx1"/>
                </a:solidFill>
                <a:effectLst/>
                <a:latin typeface="+mn-lt"/>
                <a:ea typeface="+mn-ea"/>
                <a:cs typeface="+mn-cs"/>
              </a:rPr>
              <a:t>Raghavan</a:t>
            </a:r>
            <a:r>
              <a:rPr lang="es-CL" sz="1200" b="0" i="0" kern="1200" dirty="0" smtClean="0">
                <a:solidFill>
                  <a:schemeClr val="tx1"/>
                </a:solidFill>
                <a:effectLst/>
                <a:latin typeface="+mn-lt"/>
                <a:ea typeface="+mn-ea"/>
                <a:cs typeface="+mn-cs"/>
              </a:rPr>
              <a:t>, S., </a:t>
            </a:r>
            <a:r>
              <a:rPr lang="es-CL" sz="1200" b="0" i="0" kern="1200" dirty="0" err="1" smtClean="0">
                <a:solidFill>
                  <a:schemeClr val="tx1"/>
                </a:solidFill>
                <a:effectLst/>
                <a:latin typeface="+mn-lt"/>
                <a:ea typeface="+mn-ea"/>
                <a:cs typeface="+mn-cs"/>
              </a:rPr>
              <a:t>Zelesnik</a:t>
            </a:r>
            <a:r>
              <a:rPr lang="es-CL" sz="1200" b="0" i="0" kern="1200" dirty="0" smtClean="0">
                <a:solidFill>
                  <a:schemeClr val="tx1"/>
                </a:solidFill>
                <a:effectLst/>
                <a:latin typeface="+mn-lt"/>
                <a:ea typeface="+mn-ea"/>
                <a:cs typeface="+mn-cs"/>
              </a:rPr>
              <a:t>, G., Ford, G., “</a:t>
            </a:r>
            <a:r>
              <a:rPr lang="es-CL" sz="1200" b="0" i="0" kern="1200" dirty="0" err="1" smtClean="0">
                <a:solidFill>
                  <a:schemeClr val="tx1"/>
                </a:solidFill>
                <a:effectLst/>
                <a:latin typeface="+mn-lt"/>
                <a:ea typeface="+mn-ea"/>
                <a:cs typeface="+mn-cs"/>
              </a:rPr>
              <a:t>Lecture</a:t>
            </a:r>
            <a:r>
              <a:rPr lang="es-CL" sz="1200" b="0" i="0" kern="1200" dirty="0" smtClean="0">
                <a:solidFill>
                  <a:schemeClr val="tx1"/>
                </a:solidFill>
                <a:effectLst/>
                <a:latin typeface="+mn-lt"/>
                <a:ea typeface="+mn-ea"/>
                <a:cs typeface="+mn-cs"/>
              </a:rPr>
              <a:t> Notes </a:t>
            </a:r>
            <a:r>
              <a:rPr lang="es-CL" sz="1200" b="0" i="0" kern="1200" dirty="0" err="1" smtClean="0">
                <a:solidFill>
                  <a:schemeClr val="tx1"/>
                </a:solidFill>
                <a:effectLst/>
                <a:latin typeface="+mn-lt"/>
                <a:ea typeface="+mn-ea"/>
                <a:cs typeface="+mn-cs"/>
              </a:rPr>
              <a:t>on</a:t>
            </a:r>
            <a:r>
              <a:rPr lang="es-CL" sz="1200" b="0" i="0" kern="1200" dirty="0" smtClean="0">
                <a:solidFill>
                  <a:schemeClr val="tx1"/>
                </a:solidFill>
                <a:effectLst/>
                <a:latin typeface="+mn-lt"/>
                <a:ea typeface="+mn-ea"/>
                <a:cs typeface="+mn-cs"/>
              </a:rPr>
              <a:t> </a:t>
            </a:r>
            <a:r>
              <a:rPr lang="es-CL" sz="1200" b="0" i="0" kern="1200" dirty="0" err="1" smtClean="0">
                <a:solidFill>
                  <a:schemeClr val="tx1"/>
                </a:solidFill>
                <a:effectLst/>
                <a:latin typeface="+mn-lt"/>
                <a:ea typeface="+mn-ea"/>
                <a:cs typeface="+mn-cs"/>
              </a:rPr>
              <a:t>Requirements</a:t>
            </a:r>
            <a:r>
              <a:rPr lang="es-CL" sz="1200" b="0" i="0" kern="1200" dirty="0" smtClean="0">
                <a:solidFill>
                  <a:schemeClr val="tx1"/>
                </a:solidFill>
                <a:effectLst/>
                <a:latin typeface="+mn-lt"/>
                <a:ea typeface="+mn-ea"/>
                <a:cs typeface="+mn-cs"/>
              </a:rPr>
              <a:t> </a:t>
            </a:r>
            <a:r>
              <a:rPr lang="es-CL" sz="1200" b="0" i="0" kern="1200" dirty="0" err="1" smtClean="0">
                <a:solidFill>
                  <a:schemeClr val="tx1"/>
                </a:solidFill>
                <a:effectLst/>
                <a:latin typeface="+mn-lt"/>
                <a:ea typeface="+mn-ea"/>
                <a:cs typeface="+mn-cs"/>
              </a:rPr>
              <a:t>Elicitation</a:t>
            </a:r>
            <a:r>
              <a:rPr lang="es-CL" sz="1200" b="0" i="0" kern="1200" dirty="0" smtClean="0">
                <a:solidFill>
                  <a:schemeClr val="tx1"/>
                </a:solidFill>
                <a:effectLst/>
                <a:latin typeface="+mn-lt"/>
                <a:ea typeface="+mn-ea"/>
                <a:cs typeface="+mn-cs"/>
              </a:rPr>
              <a:t>”. CMU/SEI-94-EM-10, Pittsburgh (E.E.U.U.), Software </a:t>
            </a:r>
            <a:r>
              <a:rPr lang="es-CL" sz="1200" b="0" i="0" kern="1200" dirty="0" err="1" smtClean="0">
                <a:solidFill>
                  <a:schemeClr val="tx1"/>
                </a:solidFill>
                <a:effectLst/>
                <a:latin typeface="+mn-lt"/>
                <a:ea typeface="+mn-ea"/>
                <a:cs typeface="+mn-cs"/>
              </a:rPr>
              <a:t>Engineering</a:t>
            </a:r>
            <a:r>
              <a:rPr lang="es-CL" sz="1200" b="0" i="0" kern="1200" dirty="0" smtClean="0">
                <a:solidFill>
                  <a:schemeClr val="tx1"/>
                </a:solidFill>
                <a:effectLst/>
                <a:latin typeface="+mn-lt"/>
                <a:ea typeface="+mn-ea"/>
                <a:cs typeface="+mn-cs"/>
              </a:rPr>
              <a:t> </a:t>
            </a:r>
            <a:r>
              <a:rPr lang="es-CL" sz="1200" b="0" i="0" kern="1200" dirty="0" err="1" smtClean="0">
                <a:solidFill>
                  <a:schemeClr val="tx1"/>
                </a:solidFill>
                <a:effectLst/>
                <a:latin typeface="+mn-lt"/>
                <a:ea typeface="+mn-ea"/>
                <a:cs typeface="+mn-cs"/>
              </a:rPr>
              <a:t>Institute</a:t>
            </a:r>
            <a:r>
              <a:rPr lang="es-CL" sz="1200" b="0" i="0" kern="1200" dirty="0" smtClean="0">
                <a:solidFill>
                  <a:schemeClr val="tx1"/>
                </a:solidFill>
                <a:effectLst/>
                <a:latin typeface="+mn-lt"/>
                <a:ea typeface="+mn-ea"/>
                <a:cs typeface="+mn-cs"/>
              </a:rPr>
              <a:t> (Carnegie </a:t>
            </a:r>
            <a:r>
              <a:rPr lang="es-CL" sz="1200" b="0" i="0" kern="1200" dirty="0" err="1" smtClean="0">
                <a:solidFill>
                  <a:schemeClr val="tx1"/>
                </a:solidFill>
                <a:effectLst/>
                <a:latin typeface="+mn-lt"/>
                <a:ea typeface="+mn-ea"/>
                <a:cs typeface="+mn-cs"/>
              </a:rPr>
              <a:t>Mellon</a:t>
            </a:r>
            <a:r>
              <a:rPr lang="es-CL" sz="1200" b="0" i="0" kern="1200" dirty="0" smtClean="0">
                <a:solidFill>
                  <a:schemeClr val="tx1"/>
                </a:solidFill>
                <a:effectLst/>
                <a:latin typeface="+mn-lt"/>
                <a:ea typeface="+mn-ea"/>
                <a:cs typeface="+mn-cs"/>
              </a:rPr>
              <a:t> </a:t>
            </a:r>
            <a:r>
              <a:rPr lang="es-CL" sz="1200" b="0" i="0" kern="1200" dirty="0" err="1" smtClean="0">
                <a:solidFill>
                  <a:schemeClr val="tx1"/>
                </a:solidFill>
                <a:effectLst/>
                <a:latin typeface="+mn-lt"/>
                <a:ea typeface="+mn-ea"/>
                <a:cs typeface="+mn-cs"/>
              </a:rPr>
              <a:t>University</a:t>
            </a:r>
            <a:r>
              <a:rPr lang="es-CL" sz="1200" b="0" i="0" kern="1200" dirty="0" smtClean="0">
                <a:solidFill>
                  <a:schemeClr val="tx1"/>
                </a:solidFill>
                <a:effectLst/>
                <a:latin typeface="+mn-lt"/>
                <a:ea typeface="+mn-ea"/>
                <a:cs typeface="+mn-cs"/>
              </a:rPr>
              <a:t>), 1994.</a:t>
            </a:r>
          </a:p>
          <a:p>
            <a:r>
              <a:rPr lang="es-CL" sz="1200" b="0" i="0" kern="1200" dirty="0" err="1" smtClean="0">
                <a:solidFill>
                  <a:schemeClr val="tx1"/>
                </a:solidFill>
                <a:effectLst/>
                <a:latin typeface="+mn-lt"/>
                <a:ea typeface="+mn-ea"/>
                <a:cs typeface="+mn-cs"/>
              </a:rPr>
              <a:t>Kontonya</a:t>
            </a:r>
            <a:r>
              <a:rPr lang="es-CL" sz="1200" b="0" i="0" kern="1200" dirty="0" smtClean="0">
                <a:solidFill>
                  <a:schemeClr val="tx1"/>
                </a:solidFill>
                <a:effectLst/>
                <a:latin typeface="+mn-lt"/>
                <a:ea typeface="+mn-ea"/>
                <a:cs typeface="+mn-cs"/>
              </a:rPr>
              <a:t>, G. &amp; </a:t>
            </a:r>
            <a:r>
              <a:rPr lang="es-CL" sz="1200" b="0" i="0" kern="1200" dirty="0" err="1" smtClean="0">
                <a:solidFill>
                  <a:schemeClr val="tx1"/>
                </a:solidFill>
                <a:effectLst/>
                <a:latin typeface="+mn-lt"/>
                <a:ea typeface="+mn-ea"/>
                <a:cs typeface="+mn-cs"/>
              </a:rPr>
              <a:t>Sommerville</a:t>
            </a:r>
            <a:r>
              <a:rPr lang="es-CL" sz="1200" b="0" i="0" kern="1200" dirty="0" smtClean="0">
                <a:solidFill>
                  <a:schemeClr val="tx1"/>
                </a:solidFill>
                <a:effectLst/>
                <a:latin typeface="+mn-lt"/>
                <a:ea typeface="+mn-ea"/>
                <a:cs typeface="+mn-cs"/>
              </a:rPr>
              <a:t> I., “</a:t>
            </a:r>
            <a:r>
              <a:rPr lang="es-CL" sz="1200" b="0" i="0" kern="1200" dirty="0" err="1" smtClean="0">
                <a:solidFill>
                  <a:schemeClr val="tx1"/>
                </a:solidFill>
                <a:effectLst/>
                <a:latin typeface="+mn-lt"/>
                <a:ea typeface="+mn-ea"/>
                <a:cs typeface="+mn-cs"/>
              </a:rPr>
              <a:t>Requirements</a:t>
            </a:r>
            <a:r>
              <a:rPr lang="es-CL" sz="1200" b="0" i="0" kern="1200" dirty="0" smtClean="0">
                <a:solidFill>
                  <a:schemeClr val="tx1"/>
                </a:solidFill>
                <a:effectLst/>
                <a:latin typeface="+mn-lt"/>
                <a:ea typeface="+mn-ea"/>
                <a:cs typeface="+mn-cs"/>
              </a:rPr>
              <a:t> </a:t>
            </a:r>
            <a:r>
              <a:rPr lang="es-CL" sz="1200" b="0" i="0" kern="1200" dirty="0" err="1" smtClean="0">
                <a:solidFill>
                  <a:schemeClr val="tx1"/>
                </a:solidFill>
                <a:effectLst/>
                <a:latin typeface="+mn-lt"/>
                <a:ea typeface="+mn-ea"/>
                <a:cs typeface="+mn-cs"/>
              </a:rPr>
              <a:t>Engineering</a:t>
            </a:r>
            <a:r>
              <a:rPr lang="es-CL" sz="1200" b="0" i="0" kern="1200" dirty="0" smtClean="0">
                <a:solidFill>
                  <a:schemeClr val="tx1"/>
                </a:solidFill>
                <a:effectLst/>
                <a:latin typeface="+mn-lt"/>
                <a:ea typeface="+mn-ea"/>
                <a:cs typeface="+mn-cs"/>
              </a:rPr>
              <a:t>: </a:t>
            </a:r>
            <a:r>
              <a:rPr lang="es-CL" sz="1200" b="0" i="0" kern="1200" dirty="0" err="1" smtClean="0">
                <a:solidFill>
                  <a:schemeClr val="tx1"/>
                </a:solidFill>
                <a:effectLst/>
                <a:latin typeface="+mn-lt"/>
                <a:ea typeface="+mn-ea"/>
                <a:cs typeface="+mn-cs"/>
              </a:rPr>
              <a:t>Processes</a:t>
            </a:r>
            <a:r>
              <a:rPr lang="es-CL" sz="1200" b="0" i="0" kern="1200" dirty="0" smtClean="0">
                <a:solidFill>
                  <a:schemeClr val="tx1"/>
                </a:solidFill>
                <a:effectLst/>
                <a:latin typeface="+mn-lt"/>
                <a:ea typeface="+mn-ea"/>
                <a:cs typeface="+mn-cs"/>
              </a:rPr>
              <a:t> and </a:t>
            </a:r>
            <a:r>
              <a:rPr lang="es-CL" sz="1200" b="0" i="0" kern="1200" dirty="0" err="1" smtClean="0">
                <a:solidFill>
                  <a:schemeClr val="tx1"/>
                </a:solidFill>
                <a:effectLst/>
                <a:latin typeface="+mn-lt"/>
                <a:ea typeface="+mn-ea"/>
                <a:cs typeface="+mn-cs"/>
              </a:rPr>
              <a:t>Techniques</a:t>
            </a:r>
            <a:r>
              <a:rPr lang="es-CL" sz="1200" b="0" i="0" kern="1200" dirty="0" smtClean="0">
                <a:solidFill>
                  <a:schemeClr val="tx1"/>
                </a:solidFill>
                <a:effectLst/>
                <a:latin typeface="+mn-lt"/>
                <a:ea typeface="+mn-ea"/>
                <a:cs typeface="+mn-cs"/>
              </a:rPr>
              <a:t>”. John </a:t>
            </a:r>
            <a:r>
              <a:rPr lang="es-CL" sz="1200" b="0" i="0" kern="1200" dirty="0" err="1" smtClean="0">
                <a:solidFill>
                  <a:schemeClr val="tx1"/>
                </a:solidFill>
                <a:effectLst/>
                <a:latin typeface="+mn-lt"/>
                <a:ea typeface="+mn-ea"/>
                <a:cs typeface="+mn-cs"/>
              </a:rPr>
              <a:t>Wiley</a:t>
            </a:r>
            <a:r>
              <a:rPr lang="es-CL" sz="1200" b="0" i="0" kern="1200" dirty="0" smtClean="0">
                <a:solidFill>
                  <a:schemeClr val="tx1"/>
                </a:solidFill>
                <a:effectLst/>
                <a:latin typeface="+mn-lt"/>
                <a:ea typeface="+mn-ea"/>
                <a:cs typeface="+mn-cs"/>
              </a:rPr>
              <a:t> and </a:t>
            </a:r>
            <a:r>
              <a:rPr lang="es-CL" sz="1200" b="0" i="0" kern="1200" dirty="0" err="1" smtClean="0">
                <a:solidFill>
                  <a:schemeClr val="tx1"/>
                </a:solidFill>
                <a:effectLst/>
                <a:latin typeface="+mn-lt"/>
                <a:ea typeface="+mn-ea"/>
                <a:cs typeface="+mn-cs"/>
              </a:rPr>
              <a:t>Sons</a:t>
            </a:r>
            <a:r>
              <a:rPr lang="es-CL" sz="1200" b="0" i="0" kern="1200" dirty="0" smtClean="0">
                <a:solidFill>
                  <a:schemeClr val="tx1"/>
                </a:solidFill>
                <a:effectLst/>
                <a:latin typeface="+mn-lt"/>
                <a:ea typeface="+mn-ea"/>
                <a:cs typeface="+mn-cs"/>
              </a:rPr>
              <a:t>, 2002.</a:t>
            </a:r>
          </a:p>
          <a:p>
            <a:r>
              <a:rPr lang="es-CL" sz="1200" b="0" i="0" kern="1200" dirty="0" err="1" smtClean="0">
                <a:solidFill>
                  <a:schemeClr val="tx1"/>
                </a:solidFill>
                <a:effectLst/>
                <a:latin typeface="+mn-lt"/>
                <a:ea typeface="+mn-ea"/>
                <a:cs typeface="+mn-cs"/>
              </a:rPr>
              <a:t>Kotonya</a:t>
            </a:r>
            <a:r>
              <a:rPr lang="es-CL" sz="1200" b="0" i="0" kern="1200" dirty="0" smtClean="0">
                <a:solidFill>
                  <a:schemeClr val="tx1"/>
                </a:solidFill>
                <a:effectLst/>
                <a:latin typeface="+mn-lt"/>
                <a:ea typeface="+mn-ea"/>
                <a:cs typeface="+mn-cs"/>
              </a:rPr>
              <a:t>, G. y </a:t>
            </a:r>
            <a:r>
              <a:rPr lang="es-CL" sz="1200" b="0" i="0" kern="1200" dirty="0" err="1" smtClean="0">
                <a:solidFill>
                  <a:schemeClr val="tx1"/>
                </a:solidFill>
                <a:effectLst/>
                <a:latin typeface="+mn-lt"/>
                <a:ea typeface="+mn-ea"/>
                <a:cs typeface="+mn-cs"/>
              </a:rPr>
              <a:t>Sommerville</a:t>
            </a:r>
            <a:r>
              <a:rPr lang="es-CL" sz="1200" b="0" i="0" kern="1200" dirty="0" smtClean="0">
                <a:solidFill>
                  <a:schemeClr val="tx1"/>
                </a:solidFill>
                <a:effectLst/>
                <a:latin typeface="+mn-lt"/>
                <a:ea typeface="+mn-ea"/>
                <a:cs typeface="+mn-cs"/>
              </a:rPr>
              <a:t>, I. (1996). “</a:t>
            </a:r>
            <a:r>
              <a:rPr lang="es-CL" sz="1200" b="0" i="0" kern="1200" dirty="0" err="1" smtClean="0">
                <a:solidFill>
                  <a:schemeClr val="tx1"/>
                </a:solidFill>
                <a:effectLst/>
                <a:latin typeface="+mn-lt"/>
                <a:ea typeface="+mn-ea"/>
                <a:cs typeface="+mn-cs"/>
              </a:rPr>
              <a:t>Requirements</a:t>
            </a:r>
            <a:r>
              <a:rPr lang="es-CL" sz="1200" b="0" i="0" kern="1200" dirty="0" smtClean="0">
                <a:solidFill>
                  <a:schemeClr val="tx1"/>
                </a:solidFill>
                <a:effectLst/>
                <a:latin typeface="+mn-lt"/>
                <a:ea typeface="+mn-ea"/>
                <a:cs typeface="+mn-cs"/>
              </a:rPr>
              <a:t> </a:t>
            </a:r>
            <a:r>
              <a:rPr lang="es-CL" sz="1200" b="0" i="0" kern="1200" dirty="0" err="1" smtClean="0">
                <a:solidFill>
                  <a:schemeClr val="tx1"/>
                </a:solidFill>
                <a:effectLst/>
                <a:latin typeface="+mn-lt"/>
                <a:ea typeface="+mn-ea"/>
                <a:cs typeface="+mn-cs"/>
              </a:rPr>
              <a:t>Engineering</a:t>
            </a:r>
            <a:r>
              <a:rPr lang="es-CL" sz="1200" b="0" i="0" kern="1200" dirty="0" smtClean="0">
                <a:solidFill>
                  <a:schemeClr val="tx1"/>
                </a:solidFill>
                <a:effectLst/>
                <a:latin typeface="+mn-lt"/>
                <a:ea typeface="+mn-ea"/>
                <a:cs typeface="+mn-cs"/>
              </a:rPr>
              <a:t> </a:t>
            </a:r>
            <a:r>
              <a:rPr lang="es-CL" sz="1200" b="0" i="0" kern="1200" dirty="0" err="1" smtClean="0">
                <a:solidFill>
                  <a:schemeClr val="tx1"/>
                </a:solidFill>
                <a:effectLst/>
                <a:latin typeface="+mn-lt"/>
                <a:ea typeface="+mn-ea"/>
                <a:cs typeface="+mn-cs"/>
              </a:rPr>
              <a:t>with</a:t>
            </a:r>
            <a:r>
              <a:rPr lang="es-CL" sz="1200" b="0" i="0" kern="1200" dirty="0" smtClean="0">
                <a:solidFill>
                  <a:schemeClr val="tx1"/>
                </a:solidFill>
                <a:effectLst/>
                <a:latin typeface="+mn-lt"/>
                <a:ea typeface="+mn-ea"/>
                <a:cs typeface="+mn-cs"/>
              </a:rPr>
              <a:t> </a:t>
            </a:r>
            <a:r>
              <a:rPr lang="es-CL" sz="1200" b="0" i="0" kern="1200" dirty="0" err="1" smtClean="0">
                <a:solidFill>
                  <a:schemeClr val="tx1"/>
                </a:solidFill>
                <a:effectLst/>
                <a:latin typeface="+mn-lt"/>
                <a:ea typeface="+mn-ea"/>
                <a:cs typeface="+mn-cs"/>
              </a:rPr>
              <a:t>viewpoints</a:t>
            </a:r>
            <a:r>
              <a:rPr lang="es-CL" sz="1200" b="0" i="0" kern="1200" dirty="0" smtClean="0">
                <a:solidFill>
                  <a:schemeClr val="tx1"/>
                </a:solidFill>
                <a:effectLst/>
                <a:latin typeface="+mn-lt"/>
                <a:ea typeface="+mn-ea"/>
                <a:cs typeface="+mn-cs"/>
              </a:rPr>
              <a:t>”. BCS/IEE Software </a:t>
            </a:r>
            <a:r>
              <a:rPr lang="es-CL" sz="1200" b="0" i="0" kern="1200" dirty="0" err="1" smtClean="0">
                <a:solidFill>
                  <a:schemeClr val="tx1"/>
                </a:solidFill>
                <a:effectLst/>
                <a:latin typeface="+mn-lt"/>
                <a:ea typeface="+mn-ea"/>
                <a:cs typeface="+mn-cs"/>
              </a:rPr>
              <a:t>Engineering</a:t>
            </a:r>
            <a:r>
              <a:rPr lang="es-CL" sz="1200" b="0" i="0" kern="1200" dirty="0" smtClean="0">
                <a:solidFill>
                  <a:schemeClr val="tx1"/>
                </a:solidFill>
                <a:effectLst/>
                <a:latin typeface="+mn-lt"/>
                <a:ea typeface="+mn-ea"/>
                <a:cs typeface="+mn-cs"/>
              </a:rPr>
              <a:t> J.</a:t>
            </a:r>
            <a:endParaRPr lang="es-CL"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14D658D0-3E5D-435A-BFD7-2EE335740A75}" type="slidenum">
              <a:rPr lang="es-CL" smtClean="0"/>
              <a:t>38</a:t>
            </a:fld>
            <a:endParaRPr lang="es-CL"/>
          </a:p>
        </p:txBody>
      </p:sp>
    </p:spTree>
    <p:extLst>
      <p:ext uri="{BB962C8B-B14F-4D97-AF65-F5344CB8AC3E}">
        <p14:creationId xmlns:p14="http://schemas.microsoft.com/office/powerpoint/2010/main" val="806954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smtClean="0"/>
              <a:t>Documentar Etapa</a:t>
            </a:r>
          </a:p>
          <a:p>
            <a:r>
              <a:rPr lang="es-CL" dirty="0" smtClean="0"/>
              <a:t>Identificar distintos instrumentos de obtención de requerimientos como entrevistas, reuniones, lluvia de ideas y  cuestionarios  para recolectar la mayor cantidad de información sobre las necesidades, la descripción del sistema a desarrollar y la influencia de este en el negocio.</a:t>
            </a:r>
          </a:p>
          <a:p>
            <a:r>
              <a:rPr lang="es-CL" dirty="0" smtClean="0"/>
              <a:t>Los</a:t>
            </a:r>
            <a:r>
              <a:rPr lang="es-CL" baseline="0" dirty="0" smtClean="0"/>
              <a:t> requerimientos se deben redactar en un lenguaje técnico de manera que se logre aproximar el lenguaje del usuario a términos del sistema de SW.</a:t>
            </a:r>
            <a:endParaRPr lang="es-CL" dirty="0"/>
          </a:p>
        </p:txBody>
      </p:sp>
      <p:sp>
        <p:nvSpPr>
          <p:cNvPr id="4" name="Marcador de número de diapositiva 3"/>
          <p:cNvSpPr>
            <a:spLocks noGrp="1"/>
          </p:cNvSpPr>
          <p:nvPr>
            <p:ph type="sldNum" sz="quarter" idx="10"/>
          </p:nvPr>
        </p:nvSpPr>
        <p:spPr/>
        <p:txBody>
          <a:bodyPr/>
          <a:lstStyle/>
          <a:p>
            <a:fld id="{14D658D0-3E5D-435A-BFD7-2EE335740A75}" type="slidenum">
              <a:rPr lang="es-CL" smtClean="0"/>
              <a:t>39</a:t>
            </a:fld>
            <a:endParaRPr lang="es-CL"/>
          </a:p>
        </p:txBody>
      </p:sp>
    </p:spTree>
    <p:extLst>
      <p:ext uri="{BB962C8B-B14F-4D97-AF65-F5344CB8AC3E}">
        <p14:creationId xmlns:p14="http://schemas.microsoft.com/office/powerpoint/2010/main" val="3444927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L" b="1" baseline="0" dirty="0" smtClean="0"/>
              <a:t>Conceptos Claves</a:t>
            </a:r>
            <a:r>
              <a:rPr lang="es-CL" baseline="0" dirty="0" smtClean="0"/>
              <a:t>:</a:t>
            </a:r>
          </a:p>
          <a:p>
            <a:pPr eaLnBrk="1" hangingPunct="1">
              <a:lnSpc>
                <a:spcPct val="17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CL" sz="1800" dirty="0" smtClean="0">
                <a:solidFill>
                  <a:schemeClr val="tx2"/>
                </a:solidFill>
              </a:rPr>
              <a:t>La Ingeniería de Software es una disciplina de la Ingeniería que se preocupa de todos los aspectos de la producción de software.</a:t>
            </a:r>
          </a:p>
          <a:p>
            <a:pPr eaLnBrk="1" hangingPunct="1">
              <a:lnSpc>
                <a:spcPct val="17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CL" sz="1800" dirty="0" smtClean="0">
                <a:solidFill>
                  <a:schemeClr val="tx2"/>
                </a:solidFill>
              </a:rPr>
              <a:t>Aplicación de los métodos de la ingeniería al proceso de desarrollo de software:</a:t>
            </a:r>
          </a:p>
          <a:p>
            <a:pPr lvl="1">
              <a:lnSpc>
                <a:spcPct val="170000"/>
              </a:lnSpc>
              <a:buFont typeface="Wingdings" panose="05000000000000000000" pitchFamily="2" charset="2"/>
              <a:buChar char="v"/>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CL" sz="1800" dirty="0" smtClean="0">
                <a:solidFill>
                  <a:srgbClr val="FF0000"/>
                </a:solidFill>
              </a:rPr>
              <a:t>Diseño</a:t>
            </a:r>
          </a:p>
          <a:p>
            <a:pPr lvl="1">
              <a:lnSpc>
                <a:spcPct val="170000"/>
              </a:lnSpc>
              <a:buFont typeface="Wingdings" panose="05000000000000000000" pitchFamily="2" charset="2"/>
              <a:buChar char="v"/>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CL" sz="1800" dirty="0" smtClean="0">
                <a:solidFill>
                  <a:srgbClr val="FF0000"/>
                </a:solidFill>
              </a:rPr>
              <a:t>Construcción</a:t>
            </a:r>
          </a:p>
          <a:p>
            <a:pPr lvl="1">
              <a:lnSpc>
                <a:spcPct val="170000"/>
              </a:lnSpc>
              <a:buFont typeface="Wingdings" panose="05000000000000000000" pitchFamily="2" charset="2"/>
              <a:buChar char="v"/>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CL" sz="1800" dirty="0" smtClean="0">
                <a:solidFill>
                  <a:srgbClr val="FF0000"/>
                </a:solidFill>
              </a:rPr>
              <a:t>Mantenimiento</a:t>
            </a:r>
          </a:p>
          <a:p>
            <a:pPr marL="0" marR="0" indent="0" algn="l" defTabSz="914400" rtl="0" eaLnBrk="1" fontAlgn="auto" latinLnBrk="0" hangingPunct="1">
              <a:lnSpc>
                <a:spcPct val="100000"/>
              </a:lnSpc>
              <a:spcBef>
                <a:spcPts val="0"/>
              </a:spcBef>
              <a:spcAft>
                <a:spcPts val="0"/>
              </a:spcAft>
              <a:buClrTx/>
              <a:buSzTx/>
              <a:buFontTx/>
              <a:buNone/>
              <a:tabLst/>
              <a:defRPr/>
            </a:pPr>
            <a:endParaRPr lang="es-CL" dirty="0" smtClean="0"/>
          </a:p>
          <a:p>
            <a:endParaRPr lang="es-CL" dirty="0" smtClean="0"/>
          </a:p>
          <a:p>
            <a:endParaRPr lang="es-CL" dirty="0"/>
          </a:p>
        </p:txBody>
      </p:sp>
      <p:sp>
        <p:nvSpPr>
          <p:cNvPr id="4" name="3 Marcador de número de diapositiva"/>
          <p:cNvSpPr>
            <a:spLocks noGrp="1"/>
          </p:cNvSpPr>
          <p:nvPr>
            <p:ph type="sldNum" sz="quarter" idx="10"/>
          </p:nvPr>
        </p:nvSpPr>
        <p:spPr/>
        <p:txBody>
          <a:bodyPr/>
          <a:lstStyle/>
          <a:p>
            <a:fld id="{14D658D0-3E5D-435A-BFD7-2EE335740A75}" type="slidenum">
              <a:rPr lang="es-CL" smtClean="0"/>
              <a:t>4</a:t>
            </a:fld>
            <a:endParaRPr lang="es-CL"/>
          </a:p>
        </p:txBody>
      </p:sp>
    </p:spTree>
    <p:extLst>
      <p:ext uri="{BB962C8B-B14F-4D97-AF65-F5344CB8AC3E}">
        <p14:creationId xmlns:p14="http://schemas.microsoft.com/office/powerpoint/2010/main" val="2846925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14D658D0-3E5D-435A-BFD7-2EE335740A75}" type="slidenum">
              <a:rPr lang="es-CL" smtClean="0"/>
              <a:t>5</a:t>
            </a:fld>
            <a:endParaRPr lang="es-CL"/>
          </a:p>
        </p:txBody>
      </p:sp>
    </p:spTree>
    <p:extLst>
      <p:ext uri="{BB962C8B-B14F-4D97-AF65-F5344CB8AC3E}">
        <p14:creationId xmlns:p14="http://schemas.microsoft.com/office/powerpoint/2010/main" val="4268500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CL" dirty="0" smtClean="0"/>
          </a:p>
        </p:txBody>
      </p:sp>
      <p:sp>
        <p:nvSpPr>
          <p:cNvPr id="4" name="3 Marcador de número de diapositiva"/>
          <p:cNvSpPr>
            <a:spLocks noGrp="1"/>
          </p:cNvSpPr>
          <p:nvPr>
            <p:ph type="sldNum" sz="quarter" idx="10"/>
          </p:nvPr>
        </p:nvSpPr>
        <p:spPr/>
        <p:txBody>
          <a:bodyPr/>
          <a:lstStyle/>
          <a:p>
            <a:fld id="{14D658D0-3E5D-435A-BFD7-2EE335740A75}" type="slidenum">
              <a:rPr lang="es-CL" smtClean="0"/>
              <a:t>6</a:t>
            </a:fld>
            <a:endParaRPr lang="es-CL"/>
          </a:p>
        </p:txBody>
      </p:sp>
    </p:spTree>
    <p:extLst>
      <p:ext uri="{BB962C8B-B14F-4D97-AF65-F5344CB8AC3E}">
        <p14:creationId xmlns:p14="http://schemas.microsoft.com/office/powerpoint/2010/main" val="3041798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14D658D0-3E5D-435A-BFD7-2EE335740A75}" type="slidenum">
              <a:rPr lang="es-CL" smtClean="0"/>
              <a:t>7</a:t>
            </a:fld>
            <a:endParaRPr lang="es-CL"/>
          </a:p>
        </p:txBody>
      </p:sp>
    </p:spTree>
    <p:extLst>
      <p:ext uri="{BB962C8B-B14F-4D97-AF65-F5344CB8AC3E}">
        <p14:creationId xmlns:p14="http://schemas.microsoft.com/office/powerpoint/2010/main" val="2526346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L" sz="1200" b="0" i="0" kern="1200" dirty="0" smtClean="0">
                <a:solidFill>
                  <a:schemeClr val="tx1"/>
                </a:solidFill>
                <a:effectLst/>
                <a:latin typeface="+mn-lt"/>
                <a:ea typeface="+mn-ea"/>
                <a:cs typeface="+mn-cs"/>
              </a:rPr>
              <a:t>El </a:t>
            </a:r>
            <a:r>
              <a:rPr lang="es-CL" sz="1200" b="1" i="0" kern="1200" dirty="0" smtClean="0">
                <a:solidFill>
                  <a:schemeClr val="tx1"/>
                </a:solidFill>
                <a:effectLst/>
                <a:latin typeface="+mn-lt"/>
                <a:ea typeface="+mn-ea"/>
                <a:cs typeface="+mn-cs"/>
              </a:rPr>
              <a:t>Project Management </a:t>
            </a:r>
            <a:r>
              <a:rPr lang="es-CL" sz="1200" b="1" i="0" kern="1200" dirty="0" err="1" smtClean="0">
                <a:solidFill>
                  <a:schemeClr val="tx1"/>
                </a:solidFill>
                <a:effectLst/>
                <a:latin typeface="+mn-lt"/>
                <a:ea typeface="+mn-ea"/>
                <a:cs typeface="+mn-cs"/>
              </a:rPr>
              <a:t>Institute</a:t>
            </a:r>
            <a:r>
              <a:rPr lang="es-CL" sz="1200" b="1" i="0" kern="1200" dirty="0" smtClean="0">
                <a:solidFill>
                  <a:schemeClr val="tx1"/>
                </a:solidFill>
                <a:effectLst/>
                <a:latin typeface="+mn-lt"/>
                <a:ea typeface="+mn-ea"/>
                <a:cs typeface="+mn-cs"/>
              </a:rPr>
              <a:t> (PMI)</a:t>
            </a:r>
            <a:r>
              <a:rPr lang="es-CL" sz="1200" b="0" i="0" kern="1200" dirty="0" smtClean="0">
                <a:solidFill>
                  <a:schemeClr val="tx1"/>
                </a:solidFill>
                <a:effectLst/>
                <a:latin typeface="+mn-lt"/>
                <a:ea typeface="+mn-ea"/>
                <a:cs typeface="+mn-cs"/>
              </a:rPr>
              <a:t> es una organización internacional sin fines de lucro que asocia a profesionales relacionados con la </a:t>
            </a:r>
            <a:r>
              <a:rPr lang="es-CL" sz="1200" b="0" i="0" u="none" strike="noStrike" kern="1200" dirty="0" smtClean="0">
                <a:solidFill>
                  <a:schemeClr val="tx1"/>
                </a:solidFill>
                <a:effectLst/>
                <a:latin typeface="+mn-lt"/>
                <a:ea typeface="+mn-ea"/>
                <a:cs typeface="+mn-cs"/>
                <a:hlinkClick r:id="rId3" tooltip="Gestión de Proyectos"/>
              </a:rPr>
              <a:t>Gestión de Proyectos</a:t>
            </a:r>
            <a:r>
              <a:rPr lang="es-CL" sz="1200" b="0" i="0" kern="1200" dirty="0" smtClean="0">
                <a:solidFill>
                  <a:schemeClr val="tx1"/>
                </a:solidFill>
                <a:effectLst/>
                <a:latin typeface="+mn-lt"/>
                <a:ea typeface="+mn-ea"/>
                <a:cs typeface="+mn-cs"/>
              </a:rPr>
              <a:t>. Desde principios de 2011, es la más grande del mundo en su rubro, dado que se encuentra integrada por más de 700 000 miembros en cerca de 170 países. La oficina central se encuentra en la localidad de </a:t>
            </a:r>
            <a:r>
              <a:rPr lang="es-CL" sz="1200" b="0" i="0" kern="1200" dirty="0" err="1" smtClean="0">
                <a:solidFill>
                  <a:schemeClr val="tx1"/>
                </a:solidFill>
                <a:effectLst/>
                <a:latin typeface="+mn-lt"/>
                <a:ea typeface="+mn-ea"/>
                <a:cs typeface="+mn-cs"/>
              </a:rPr>
              <a:t>Newtown</a:t>
            </a:r>
            <a:r>
              <a:rPr lang="es-CL" sz="1200" b="0" i="0" kern="1200" dirty="0" smtClean="0">
                <a:solidFill>
                  <a:schemeClr val="tx1"/>
                </a:solidFill>
                <a:effectLst/>
                <a:latin typeface="+mn-lt"/>
                <a:ea typeface="+mn-ea"/>
                <a:cs typeface="+mn-cs"/>
              </a:rPr>
              <a:t> </a:t>
            </a:r>
            <a:r>
              <a:rPr lang="es-CL" sz="1200" b="0" i="0" kern="1200" dirty="0" err="1" smtClean="0">
                <a:solidFill>
                  <a:schemeClr val="tx1"/>
                </a:solidFill>
                <a:effectLst/>
                <a:latin typeface="+mn-lt"/>
                <a:ea typeface="+mn-ea"/>
                <a:cs typeface="+mn-cs"/>
              </a:rPr>
              <a:t>Square</a:t>
            </a:r>
            <a:r>
              <a:rPr lang="es-CL" sz="1200" b="0" i="0" kern="1200" dirty="0" smtClean="0">
                <a:solidFill>
                  <a:schemeClr val="tx1"/>
                </a:solidFill>
                <a:effectLst/>
                <a:latin typeface="+mn-lt"/>
                <a:ea typeface="+mn-ea"/>
                <a:cs typeface="+mn-cs"/>
              </a:rPr>
              <a:t>, en la periferia de la ciudad de </a:t>
            </a:r>
            <a:r>
              <a:rPr lang="es-CL" sz="1200" b="0" i="0" u="none" strike="noStrike" kern="1200" dirty="0" smtClean="0">
                <a:solidFill>
                  <a:schemeClr val="tx1"/>
                </a:solidFill>
                <a:effectLst/>
                <a:latin typeface="+mn-lt"/>
                <a:ea typeface="+mn-ea"/>
                <a:cs typeface="+mn-cs"/>
                <a:hlinkClick r:id="rId4" tooltip="Filadelfia"/>
              </a:rPr>
              <a:t>Filadelfia</a:t>
            </a:r>
            <a:r>
              <a:rPr lang="es-CL" sz="1200" b="0" i="0" kern="1200" dirty="0" smtClean="0">
                <a:solidFill>
                  <a:schemeClr val="tx1"/>
                </a:solidFill>
                <a:effectLst/>
                <a:latin typeface="+mn-lt"/>
                <a:ea typeface="+mn-ea"/>
                <a:cs typeface="+mn-cs"/>
              </a:rPr>
              <a:t>, en </a:t>
            </a:r>
            <a:r>
              <a:rPr lang="es-CL" sz="1200" b="0" i="0" u="none" strike="noStrike" kern="1200" dirty="0" smtClean="0">
                <a:solidFill>
                  <a:schemeClr val="tx1"/>
                </a:solidFill>
                <a:effectLst/>
                <a:latin typeface="+mn-lt"/>
                <a:ea typeface="+mn-ea"/>
                <a:cs typeface="+mn-cs"/>
                <a:hlinkClick r:id="rId5" tooltip="Pennsylvania"/>
              </a:rPr>
              <a:t>Pennsylvania</a:t>
            </a:r>
            <a:r>
              <a:rPr lang="es-CL" sz="1200" b="0" i="0" kern="1200" dirty="0" smtClean="0">
                <a:solidFill>
                  <a:schemeClr val="tx1"/>
                </a:solidFill>
                <a:effectLst/>
                <a:latin typeface="+mn-lt"/>
                <a:ea typeface="+mn-ea"/>
                <a:cs typeface="+mn-cs"/>
              </a:rPr>
              <a:t> (</a:t>
            </a:r>
            <a:r>
              <a:rPr lang="es-CL" sz="1200" b="0" i="0" u="none" strike="noStrike" kern="1200" dirty="0" smtClean="0">
                <a:solidFill>
                  <a:schemeClr val="tx1"/>
                </a:solidFill>
                <a:effectLst/>
                <a:latin typeface="+mn-lt"/>
                <a:ea typeface="+mn-ea"/>
                <a:cs typeface="+mn-cs"/>
                <a:hlinkClick r:id="rId6" tooltip="Estados Unidos"/>
              </a:rPr>
              <a:t>Estados Unidos</a:t>
            </a:r>
            <a:r>
              <a:rPr lang="es-CL" sz="1200" b="0" i="0" kern="1200" dirty="0" smtClean="0">
                <a:solidFill>
                  <a:schemeClr val="tx1"/>
                </a:solidFill>
                <a:effectLst/>
                <a:latin typeface="+mn-lt"/>
                <a:ea typeface="+mn-ea"/>
                <a:cs typeface="+mn-cs"/>
              </a:rPr>
              <a:t>). Sus principales objetivos son:</a:t>
            </a:r>
          </a:p>
          <a:p>
            <a:r>
              <a:rPr lang="es-CL" sz="1200" b="0" i="0" kern="1200" dirty="0" smtClean="0">
                <a:solidFill>
                  <a:schemeClr val="tx1"/>
                </a:solidFill>
                <a:effectLst/>
                <a:latin typeface="+mn-lt"/>
                <a:ea typeface="+mn-ea"/>
                <a:cs typeface="+mn-cs"/>
              </a:rPr>
              <a:t>Formular estándares profesionales en Gestión de Proyectos.</a:t>
            </a:r>
          </a:p>
          <a:p>
            <a:r>
              <a:rPr lang="es-CL" sz="1200" b="0" i="0" kern="1200" dirty="0" smtClean="0">
                <a:solidFill>
                  <a:schemeClr val="tx1"/>
                </a:solidFill>
                <a:effectLst/>
                <a:latin typeface="+mn-lt"/>
                <a:ea typeface="+mn-ea"/>
                <a:cs typeface="+mn-cs"/>
              </a:rPr>
              <a:t>Generar conocimiento a través de la </a:t>
            </a:r>
            <a:r>
              <a:rPr lang="es-CL" sz="1200" b="0" i="0" u="none" strike="noStrike" kern="1200" dirty="0" smtClean="0">
                <a:solidFill>
                  <a:schemeClr val="tx1"/>
                </a:solidFill>
                <a:effectLst/>
                <a:latin typeface="+mn-lt"/>
                <a:ea typeface="+mn-ea"/>
                <a:cs typeface="+mn-cs"/>
                <a:hlinkClick r:id="rId7" tooltip="Investigación"/>
              </a:rPr>
              <a:t>investigación</a:t>
            </a:r>
            <a:r>
              <a:rPr lang="es-CL" sz="1200" b="0" i="0" kern="1200" dirty="0" smtClean="0">
                <a:solidFill>
                  <a:schemeClr val="tx1"/>
                </a:solidFill>
                <a:effectLst/>
                <a:latin typeface="+mn-lt"/>
                <a:ea typeface="+mn-ea"/>
                <a:cs typeface="+mn-cs"/>
              </a:rPr>
              <a:t>.</a:t>
            </a:r>
          </a:p>
          <a:p>
            <a:r>
              <a:rPr lang="es-CL" sz="1200" b="0" i="0" kern="1200" dirty="0" smtClean="0">
                <a:solidFill>
                  <a:schemeClr val="tx1"/>
                </a:solidFill>
                <a:effectLst/>
                <a:latin typeface="+mn-lt"/>
                <a:ea typeface="+mn-ea"/>
                <a:cs typeface="+mn-cs"/>
              </a:rPr>
              <a:t>Promover la Gestión de Proyectos como </a:t>
            </a:r>
            <a:r>
              <a:rPr lang="es-CL" sz="1200" b="0" i="0" u="none" strike="noStrike" kern="1200" dirty="0" smtClean="0">
                <a:solidFill>
                  <a:schemeClr val="tx1"/>
                </a:solidFill>
                <a:effectLst/>
                <a:latin typeface="+mn-lt"/>
                <a:ea typeface="+mn-ea"/>
                <a:cs typeface="+mn-cs"/>
                <a:hlinkClick r:id="rId8" tooltip="Profesión"/>
              </a:rPr>
              <a:t>profesión</a:t>
            </a:r>
            <a:r>
              <a:rPr lang="es-CL" sz="1200" b="0" i="0" kern="1200" dirty="0" smtClean="0">
                <a:solidFill>
                  <a:schemeClr val="tx1"/>
                </a:solidFill>
                <a:effectLst/>
                <a:latin typeface="+mn-lt"/>
                <a:ea typeface="+mn-ea"/>
                <a:cs typeface="+mn-cs"/>
              </a:rPr>
              <a:t> a través de sus programas de certificación.</a:t>
            </a:r>
          </a:p>
          <a:p>
            <a:pPr marL="0" marR="0" indent="0" algn="l" defTabSz="914400" rtl="0" eaLnBrk="1" fontAlgn="auto" latinLnBrk="0" hangingPunct="1">
              <a:lnSpc>
                <a:spcPct val="100000"/>
              </a:lnSpc>
              <a:spcBef>
                <a:spcPts val="0"/>
              </a:spcBef>
              <a:spcAft>
                <a:spcPts val="0"/>
              </a:spcAft>
              <a:buClrTx/>
              <a:buSzTx/>
              <a:buFontTx/>
              <a:buNone/>
              <a:tabLst/>
              <a:defRPr/>
            </a:pPr>
            <a:endParaRPr lang="es-CL" dirty="0" smtClean="0"/>
          </a:p>
        </p:txBody>
      </p:sp>
      <p:sp>
        <p:nvSpPr>
          <p:cNvPr id="4" name="3 Marcador de número de diapositiva"/>
          <p:cNvSpPr>
            <a:spLocks noGrp="1"/>
          </p:cNvSpPr>
          <p:nvPr>
            <p:ph type="sldNum" sz="quarter" idx="10"/>
          </p:nvPr>
        </p:nvSpPr>
        <p:spPr/>
        <p:txBody>
          <a:bodyPr/>
          <a:lstStyle/>
          <a:p>
            <a:fld id="{14D658D0-3E5D-435A-BFD7-2EE335740A75}" type="slidenum">
              <a:rPr lang="es-CL" smtClean="0"/>
              <a:t>8</a:t>
            </a:fld>
            <a:endParaRPr lang="es-CL"/>
          </a:p>
        </p:txBody>
      </p:sp>
    </p:spTree>
    <p:extLst>
      <p:ext uri="{BB962C8B-B14F-4D97-AF65-F5344CB8AC3E}">
        <p14:creationId xmlns:p14="http://schemas.microsoft.com/office/powerpoint/2010/main" val="2330653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L" dirty="0" smtClean="0"/>
              <a:t>Definición</a:t>
            </a:r>
            <a:r>
              <a:rPr lang="es-CL" baseline="0" dirty="0" smtClean="0"/>
              <a:t> de Ingeniería de Software</a:t>
            </a:r>
          </a:p>
          <a:p>
            <a:pPr marL="0" marR="0" indent="0" algn="l" defTabSz="914400" rtl="0" eaLnBrk="1" fontAlgn="auto" latinLnBrk="0" hangingPunct="1">
              <a:lnSpc>
                <a:spcPct val="100000"/>
              </a:lnSpc>
              <a:spcBef>
                <a:spcPts val="0"/>
              </a:spcBef>
              <a:spcAft>
                <a:spcPts val="0"/>
              </a:spcAft>
              <a:buClrTx/>
              <a:buSzTx/>
              <a:buFontTx/>
              <a:buNone/>
              <a:tabLst/>
              <a:defRPr/>
            </a:pPr>
            <a:r>
              <a:rPr lang="es-CL" dirty="0" smtClean="0"/>
              <a:t>Esta disciplina trasciende la actividad de programación, que es el pilar fundamental a la hora de crear una aplicación. El ingeniero de software, se encarga de toda la gestión del proyecto para que éste se pueda desarrollar en un plazo determinado y con el presupuesto previsto.</a:t>
            </a:r>
          </a:p>
          <a:p>
            <a:pPr marL="0" marR="0" indent="0" algn="l" defTabSz="914400" rtl="0" eaLnBrk="1" fontAlgn="auto" latinLnBrk="0" hangingPunct="1">
              <a:lnSpc>
                <a:spcPct val="100000"/>
              </a:lnSpc>
              <a:spcBef>
                <a:spcPts val="0"/>
              </a:spcBef>
              <a:spcAft>
                <a:spcPts val="0"/>
              </a:spcAft>
              <a:buClrTx/>
              <a:buSzTx/>
              <a:buFontTx/>
              <a:buNone/>
              <a:tabLst/>
              <a:defRPr/>
            </a:pPr>
            <a:r>
              <a:rPr lang="es-CL" dirty="0" smtClean="0"/>
              <a:t>La ingeniería de software, por lo tanto, incluye el análisis previo de la situación, el diseño del proyecto, el desarrollo del software, las pruebas necesarias para confirmar su correcto funcionamiento y la implementación del sistema.</a:t>
            </a:r>
          </a:p>
          <a:p>
            <a:pPr marL="0" marR="0" indent="0" algn="l" defTabSz="914400" rtl="0" eaLnBrk="1" fontAlgn="auto" latinLnBrk="0" hangingPunct="1">
              <a:lnSpc>
                <a:spcPct val="100000"/>
              </a:lnSpc>
              <a:spcBef>
                <a:spcPts val="0"/>
              </a:spcBef>
              <a:spcAft>
                <a:spcPts val="0"/>
              </a:spcAft>
              <a:buClrTx/>
              <a:buSzTx/>
              <a:buFontTx/>
              <a:buNone/>
              <a:tabLst/>
              <a:defRPr/>
            </a:pPr>
            <a:endParaRPr lang="es-CL"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CL" dirty="0" smtClean="0"/>
          </a:p>
        </p:txBody>
      </p:sp>
      <p:sp>
        <p:nvSpPr>
          <p:cNvPr id="4" name="3 Marcador de número de diapositiva"/>
          <p:cNvSpPr>
            <a:spLocks noGrp="1"/>
          </p:cNvSpPr>
          <p:nvPr>
            <p:ph type="sldNum" sz="quarter" idx="10"/>
          </p:nvPr>
        </p:nvSpPr>
        <p:spPr/>
        <p:txBody>
          <a:bodyPr/>
          <a:lstStyle/>
          <a:p>
            <a:fld id="{14D658D0-3E5D-435A-BFD7-2EE335740A75}" type="slidenum">
              <a:rPr lang="es-CL" smtClean="0"/>
              <a:t>9</a:t>
            </a:fld>
            <a:endParaRPr lang="es-CL"/>
          </a:p>
        </p:txBody>
      </p:sp>
    </p:spTree>
    <p:extLst>
      <p:ext uri="{BB962C8B-B14F-4D97-AF65-F5344CB8AC3E}">
        <p14:creationId xmlns:p14="http://schemas.microsoft.com/office/powerpoint/2010/main" val="2717624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L"/>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L"/>
          </a:p>
        </p:txBody>
      </p:sp>
      <p:sp>
        <p:nvSpPr>
          <p:cNvPr id="4" name="3 Marcador de fecha"/>
          <p:cNvSpPr>
            <a:spLocks noGrp="1"/>
          </p:cNvSpPr>
          <p:nvPr>
            <p:ph type="dt" sz="half" idx="10"/>
          </p:nvPr>
        </p:nvSpPr>
        <p:spPr/>
        <p:txBody>
          <a:bodyPr/>
          <a:lstStyle/>
          <a:p>
            <a:fld id="{15EF793F-0C72-49A9-9EED-31D93259B893}" type="datetimeFigureOut">
              <a:rPr lang="es-CL" smtClean="0"/>
              <a:t>12-01-2016</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0362B344-E978-4D2A-9570-4BFC0ADECCEE}" type="slidenum">
              <a:rPr lang="es-CL" smtClean="0"/>
              <a:t>‹Nº›</a:t>
            </a:fld>
            <a:endParaRPr lang="es-CL"/>
          </a:p>
        </p:txBody>
      </p:sp>
    </p:spTree>
    <p:extLst>
      <p:ext uri="{BB962C8B-B14F-4D97-AF65-F5344CB8AC3E}">
        <p14:creationId xmlns:p14="http://schemas.microsoft.com/office/powerpoint/2010/main" val="2233367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fecha"/>
          <p:cNvSpPr>
            <a:spLocks noGrp="1"/>
          </p:cNvSpPr>
          <p:nvPr>
            <p:ph type="dt" sz="half" idx="10"/>
          </p:nvPr>
        </p:nvSpPr>
        <p:spPr/>
        <p:txBody>
          <a:bodyPr/>
          <a:lstStyle/>
          <a:p>
            <a:fld id="{15EF793F-0C72-49A9-9EED-31D93259B893}" type="datetimeFigureOut">
              <a:rPr lang="es-CL" smtClean="0"/>
              <a:t>12-01-2016</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0362B344-E978-4D2A-9570-4BFC0ADECCEE}" type="slidenum">
              <a:rPr lang="es-CL" smtClean="0"/>
              <a:t>‹Nº›</a:t>
            </a:fld>
            <a:endParaRPr lang="es-CL"/>
          </a:p>
        </p:txBody>
      </p:sp>
    </p:spTree>
    <p:extLst>
      <p:ext uri="{BB962C8B-B14F-4D97-AF65-F5344CB8AC3E}">
        <p14:creationId xmlns:p14="http://schemas.microsoft.com/office/powerpoint/2010/main" val="1333186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fecha"/>
          <p:cNvSpPr>
            <a:spLocks noGrp="1"/>
          </p:cNvSpPr>
          <p:nvPr>
            <p:ph type="dt" sz="half" idx="10"/>
          </p:nvPr>
        </p:nvSpPr>
        <p:spPr/>
        <p:txBody>
          <a:bodyPr/>
          <a:lstStyle/>
          <a:p>
            <a:fld id="{15EF793F-0C72-49A9-9EED-31D93259B893}" type="datetimeFigureOut">
              <a:rPr lang="es-CL" smtClean="0"/>
              <a:t>12-01-2016</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0362B344-E978-4D2A-9570-4BFC0ADECCEE}" type="slidenum">
              <a:rPr lang="es-CL" smtClean="0"/>
              <a:t>‹Nº›</a:t>
            </a:fld>
            <a:endParaRPr lang="es-CL"/>
          </a:p>
        </p:txBody>
      </p:sp>
    </p:spTree>
    <p:extLst>
      <p:ext uri="{BB962C8B-B14F-4D97-AF65-F5344CB8AC3E}">
        <p14:creationId xmlns:p14="http://schemas.microsoft.com/office/powerpoint/2010/main" val="2923992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fecha"/>
          <p:cNvSpPr>
            <a:spLocks noGrp="1"/>
          </p:cNvSpPr>
          <p:nvPr>
            <p:ph type="dt" sz="half" idx="10"/>
          </p:nvPr>
        </p:nvSpPr>
        <p:spPr/>
        <p:txBody>
          <a:bodyPr/>
          <a:lstStyle/>
          <a:p>
            <a:fld id="{15EF793F-0C72-49A9-9EED-31D93259B893}" type="datetimeFigureOut">
              <a:rPr lang="es-CL" smtClean="0"/>
              <a:t>12-01-2016</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0362B344-E978-4D2A-9570-4BFC0ADECCEE}" type="slidenum">
              <a:rPr lang="es-CL" smtClean="0"/>
              <a:t>‹Nº›</a:t>
            </a:fld>
            <a:endParaRPr lang="es-CL"/>
          </a:p>
        </p:txBody>
      </p:sp>
    </p:spTree>
    <p:extLst>
      <p:ext uri="{BB962C8B-B14F-4D97-AF65-F5344CB8AC3E}">
        <p14:creationId xmlns:p14="http://schemas.microsoft.com/office/powerpoint/2010/main" val="1774391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15EF793F-0C72-49A9-9EED-31D93259B893}" type="datetimeFigureOut">
              <a:rPr lang="es-CL" smtClean="0"/>
              <a:t>12-01-2016</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0362B344-E978-4D2A-9570-4BFC0ADECCEE}" type="slidenum">
              <a:rPr lang="es-CL" smtClean="0"/>
              <a:t>‹Nº›</a:t>
            </a:fld>
            <a:endParaRPr lang="es-CL"/>
          </a:p>
        </p:txBody>
      </p:sp>
    </p:spTree>
    <p:extLst>
      <p:ext uri="{BB962C8B-B14F-4D97-AF65-F5344CB8AC3E}">
        <p14:creationId xmlns:p14="http://schemas.microsoft.com/office/powerpoint/2010/main" val="293033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4 Marcador de fecha"/>
          <p:cNvSpPr>
            <a:spLocks noGrp="1"/>
          </p:cNvSpPr>
          <p:nvPr>
            <p:ph type="dt" sz="half" idx="10"/>
          </p:nvPr>
        </p:nvSpPr>
        <p:spPr/>
        <p:txBody>
          <a:bodyPr/>
          <a:lstStyle/>
          <a:p>
            <a:fld id="{15EF793F-0C72-49A9-9EED-31D93259B893}" type="datetimeFigureOut">
              <a:rPr lang="es-CL" smtClean="0"/>
              <a:t>12-01-2016</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0362B344-E978-4D2A-9570-4BFC0ADECCEE}" type="slidenum">
              <a:rPr lang="es-CL" smtClean="0"/>
              <a:t>‹Nº›</a:t>
            </a:fld>
            <a:endParaRPr lang="es-CL"/>
          </a:p>
        </p:txBody>
      </p:sp>
    </p:spTree>
    <p:extLst>
      <p:ext uri="{BB962C8B-B14F-4D97-AF65-F5344CB8AC3E}">
        <p14:creationId xmlns:p14="http://schemas.microsoft.com/office/powerpoint/2010/main" val="2217494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7" name="6 Marcador de fecha"/>
          <p:cNvSpPr>
            <a:spLocks noGrp="1"/>
          </p:cNvSpPr>
          <p:nvPr>
            <p:ph type="dt" sz="half" idx="10"/>
          </p:nvPr>
        </p:nvSpPr>
        <p:spPr/>
        <p:txBody>
          <a:bodyPr/>
          <a:lstStyle/>
          <a:p>
            <a:fld id="{15EF793F-0C72-49A9-9EED-31D93259B893}" type="datetimeFigureOut">
              <a:rPr lang="es-CL" smtClean="0"/>
              <a:t>12-01-2016</a:t>
            </a:fld>
            <a:endParaRPr lang="es-CL"/>
          </a:p>
        </p:txBody>
      </p:sp>
      <p:sp>
        <p:nvSpPr>
          <p:cNvPr id="8" name="7 Marcador de pie de página"/>
          <p:cNvSpPr>
            <a:spLocks noGrp="1"/>
          </p:cNvSpPr>
          <p:nvPr>
            <p:ph type="ftr" sz="quarter" idx="11"/>
          </p:nvPr>
        </p:nvSpPr>
        <p:spPr/>
        <p:txBody>
          <a:bodyPr/>
          <a:lstStyle/>
          <a:p>
            <a:endParaRPr lang="es-CL"/>
          </a:p>
        </p:txBody>
      </p:sp>
      <p:sp>
        <p:nvSpPr>
          <p:cNvPr id="9" name="8 Marcador de número de diapositiva"/>
          <p:cNvSpPr>
            <a:spLocks noGrp="1"/>
          </p:cNvSpPr>
          <p:nvPr>
            <p:ph type="sldNum" sz="quarter" idx="12"/>
          </p:nvPr>
        </p:nvSpPr>
        <p:spPr/>
        <p:txBody>
          <a:bodyPr/>
          <a:lstStyle/>
          <a:p>
            <a:fld id="{0362B344-E978-4D2A-9570-4BFC0ADECCEE}" type="slidenum">
              <a:rPr lang="es-CL" smtClean="0"/>
              <a:t>‹Nº›</a:t>
            </a:fld>
            <a:endParaRPr lang="es-CL"/>
          </a:p>
        </p:txBody>
      </p:sp>
    </p:spTree>
    <p:extLst>
      <p:ext uri="{BB962C8B-B14F-4D97-AF65-F5344CB8AC3E}">
        <p14:creationId xmlns:p14="http://schemas.microsoft.com/office/powerpoint/2010/main" val="838693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fecha"/>
          <p:cNvSpPr>
            <a:spLocks noGrp="1"/>
          </p:cNvSpPr>
          <p:nvPr>
            <p:ph type="dt" sz="half" idx="10"/>
          </p:nvPr>
        </p:nvSpPr>
        <p:spPr/>
        <p:txBody>
          <a:bodyPr/>
          <a:lstStyle/>
          <a:p>
            <a:fld id="{15EF793F-0C72-49A9-9EED-31D93259B893}" type="datetimeFigureOut">
              <a:rPr lang="es-CL" smtClean="0"/>
              <a:t>12-01-2016</a:t>
            </a:fld>
            <a:endParaRPr lang="es-CL"/>
          </a:p>
        </p:txBody>
      </p:sp>
      <p:sp>
        <p:nvSpPr>
          <p:cNvPr id="4" name="3 Marcador de pie de página"/>
          <p:cNvSpPr>
            <a:spLocks noGrp="1"/>
          </p:cNvSpPr>
          <p:nvPr>
            <p:ph type="ftr" sz="quarter" idx="11"/>
          </p:nvPr>
        </p:nvSpPr>
        <p:spPr/>
        <p:txBody>
          <a:bodyPr/>
          <a:lstStyle/>
          <a:p>
            <a:endParaRPr lang="es-CL"/>
          </a:p>
        </p:txBody>
      </p:sp>
      <p:sp>
        <p:nvSpPr>
          <p:cNvPr id="5" name="4 Marcador de número de diapositiva"/>
          <p:cNvSpPr>
            <a:spLocks noGrp="1"/>
          </p:cNvSpPr>
          <p:nvPr>
            <p:ph type="sldNum" sz="quarter" idx="12"/>
          </p:nvPr>
        </p:nvSpPr>
        <p:spPr/>
        <p:txBody>
          <a:bodyPr/>
          <a:lstStyle/>
          <a:p>
            <a:fld id="{0362B344-E978-4D2A-9570-4BFC0ADECCEE}" type="slidenum">
              <a:rPr lang="es-CL" smtClean="0"/>
              <a:t>‹Nº›</a:t>
            </a:fld>
            <a:endParaRPr lang="es-CL"/>
          </a:p>
        </p:txBody>
      </p:sp>
    </p:spTree>
    <p:extLst>
      <p:ext uri="{BB962C8B-B14F-4D97-AF65-F5344CB8AC3E}">
        <p14:creationId xmlns:p14="http://schemas.microsoft.com/office/powerpoint/2010/main" val="2314218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5EF793F-0C72-49A9-9EED-31D93259B893}" type="datetimeFigureOut">
              <a:rPr lang="es-CL" smtClean="0"/>
              <a:t>12-01-2016</a:t>
            </a:fld>
            <a:endParaRPr lang="es-CL"/>
          </a:p>
        </p:txBody>
      </p:sp>
      <p:sp>
        <p:nvSpPr>
          <p:cNvPr id="3" name="2 Marcador de pie de página"/>
          <p:cNvSpPr>
            <a:spLocks noGrp="1"/>
          </p:cNvSpPr>
          <p:nvPr>
            <p:ph type="ftr" sz="quarter" idx="11"/>
          </p:nvPr>
        </p:nvSpPr>
        <p:spPr/>
        <p:txBody>
          <a:bodyPr/>
          <a:lstStyle/>
          <a:p>
            <a:endParaRPr lang="es-CL"/>
          </a:p>
        </p:txBody>
      </p:sp>
      <p:sp>
        <p:nvSpPr>
          <p:cNvPr id="4" name="3 Marcador de número de diapositiva"/>
          <p:cNvSpPr>
            <a:spLocks noGrp="1"/>
          </p:cNvSpPr>
          <p:nvPr>
            <p:ph type="sldNum" sz="quarter" idx="12"/>
          </p:nvPr>
        </p:nvSpPr>
        <p:spPr/>
        <p:txBody>
          <a:bodyPr/>
          <a:lstStyle/>
          <a:p>
            <a:fld id="{0362B344-E978-4D2A-9570-4BFC0ADECCEE}" type="slidenum">
              <a:rPr lang="es-CL" smtClean="0"/>
              <a:t>‹Nº›</a:t>
            </a:fld>
            <a:endParaRPr lang="es-CL"/>
          </a:p>
        </p:txBody>
      </p:sp>
    </p:spTree>
    <p:extLst>
      <p:ext uri="{BB962C8B-B14F-4D97-AF65-F5344CB8AC3E}">
        <p14:creationId xmlns:p14="http://schemas.microsoft.com/office/powerpoint/2010/main" val="2714018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5EF793F-0C72-49A9-9EED-31D93259B893}" type="datetimeFigureOut">
              <a:rPr lang="es-CL" smtClean="0"/>
              <a:t>12-01-2016</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0362B344-E978-4D2A-9570-4BFC0ADECCEE}" type="slidenum">
              <a:rPr lang="es-CL" smtClean="0"/>
              <a:t>‹Nº›</a:t>
            </a:fld>
            <a:endParaRPr lang="es-CL"/>
          </a:p>
        </p:txBody>
      </p:sp>
    </p:spTree>
    <p:extLst>
      <p:ext uri="{BB962C8B-B14F-4D97-AF65-F5344CB8AC3E}">
        <p14:creationId xmlns:p14="http://schemas.microsoft.com/office/powerpoint/2010/main" val="3154031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5EF793F-0C72-49A9-9EED-31D93259B893}" type="datetimeFigureOut">
              <a:rPr lang="es-CL" smtClean="0"/>
              <a:t>12-01-2016</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0362B344-E978-4D2A-9570-4BFC0ADECCEE}" type="slidenum">
              <a:rPr lang="es-CL" smtClean="0"/>
              <a:t>‹Nº›</a:t>
            </a:fld>
            <a:endParaRPr lang="es-CL"/>
          </a:p>
        </p:txBody>
      </p:sp>
    </p:spTree>
    <p:extLst>
      <p:ext uri="{BB962C8B-B14F-4D97-AF65-F5344CB8AC3E}">
        <p14:creationId xmlns:p14="http://schemas.microsoft.com/office/powerpoint/2010/main" val="372216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F793F-0C72-49A9-9EED-31D93259B893}" type="datetimeFigureOut">
              <a:rPr lang="es-CL" smtClean="0"/>
              <a:t>12-01-2016</a:t>
            </a:fld>
            <a:endParaRPr lang="es-CL"/>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62B344-E978-4D2A-9570-4BFC0ADECCEE}" type="slidenum">
              <a:rPr lang="es-CL" smtClean="0"/>
              <a:t>‹Nº›</a:t>
            </a:fld>
            <a:endParaRPr lang="es-CL"/>
          </a:p>
        </p:txBody>
      </p:sp>
    </p:spTree>
    <p:extLst>
      <p:ext uri="{BB962C8B-B14F-4D97-AF65-F5344CB8AC3E}">
        <p14:creationId xmlns:p14="http://schemas.microsoft.com/office/powerpoint/2010/main" val="3865391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5.png"/><Relationship Id="rId7" Type="http://schemas.openxmlformats.org/officeDocument/2006/relationships/diagramColors" Target="../diagrams/colors4.xml"/><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19.gif"/><Relationship Id="rId5" Type="http://schemas.microsoft.com/office/2007/relationships/hdphoto" Target="../media/hdphoto3.wdp"/><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10" Type="http://schemas.openxmlformats.org/officeDocument/2006/relationships/image" Target="../media/image23.png"/><Relationship Id="rId4" Type="http://schemas.openxmlformats.org/officeDocument/2006/relationships/diagramLayout" Target="../diagrams/layout5.xml"/><Relationship Id="rId9" Type="http://schemas.openxmlformats.org/officeDocument/2006/relationships/image" Target="../media/image22.png"/></Relationships>
</file>

<file path=ppt/slides/_rels/slide29.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19.gif"/><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microsoft.com/office/2007/relationships/hdphoto" Target="../media/hdphoto4.wdp"/></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30.jpeg"/><Relationship Id="rId5" Type="http://schemas.openxmlformats.org/officeDocument/2006/relationships/image" Target="../media/image29.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hyperlink" Target="http://es.wikipedia.org/wiki/Ingenieria_de_software" TargetMode="Externa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77848" y="1916832"/>
            <a:ext cx="6858865" cy="1938992"/>
          </a:xfrm>
          <a:prstGeom prst="rect">
            <a:avLst/>
          </a:prstGeom>
          <a:noFill/>
        </p:spPr>
        <p:txBody>
          <a:bodyPr wrap="none" rtlCol="0">
            <a:spAutoFit/>
          </a:bodyPr>
          <a:lstStyle/>
          <a:p>
            <a:r>
              <a:rPr lang="es-CL" sz="4000" spc="700" dirty="0" smtClean="0">
                <a:solidFill>
                  <a:schemeClr val="tx1">
                    <a:lumMod val="50000"/>
                    <a:lumOff val="50000"/>
                  </a:schemeClr>
                </a:solidFill>
              </a:rPr>
              <a:t>Introducción </a:t>
            </a:r>
          </a:p>
          <a:p>
            <a:r>
              <a:rPr lang="es-CL" sz="4000" spc="700" dirty="0" smtClean="0">
                <a:solidFill>
                  <a:schemeClr val="tx1">
                    <a:lumMod val="50000"/>
                    <a:lumOff val="50000"/>
                  </a:schemeClr>
                </a:solidFill>
              </a:rPr>
              <a:t>Ingeniería de Software</a:t>
            </a:r>
          </a:p>
          <a:p>
            <a:r>
              <a:rPr lang="es-CL" sz="4000" b="1" spc="700" dirty="0" smtClean="0">
                <a:solidFill>
                  <a:schemeClr val="tx1">
                    <a:lumMod val="50000"/>
                    <a:lumOff val="50000"/>
                  </a:schemeClr>
                </a:solidFill>
              </a:rPr>
              <a:t>IDS5501</a:t>
            </a:r>
            <a:endParaRPr lang="es-CL" sz="4000" b="1" spc="700" dirty="0">
              <a:solidFill>
                <a:schemeClr val="tx2"/>
              </a:solidFill>
            </a:endParaRPr>
          </a:p>
        </p:txBody>
      </p:sp>
      <p:pic>
        <p:nvPicPr>
          <p:cNvPr id="9" name="Picture 2" descr="http://2.bp.blogspot.com/-83jhQvqv-fI/Tx3_bmOkfmI/AAAAAAAAAFQ/mIVaHtfcRes/s1600/la-ciudad-accesible-ed-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4005064"/>
            <a:ext cx="8734348" cy="2267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9797871"/>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002599" y="1256166"/>
            <a:ext cx="8078766" cy="923330"/>
          </a:xfrm>
          <a:prstGeom prst="rect">
            <a:avLst/>
          </a:prstGeom>
        </p:spPr>
        <p:txBody>
          <a:bodyPr wrap="square">
            <a:spAutoFit/>
          </a:bodyPr>
          <a:lstStyle/>
          <a:p>
            <a:pPr>
              <a:lnSpc>
                <a:spcPct val="150000"/>
              </a:lnSpc>
            </a:pPr>
            <a:endParaRPr lang="es-CL" dirty="0" smtClean="0"/>
          </a:p>
          <a:p>
            <a:pPr>
              <a:lnSpc>
                <a:spcPct val="150000"/>
              </a:lnSpc>
            </a:pPr>
            <a:endParaRPr lang="es-CL" dirty="0" smtClean="0"/>
          </a:p>
        </p:txBody>
      </p:sp>
      <p:sp>
        <p:nvSpPr>
          <p:cNvPr id="6" name="1 Rectángulo"/>
          <p:cNvSpPr/>
          <p:nvPr/>
        </p:nvSpPr>
        <p:spPr>
          <a:xfrm>
            <a:off x="251496" y="897533"/>
            <a:ext cx="8892504" cy="1200329"/>
          </a:xfrm>
          <a:prstGeom prst="rect">
            <a:avLst/>
          </a:prstGeom>
        </p:spPr>
        <p:txBody>
          <a:bodyPr wrap="square">
            <a:spAutoFit/>
          </a:bodyPr>
          <a:lstStyle/>
          <a:p>
            <a:pPr>
              <a:lnSpc>
                <a:spcPct val="150000"/>
              </a:lnSpc>
            </a:pPr>
            <a:r>
              <a:rPr lang="es-CL" sz="2400" b="1" spc="600" dirty="0" smtClean="0">
                <a:solidFill>
                  <a:schemeClr val="accent1"/>
                </a:solidFill>
              </a:rPr>
              <a:t>5 actividades claves para la Ingeniería de Software:</a:t>
            </a:r>
            <a:endParaRPr lang="es-CL" sz="2400" b="1" spc="600" dirty="0">
              <a:solidFill>
                <a:schemeClr val="accent1"/>
              </a:solidFill>
            </a:endParaRPr>
          </a:p>
        </p:txBody>
      </p:sp>
      <p:sp>
        <p:nvSpPr>
          <p:cNvPr id="3" name="Rectángulo 2"/>
          <p:cNvSpPr/>
          <p:nvPr/>
        </p:nvSpPr>
        <p:spPr>
          <a:xfrm>
            <a:off x="880717" y="3483470"/>
            <a:ext cx="1633781" cy="523220"/>
          </a:xfrm>
          <a:prstGeom prst="rect">
            <a:avLst/>
          </a:prstGeom>
        </p:spPr>
        <p:txBody>
          <a:bodyPr wrap="none">
            <a:spAutoFit/>
          </a:bodyPr>
          <a:lstStyle/>
          <a:p>
            <a:r>
              <a:rPr lang="es-CL" sz="2800" dirty="0" smtClean="0">
                <a:solidFill>
                  <a:srgbClr val="00B050"/>
                </a:solidFill>
                <a:latin typeface="Impact" panose="020B0806030902050204" pitchFamily="34" charset="0"/>
              </a:rPr>
              <a:t>Estudiado</a:t>
            </a:r>
            <a:endParaRPr lang="es-CL" sz="2800" dirty="0"/>
          </a:p>
        </p:txBody>
      </p:sp>
      <p:sp>
        <p:nvSpPr>
          <p:cNvPr id="4" name="Rectángulo 3"/>
          <p:cNvSpPr/>
          <p:nvPr/>
        </p:nvSpPr>
        <p:spPr>
          <a:xfrm>
            <a:off x="2478155" y="4041827"/>
            <a:ext cx="1525546" cy="400110"/>
          </a:xfrm>
          <a:prstGeom prst="rect">
            <a:avLst/>
          </a:prstGeom>
        </p:spPr>
        <p:txBody>
          <a:bodyPr wrap="none">
            <a:spAutoFit/>
          </a:bodyPr>
          <a:lstStyle/>
          <a:p>
            <a:r>
              <a:rPr lang="es-CL" sz="2000" dirty="0" smtClean="0">
                <a:solidFill>
                  <a:schemeClr val="accent1">
                    <a:lumMod val="75000"/>
                  </a:schemeClr>
                </a:solidFill>
                <a:latin typeface="Franklin Gothic Demi Cond" panose="020B0706030402020204" pitchFamily="34" charset="0"/>
              </a:rPr>
              <a:t>Metodológico</a:t>
            </a:r>
            <a:endParaRPr lang="es-CL" sz="2000" dirty="0"/>
          </a:p>
        </p:txBody>
      </p:sp>
      <p:sp>
        <p:nvSpPr>
          <p:cNvPr id="7" name="Rectángulo 6"/>
          <p:cNvSpPr/>
          <p:nvPr/>
        </p:nvSpPr>
        <p:spPr>
          <a:xfrm>
            <a:off x="2514498" y="3448493"/>
            <a:ext cx="1776448" cy="584775"/>
          </a:xfrm>
          <a:prstGeom prst="rect">
            <a:avLst/>
          </a:prstGeom>
        </p:spPr>
        <p:txBody>
          <a:bodyPr wrap="none">
            <a:spAutoFit/>
          </a:bodyPr>
          <a:lstStyle/>
          <a:p>
            <a:r>
              <a:rPr lang="es-CL" sz="3200" b="1" dirty="0" smtClean="0">
                <a:solidFill>
                  <a:srgbClr val="FFC000"/>
                </a:solidFill>
              </a:rPr>
              <a:t>Diseñado</a:t>
            </a:r>
            <a:endParaRPr lang="es-CL" sz="3200" dirty="0">
              <a:solidFill>
                <a:srgbClr val="FFC000"/>
              </a:solidFill>
            </a:endParaRPr>
          </a:p>
        </p:txBody>
      </p:sp>
      <p:sp>
        <p:nvSpPr>
          <p:cNvPr id="8" name="Rectángulo 7"/>
          <p:cNvSpPr/>
          <p:nvPr/>
        </p:nvSpPr>
        <p:spPr>
          <a:xfrm>
            <a:off x="696250" y="4483533"/>
            <a:ext cx="1937775" cy="400110"/>
          </a:xfrm>
          <a:prstGeom prst="rect">
            <a:avLst/>
          </a:prstGeom>
        </p:spPr>
        <p:txBody>
          <a:bodyPr wrap="none">
            <a:spAutoFit/>
          </a:bodyPr>
          <a:lstStyle/>
          <a:p>
            <a:r>
              <a:rPr lang="es-CL" sz="2000" dirty="0" smtClean="0">
                <a:solidFill>
                  <a:srgbClr val="0070C0"/>
                </a:solidFill>
                <a:latin typeface="Franklin Gothic Demi Cond" panose="020B0706030402020204" pitchFamily="34" charset="0"/>
              </a:rPr>
              <a:t>Construido Lógico</a:t>
            </a:r>
            <a:endParaRPr lang="es-CL" sz="2000" dirty="0"/>
          </a:p>
        </p:txBody>
      </p:sp>
      <p:sp>
        <p:nvSpPr>
          <p:cNvPr id="9" name="Rectángulo 8"/>
          <p:cNvSpPr/>
          <p:nvPr/>
        </p:nvSpPr>
        <p:spPr>
          <a:xfrm>
            <a:off x="1235988" y="5586959"/>
            <a:ext cx="1167692" cy="338554"/>
          </a:xfrm>
          <a:prstGeom prst="rect">
            <a:avLst/>
          </a:prstGeom>
        </p:spPr>
        <p:txBody>
          <a:bodyPr wrap="none">
            <a:spAutoFit/>
          </a:bodyPr>
          <a:lstStyle/>
          <a:p>
            <a:r>
              <a:rPr lang="es-CL" sz="1600" b="1" dirty="0" err="1" smtClean="0">
                <a:solidFill>
                  <a:schemeClr val="accent6">
                    <a:lumMod val="75000"/>
                  </a:schemeClr>
                </a:solidFill>
              </a:rPr>
              <a:t>Mantenible</a:t>
            </a:r>
            <a:endParaRPr lang="es-CL" sz="1600" dirty="0"/>
          </a:p>
        </p:txBody>
      </p:sp>
      <p:sp>
        <p:nvSpPr>
          <p:cNvPr id="11" name="Rectángulo 10"/>
          <p:cNvSpPr/>
          <p:nvPr/>
        </p:nvSpPr>
        <p:spPr>
          <a:xfrm>
            <a:off x="742401" y="4136070"/>
            <a:ext cx="1476686" cy="369332"/>
          </a:xfrm>
          <a:prstGeom prst="rect">
            <a:avLst/>
          </a:prstGeom>
        </p:spPr>
        <p:txBody>
          <a:bodyPr wrap="none">
            <a:spAutoFit/>
          </a:bodyPr>
          <a:lstStyle/>
          <a:p>
            <a:r>
              <a:rPr lang="es-CL" dirty="0" smtClean="0">
                <a:solidFill>
                  <a:schemeClr val="accent6">
                    <a:lumMod val="75000"/>
                  </a:schemeClr>
                </a:solidFill>
                <a:latin typeface="Impact" panose="020B0806030902050204" pitchFamily="34" charset="0"/>
              </a:rPr>
              <a:t>Desarrollado</a:t>
            </a:r>
            <a:r>
              <a:rPr lang="es-CL" dirty="0" smtClean="0"/>
              <a:t> </a:t>
            </a:r>
            <a:endParaRPr lang="es-CL" dirty="0"/>
          </a:p>
        </p:txBody>
      </p:sp>
      <p:sp>
        <p:nvSpPr>
          <p:cNvPr id="12" name="Rectángulo 11"/>
          <p:cNvSpPr/>
          <p:nvPr/>
        </p:nvSpPr>
        <p:spPr>
          <a:xfrm>
            <a:off x="2669016" y="4778428"/>
            <a:ext cx="1282595" cy="369332"/>
          </a:xfrm>
          <a:prstGeom prst="rect">
            <a:avLst/>
          </a:prstGeom>
        </p:spPr>
        <p:txBody>
          <a:bodyPr wrap="none">
            <a:spAutoFit/>
          </a:bodyPr>
          <a:lstStyle/>
          <a:p>
            <a:r>
              <a:rPr lang="es-CL" dirty="0" smtClean="0">
                <a:solidFill>
                  <a:schemeClr val="accent3">
                    <a:lumMod val="75000"/>
                  </a:schemeClr>
                </a:solidFill>
                <a:latin typeface="Arial Rounded MT Bold" panose="020F0704030504030204" pitchFamily="34" charset="0"/>
              </a:rPr>
              <a:t>Operativo</a:t>
            </a:r>
            <a:endParaRPr lang="es-CL" dirty="0"/>
          </a:p>
        </p:txBody>
      </p:sp>
      <p:sp>
        <p:nvSpPr>
          <p:cNvPr id="13" name="Elipse 12"/>
          <p:cNvSpPr/>
          <p:nvPr/>
        </p:nvSpPr>
        <p:spPr>
          <a:xfrm>
            <a:off x="5724128" y="2059245"/>
            <a:ext cx="569352" cy="569365"/>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CL" dirty="0" smtClean="0"/>
              <a:t>1</a:t>
            </a:r>
            <a:endParaRPr lang="es-CL" dirty="0"/>
          </a:p>
        </p:txBody>
      </p:sp>
      <p:sp>
        <p:nvSpPr>
          <p:cNvPr id="15" name="Elipse 14"/>
          <p:cNvSpPr/>
          <p:nvPr/>
        </p:nvSpPr>
        <p:spPr>
          <a:xfrm>
            <a:off x="5724128" y="3029848"/>
            <a:ext cx="569352" cy="569365"/>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CL" dirty="0"/>
              <a:t>2</a:t>
            </a:r>
          </a:p>
        </p:txBody>
      </p:sp>
      <p:sp>
        <p:nvSpPr>
          <p:cNvPr id="16" name="Elipse 15"/>
          <p:cNvSpPr/>
          <p:nvPr/>
        </p:nvSpPr>
        <p:spPr>
          <a:xfrm>
            <a:off x="5725818" y="3994792"/>
            <a:ext cx="569352" cy="569365"/>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CL" dirty="0" smtClean="0"/>
              <a:t>3</a:t>
            </a:r>
            <a:endParaRPr lang="es-CL" dirty="0"/>
          </a:p>
        </p:txBody>
      </p:sp>
      <p:sp>
        <p:nvSpPr>
          <p:cNvPr id="17" name="Elipse 16"/>
          <p:cNvSpPr/>
          <p:nvPr/>
        </p:nvSpPr>
        <p:spPr>
          <a:xfrm>
            <a:off x="5725818" y="4965395"/>
            <a:ext cx="569352" cy="569365"/>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CL" dirty="0"/>
              <a:t>4</a:t>
            </a:r>
          </a:p>
        </p:txBody>
      </p:sp>
      <p:sp>
        <p:nvSpPr>
          <p:cNvPr id="18" name="Elipse 17"/>
          <p:cNvSpPr/>
          <p:nvPr/>
        </p:nvSpPr>
        <p:spPr>
          <a:xfrm>
            <a:off x="5724128" y="5907221"/>
            <a:ext cx="569352" cy="569365"/>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CL" dirty="0" smtClean="0"/>
              <a:t>5</a:t>
            </a:r>
            <a:endParaRPr lang="es-CL" dirty="0"/>
          </a:p>
        </p:txBody>
      </p:sp>
      <p:sp>
        <p:nvSpPr>
          <p:cNvPr id="14" name="Rectángulo 13"/>
          <p:cNvSpPr/>
          <p:nvPr/>
        </p:nvSpPr>
        <p:spPr>
          <a:xfrm>
            <a:off x="1208705" y="2884874"/>
            <a:ext cx="2794996" cy="400110"/>
          </a:xfrm>
          <a:prstGeom prst="rect">
            <a:avLst/>
          </a:prstGeom>
        </p:spPr>
        <p:txBody>
          <a:bodyPr wrap="none">
            <a:spAutoFit/>
          </a:bodyPr>
          <a:lstStyle/>
          <a:p>
            <a:r>
              <a:rPr lang="es-CL" sz="2000" dirty="0" smtClean="0">
                <a:solidFill>
                  <a:srgbClr val="0070C0"/>
                </a:solidFill>
                <a:latin typeface="Franklin Gothic Demi Cond" panose="020B0706030402020204" pitchFamily="34" charset="0"/>
              </a:rPr>
              <a:t>Basado en Requerimientos</a:t>
            </a:r>
            <a:endParaRPr lang="es-CL" sz="2000" dirty="0"/>
          </a:p>
        </p:txBody>
      </p:sp>
      <p:sp>
        <p:nvSpPr>
          <p:cNvPr id="19" name="Rectángulo 18"/>
          <p:cNvSpPr/>
          <p:nvPr/>
        </p:nvSpPr>
        <p:spPr>
          <a:xfrm>
            <a:off x="1001466" y="5008694"/>
            <a:ext cx="1132041" cy="400110"/>
          </a:xfrm>
          <a:prstGeom prst="rect">
            <a:avLst/>
          </a:prstGeom>
        </p:spPr>
        <p:txBody>
          <a:bodyPr wrap="none">
            <a:spAutoFit/>
          </a:bodyPr>
          <a:lstStyle/>
          <a:p>
            <a:r>
              <a:rPr lang="es-CL" sz="2000" dirty="0">
                <a:solidFill>
                  <a:srgbClr val="00B050"/>
                </a:solidFill>
                <a:latin typeface="Impact" panose="020B0806030902050204" pitchFamily="34" charset="0"/>
              </a:rPr>
              <a:t>R</a:t>
            </a:r>
            <a:r>
              <a:rPr lang="es-CL" sz="2000" dirty="0" smtClean="0">
                <a:solidFill>
                  <a:srgbClr val="00B050"/>
                </a:solidFill>
                <a:latin typeface="Impact" panose="020B0806030902050204" pitchFamily="34" charset="0"/>
              </a:rPr>
              <a:t>entable</a:t>
            </a:r>
            <a:endParaRPr lang="es-CL" sz="2000" dirty="0"/>
          </a:p>
        </p:txBody>
      </p:sp>
      <p:sp>
        <p:nvSpPr>
          <p:cNvPr id="20" name="Rectángulo 19"/>
          <p:cNvSpPr/>
          <p:nvPr/>
        </p:nvSpPr>
        <p:spPr>
          <a:xfrm>
            <a:off x="2219087" y="5325349"/>
            <a:ext cx="1164101" cy="523220"/>
          </a:xfrm>
          <a:prstGeom prst="rect">
            <a:avLst/>
          </a:prstGeom>
        </p:spPr>
        <p:txBody>
          <a:bodyPr wrap="none">
            <a:spAutoFit/>
          </a:bodyPr>
          <a:lstStyle/>
          <a:p>
            <a:r>
              <a:rPr lang="es-CL" dirty="0"/>
              <a:t> </a:t>
            </a:r>
            <a:r>
              <a:rPr lang="es-CL" sz="2800" dirty="0" smtClean="0">
                <a:solidFill>
                  <a:schemeClr val="accent4"/>
                </a:solidFill>
                <a:latin typeface="Impact" panose="020B0806030902050204" pitchFamily="34" charset="0"/>
              </a:rPr>
              <a:t>Fiable</a:t>
            </a:r>
            <a:r>
              <a:rPr lang="es-CL" dirty="0" smtClean="0">
                <a:solidFill>
                  <a:schemeClr val="accent4"/>
                </a:solidFill>
                <a:latin typeface="Impact" panose="020B0806030902050204" pitchFamily="34" charset="0"/>
              </a:rPr>
              <a:t> </a:t>
            </a:r>
            <a:endParaRPr lang="es-CL" sz="2800" dirty="0"/>
          </a:p>
        </p:txBody>
      </p:sp>
      <p:graphicFrame>
        <p:nvGraphicFramePr>
          <p:cNvPr id="21" name="Diagrama 20"/>
          <p:cNvGraphicFramePr/>
          <p:nvPr>
            <p:extLst>
              <p:ext uri="{D42A27DB-BD31-4B8C-83A1-F6EECF244321}">
                <p14:modId xmlns:p14="http://schemas.microsoft.com/office/powerpoint/2010/main" val="2849490695"/>
              </p:ext>
            </p:extLst>
          </p:nvPr>
        </p:nvGraphicFramePr>
        <p:xfrm>
          <a:off x="4370696" y="1943458"/>
          <a:ext cx="6356309" cy="45709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Llamada de nube 21"/>
          <p:cNvSpPr/>
          <p:nvPr/>
        </p:nvSpPr>
        <p:spPr>
          <a:xfrm>
            <a:off x="72008" y="2059245"/>
            <a:ext cx="4716016" cy="4610115"/>
          </a:xfrm>
          <a:prstGeom prst="cloudCallout">
            <a:avLst>
              <a:gd name="adj1" fmla="val 65896"/>
              <a:gd name="adj2" fmla="val -4192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 name="Elipse 4"/>
          <p:cNvSpPr/>
          <p:nvPr/>
        </p:nvSpPr>
        <p:spPr>
          <a:xfrm>
            <a:off x="971090" y="2713227"/>
            <a:ext cx="3270226" cy="729809"/>
          </a:xfrm>
          <a:prstGeom prst="ellipse">
            <a:avLst/>
          </a:prstGeom>
          <a:noFill/>
          <a:ln>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a:p>
        </p:txBody>
      </p:sp>
      <p:sp>
        <p:nvSpPr>
          <p:cNvPr id="23" name="CuadroTexto 22"/>
          <p:cNvSpPr txBox="1"/>
          <p:nvPr/>
        </p:nvSpPr>
        <p:spPr>
          <a:xfrm>
            <a:off x="519004" y="374761"/>
            <a:ext cx="1373068" cy="369332"/>
          </a:xfrm>
          <a:prstGeom prst="rect">
            <a:avLst/>
          </a:prstGeom>
          <a:noFill/>
        </p:spPr>
        <p:txBody>
          <a:bodyPr wrap="none" rtlCol="0">
            <a:spAutoFit/>
          </a:bodyPr>
          <a:lstStyle/>
          <a:p>
            <a:r>
              <a:rPr lang="es-CL" dirty="0" smtClean="0">
                <a:solidFill>
                  <a:schemeClr val="bg1"/>
                </a:solidFill>
              </a:rPr>
              <a:t>Introducción</a:t>
            </a:r>
            <a:endParaRPr lang="es-CL" dirty="0">
              <a:solidFill>
                <a:schemeClr val="bg1"/>
              </a:solidFill>
            </a:endParaRPr>
          </a:p>
        </p:txBody>
      </p:sp>
    </p:spTree>
    <p:extLst>
      <p:ext uri="{BB962C8B-B14F-4D97-AF65-F5344CB8AC3E}">
        <p14:creationId xmlns:p14="http://schemas.microsoft.com/office/powerpoint/2010/main" val="4139344426"/>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n 22"/>
          <p:cNvPicPr>
            <a:picLocks noChangeAspect="1"/>
          </p:cNvPicPr>
          <p:nvPr/>
        </p:nvPicPr>
        <p:blipFill>
          <a:blip r:embed="rId3">
            <a:duotone>
              <a:schemeClr val="bg2">
                <a:shade val="45000"/>
                <a:satMod val="135000"/>
              </a:schemeClr>
              <a:prstClr val="white"/>
            </a:duotone>
          </a:blip>
          <a:stretch>
            <a:fillRect/>
          </a:stretch>
        </p:blipFill>
        <p:spPr>
          <a:xfrm>
            <a:off x="4205418" y="2040603"/>
            <a:ext cx="2282639" cy="4291909"/>
          </a:xfrm>
          <a:prstGeom prst="rect">
            <a:avLst/>
          </a:prstGeom>
        </p:spPr>
      </p:pic>
      <p:pic>
        <p:nvPicPr>
          <p:cNvPr id="24" name="Picture 6" descr="http://bae.portalento.es/modulo02/imagenes/pregunta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4077072"/>
            <a:ext cx="1848576" cy="2695841"/>
          </a:xfrm>
          <a:prstGeom prst="rect">
            <a:avLst/>
          </a:prstGeom>
          <a:noFill/>
          <a:extLst>
            <a:ext uri="{909E8E84-426E-40DD-AFC4-6F175D3DCCD1}">
              <a14:hiddenFill xmlns:a14="http://schemas.microsoft.com/office/drawing/2010/main">
                <a:solidFill>
                  <a:srgbClr val="FFFFFF"/>
                </a:solidFill>
              </a14:hiddenFill>
            </a:ext>
          </a:extLst>
        </p:spPr>
      </p:pic>
      <p:sp>
        <p:nvSpPr>
          <p:cNvPr id="22" name="Llamada de nube 21"/>
          <p:cNvSpPr/>
          <p:nvPr/>
        </p:nvSpPr>
        <p:spPr>
          <a:xfrm>
            <a:off x="286845" y="2209256"/>
            <a:ext cx="5350239" cy="3735631"/>
          </a:xfrm>
          <a:prstGeom prst="cloudCallout">
            <a:avLst>
              <a:gd name="adj1" fmla="val 65007"/>
              <a:gd name="adj2" fmla="val 29690"/>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s-CL">
              <a:solidFill>
                <a:schemeClr val="bg1"/>
              </a:solidFill>
            </a:endParaRPr>
          </a:p>
        </p:txBody>
      </p:sp>
      <p:sp>
        <p:nvSpPr>
          <p:cNvPr id="6" name="1 Rectángulo"/>
          <p:cNvSpPr/>
          <p:nvPr/>
        </p:nvSpPr>
        <p:spPr>
          <a:xfrm>
            <a:off x="796198" y="3183673"/>
            <a:ext cx="4331532" cy="2169825"/>
          </a:xfrm>
          <a:prstGeom prst="rect">
            <a:avLst/>
          </a:prstGeom>
        </p:spPr>
        <p:txBody>
          <a:bodyPr wrap="square">
            <a:spAutoFit/>
          </a:bodyPr>
          <a:lstStyle/>
          <a:p>
            <a:pPr algn="ctr">
              <a:lnSpc>
                <a:spcPct val="150000"/>
              </a:lnSpc>
            </a:pPr>
            <a:r>
              <a:rPr lang="es-CL" b="1" spc="600" dirty="0" smtClean="0">
                <a:solidFill>
                  <a:schemeClr val="bg1"/>
                </a:solidFill>
              </a:rPr>
              <a:t>¿Cuál es el primer paso que debo adoptar antes de comenzar el Desarrollo de un  software?</a:t>
            </a:r>
            <a:endParaRPr lang="es-CL" b="1" spc="600" dirty="0">
              <a:solidFill>
                <a:schemeClr val="bg1"/>
              </a:solidFill>
            </a:endParaRPr>
          </a:p>
        </p:txBody>
      </p:sp>
      <p:sp>
        <p:nvSpPr>
          <p:cNvPr id="25" name="1 Rectángulo"/>
          <p:cNvSpPr/>
          <p:nvPr/>
        </p:nvSpPr>
        <p:spPr>
          <a:xfrm>
            <a:off x="251496" y="897533"/>
            <a:ext cx="8892504" cy="1143070"/>
          </a:xfrm>
          <a:prstGeom prst="rect">
            <a:avLst/>
          </a:prstGeom>
        </p:spPr>
        <p:txBody>
          <a:bodyPr wrap="square">
            <a:spAutoFit/>
          </a:bodyPr>
          <a:lstStyle/>
          <a:p>
            <a:pPr>
              <a:lnSpc>
                <a:spcPct val="150000"/>
              </a:lnSpc>
            </a:pPr>
            <a:r>
              <a:rPr lang="es-CL" sz="2400" b="1" spc="600" dirty="0" smtClean="0">
                <a:solidFill>
                  <a:schemeClr val="tx2"/>
                </a:solidFill>
              </a:rPr>
              <a:t>Ya conocemos el concepto de Ingeniería de Software. Y ahora:</a:t>
            </a:r>
            <a:endParaRPr lang="es-CL" sz="2400" b="1" spc="600" dirty="0">
              <a:solidFill>
                <a:schemeClr val="tx2"/>
              </a:solidFill>
            </a:endParaRPr>
          </a:p>
        </p:txBody>
      </p:sp>
      <p:sp>
        <p:nvSpPr>
          <p:cNvPr id="2" name="CuadroTexto 1"/>
          <p:cNvSpPr txBox="1"/>
          <p:nvPr/>
        </p:nvSpPr>
        <p:spPr>
          <a:xfrm>
            <a:off x="474700" y="359548"/>
            <a:ext cx="3446969" cy="369332"/>
          </a:xfrm>
          <a:prstGeom prst="rect">
            <a:avLst/>
          </a:prstGeom>
          <a:noFill/>
        </p:spPr>
        <p:txBody>
          <a:bodyPr wrap="none" rtlCol="0">
            <a:spAutoFit/>
          </a:bodyPr>
          <a:lstStyle/>
          <a:p>
            <a:r>
              <a:rPr lang="es-CL" dirty="0" smtClean="0">
                <a:solidFill>
                  <a:schemeClr val="bg1"/>
                </a:solidFill>
              </a:rPr>
              <a:t>Introducción a  los Requerimientos</a:t>
            </a:r>
            <a:endParaRPr lang="es-CL" dirty="0">
              <a:solidFill>
                <a:schemeClr val="bg1"/>
              </a:solidFill>
            </a:endParaRPr>
          </a:p>
        </p:txBody>
      </p:sp>
    </p:spTree>
    <p:extLst>
      <p:ext uri="{BB962C8B-B14F-4D97-AF65-F5344CB8AC3E}">
        <p14:creationId xmlns:p14="http://schemas.microsoft.com/office/powerpoint/2010/main" val="2976406165"/>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6473957" y="2755340"/>
            <a:ext cx="2295525" cy="3514725"/>
          </a:xfrm>
          <a:prstGeom prst="rect">
            <a:avLst/>
          </a:prstGeom>
        </p:spPr>
      </p:pic>
      <p:pic>
        <p:nvPicPr>
          <p:cNvPr id="23" name="Imagen 22"/>
          <p:cNvPicPr>
            <a:picLocks noChangeAspect="1"/>
          </p:cNvPicPr>
          <p:nvPr/>
        </p:nvPicPr>
        <p:blipFill>
          <a:blip r:embed="rId4">
            <a:duotone>
              <a:schemeClr val="bg2">
                <a:shade val="45000"/>
                <a:satMod val="135000"/>
              </a:schemeClr>
              <a:prstClr val="white"/>
            </a:duotone>
          </a:blip>
          <a:stretch>
            <a:fillRect/>
          </a:stretch>
        </p:blipFill>
        <p:spPr>
          <a:xfrm>
            <a:off x="4205418" y="2040603"/>
            <a:ext cx="2282639" cy="4291909"/>
          </a:xfrm>
          <a:prstGeom prst="rect">
            <a:avLst/>
          </a:prstGeom>
        </p:spPr>
      </p:pic>
      <p:sp>
        <p:nvSpPr>
          <p:cNvPr id="22" name="Llamada de nube 21"/>
          <p:cNvSpPr/>
          <p:nvPr/>
        </p:nvSpPr>
        <p:spPr>
          <a:xfrm>
            <a:off x="318230" y="2429673"/>
            <a:ext cx="5350239" cy="3192136"/>
          </a:xfrm>
          <a:prstGeom prst="cloudCallout">
            <a:avLst>
              <a:gd name="adj1" fmla="val 75831"/>
              <a:gd name="adj2" fmla="val -19962"/>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s-CL">
              <a:solidFill>
                <a:schemeClr val="bg1"/>
              </a:solidFill>
            </a:endParaRPr>
          </a:p>
        </p:txBody>
      </p:sp>
      <p:sp>
        <p:nvSpPr>
          <p:cNvPr id="6" name="1 Rectángulo"/>
          <p:cNvSpPr/>
          <p:nvPr/>
        </p:nvSpPr>
        <p:spPr>
          <a:xfrm>
            <a:off x="683568" y="3194521"/>
            <a:ext cx="4331532" cy="1318181"/>
          </a:xfrm>
          <a:prstGeom prst="rect">
            <a:avLst/>
          </a:prstGeom>
        </p:spPr>
        <p:txBody>
          <a:bodyPr wrap="square">
            <a:spAutoFit/>
          </a:bodyPr>
          <a:lstStyle/>
          <a:p>
            <a:pPr algn="ctr">
              <a:lnSpc>
                <a:spcPct val="150000"/>
              </a:lnSpc>
            </a:pPr>
            <a:r>
              <a:rPr lang="es-CL" sz="2800" b="1" spc="600" dirty="0" smtClean="0">
                <a:solidFill>
                  <a:schemeClr val="bg1"/>
                </a:solidFill>
              </a:rPr>
              <a:t>Buscar los Requerimientos</a:t>
            </a:r>
            <a:endParaRPr lang="es-CL" sz="2800" b="1" spc="600" dirty="0">
              <a:solidFill>
                <a:schemeClr val="bg1"/>
              </a:solidFill>
            </a:endParaRPr>
          </a:p>
        </p:txBody>
      </p:sp>
      <p:sp>
        <p:nvSpPr>
          <p:cNvPr id="3" name="CuadroTexto 2"/>
          <p:cNvSpPr txBox="1"/>
          <p:nvPr/>
        </p:nvSpPr>
        <p:spPr>
          <a:xfrm>
            <a:off x="318230" y="1195005"/>
            <a:ext cx="5909953" cy="830997"/>
          </a:xfrm>
          <a:prstGeom prst="rect">
            <a:avLst/>
          </a:prstGeom>
          <a:noFill/>
        </p:spPr>
        <p:txBody>
          <a:bodyPr wrap="square" rtlCol="0">
            <a:spAutoFit/>
          </a:bodyPr>
          <a:lstStyle/>
          <a:p>
            <a:pPr algn="just"/>
            <a:r>
              <a:rPr lang="es-CL" sz="2400" b="1" i="1" dirty="0" smtClean="0">
                <a:solidFill>
                  <a:schemeClr val="tx2"/>
                </a:solidFill>
              </a:rPr>
              <a:t>Luego de tener un Cliente con un Proyecto de Software o una Idea debemos:</a:t>
            </a:r>
            <a:endParaRPr lang="es-CL" sz="2400" b="1" i="1" dirty="0">
              <a:solidFill>
                <a:schemeClr val="tx2"/>
              </a:solidFill>
            </a:endParaRPr>
          </a:p>
        </p:txBody>
      </p:sp>
      <p:sp>
        <p:nvSpPr>
          <p:cNvPr id="10" name="CuadroTexto 9"/>
          <p:cNvSpPr txBox="1"/>
          <p:nvPr/>
        </p:nvSpPr>
        <p:spPr>
          <a:xfrm>
            <a:off x="474700" y="359548"/>
            <a:ext cx="3446969" cy="369332"/>
          </a:xfrm>
          <a:prstGeom prst="rect">
            <a:avLst/>
          </a:prstGeom>
          <a:noFill/>
        </p:spPr>
        <p:txBody>
          <a:bodyPr wrap="none" rtlCol="0">
            <a:spAutoFit/>
          </a:bodyPr>
          <a:lstStyle/>
          <a:p>
            <a:r>
              <a:rPr lang="es-CL" dirty="0" smtClean="0">
                <a:solidFill>
                  <a:schemeClr val="bg1"/>
                </a:solidFill>
              </a:rPr>
              <a:t>Introducción a  los Requerimientos</a:t>
            </a:r>
            <a:endParaRPr lang="es-CL" dirty="0">
              <a:solidFill>
                <a:schemeClr val="bg1"/>
              </a:solidFill>
            </a:endParaRPr>
          </a:p>
        </p:txBody>
      </p:sp>
    </p:spTree>
    <p:extLst>
      <p:ext uri="{BB962C8B-B14F-4D97-AF65-F5344CB8AC3E}">
        <p14:creationId xmlns:p14="http://schemas.microsoft.com/office/powerpoint/2010/main" val="1929719134"/>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6473957" y="2755340"/>
            <a:ext cx="2295525" cy="3514725"/>
          </a:xfrm>
          <a:prstGeom prst="rect">
            <a:avLst/>
          </a:prstGeom>
        </p:spPr>
      </p:pic>
      <p:pic>
        <p:nvPicPr>
          <p:cNvPr id="23" name="Imagen 22"/>
          <p:cNvPicPr>
            <a:picLocks noChangeAspect="1"/>
          </p:cNvPicPr>
          <p:nvPr/>
        </p:nvPicPr>
        <p:blipFill>
          <a:blip r:embed="rId4">
            <a:duotone>
              <a:schemeClr val="bg2">
                <a:shade val="45000"/>
                <a:satMod val="135000"/>
              </a:schemeClr>
              <a:prstClr val="white"/>
            </a:duotone>
          </a:blip>
          <a:stretch>
            <a:fillRect/>
          </a:stretch>
        </p:blipFill>
        <p:spPr>
          <a:xfrm>
            <a:off x="4205418" y="2040603"/>
            <a:ext cx="2282639" cy="4291909"/>
          </a:xfrm>
          <a:prstGeom prst="rect">
            <a:avLst/>
          </a:prstGeom>
        </p:spPr>
      </p:pic>
      <p:sp>
        <p:nvSpPr>
          <p:cNvPr id="10" name="Llamada de nube 9"/>
          <p:cNvSpPr/>
          <p:nvPr/>
        </p:nvSpPr>
        <p:spPr>
          <a:xfrm>
            <a:off x="-10552" y="1673559"/>
            <a:ext cx="5350239" cy="4478758"/>
          </a:xfrm>
          <a:prstGeom prst="cloudCallout">
            <a:avLst>
              <a:gd name="adj1" fmla="val 84048"/>
              <a:gd name="adj2" fmla="val 4773"/>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s-CL">
              <a:solidFill>
                <a:schemeClr val="bg1"/>
              </a:solidFill>
            </a:endParaRPr>
          </a:p>
        </p:txBody>
      </p:sp>
      <p:sp>
        <p:nvSpPr>
          <p:cNvPr id="3" name="CuadroTexto 2"/>
          <p:cNvSpPr txBox="1"/>
          <p:nvPr/>
        </p:nvSpPr>
        <p:spPr>
          <a:xfrm>
            <a:off x="318230" y="1195005"/>
            <a:ext cx="5909953" cy="461665"/>
          </a:xfrm>
          <a:prstGeom prst="rect">
            <a:avLst/>
          </a:prstGeom>
          <a:noFill/>
        </p:spPr>
        <p:txBody>
          <a:bodyPr wrap="square" rtlCol="0">
            <a:spAutoFit/>
          </a:bodyPr>
          <a:lstStyle/>
          <a:p>
            <a:r>
              <a:rPr lang="es-CL" sz="2400" b="1" i="1" dirty="0" smtClean="0">
                <a:solidFill>
                  <a:schemeClr val="tx2"/>
                </a:solidFill>
              </a:rPr>
              <a:t>¿Qué es Un Requisito o requerimiento?</a:t>
            </a:r>
            <a:endParaRPr lang="es-CL" sz="2400" b="1" i="1" dirty="0">
              <a:solidFill>
                <a:schemeClr val="tx2"/>
              </a:solidFill>
            </a:endParaRPr>
          </a:p>
        </p:txBody>
      </p:sp>
      <p:sp>
        <p:nvSpPr>
          <p:cNvPr id="5" name="Rectángulo 4"/>
          <p:cNvSpPr/>
          <p:nvPr/>
        </p:nvSpPr>
        <p:spPr>
          <a:xfrm>
            <a:off x="167593" y="2821624"/>
            <a:ext cx="4993947" cy="2492990"/>
          </a:xfrm>
          <a:prstGeom prst="rect">
            <a:avLst/>
          </a:prstGeom>
        </p:spPr>
        <p:txBody>
          <a:bodyPr wrap="square">
            <a:spAutoFit/>
          </a:bodyPr>
          <a:lstStyle/>
          <a:p>
            <a:pPr algn="ctr">
              <a:lnSpc>
                <a:spcPct val="150000"/>
              </a:lnSpc>
            </a:pPr>
            <a:r>
              <a:rPr lang="es-CL" sz="2000" b="1" i="1" dirty="0">
                <a:solidFill>
                  <a:schemeClr val="bg1"/>
                </a:solidFill>
                <a:latin typeface="Arial" panose="020B0604020202020204" pitchFamily="34" charset="0"/>
              </a:rPr>
              <a:t>Condición </a:t>
            </a:r>
            <a:r>
              <a:rPr lang="es-CL" sz="2000" b="1" i="1" dirty="0" smtClean="0">
                <a:solidFill>
                  <a:schemeClr val="bg1"/>
                </a:solidFill>
                <a:latin typeface="Arial" panose="020B0604020202020204" pitchFamily="34" charset="0"/>
              </a:rPr>
              <a:t>o capacidad </a:t>
            </a:r>
          </a:p>
          <a:p>
            <a:pPr algn="ctr">
              <a:lnSpc>
                <a:spcPct val="150000"/>
              </a:lnSpc>
            </a:pPr>
            <a:r>
              <a:rPr lang="es-CL" sz="2000" b="1" i="1" dirty="0" smtClean="0">
                <a:solidFill>
                  <a:schemeClr val="bg1"/>
                </a:solidFill>
                <a:latin typeface="Arial" panose="020B0604020202020204" pitchFamily="34" charset="0"/>
              </a:rPr>
              <a:t>que </a:t>
            </a:r>
            <a:r>
              <a:rPr lang="es-CL" sz="2000" b="1" i="1" dirty="0">
                <a:solidFill>
                  <a:schemeClr val="bg1"/>
                </a:solidFill>
                <a:latin typeface="Arial" panose="020B0604020202020204" pitchFamily="34" charset="0"/>
              </a:rPr>
              <a:t>un usuario necesita para poder resolver un problema o lograr un </a:t>
            </a:r>
            <a:r>
              <a:rPr lang="es-CL" sz="2000" b="1" i="1" dirty="0" smtClean="0">
                <a:solidFill>
                  <a:schemeClr val="bg1"/>
                </a:solidFill>
                <a:latin typeface="Arial" panose="020B0604020202020204" pitchFamily="34" charset="0"/>
              </a:rPr>
              <a:t>objetivo.</a:t>
            </a:r>
          </a:p>
          <a:p>
            <a:pPr algn="ctr">
              <a:lnSpc>
                <a:spcPct val="150000"/>
              </a:lnSpc>
            </a:pPr>
            <a:r>
              <a:rPr lang="es-CL" sz="1200" dirty="0">
                <a:solidFill>
                  <a:schemeClr val="bg1"/>
                </a:solidFill>
              </a:rPr>
              <a:t>- NORMA </a:t>
            </a:r>
            <a:r>
              <a:rPr lang="es-CL" sz="1200" dirty="0" smtClean="0">
                <a:solidFill>
                  <a:schemeClr val="bg1"/>
                </a:solidFill>
              </a:rPr>
              <a:t>IEEE830 PARA ESPECIFICACIÓN </a:t>
            </a:r>
          </a:p>
          <a:p>
            <a:pPr algn="ctr">
              <a:lnSpc>
                <a:spcPct val="150000"/>
              </a:lnSpc>
            </a:pPr>
            <a:r>
              <a:rPr lang="es-CL" sz="1200" dirty="0" smtClean="0">
                <a:solidFill>
                  <a:schemeClr val="bg1"/>
                </a:solidFill>
              </a:rPr>
              <a:t>DE REQUERIMIENTOS DE SOFTWARE</a:t>
            </a:r>
            <a:r>
              <a:rPr lang="es-CL" sz="1200" dirty="0">
                <a:solidFill>
                  <a:schemeClr val="bg1"/>
                </a:solidFill>
              </a:rPr>
              <a:t>.</a:t>
            </a:r>
            <a:endParaRPr lang="es-CL" sz="1200" i="1" dirty="0" smtClean="0">
              <a:solidFill>
                <a:schemeClr val="bg1"/>
              </a:solidFill>
              <a:latin typeface="Arial" panose="020B0604020202020204" pitchFamily="34" charset="0"/>
            </a:endParaRPr>
          </a:p>
        </p:txBody>
      </p:sp>
      <p:sp>
        <p:nvSpPr>
          <p:cNvPr id="7" name="Rectángulo 6"/>
          <p:cNvSpPr/>
          <p:nvPr/>
        </p:nvSpPr>
        <p:spPr>
          <a:xfrm>
            <a:off x="4285344" y="6443705"/>
            <a:ext cx="3378938" cy="369332"/>
          </a:xfrm>
          <a:prstGeom prst="rect">
            <a:avLst/>
          </a:prstGeom>
        </p:spPr>
        <p:txBody>
          <a:bodyPr wrap="none">
            <a:spAutoFit/>
          </a:bodyPr>
          <a:lstStyle/>
          <a:p>
            <a:r>
              <a:rPr lang="es-CL" dirty="0"/>
              <a:t>https://es.wikipedia.org/wiki/IEEE</a:t>
            </a:r>
          </a:p>
        </p:txBody>
      </p:sp>
      <p:sp>
        <p:nvSpPr>
          <p:cNvPr id="12" name="CuadroTexto 11"/>
          <p:cNvSpPr txBox="1"/>
          <p:nvPr/>
        </p:nvSpPr>
        <p:spPr>
          <a:xfrm>
            <a:off x="474700" y="359548"/>
            <a:ext cx="3446969" cy="369332"/>
          </a:xfrm>
          <a:prstGeom prst="rect">
            <a:avLst/>
          </a:prstGeom>
          <a:noFill/>
        </p:spPr>
        <p:txBody>
          <a:bodyPr wrap="none" rtlCol="0">
            <a:spAutoFit/>
          </a:bodyPr>
          <a:lstStyle/>
          <a:p>
            <a:r>
              <a:rPr lang="es-CL" dirty="0" smtClean="0">
                <a:solidFill>
                  <a:schemeClr val="bg1"/>
                </a:solidFill>
              </a:rPr>
              <a:t>Introducción a  los Requerimientos</a:t>
            </a:r>
            <a:endParaRPr lang="es-CL" dirty="0">
              <a:solidFill>
                <a:schemeClr val="bg1"/>
              </a:solidFill>
            </a:endParaRPr>
          </a:p>
        </p:txBody>
      </p:sp>
    </p:spTree>
    <p:extLst>
      <p:ext uri="{BB962C8B-B14F-4D97-AF65-F5344CB8AC3E}">
        <p14:creationId xmlns:p14="http://schemas.microsoft.com/office/powerpoint/2010/main" val="2391001168"/>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475289" y="404664"/>
            <a:ext cx="2633350" cy="369332"/>
          </a:xfrm>
          <a:prstGeom prst="rect">
            <a:avLst/>
          </a:prstGeom>
          <a:noFill/>
        </p:spPr>
        <p:txBody>
          <a:bodyPr wrap="none" rtlCol="0">
            <a:spAutoFit/>
          </a:bodyPr>
          <a:lstStyle/>
          <a:p>
            <a:r>
              <a:rPr lang="es-CL" dirty="0" smtClean="0">
                <a:solidFill>
                  <a:schemeClr val="bg1"/>
                </a:solidFill>
              </a:rPr>
              <a:t>Buscando Requerimientos</a:t>
            </a:r>
            <a:endParaRPr lang="es-CL" dirty="0">
              <a:solidFill>
                <a:schemeClr val="bg1"/>
              </a:solidFill>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2478683"/>
            <a:ext cx="2995147" cy="3832300"/>
          </a:xfrm>
          <a:prstGeom prst="rect">
            <a:avLst/>
          </a:prstGeom>
        </p:spPr>
      </p:pic>
      <p:sp>
        <p:nvSpPr>
          <p:cNvPr id="4" name="Rectángulo 3"/>
          <p:cNvSpPr/>
          <p:nvPr/>
        </p:nvSpPr>
        <p:spPr>
          <a:xfrm>
            <a:off x="352717" y="898921"/>
            <a:ext cx="7417415" cy="769441"/>
          </a:xfrm>
          <a:prstGeom prst="rect">
            <a:avLst/>
          </a:prstGeom>
        </p:spPr>
        <p:txBody>
          <a:bodyPr wrap="none">
            <a:spAutoFit/>
          </a:bodyPr>
          <a:lstStyle/>
          <a:p>
            <a:r>
              <a:rPr lang="es-CL" sz="4000" dirty="0" smtClean="0">
                <a:solidFill>
                  <a:srgbClr val="00B050"/>
                </a:solidFill>
              </a:rPr>
              <a:t>En Búsqueda de</a:t>
            </a:r>
            <a:r>
              <a:rPr lang="es-CL" sz="2400" dirty="0" smtClean="0">
                <a:solidFill>
                  <a:srgbClr val="FFC000"/>
                </a:solidFill>
              </a:rPr>
              <a:t> </a:t>
            </a:r>
            <a:r>
              <a:rPr lang="es-CL" sz="4400" dirty="0">
                <a:solidFill>
                  <a:srgbClr val="FFC000"/>
                </a:solidFill>
                <a:latin typeface="Impact" panose="020B0806030902050204" pitchFamily="34" charset="0"/>
              </a:rPr>
              <a:t>Requerimientos</a:t>
            </a:r>
            <a:r>
              <a:rPr lang="es-CL" sz="3200" dirty="0">
                <a:solidFill>
                  <a:srgbClr val="0070C0"/>
                </a:solidFill>
              </a:rPr>
              <a:t>:</a:t>
            </a:r>
          </a:p>
        </p:txBody>
      </p:sp>
      <p:sp>
        <p:nvSpPr>
          <p:cNvPr id="7" name="Rectángulo 6"/>
          <p:cNvSpPr/>
          <p:nvPr/>
        </p:nvSpPr>
        <p:spPr>
          <a:xfrm>
            <a:off x="1979712" y="2478683"/>
            <a:ext cx="6372200" cy="754694"/>
          </a:xfrm>
          <a:prstGeom prst="rect">
            <a:avLst/>
          </a:prstGeom>
        </p:spPr>
        <p:txBody>
          <a:bodyPr wrap="square">
            <a:spAutoFit/>
          </a:bodyPr>
          <a:lstStyle/>
          <a:p>
            <a:pPr algn="r">
              <a:lnSpc>
                <a:spcPct val="150000"/>
              </a:lnSpc>
            </a:pPr>
            <a:r>
              <a:rPr lang="es-CL" sz="3200" b="1" i="1" dirty="0" smtClean="0">
                <a:solidFill>
                  <a:schemeClr val="tx2"/>
                </a:solidFill>
              </a:rPr>
              <a:t>Actividad </a:t>
            </a:r>
          </a:p>
        </p:txBody>
      </p:sp>
      <p:sp>
        <p:nvSpPr>
          <p:cNvPr id="8" name="Rectángulo 7"/>
          <p:cNvSpPr/>
          <p:nvPr/>
        </p:nvSpPr>
        <p:spPr>
          <a:xfrm>
            <a:off x="4061424" y="2481039"/>
            <a:ext cx="4380751" cy="1913794"/>
          </a:xfrm>
          <a:prstGeom prst="rect">
            <a:avLst/>
          </a:prstGeom>
          <a:noFill/>
        </p:spPr>
        <p:txBody>
          <a:bodyPr wrap="none" lIns="91440" tIns="45720" rIns="91440" bIns="45720">
            <a:spAutoFit/>
          </a:bodyPr>
          <a:lstStyle/>
          <a:p>
            <a:pPr algn="r">
              <a:lnSpc>
                <a:spcPct val="150000"/>
              </a:lnSpc>
            </a:pPr>
            <a:r>
              <a:rPr lang="es-CL" sz="8800" i="1" dirty="0">
                <a:ln w="0"/>
                <a:solidFill>
                  <a:schemeClr val="accent1"/>
                </a:solidFill>
                <a:effectLst>
                  <a:outerShdw blurRad="38100" dist="25400" dir="5400000" algn="ctr" rotWithShape="0">
                    <a:srgbClr val="6E747A">
                      <a:alpha val="43000"/>
                    </a:srgbClr>
                  </a:outerShdw>
                </a:effectLst>
              </a:rPr>
              <a:t>El Regalo</a:t>
            </a:r>
          </a:p>
        </p:txBody>
      </p:sp>
      <p:pic>
        <p:nvPicPr>
          <p:cNvPr id="6" name="Imagen 5"/>
          <p:cNvPicPr>
            <a:picLocks noChangeAspect="1"/>
          </p:cNvPicPr>
          <p:nvPr/>
        </p:nvPicPr>
        <p:blipFill>
          <a:blip r:embed="rId4"/>
          <a:stretch>
            <a:fillRect/>
          </a:stretch>
        </p:blipFill>
        <p:spPr>
          <a:xfrm>
            <a:off x="4572000" y="4646304"/>
            <a:ext cx="3109229" cy="1926503"/>
          </a:xfrm>
          <a:prstGeom prst="rect">
            <a:avLst/>
          </a:prstGeom>
        </p:spPr>
      </p:pic>
    </p:spTree>
    <p:extLst>
      <p:ext uri="{BB962C8B-B14F-4D97-AF65-F5344CB8AC3E}">
        <p14:creationId xmlns:p14="http://schemas.microsoft.com/office/powerpoint/2010/main" val="2953951278"/>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475289" y="404664"/>
            <a:ext cx="2633350" cy="369332"/>
          </a:xfrm>
          <a:prstGeom prst="rect">
            <a:avLst/>
          </a:prstGeom>
          <a:noFill/>
        </p:spPr>
        <p:txBody>
          <a:bodyPr wrap="none" rtlCol="0">
            <a:spAutoFit/>
          </a:bodyPr>
          <a:lstStyle/>
          <a:p>
            <a:r>
              <a:rPr lang="es-CL" dirty="0" smtClean="0">
                <a:solidFill>
                  <a:schemeClr val="bg1"/>
                </a:solidFill>
              </a:rPr>
              <a:t>Buscando Requerimientos</a:t>
            </a:r>
            <a:endParaRPr lang="es-CL" dirty="0">
              <a:solidFill>
                <a:schemeClr val="bg1"/>
              </a:solidFill>
            </a:endParaRPr>
          </a:p>
        </p:txBody>
      </p:sp>
      <p:sp>
        <p:nvSpPr>
          <p:cNvPr id="6" name="Rectángulo 5"/>
          <p:cNvSpPr/>
          <p:nvPr/>
        </p:nvSpPr>
        <p:spPr>
          <a:xfrm>
            <a:off x="475289" y="2047235"/>
            <a:ext cx="8201167" cy="3046988"/>
          </a:xfrm>
          <a:prstGeom prst="rect">
            <a:avLst/>
          </a:prstGeom>
        </p:spPr>
        <p:txBody>
          <a:bodyPr wrap="square">
            <a:spAutoFit/>
          </a:bodyPr>
          <a:lstStyle/>
          <a:p>
            <a:pPr algn="just">
              <a:lnSpc>
                <a:spcPct val="150000"/>
              </a:lnSpc>
            </a:pPr>
            <a:r>
              <a:rPr lang="es-CL" sz="1600" dirty="0" smtClean="0"/>
              <a:t>Debemos realizar un regalo a nuestro compañero Juan, que conocemos  hace un tiempo y  nos ha apoyado mucho en los trabajos de proyecto. Es su cumpleaños y no podemos fallar en el obsequio, pero solo disponemos $30.000 pesos. No conocemos cabalmente sus necesidades, si algunas características y rasgos personales. Deberemos realizar un regalo que pueda ocupar sólo en su puesto de trabajo, pero que no intervenga en el orden ni espacio de su escritorio. Que no sea llamativo ni rompa el espacio estético, ya que la empresa no lo permite. No debe pesar más de 500 </a:t>
            </a:r>
            <a:r>
              <a:rPr lang="es-CL" sz="1600" dirty="0" err="1" smtClean="0"/>
              <a:t>grs</a:t>
            </a:r>
            <a:r>
              <a:rPr lang="es-CL" sz="1600" dirty="0" smtClean="0"/>
              <a:t>. ni medir más de (30x30 cm) . No debe ser un producto  consumible como alimento, ni libros , ni prendas de vestir. No puede ser Música envasada.</a:t>
            </a:r>
            <a:endParaRPr lang="es-CL" b="1" dirty="0"/>
          </a:p>
        </p:txBody>
      </p:sp>
      <p:sp>
        <p:nvSpPr>
          <p:cNvPr id="9" name="Rectángulo 8"/>
          <p:cNvSpPr/>
          <p:nvPr/>
        </p:nvSpPr>
        <p:spPr>
          <a:xfrm>
            <a:off x="352717" y="898921"/>
            <a:ext cx="7417415" cy="769441"/>
          </a:xfrm>
          <a:prstGeom prst="rect">
            <a:avLst/>
          </a:prstGeom>
        </p:spPr>
        <p:txBody>
          <a:bodyPr wrap="none">
            <a:spAutoFit/>
          </a:bodyPr>
          <a:lstStyle/>
          <a:p>
            <a:r>
              <a:rPr lang="es-CL" sz="4000" dirty="0" smtClean="0">
                <a:solidFill>
                  <a:srgbClr val="00B050"/>
                </a:solidFill>
              </a:rPr>
              <a:t>En Búsqueda de</a:t>
            </a:r>
            <a:r>
              <a:rPr lang="es-CL" sz="2400" dirty="0" smtClean="0">
                <a:solidFill>
                  <a:srgbClr val="FFC000"/>
                </a:solidFill>
              </a:rPr>
              <a:t> </a:t>
            </a:r>
            <a:r>
              <a:rPr lang="es-CL" sz="4400" dirty="0">
                <a:solidFill>
                  <a:srgbClr val="FFC000"/>
                </a:solidFill>
                <a:latin typeface="Impact" panose="020B0806030902050204" pitchFamily="34" charset="0"/>
              </a:rPr>
              <a:t>Requerimientos</a:t>
            </a:r>
            <a:r>
              <a:rPr lang="es-CL" sz="3200" dirty="0">
                <a:solidFill>
                  <a:srgbClr val="0070C0"/>
                </a:solidFill>
              </a:rPr>
              <a:t>:</a:t>
            </a:r>
          </a:p>
        </p:txBody>
      </p:sp>
      <p:pic>
        <p:nvPicPr>
          <p:cNvPr id="13" name="Imagen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2883" y="5027672"/>
            <a:ext cx="1402906" cy="1795023"/>
          </a:xfrm>
          <a:prstGeom prst="rect">
            <a:avLst/>
          </a:prstGeom>
        </p:spPr>
      </p:pic>
      <p:pic>
        <p:nvPicPr>
          <p:cNvPr id="14" name="Picture 2" descr="http://eslife-empresas.com/wp-content/uploads/como-organizar-escritorio-donde-trabaja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06195" y="5011760"/>
            <a:ext cx="3214275" cy="1828946"/>
          </a:xfrm>
          <a:prstGeom prst="rect">
            <a:avLst/>
          </a:prstGeom>
          <a:noFill/>
          <a:extLst>
            <a:ext uri="{909E8E84-426E-40DD-AFC4-6F175D3DCCD1}">
              <a14:hiddenFill xmlns:a14="http://schemas.microsoft.com/office/drawing/2010/main">
                <a:solidFill>
                  <a:srgbClr val="FFFFFF"/>
                </a:solidFill>
              </a14:hiddenFill>
            </a:ext>
          </a:extLst>
        </p:spPr>
      </p:pic>
      <p:pic>
        <p:nvPicPr>
          <p:cNvPr id="15" name="Imagen 14"/>
          <p:cNvPicPr>
            <a:picLocks noChangeAspect="1"/>
          </p:cNvPicPr>
          <p:nvPr/>
        </p:nvPicPr>
        <p:blipFill>
          <a:blip r:embed="rId5"/>
          <a:stretch>
            <a:fillRect/>
          </a:stretch>
        </p:blipFill>
        <p:spPr>
          <a:xfrm>
            <a:off x="593362" y="5013176"/>
            <a:ext cx="2889682" cy="1787506"/>
          </a:xfrm>
          <a:prstGeom prst="rect">
            <a:avLst/>
          </a:prstGeom>
        </p:spPr>
      </p:pic>
      <p:sp>
        <p:nvSpPr>
          <p:cNvPr id="10" name="Lágrima 9"/>
          <p:cNvSpPr/>
          <p:nvPr/>
        </p:nvSpPr>
        <p:spPr>
          <a:xfrm>
            <a:off x="8091702" y="1217101"/>
            <a:ext cx="1050338" cy="792088"/>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4000" dirty="0" smtClean="0"/>
              <a:t>1</a:t>
            </a:r>
            <a:endParaRPr lang="es-CL" sz="4000" dirty="0"/>
          </a:p>
        </p:txBody>
      </p:sp>
    </p:spTree>
    <p:extLst>
      <p:ext uri="{BB962C8B-B14F-4D97-AF65-F5344CB8AC3E}">
        <p14:creationId xmlns:p14="http://schemas.microsoft.com/office/powerpoint/2010/main" val="4182518710"/>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475289" y="404664"/>
            <a:ext cx="2633350" cy="369332"/>
          </a:xfrm>
          <a:prstGeom prst="rect">
            <a:avLst/>
          </a:prstGeom>
          <a:noFill/>
        </p:spPr>
        <p:txBody>
          <a:bodyPr wrap="none" rtlCol="0">
            <a:spAutoFit/>
          </a:bodyPr>
          <a:lstStyle/>
          <a:p>
            <a:r>
              <a:rPr lang="es-CL" dirty="0" smtClean="0">
                <a:solidFill>
                  <a:schemeClr val="bg1"/>
                </a:solidFill>
              </a:rPr>
              <a:t>Buscando Requerimientos</a:t>
            </a:r>
            <a:endParaRPr lang="es-CL" dirty="0">
              <a:solidFill>
                <a:schemeClr val="bg1"/>
              </a:solidFill>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2883" y="5027672"/>
            <a:ext cx="1402906" cy="1795023"/>
          </a:xfrm>
          <a:prstGeom prst="rect">
            <a:avLst/>
          </a:prstGeom>
        </p:spPr>
      </p:pic>
      <p:sp>
        <p:nvSpPr>
          <p:cNvPr id="6" name="Rectángulo 5"/>
          <p:cNvSpPr/>
          <p:nvPr/>
        </p:nvSpPr>
        <p:spPr>
          <a:xfrm>
            <a:off x="475289" y="1664933"/>
            <a:ext cx="8201167" cy="3096360"/>
          </a:xfrm>
          <a:prstGeom prst="rect">
            <a:avLst/>
          </a:prstGeom>
        </p:spPr>
        <p:txBody>
          <a:bodyPr wrap="square">
            <a:spAutoFit/>
          </a:bodyPr>
          <a:lstStyle/>
          <a:p>
            <a:pPr algn="just">
              <a:lnSpc>
                <a:spcPct val="150000"/>
              </a:lnSpc>
            </a:pPr>
            <a:r>
              <a:rPr lang="es-CL" sz="1600" dirty="0" smtClean="0"/>
              <a:t>No se admiten artilugios como cuadros, lámparas o artefactos que alteren el orden o que implique conectarlos al Computador directamente ni a la red eléctrica y que no ocupe una superficie mayor al 15% de la superficie del escritorio. </a:t>
            </a:r>
          </a:p>
          <a:p>
            <a:pPr algn="just">
              <a:lnSpc>
                <a:spcPct val="150000"/>
              </a:lnSpc>
            </a:pPr>
            <a:r>
              <a:rPr lang="es-CL" sz="1600" b="1" dirty="0" smtClean="0"/>
              <a:t>Debo </a:t>
            </a:r>
            <a:r>
              <a:rPr lang="es-CL" sz="1600" b="1" dirty="0"/>
              <a:t>planificar </a:t>
            </a:r>
            <a:r>
              <a:rPr lang="es-CL" sz="1600" b="1" dirty="0" smtClean="0"/>
              <a:t>la realización del </a:t>
            </a:r>
            <a:r>
              <a:rPr lang="es-CL" sz="1600" b="1" dirty="0"/>
              <a:t>regalo y definir el más </a:t>
            </a:r>
            <a:r>
              <a:rPr lang="es-CL" sz="1600" b="1" dirty="0" smtClean="0"/>
              <a:t>adecuado</a:t>
            </a:r>
            <a:r>
              <a:rPr lang="es-CL" sz="1600" dirty="0" smtClean="0"/>
              <a:t>. Sé que Juan, tiene características de </a:t>
            </a:r>
            <a:r>
              <a:rPr lang="es-CL" sz="1600" dirty="0" err="1" smtClean="0"/>
              <a:t>Hipster</a:t>
            </a:r>
            <a:r>
              <a:rPr lang="es-CL" sz="1600" dirty="0" smtClean="0"/>
              <a:t> y los </a:t>
            </a:r>
            <a:r>
              <a:rPr lang="es-CL" sz="1600" dirty="0"/>
              <a:t>regalos que </a:t>
            </a:r>
            <a:r>
              <a:rPr lang="es-CL" sz="1600" dirty="0" smtClean="0"/>
              <a:t>considera poco útiles según su visión, los dona a un colega pero sin mala onda. Es desapegado con lo que considera poco útil para sus necesidades. No queremos pasar un bochorno y necesitamos regalar algo eficiente y funcional a nombre del equipo, adaptado a sus gustos y reales necesidades. </a:t>
            </a:r>
            <a:endParaRPr lang="es-CL" b="1" dirty="0"/>
          </a:p>
        </p:txBody>
      </p:sp>
      <p:sp>
        <p:nvSpPr>
          <p:cNvPr id="9" name="Rectángulo 8"/>
          <p:cNvSpPr/>
          <p:nvPr/>
        </p:nvSpPr>
        <p:spPr>
          <a:xfrm>
            <a:off x="352717" y="898921"/>
            <a:ext cx="7417415" cy="769441"/>
          </a:xfrm>
          <a:prstGeom prst="rect">
            <a:avLst/>
          </a:prstGeom>
        </p:spPr>
        <p:txBody>
          <a:bodyPr wrap="none">
            <a:spAutoFit/>
          </a:bodyPr>
          <a:lstStyle/>
          <a:p>
            <a:r>
              <a:rPr lang="es-CL" sz="4000" dirty="0" smtClean="0">
                <a:solidFill>
                  <a:srgbClr val="00B050"/>
                </a:solidFill>
              </a:rPr>
              <a:t>En Búsqueda de</a:t>
            </a:r>
            <a:r>
              <a:rPr lang="es-CL" sz="2400" dirty="0" smtClean="0">
                <a:solidFill>
                  <a:srgbClr val="FFC000"/>
                </a:solidFill>
              </a:rPr>
              <a:t> </a:t>
            </a:r>
            <a:r>
              <a:rPr lang="es-CL" sz="4400" dirty="0">
                <a:solidFill>
                  <a:srgbClr val="FFC000"/>
                </a:solidFill>
                <a:latin typeface="Impact" panose="020B0806030902050204" pitchFamily="34" charset="0"/>
              </a:rPr>
              <a:t>Requerimientos</a:t>
            </a:r>
            <a:r>
              <a:rPr lang="es-CL" sz="3200" dirty="0">
                <a:solidFill>
                  <a:srgbClr val="0070C0"/>
                </a:solidFill>
              </a:rPr>
              <a:t>:</a:t>
            </a:r>
          </a:p>
        </p:txBody>
      </p:sp>
      <p:pic>
        <p:nvPicPr>
          <p:cNvPr id="1026" name="Picture 2" descr="http://eslife-empresas.com/wp-content/uploads/como-organizar-escritorio-donde-trabaja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06195" y="5011760"/>
            <a:ext cx="3214275" cy="1828946"/>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p:cNvPicPr>
            <a:picLocks noChangeAspect="1"/>
          </p:cNvPicPr>
          <p:nvPr/>
        </p:nvPicPr>
        <p:blipFill>
          <a:blip r:embed="rId5"/>
          <a:stretch>
            <a:fillRect/>
          </a:stretch>
        </p:blipFill>
        <p:spPr>
          <a:xfrm>
            <a:off x="593362" y="5013176"/>
            <a:ext cx="2889682" cy="1787506"/>
          </a:xfrm>
          <a:prstGeom prst="rect">
            <a:avLst/>
          </a:prstGeom>
        </p:spPr>
      </p:pic>
      <p:sp>
        <p:nvSpPr>
          <p:cNvPr id="10" name="Lágrima 9"/>
          <p:cNvSpPr/>
          <p:nvPr/>
        </p:nvSpPr>
        <p:spPr>
          <a:xfrm>
            <a:off x="8093662" y="1002510"/>
            <a:ext cx="1050338" cy="792088"/>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4000" dirty="0"/>
              <a:t>2</a:t>
            </a:r>
          </a:p>
        </p:txBody>
      </p:sp>
    </p:spTree>
    <p:extLst>
      <p:ext uri="{BB962C8B-B14F-4D97-AF65-F5344CB8AC3E}">
        <p14:creationId xmlns:p14="http://schemas.microsoft.com/office/powerpoint/2010/main" val="24582407"/>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475289" y="404664"/>
            <a:ext cx="2633350" cy="369332"/>
          </a:xfrm>
          <a:prstGeom prst="rect">
            <a:avLst/>
          </a:prstGeom>
          <a:noFill/>
        </p:spPr>
        <p:txBody>
          <a:bodyPr wrap="none" rtlCol="0">
            <a:spAutoFit/>
          </a:bodyPr>
          <a:lstStyle/>
          <a:p>
            <a:r>
              <a:rPr lang="es-CL" dirty="0" smtClean="0">
                <a:solidFill>
                  <a:schemeClr val="bg1"/>
                </a:solidFill>
              </a:rPr>
              <a:t>Buscando Requerimientos</a:t>
            </a:r>
            <a:endParaRPr lang="es-CL" dirty="0">
              <a:solidFill>
                <a:schemeClr val="bg1"/>
              </a:solidFill>
            </a:endParaRPr>
          </a:p>
        </p:txBody>
      </p:sp>
      <p:sp>
        <p:nvSpPr>
          <p:cNvPr id="6" name="Rectángulo 5"/>
          <p:cNvSpPr/>
          <p:nvPr/>
        </p:nvSpPr>
        <p:spPr>
          <a:xfrm>
            <a:off x="475290" y="2075023"/>
            <a:ext cx="7913134" cy="4524315"/>
          </a:xfrm>
          <a:prstGeom prst="rect">
            <a:avLst/>
          </a:prstGeom>
        </p:spPr>
        <p:txBody>
          <a:bodyPr wrap="square">
            <a:spAutoFit/>
          </a:bodyPr>
          <a:lstStyle/>
          <a:p>
            <a:pPr algn="just">
              <a:lnSpc>
                <a:spcPct val="150000"/>
              </a:lnSpc>
            </a:pPr>
            <a:r>
              <a:rPr lang="es-CL" sz="1600" dirty="0" smtClean="0"/>
              <a:t>Juan es </a:t>
            </a:r>
            <a:r>
              <a:rPr lang="es-CL" sz="1600" dirty="0" err="1" smtClean="0"/>
              <a:t>Hipster</a:t>
            </a:r>
            <a:r>
              <a:rPr lang="es-CL" sz="1600" dirty="0" smtClean="0"/>
              <a:t> y es una </a:t>
            </a:r>
            <a:r>
              <a:rPr lang="es-CL" sz="1600" dirty="0"/>
              <a:t>persona trabajadora e inteligente que se esfuerza por aprobar con éxito sus proyectos o módulos </a:t>
            </a:r>
            <a:r>
              <a:rPr lang="es-CL" sz="1600" dirty="0" smtClean="0"/>
              <a:t>de software, encargándose personalmente de testear cada funcionalidad antes de entregarlo al </a:t>
            </a:r>
            <a:r>
              <a:rPr lang="es-CL" sz="1600" dirty="0" err="1" smtClean="0"/>
              <a:t>testing</a:t>
            </a:r>
            <a:r>
              <a:rPr lang="es-CL" sz="1600" dirty="0" smtClean="0"/>
              <a:t>.  Es </a:t>
            </a:r>
            <a:r>
              <a:rPr lang="es-CL" sz="1600" dirty="0"/>
              <a:t>un chico un poco </a:t>
            </a:r>
            <a:r>
              <a:rPr lang="es-CL" sz="1600" dirty="0" smtClean="0"/>
              <a:t>tímido, </a:t>
            </a:r>
            <a:r>
              <a:rPr lang="es-CL" sz="1600" dirty="0"/>
              <a:t>pero es muy simpático y buen </a:t>
            </a:r>
            <a:r>
              <a:rPr lang="es-CL" sz="1600" dirty="0" smtClean="0"/>
              <a:t>compañero y </a:t>
            </a:r>
            <a:r>
              <a:rPr lang="es-CL" sz="1600" dirty="0"/>
              <a:t>suele ayudarte cuando lo necesitas. </a:t>
            </a:r>
            <a:r>
              <a:rPr lang="es-CL" sz="1600" dirty="0" smtClean="0"/>
              <a:t> Es </a:t>
            </a:r>
            <a:r>
              <a:rPr lang="es-CL" sz="1600" dirty="0"/>
              <a:t>muy ordenado y le gusta clasificar todo, desde sus implementos hasta la información que guarda en su </a:t>
            </a:r>
            <a:r>
              <a:rPr lang="es-CL" sz="1600" dirty="0" smtClean="0"/>
              <a:t>computador, en forma meticulosa y categorizada. Le </a:t>
            </a:r>
            <a:r>
              <a:rPr lang="es-CL" sz="1600" dirty="0"/>
              <a:t>gusta la tecnología pero más clásica en cuanto a los diseños o </a:t>
            </a:r>
            <a:r>
              <a:rPr lang="es-CL" sz="1600" dirty="0" smtClean="0"/>
              <a:t>apariencias</a:t>
            </a:r>
            <a:r>
              <a:rPr lang="es-CL" sz="1600" dirty="0"/>
              <a:t> </a:t>
            </a:r>
            <a:r>
              <a:rPr lang="es-CL" sz="1600" dirty="0" smtClean="0"/>
              <a:t>de estas. Fanático de </a:t>
            </a:r>
            <a:r>
              <a:rPr lang="es-CL" sz="1600" dirty="0" err="1" smtClean="0"/>
              <a:t>Starwars</a:t>
            </a:r>
            <a:r>
              <a:rPr lang="es-CL" sz="1600" dirty="0" smtClean="0"/>
              <a:t> pero no viste camisetas, lee </a:t>
            </a:r>
            <a:r>
              <a:rPr lang="es-CL" sz="1600" dirty="0"/>
              <a:t>comics sobre </a:t>
            </a:r>
            <a:r>
              <a:rPr lang="es-CL" sz="1600" dirty="0" err="1"/>
              <a:t>Marvel</a:t>
            </a:r>
            <a:r>
              <a:rPr lang="es-CL" sz="1600" dirty="0"/>
              <a:t> y </a:t>
            </a:r>
            <a:r>
              <a:rPr lang="es-CL" sz="1600" dirty="0" smtClean="0"/>
              <a:t>juega </a:t>
            </a:r>
            <a:r>
              <a:rPr lang="es-CL" sz="1600" dirty="0" err="1" smtClean="0"/>
              <a:t>Playstation</a:t>
            </a:r>
            <a:r>
              <a:rPr lang="es-CL" sz="1600" dirty="0" smtClean="0"/>
              <a:t>. Pero no juega en el trabajo.</a:t>
            </a:r>
          </a:p>
          <a:p>
            <a:pPr algn="just">
              <a:lnSpc>
                <a:spcPct val="150000"/>
              </a:lnSpc>
            </a:pPr>
            <a:r>
              <a:rPr lang="es-CL" sz="1600" dirty="0" smtClean="0"/>
              <a:t>Le </a:t>
            </a:r>
            <a:r>
              <a:rPr lang="es-CL" sz="1600" dirty="0"/>
              <a:t>gusta estar con amigos para cosas concretas como jugar </a:t>
            </a:r>
            <a:endParaRPr lang="es-CL" sz="1600" dirty="0" smtClean="0"/>
          </a:p>
          <a:p>
            <a:pPr algn="just">
              <a:lnSpc>
                <a:spcPct val="150000"/>
              </a:lnSpc>
            </a:pPr>
            <a:r>
              <a:rPr lang="es-CL" sz="1600" dirty="0" smtClean="0"/>
              <a:t>cartas de roles o </a:t>
            </a:r>
            <a:r>
              <a:rPr lang="es-CL" sz="1600" dirty="0"/>
              <a:t>ver </a:t>
            </a:r>
            <a:r>
              <a:rPr lang="es-CL" sz="1600" dirty="0" smtClean="0"/>
              <a:t>películas. </a:t>
            </a:r>
          </a:p>
          <a:p>
            <a:pPr algn="just">
              <a:lnSpc>
                <a:spcPct val="150000"/>
              </a:lnSpc>
            </a:pPr>
            <a:r>
              <a:rPr lang="es-CL" sz="1600" dirty="0" smtClean="0"/>
              <a:t>No </a:t>
            </a:r>
            <a:r>
              <a:rPr lang="es-CL" sz="1600" dirty="0"/>
              <a:t>le gusta mucho el fútbol, ni la política</a:t>
            </a:r>
            <a:r>
              <a:rPr lang="es-CL" sz="1600" dirty="0" smtClean="0"/>
              <a:t>. </a:t>
            </a:r>
            <a:endParaRPr lang="es-CL" sz="1600" dirty="0"/>
          </a:p>
          <a:p>
            <a:pPr>
              <a:lnSpc>
                <a:spcPct val="150000"/>
              </a:lnSpc>
            </a:pPr>
            <a:endParaRPr lang="es-CL" sz="1600" dirty="0"/>
          </a:p>
        </p:txBody>
      </p:sp>
      <p:sp>
        <p:nvSpPr>
          <p:cNvPr id="7" name="Rectángulo 6"/>
          <p:cNvSpPr/>
          <p:nvPr/>
        </p:nvSpPr>
        <p:spPr>
          <a:xfrm>
            <a:off x="475289" y="1544318"/>
            <a:ext cx="4572000" cy="464871"/>
          </a:xfrm>
          <a:prstGeom prst="rect">
            <a:avLst/>
          </a:prstGeom>
        </p:spPr>
        <p:txBody>
          <a:bodyPr>
            <a:spAutoFit/>
          </a:bodyPr>
          <a:lstStyle/>
          <a:p>
            <a:pPr>
              <a:lnSpc>
                <a:spcPct val="150000"/>
              </a:lnSpc>
            </a:pPr>
            <a:r>
              <a:rPr lang="es-CL" b="1" dirty="0" smtClean="0"/>
              <a:t>Perfil de Juan</a:t>
            </a:r>
            <a:endParaRPr lang="es-CL" dirty="0"/>
          </a:p>
        </p:txBody>
      </p:sp>
      <p:sp>
        <p:nvSpPr>
          <p:cNvPr id="9" name="Rectángulo 8"/>
          <p:cNvSpPr/>
          <p:nvPr/>
        </p:nvSpPr>
        <p:spPr>
          <a:xfrm>
            <a:off x="352717" y="898921"/>
            <a:ext cx="7417415" cy="769441"/>
          </a:xfrm>
          <a:prstGeom prst="rect">
            <a:avLst/>
          </a:prstGeom>
        </p:spPr>
        <p:txBody>
          <a:bodyPr wrap="none">
            <a:spAutoFit/>
          </a:bodyPr>
          <a:lstStyle/>
          <a:p>
            <a:r>
              <a:rPr lang="es-CL" sz="4000" dirty="0" smtClean="0">
                <a:solidFill>
                  <a:srgbClr val="00B050"/>
                </a:solidFill>
              </a:rPr>
              <a:t>En Búsqueda de</a:t>
            </a:r>
            <a:r>
              <a:rPr lang="es-CL" sz="2400" dirty="0" smtClean="0">
                <a:solidFill>
                  <a:srgbClr val="FFC000"/>
                </a:solidFill>
              </a:rPr>
              <a:t> </a:t>
            </a:r>
            <a:r>
              <a:rPr lang="es-CL" sz="4400" dirty="0">
                <a:solidFill>
                  <a:srgbClr val="FFC000"/>
                </a:solidFill>
                <a:latin typeface="Impact" panose="020B0806030902050204" pitchFamily="34" charset="0"/>
              </a:rPr>
              <a:t>Requerimientos</a:t>
            </a:r>
            <a:r>
              <a:rPr lang="es-CL" sz="3200" dirty="0">
                <a:solidFill>
                  <a:srgbClr val="0070C0"/>
                </a:solidFill>
              </a:rPr>
              <a:t>:</a:t>
            </a:r>
          </a:p>
        </p:txBody>
      </p:sp>
      <p:sp>
        <p:nvSpPr>
          <p:cNvPr id="8" name="Lágrima 7"/>
          <p:cNvSpPr/>
          <p:nvPr/>
        </p:nvSpPr>
        <p:spPr>
          <a:xfrm>
            <a:off x="8091702" y="1217101"/>
            <a:ext cx="1050338" cy="792088"/>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4000" dirty="0"/>
              <a:t>3</a:t>
            </a:r>
          </a:p>
        </p:txBody>
      </p:sp>
      <p:pic>
        <p:nvPicPr>
          <p:cNvPr id="10" name="Imagen 9"/>
          <p:cNvPicPr>
            <a:picLocks noChangeAspect="1"/>
          </p:cNvPicPr>
          <p:nvPr/>
        </p:nvPicPr>
        <p:blipFill>
          <a:blip r:embed="rId3"/>
          <a:stretch>
            <a:fillRect/>
          </a:stretch>
        </p:blipFill>
        <p:spPr>
          <a:xfrm>
            <a:off x="6254318" y="5074904"/>
            <a:ext cx="2889682" cy="1787506"/>
          </a:xfrm>
          <a:prstGeom prst="rect">
            <a:avLst/>
          </a:prstGeom>
        </p:spPr>
      </p:pic>
    </p:spTree>
    <p:extLst>
      <p:ext uri="{BB962C8B-B14F-4D97-AF65-F5344CB8AC3E}">
        <p14:creationId xmlns:p14="http://schemas.microsoft.com/office/powerpoint/2010/main" val="3781667810"/>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475289" y="404664"/>
            <a:ext cx="2633350" cy="369332"/>
          </a:xfrm>
          <a:prstGeom prst="rect">
            <a:avLst/>
          </a:prstGeom>
          <a:noFill/>
        </p:spPr>
        <p:txBody>
          <a:bodyPr wrap="none" rtlCol="0">
            <a:spAutoFit/>
          </a:bodyPr>
          <a:lstStyle/>
          <a:p>
            <a:r>
              <a:rPr lang="es-CL" dirty="0" smtClean="0">
                <a:solidFill>
                  <a:schemeClr val="bg1"/>
                </a:solidFill>
              </a:rPr>
              <a:t>Buscando Requerimientos</a:t>
            </a:r>
            <a:endParaRPr lang="es-CL" dirty="0">
              <a:solidFill>
                <a:schemeClr val="bg1"/>
              </a:solidFill>
            </a:endParaRPr>
          </a:p>
        </p:txBody>
      </p:sp>
      <p:sp>
        <p:nvSpPr>
          <p:cNvPr id="7" name="Rectángulo 6"/>
          <p:cNvSpPr/>
          <p:nvPr/>
        </p:nvSpPr>
        <p:spPr>
          <a:xfrm>
            <a:off x="420513" y="5037520"/>
            <a:ext cx="6329882" cy="1338828"/>
          </a:xfrm>
          <a:prstGeom prst="rect">
            <a:avLst/>
          </a:prstGeom>
        </p:spPr>
        <p:txBody>
          <a:bodyPr wrap="square">
            <a:spAutoFit/>
          </a:bodyPr>
          <a:lstStyle/>
          <a:p>
            <a:pPr marL="342900" indent="-342900" algn="just">
              <a:lnSpc>
                <a:spcPct val="150000"/>
              </a:lnSpc>
              <a:buFont typeface="+mj-lt"/>
              <a:buAutoNum type="arabicPeriod"/>
            </a:pPr>
            <a:r>
              <a:rPr lang="es-CL" dirty="0" smtClean="0"/>
              <a:t>En base al esquema realice la operación de definir y administrar los requerimientos  para  realizar el regalo a Juan. Trabajo en equipo de 4 integrantes durante 15 minutos.</a:t>
            </a:r>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9949" y="4008745"/>
            <a:ext cx="2226845" cy="2849255"/>
          </a:xfrm>
          <a:prstGeom prst="rect">
            <a:avLst/>
          </a:prstGeom>
        </p:spPr>
      </p:pic>
      <p:pic>
        <p:nvPicPr>
          <p:cNvPr id="11" name="Picture 2" descr="http://www.northware.mx/wp-content/uploads/2012/01/febrero-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10136"/>
            <a:ext cx="8817221" cy="1543014"/>
          </a:xfrm>
          <a:prstGeom prst="rect">
            <a:avLst/>
          </a:prstGeom>
          <a:noFill/>
          <a:extLst>
            <a:ext uri="{909E8E84-426E-40DD-AFC4-6F175D3DCCD1}">
              <a14:hiddenFill xmlns:a14="http://schemas.microsoft.com/office/drawing/2010/main">
                <a:solidFill>
                  <a:srgbClr val="FFFFFF"/>
                </a:solidFill>
              </a14:hiddenFill>
            </a:ext>
          </a:extLst>
        </p:spPr>
      </p:pic>
      <p:sp>
        <p:nvSpPr>
          <p:cNvPr id="12" name="Rectángulo 11"/>
          <p:cNvSpPr/>
          <p:nvPr/>
        </p:nvSpPr>
        <p:spPr>
          <a:xfrm>
            <a:off x="380545" y="3687542"/>
            <a:ext cx="6409818" cy="1200329"/>
          </a:xfrm>
          <a:prstGeom prst="rect">
            <a:avLst/>
          </a:prstGeom>
        </p:spPr>
        <p:txBody>
          <a:bodyPr wrap="square">
            <a:spAutoFit/>
          </a:bodyPr>
          <a:lstStyle/>
          <a:p>
            <a:pPr algn="just"/>
            <a:r>
              <a:rPr lang="es-CL" dirty="0" smtClean="0"/>
              <a:t>Lee las características  de Juan como requerimientos e identifícalos, Clasifícalos, adminístralos  y minimiza las inconsistencias, hasta definir el regalo entregable que consideres más apropiado e identifica en forma concreta que regalo será. </a:t>
            </a:r>
            <a:endParaRPr lang="es-CL" dirty="0"/>
          </a:p>
        </p:txBody>
      </p:sp>
      <p:sp>
        <p:nvSpPr>
          <p:cNvPr id="13" name="Lágrima 12"/>
          <p:cNvSpPr/>
          <p:nvPr/>
        </p:nvSpPr>
        <p:spPr>
          <a:xfrm>
            <a:off x="8091702" y="1217101"/>
            <a:ext cx="1050338" cy="792088"/>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4000" dirty="0"/>
              <a:t>4</a:t>
            </a:r>
          </a:p>
        </p:txBody>
      </p:sp>
      <p:sp>
        <p:nvSpPr>
          <p:cNvPr id="14" name="Rectángulo 13"/>
          <p:cNvSpPr/>
          <p:nvPr/>
        </p:nvSpPr>
        <p:spPr>
          <a:xfrm>
            <a:off x="352717" y="898921"/>
            <a:ext cx="7417415" cy="769441"/>
          </a:xfrm>
          <a:prstGeom prst="rect">
            <a:avLst/>
          </a:prstGeom>
        </p:spPr>
        <p:txBody>
          <a:bodyPr wrap="none">
            <a:spAutoFit/>
          </a:bodyPr>
          <a:lstStyle/>
          <a:p>
            <a:r>
              <a:rPr lang="es-CL" sz="4000" dirty="0" smtClean="0">
                <a:solidFill>
                  <a:srgbClr val="00B050"/>
                </a:solidFill>
              </a:rPr>
              <a:t>En Búsqueda de</a:t>
            </a:r>
            <a:r>
              <a:rPr lang="es-CL" sz="2400" dirty="0" smtClean="0">
                <a:solidFill>
                  <a:srgbClr val="FFC000"/>
                </a:solidFill>
              </a:rPr>
              <a:t> </a:t>
            </a:r>
            <a:r>
              <a:rPr lang="es-CL" sz="4400" dirty="0">
                <a:solidFill>
                  <a:srgbClr val="FFC000"/>
                </a:solidFill>
                <a:latin typeface="Impact" panose="020B0806030902050204" pitchFamily="34" charset="0"/>
              </a:rPr>
              <a:t>Requerimientos</a:t>
            </a:r>
            <a:r>
              <a:rPr lang="es-CL" sz="3200" dirty="0">
                <a:solidFill>
                  <a:srgbClr val="0070C0"/>
                </a:solidFill>
              </a:rPr>
              <a:t>:</a:t>
            </a:r>
          </a:p>
        </p:txBody>
      </p:sp>
    </p:spTree>
    <p:extLst>
      <p:ext uri="{BB962C8B-B14F-4D97-AF65-F5344CB8AC3E}">
        <p14:creationId xmlns:p14="http://schemas.microsoft.com/office/powerpoint/2010/main" val="261214721"/>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52717" y="1691886"/>
            <a:ext cx="7642733" cy="523220"/>
          </a:xfrm>
          <a:prstGeom prst="rect">
            <a:avLst/>
          </a:prstGeom>
          <a:noFill/>
        </p:spPr>
        <p:txBody>
          <a:bodyPr wrap="none" rtlCol="0">
            <a:spAutoFit/>
          </a:bodyPr>
          <a:lstStyle/>
          <a:p>
            <a:r>
              <a:rPr lang="es-CL" sz="2800" i="1" dirty="0" smtClean="0">
                <a:solidFill>
                  <a:schemeClr val="accent6"/>
                </a:solidFill>
              </a:rPr>
              <a:t>Caso Práctico “El Regalo”. Instrucciones Generales:</a:t>
            </a:r>
            <a:endParaRPr lang="es-CL" sz="2800" i="1" dirty="0">
              <a:solidFill>
                <a:schemeClr val="accent6"/>
              </a:solidFill>
            </a:endParaRPr>
          </a:p>
        </p:txBody>
      </p:sp>
      <p:sp>
        <p:nvSpPr>
          <p:cNvPr id="5" name="CuadroTexto 4"/>
          <p:cNvSpPr txBox="1"/>
          <p:nvPr/>
        </p:nvSpPr>
        <p:spPr>
          <a:xfrm>
            <a:off x="475289" y="404664"/>
            <a:ext cx="2633350" cy="369332"/>
          </a:xfrm>
          <a:prstGeom prst="rect">
            <a:avLst/>
          </a:prstGeom>
          <a:noFill/>
        </p:spPr>
        <p:txBody>
          <a:bodyPr wrap="none" rtlCol="0">
            <a:spAutoFit/>
          </a:bodyPr>
          <a:lstStyle/>
          <a:p>
            <a:r>
              <a:rPr lang="es-CL" dirty="0" smtClean="0">
                <a:solidFill>
                  <a:schemeClr val="bg1"/>
                </a:solidFill>
              </a:rPr>
              <a:t>Buscando Requerimientos</a:t>
            </a:r>
            <a:endParaRPr lang="es-CL" dirty="0">
              <a:solidFill>
                <a:schemeClr val="bg1"/>
              </a:solidFill>
            </a:endParaRPr>
          </a:p>
        </p:txBody>
      </p:sp>
      <p:sp>
        <p:nvSpPr>
          <p:cNvPr id="4" name="Rectángulo 3"/>
          <p:cNvSpPr/>
          <p:nvPr/>
        </p:nvSpPr>
        <p:spPr>
          <a:xfrm>
            <a:off x="352717" y="898921"/>
            <a:ext cx="5457520" cy="769441"/>
          </a:xfrm>
          <a:prstGeom prst="rect">
            <a:avLst/>
          </a:prstGeom>
        </p:spPr>
        <p:txBody>
          <a:bodyPr wrap="none">
            <a:spAutoFit/>
          </a:bodyPr>
          <a:lstStyle/>
          <a:p>
            <a:r>
              <a:rPr lang="es-CL" sz="4000" dirty="0">
                <a:solidFill>
                  <a:srgbClr val="00B050"/>
                </a:solidFill>
              </a:rPr>
              <a:t>Buscar</a:t>
            </a:r>
            <a:r>
              <a:rPr lang="es-CL" sz="2400" dirty="0">
                <a:solidFill>
                  <a:srgbClr val="FFC000"/>
                </a:solidFill>
              </a:rPr>
              <a:t> </a:t>
            </a:r>
            <a:r>
              <a:rPr lang="es-CL" sz="4400" dirty="0">
                <a:solidFill>
                  <a:srgbClr val="FFC000"/>
                </a:solidFill>
                <a:latin typeface="Impact" panose="020B0806030902050204" pitchFamily="34" charset="0"/>
              </a:rPr>
              <a:t>Requerimientos</a:t>
            </a:r>
            <a:r>
              <a:rPr lang="es-CL" sz="3200" dirty="0">
                <a:solidFill>
                  <a:srgbClr val="0070C0"/>
                </a:solidFill>
              </a:rPr>
              <a:t>:</a:t>
            </a:r>
          </a:p>
        </p:txBody>
      </p:sp>
      <p:sp>
        <p:nvSpPr>
          <p:cNvPr id="7" name="Rectángulo 6"/>
          <p:cNvSpPr/>
          <p:nvPr/>
        </p:nvSpPr>
        <p:spPr>
          <a:xfrm>
            <a:off x="3714328" y="2304118"/>
            <a:ext cx="5292080" cy="4247317"/>
          </a:xfrm>
          <a:prstGeom prst="rect">
            <a:avLst/>
          </a:prstGeom>
        </p:spPr>
        <p:txBody>
          <a:bodyPr wrap="square">
            <a:spAutoFit/>
          </a:bodyPr>
          <a:lstStyle/>
          <a:p>
            <a:pPr marL="342900" indent="-342900" algn="just">
              <a:lnSpc>
                <a:spcPct val="150000"/>
              </a:lnSpc>
              <a:buFont typeface="+mj-lt"/>
              <a:buAutoNum type="arabicPeriod"/>
            </a:pPr>
            <a:r>
              <a:rPr lang="es-CL" dirty="0" smtClean="0"/>
              <a:t>Obtenga y analice los requerimientos e información anteriormente expuesta.</a:t>
            </a:r>
            <a:endParaRPr lang="es-CL" dirty="0"/>
          </a:p>
          <a:p>
            <a:pPr marL="342900" indent="-342900" algn="just">
              <a:lnSpc>
                <a:spcPct val="150000"/>
              </a:lnSpc>
              <a:buFont typeface="+mj-lt"/>
              <a:buAutoNum type="arabicPeriod"/>
            </a:pPr>
            <a:r>
              <a:rPr lang="es-CL" dirty="0"/>
              <a:t>Determine los requerimientos para </a:t>
            </a:r>
            <a:r>
              <a:rPr lang="es-CL" dirty="0" smtClean="0"/>
              <a:t>establecer </a:t>
            </a:r>
            <a:r>
              <a:rPr lang="es-CL" dirty="0"/>
              <a:t>el </a:t>
            </a:r>
            <a:r>
              <a:rPr lang="es-CL" dirty="0" smtClean="0"/>
              <a:t>regalo.</a:t>
            </a:r>
            <a:endParaRPr lang="es-CL" dirty="0"/>
          </a:p>
          <a:p>
            <a:pPr marL="342900" indent="-342900" algn="just">
              <a:lnSpc>
                <a:spcPct val="150000"/>
              </a:lnSpc>
              <a:buFont typeface="+mj-lt"/>
              <a:buAutoNum type="arabicPeriod"/>
            </a:pPr>
            <a:r>
              <a:rPr lang="es-CL" dirty="0" smtClean="0"/>
              <a:t>Defina la información relevante para determinar el perfil de Juan.</a:t>
            </a:r>
          </a:p>
          <a:p>
            <a:pPr marL="342900" indent="-342900" algn="just">
              <a:lnSpc>
                <a:spcPct val="150000"/>
              </a:lnSpc>
              <a:buFont typeface="+mj-lt"/>
              <a:buAutoNum type="arabicPeriod"/>
            </a:pPr>
            <a:r>
              <a:rPr lang="es-CL" dirty="0" smtClean="0"/>
              <a:t>Defina el regalo a realizar y argumente porqué es la mejor opción.</a:t>
            </a:r>
          </a:p>
          <a:p>
            <a:pPr marL="342900" indent="-342900" algn="just">
              <a:lnSpc>
                <a:spcPct val="150000"/>
              </a:lnSpc>
              <a:buFont typeface="+mj-lt"/>
              <a:buAutoNum type="arabicPeriod"/>
            </a:pPr>
            <a:r>
              <a:rPr lang="es-CL" dirty="0" smtClean="0"/>
              <a:t>Defina  como validará si el regalo es adecuado para Juan antes de adquirirlo.</a:t>
            </a:r>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717" y="2321436"/>
            <a:ext cx="2226845" cy="2849255"/>
          </a:xfrm>
          <a:prstGeom prst="rect">
            <a:avLst/>
          </a:prstGeom>
        </p:spPr>
      </p:pic>
      <p:pic>
        <p:nvPicPr>
          <p:cNvPr id="8" name="Imagen 7"/>
          <p:cNvPicPr>
            <a:picLocks noChangeAspect="1"/>
          </p:cNvPicPr>
          <p:nvPr/>
        </p:nvPicPr>
        <p:blipFill>
          <a:blip r:embed="rId4"/>
          <a:stretch>
            <a:fillRect/>
          </a:stretch>
        </p:blipFill>
        <p:spPr>
          <a:xfrm>
            <a:off x="593362" y="5013176"/>
            <a:ext cx="2889682" cy="1787506"/>
          </a:xfrm>
          <a:prstGeom prst="rect">
            <a:avLst/>
          </a:prstGeom>
        </p:spPr>
      </p:pic>
    </p:spTree>
    <p:extLst>
      <p:ext uri="{BB962C8B-B14F-4D97-AF65-F5344CB8AC3E}">
        <p14:creationId xmlns:p14="http://schemas.microsoft.com/office/powerpoint/2010/main" val="2819490623"/>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10" name="Picture 2" descr="http://2.bp.blogspot.com/-83jhQvqv-fI/Tx3_bmOkfmI/AAAAAAAAAFQ/mIVaHtfcRes/s1600/la-ciudad-accesible-ed-3.jpg"/>
          <p:cNvPicPr>
            <a:picLocks noChangeAspect="1" noChangeArrowheads="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74000"/>
                    </a14:imgEffect>
                  </a14:imgLayer>
                </a14:imgProps>
              </a:ext>
              <a:ext uri="{28A0092B-C50C-407E-A947-70E740481C1C}">
                <a14:useLocalDpi xmlns:a14="http://schemas.microsoft.com/office/drawing/2010/main" val="0"/>
              </a:ext>
            </a:extLst>
          </a:blip>
          <a:srcRect/>
          <a:stretch>
            <a:fillRect/>
          </a:stretch>
        </p:blipFill>
        <p:spPr bwMode="auto">
          <a:xfrm>
            <a:off x="178398" y="4390705"/>
            <a:ext cx="8734348" cy="2267402"/>
          </a:xfrm>
          <a:prstGeom prst="rect">
            <a:avLst/>
          </a:prstGeom>
          <a:noFill/>
          <a:extLst>
            <a:ext uri="{909E8E84-426E-40DD-AFC4-6F175D3DCCD1}">
              <a14:hiddenFill xmlns:a14="http://schemas.microsoft.com/office/drawing/2010/main">
                <a:solidFill>
                  <a:srgbClr val="FFFFFF"/>
                </a:solidFill>
              </a14:hiddenFill>
            </a:ext>
          </a:extLst>
        </p:spPr>
      </p:pic>
      <p:sp>
        <p:nvSpPr>
          <p:cNvPr id="96" name="Shape 96"/>
          <p:cNvSpPr txBox="1">
            <a:spLocks noGrp="1"/>
          </p:cNvSpPr>
          <p:nvPr>
            <p:ph type="title"/>
          </p:nvPr>
        </p:nvSpPr>
        <p:spPr>
          <a:xfrm>
            <a:off x="299300" y="850455"/>
            <a:ext cx="8403770" cy="574009"/>
          </a:xfrm>
          <a:prstGeom prst="rect">
            <a:avLst/>
          </a:prstGeom>
          <a:solidFill>
            <a:schemeClr val="bg1">
              <a:lumMod val="95000"/>
            </a:schemeClr>
          </a:solidFill>
          <a:ln>
            <a:noFill/>
          </a:ln>
        </p:spPr>
        <p:txBody>
          <a:bodyPr lIns="91425" tIns="45700" rIns="91425" bIns="45700" anchor="ctr" anchorCtr="0">
            <a:noAutofit/>
          </a:bodyPr>
          <a:lstStyle/>
          <a:p>
            <a:pPr marL="0" marR="0" lvl="0" indent="0" algn="l" rtl="0">
              <a:spcBef>
                <a:spcPts val="0"/>
              </a:spcBef>
              <a:spcAft>
                <a:spcPts val="0"/>
              </a:spcAft>
              <a:buSzPct val="25000"/>
              <a:buNone/>
            </a:pPr>
            <a:r>
              <a:rPr lang="es-ES" sz="2800" i="0" u="none" strike="noStrike" baseline="0" dirty="0" smtClean="0">
                <a:ln w="0"/>
                <a:effectLst>
                  <a:outerShdw blurRad="38100" dist="19050" dir="2700000" algn="tl" rotWithShape="0">
                    <a:schemeClr val="dk1">
                      <a:alpha val="40000"/>
                    </a:schemeClr>
                  </a:outerShdw>
                </a:effectLst>
                <a:latin typeface="Calibri"/>
                <a:ea typeface="Calibri"/>
                <a:cs typeface="Calibri"/>
                <a:sym typeface="Calibri"/>
              </a:rPr>
              <a:t>Competencia</a:t>
            </a:r>
            <a:endParaRPr lang="es-ES" sz="2800" i="0" u="none" strike="noStrike" baseline="0" dirty="0">
              <a:ln w="0"/>
              <a:effectLst>
                <a:outerShdw blurRad="38100" dist="19050" dir="2700000" algn="tl" rotWithShape="0">
                  <a:schemeClr val="dk1">
                    <a:alpha val="40000"/>
                  </a:schemeClr>
                </a:outerShdw>
              </a:effectLst>
              <a:latin typeface="Calibri"/>
              <a:ea typeface="Calibri"/>
              <a:cs typeface="Calibri"/>
              <a:sym typeface="Calibri"/>
            </a:endParaRPr>
          </a:p>
        </p:txBody>
      </p:sp>
      <p:sp>
        <p:nvSpPr>
          <p:cNvPr id="97" name="Shape 97"/>
          <p:cNvSpPr/>
          <p:nvPr/>
        </p:nvSpPr>
        <p:spPr>
          <a:xfrm>
            <a:off x="303623" y="1573585"/>
            <a:ext cx="8403770" cy="2677656"/>
          </a:xfrm>
          <a:prstGeom prst="rect">
            <a:avLst/>
          </a:prstGeom>
          <a:noFill/>
          <a:ln>
            <a:noFill/>
          </a:ln>
        </p:spPr>
        <p:txBody>
          <a:bodyPr lIns="91425" tIns="45700" rIns="91425" bIns="45700" anchor="t" anchorCtr="0">
            <a:noAutofit/>
          </a:bodyPr>
          <a:lstStyle/>
          <a:p>
            <a:endParaRPr lang="es-CL" sz="2400" dirty="0"/>
          </a:p>
          <a:p>
            <a:pPr algn="just"/>
            <a:r>
              <a:rPr lang="es-CL" sz="2400" dirty="0"/>
              <a:t>Implementar un sistema computacional utilizando técnicas que permitan sistematizar el proceso de desarrollo y mantenimiento, asegurando el logro de los </a:t>
            </a:r>
            <a:r>
              <a:rPr lang="es-CL" sz="2400" dirty="0" smtClean="0"/>
              <a:t>objetivos.</a:t>
            </a:r>
            <a:endParaRPr lang="es-CL" sz="2400" dirty="0"/>
          </a:p>
        </p:txBody>
      </p:sp>
      <p:cxnSp>
        <p:nvCxnSpPr>
          <p:cNvPr id="98" name="Shape 98"/>
          <p:cNvCxnSpPr/>
          <p:nvPr/>
        </p:nvCxnSpPr>
        <p:spPr>
          <a:xfrm>
            <a:off x="319313" y="885370"/>
            <a:ext cx="8403770" cy="0"/>
          </a:xfrm>
          <a:prstGeom prst="straightConnector1">
            <a:avLst/>
          </a:prstGeom>
          <a:noFill/>
          <a:ln w="22225" cap="flat">
            <a:solidFill>
              <a:srgbClr val="0F243E"/>
            </a:solidFill>
            <a:prstDash val="dash"/>
            <a:round/>
            <a:headEnd type="none" w="med" len="med"/>
            <a:tailEnd type="none" w="med" len="med"/>
          </a:ln>
        </p:spPr>
      </p:cxnSp>
      <p:sp>
        <p:nvSpPr>
          <p:cNvPr id="101" name="Shape 101"/>
          <p:cNvSpPr txBox="1"/>
          <p:nvPr/>
        </p:nvSpPr>
        <p:spPr>
          <a:xfrm>
            <a:off x="456023" y="4239936"/>
            <a:ext cx="8403770" cy="574009"/>
          </a:xfrm>
          <a:prstGeom prst="rect">
            <a:avLst/>
          </a:prstGeom>
          <a:solidFill>
            <a:schemeClr val="bg1">
              <a:lumMod val="95000"/>
            </a:schemeClr>
          </a:solidFill>
          <a:ln>
            <a:noFill/>
          </a:ln>
        </p:spPr>
        <p:txBody>
          <a:bodyPr lIns="91425" tIns="45700" rIns="91425" bIns="45700" anchor="ctr" anchorCtr="0">
            <a:noAutofit/>
          </a:bodyPr>
          <a:lstStyle/>
          <a:p>
            <a:pPr marL="0" marR="0" lvl="0" indent="0" algn="l" rtl="0">
              <a:spcBef>
                <a:spcPts val="0"/>
              </a:spcBef>
              <a:spcAft>
                <a:spcPts val="0"/>
              </a:spcAft>
              <a:buSzPct val="25000"/>
              <a:buNone/>
            </a:pPr>
            <a:r>
              <a:rPr lang="es-ES" sz="2800" i="0" u="none" strike="noStrike" baseline="0">
                <a:ln w="0"/>
                <a:effectLst>
                  <a:outerShdw blurRad="38100" dist="19050" dir="2700000" algn="tl" rotWithShape="0">
                    <a:schemeClr val="dk1">
                      <a:alpha val="40000"/>
                    </a:schemeClr>
                  </a:outerShdw>
                </a:effectLst>
                <a:latin typeface="Calibri"/>
                <a:ea typeface="Calibri"/>
                <a:cs typeface="Calibri"/>
                <a:sym typeface="Calibri"/>
              </a:rPr>
              <a:t>Bibliografía</a:t>
            </a:r>
          </a:p>
        </p:txBody>
      </p:sp>
      <p:cxnSp>
        <p:nvCxnSpPr>
          <p:cNvPr id="102" name="Shape 102"/>
          <p:cNvCxnSpPr/>
          <p:nvPr/>
        </p:nvCxnSpPr>
        <p:spPr>
          <a:xfrm>
            <a:off x="471714" y="4221087"/>
            <a:ext cx="8403770" cy="0"/>
          </a:xfrm>
          <a:prstGeom prst="straightConnector1">
            <a:avLst/>
          </a:prstGeom>
          <a:noFill/>
          <a:ln w="22225" cap="flat">
            <a:solidFill>
              <a:srgbClr val="0F243E"/>
            </a:solidFill>
            <a:prstDash val="dash"/>
            <a:round/>
            <a:headEnd type="none" w="med" len="med"/>
            <a:tailEnd type="none" w="med" len="med"/>
          </a:ln>
        </p:spPr>
      </p:cxnSp>
      <p:sp>
        <p:nvSpPr>
          <p:cNvPr id="103" name="Shape 103"/>
          <p:cNvSpPr/>
          <p:nvPr/>
        </p:nvSpPr>
        <p:spPr>
          <a:xfrm>
            <a:off x="343687" y="4942279"/>
            <a:ext cx="8403770" cy="1815881"/>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SzPct val="100000"/>
              <a:buFont typeface="Calibri"/>
              <a:buChar char="•"/>
            </a:pPr>
            <a:r>
              <a:rPr lang="es-ES" sz="2400" b="1" i="0" u="none" strike="noStrike" cap="none" baseline="0" dirty="0">
                <a:solidFill>
                  <a:schemeClr val="accent1">
                    <a:lumMod val="75000"/>
                  </a:schemeClr>
                </a:solidFill>
                <a:latin typeface="Calibri"/>
                <a:ea typeface="Calibri"/>
                <a:cs typeface="Calibri"/>
                <a:sym typeface="Calibri"/>
              </a:rPr>
              <a:t>Ingeniería del Software: Un enfoque práctico. Roger S. </a:t>
            </a:r>
            <a:r>
              <a:rPr lang="es-ES" sz="2400" b="1" i="0" u="none" strike="noStrike" cap="none" baseline="0" dirty="0" err="1">
                <a:solidFill>
                  <a:schemeClr val="accent1">
                    <a:lumMod val="75000"/>
                  </a:schemeClr>
                </a:solidFill>
                <a:latin typeface="Calibri"/>
                <a:ea typeface="Calibri"/>
                <a:cs typeface="Calibri"/>
                <a:sym typeface="Calibri"/>
              </a:rPr>
              <a:t>Pressman</a:t>
            </a:r>
            <a:r>
              <a:rPr lang="es-ES" sz="2400" b="1" i="0" u="none" strike="noStrike" cap="none" baseline="0" dirty="0">
                <a:solidFill>
                  <a:schemeClr val="accent1">
                    <a:lumMod val="75000"/>
                  </a:schemeClr>
                </a:solidFill>
                <a:latin typeface="Calibri"/>
                <a:ea typeface="Calibri"/>
                <a:cs typeface="Calibri"/>
                <a:sym typeface="Calibri"/>
              </a:rPr>
              <a:t>.</a:t>
            </a:r>
          </a:p>
          <a:p>
            <a:pPr marL="342900" marR="0" lvl="0" indent="-342900" algn="l" rtl="0">
              <a:buClr>
                <a:schemeClr val="dk1"/>
              </a:buClr>
              <a:buSzPct val="100000"/>
              <a:buFont typeface="Calibri"/>
              <a:buChar char="•"/>
            </a:pPr>
            <a:r>
              <a:rPr lang="es-ES" sz="2400" b="1" i="0" u="none" strike="noStrike" cap="none" baseline="0" dirty="0">
                <a:solidFill>
                  <a:schemeClr val="accent1">
                    <a:lumMod val="75000"/>
                  </a:schemeClr>
                </a:solidFill>
                <a:latin typeface="Calibri"/>
                <a:ea typeface="Calibri"/>
                <a:cs typeface="Calibri"/>
                <a:sym typeface="Calibri"/>
              </a:rPr>
              <a:t>Desarrollo Y Gestión De Proyectos Informáticos. Steve </a:t>
            </a:r>
            <a:r>
              <a:rPr lang="es-ES" sz="2400" b="1" i="0" u="none" strike="noStrike" cap="none" baseline="0" dirty="0" err="1">
                <a:solidFill>
                  <a:schemeClr val="accent1">
                    <a:lumMod val="75000"/>
                  </a:schemeClr>
                </a:solidFill>
                <a:latin typeface="Calibri"/>
                <a:ea typeface="Calibri"/>
                <a:cs typeface="Calibri"/>
                <a:sym typeface="Calibri"/>
              </a:rPr>
              <a:t>Mcconnell</a:t>
            </a:r>
            <a:r>
              <a:rPr lang="es-ES" sz="2400" b="1" i="0" u="none" strike="noStrike" cap="none" baseline="0" dirty="0">
                <a:solidFill>
                  <a:schemeClr val="accent1">
                    <a:lumMod val="75000"/>
                  </a:schemeClr>
                </a:solidFill>
                <a:latin typeface="Calibri"/>
                <a:ea typeface="Calibri"/>
                <a:cs typeface="Calibri"/>
                <a:sym typeface="Calibri"/>
              </a:rPr>
              <a:t>.</a:t>
            </a:r>
          </a:p>
        </p:txBody>
      </p:sp>
    </p:spTree>
    <p:extLst>
      <p:ext uri="{BB962C8B-B14F-4D97-AF65-F5344CB8AC3E}">
        <p14:creationId xmlns:p14="http://schemas.microsoft.com/office/powerpoint/2010/main" val="1271561591"/>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52717" y="1691886"/>
            <a:ext cx="8395747" cy="523220"/>
          </a:xfrm>
          <a:prstGeom prst="rect">
            <a:avLst/>
          </a:prstGeom>
          <a:noFill/>
        </p:spPr>
        <p:txBody>
          <a:bodyPr wrap="square" rtlCol="0">
            <a:spAutoFit/>
          </a:bodyPr>
          <a:lstStyle/>
          <a:p>
            <a:r>
              <a:rPr lang="es-CL" sz="2800" i="1" dirty="0" smtClean="0">
                <a:solidFill>
                  <a:schemeClr val="accent6"/>
                </a:solidFill>
              </a:rPr>
              <a:t>Caso Práctico “Análisis de los Resultados”:</a:t>
            </a:r>
            <a:endParaRPr lang="es-CL" sz="2800" i="1" dirty="0">
              <a:solidFill>
                <a:schemeClr val="accent6"/>
              </a:solidFill>
            </a:endParaRPr>
          </a:p>
        </p:txBody>
      </p:sp>
      <p:sp>
        <p:nvSpPr>
          <p:cNvPr id="5" name="CuadroTexto 4"/>
          <p:cNvSpPr txBox="1"/>
          <p:nvPr/>
        </p:nvSpPr>
        <p:spPr>
          <a:xfrm>
            <a:off x="475289" y="404664"/>
            <a:ext cx="2633350" cy="369332"/>
          </a:xfrm>
          <a:prstGeom prst="rect">
            <a:avLst/>
          </a:prstGeom>
          <a:noFill/>
        </p:spPr>
        <p:txBody>
          <a:bodyPr wrap="none" rtlCol="0">
            <a:spAutoFit/>
          </a:bodyPr>
          <a:lstStyle/>
          <a:p>
            <a:r>
              <a:rPr lang="es-CL" dirty="0" smtClean="0">
                <a:solidFill>
                  <a:schemeClr val="bg1"/>
                </a:solidFill>
              </a:rPr>
              <a:t>Buscando Requerimientos</a:t>
            </a:r>
            <a:endParaRPr lang="es-CL" dirty="0">
              <a:solidFill>
                <a:schemeClr val="bg1"/>
              </a:solidFill>
            </a:endParaRPr>
          </a:p>
        </p:txBody>
      </p:sp>
      <p:sp>
        <p:nvSpPr>
          <p:cNvPr id="4" name="Rectángulo 3"/>
          <p:cNvSpPr/>
          <p:nvPr/>
        </p:nvSpPr>
        <p:spPr>
          <a:xfrm>
            <a:off x="352717" y="898921"/>
            <a:ext cx="5457520" cy="769441"/>
          </a:xfrm>
          <a:prstGeom prst="rect">
            <a:avLst/>
          </a:prstGeom>
        </p:spPr>
        <p:txBody>
          <a:bodyPr wrap="none">
            <a:spAutoFit/>
          </a:bodyPr>
          <a:lstStyle/>
          <a:p>
            <a:r>
              <a:rPr lang="es-CL" sz="4000" dirty="0">
                <a:solidFill>
                  <a:srgbClr val="00B050"/>
                </a:solidFill>
              </a:rPr>
              <a:t>Buscar</a:t>
            </a:r>
            <a:r>
              <a:rPr lang="es-CL" sz="2400" dirty="0">
                <a:solidFill>
                  <a:srgbClr val="FFC000"/>
                </a:solidFill>
              </a:rPr>
              <a:t> </a:t>
            </a:r>
            <a:r>
              <a:rPr lang="es-CL" sz="4400" dirty="0">
                <a:solidFill>
                  <a:srgbClr val="FFC000"/>
                </a:solidFill>
                <a:latin typeface="Impact" panose="020B0806030902050204" pitchFamily="34" charset="0"/>
              </a:rPr>
              <a:t>Requerimientos</a:t>
            </a:r>
            <a:r>
              <a:rPr lang="es-CL" sz="3200" dirty="0">
                <a:solidFill>
                  <a:srgbClr val="0070C0"/>
                </a:solidFill>
              </a:rPr>
              <a:t>:</a:t>
            </a:r>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575" y="3093151"/>
            <a:ext cx="1902563" cy="2434335"/>
          </a:xfrm>
          <a:prstGeom prst="rect">
            <a:avLst/>
          </a:prstGeom>
        </p:spPr>
      </p:pic>
      <p:graphicFrame>
        <p:nvGraphicFramePr>
          <p:cNvPr id="3" name="Tabla 2"/>
          <p:cNvGraphicFramePr>
            <a:graphicFrameLocks noGrp="1"/>
          </p:cNvGraphicFramePr>
          <p:nvPr>
            <p:extLst>
              <p:ext uri="{D42A27DB-BD31-4B8C-83A1-F6EECF244321}">
                <p14:modId xmlns:p14="http://schemas.microsoft.com/office/powerpoint/2010/main" val="568555480"/>
              </p:ext>
            </p:extLst>
          </p:nvPr>
        </p:nvGraphicFramePr>
        <p:xfrm>
          <a:off x="2282496" y="3093151"/>
          <a:ext cx="6734454" cy="3576320"/>
        </p:xfrm>
        <a:graphic>
          <a:graphicData uri="http://schemas.openxmlformats.org/drawingml/2006/table">
            <a:tbl>
              <a:tblPr firstRow="1" bandRow="1">
                <a:tableStyleId>{5C22544A-7EE6-4342-B048-85BDC9FD1C3A}</a:tableStyleId>
              </a:tblPr>
              <a:tblGrid>
                <a:gridCol w="389868"/>
                <a:gridCol w="2802246"/>
                <a:gridCol w="3542340"/>
              </a:tblGrid>
              <a:tr h="370840">
                <a:tc>
                  <a:txBody>
                    <a:bodyPr/>
                    <a:lstStyle/>
                    <a:p>
                      <a:endParaRPr lang="es-CL" dirty="0"/>
                    </a:p>
                  </a:txBody>
                  <a:tcPr/>
                </a:tc>
                <a:tc>
                  <a:txBody>
                    <a:bodyPr/>
                    <a:lstStyle/>
                    <a:p>
                      <a:r>
                        <a:rPr lang="es-CL" dirty="0" smtClean="0"/>
                        <a:t>Ítem </a:t>
                      </a:r>
                      <a:endParaRPr lang="es-CL" dirty="0"/>
                    </a:p>
                  </a:txBody>
                  <a:tcPr/>
                </a:tc>
                <a:tc>
                  <a:txBody>
                    <a:bodyPr/>
                    <a:lstStyle/>
                    <a:p>
                      <a:r>
                        <a:rPr lang="es-CL" dirty="0" smtClean="0"/>
                        <a:t>Descripción</a:t>
                      </a:r>
                      <a:endParaRPr lang="es-CL" dirty="0"/>
                    </a:p>
                  </a:txBody>
                  <a:tcPr/>
                </a:tc>
              </a:tr>
              <a:tr h="370840">
                <a:tc>
                  <a:txBody>
                    <a:bodyPr/>
                    <a:lstStyle/>
                    <a:p>
                      <a:r>
                        <a:rPr lang="es-CL" dirty="0" smtClean="0"/>
                        <a:t>1</a:t>
                      </a:r>
                      <a:endParaRPr lang="es-CL" dirty="0"/>
                    </a:p>
                  </a:txBody>
                  <a:tcPr/>
                </a:tc>
                <a:tc>
                  <a:txBody>
                    <a:bodyPr/>
                    <a:lstStyle/>
                    <a:p>
                      <a:r>
                        <a:rPr lang="es-CL" dirty="0" smtClean="0"/>
                        <a:t>Análisis de Requerimientos</a:t>
                      </a:r>
                      <a:endParaRPr lang="es-CL" dirty="0"/>
                    </a:p>
                  </a:txBody>
                  <a:tcPr/>
                </a:tc>
                <a:tc>
                  <a:txBody>
                    <a:bodyPr/>
                    <a:lstStyle/>
                    <a:p>
                      <a:r>
                        <a:rPr lang="es-CL" dirty="0" smtClean="0"/>
                        <a:t> ¿Qué se </a:t>
                      </a:r>
                      <a:r>
                        <a:rPr lang="es-CL" baseline="0" dirty="0" smtClean="0"/>
                        <a:t> necesita cumplir como objetivo?</a:t>
                      </a:r>
                      <a:endParaRPr lang="es-CL" dirty="0"/>
                    </a:p>
                  </a:txBody>
                  <a:tcPr/>
                </a:tc>
              </a:tr>
              <a:tr h="370840">
                <a:tc>
                  <a:txBody>
                    <a:bodyPr/>
                    <a:lstStyle/>
                    <a:p>
                      <a:r>
                        <a:rPr lang="es-CL" dirty="0" smtClean="0"/>
                        <a:t>2</a:t>
                      </a:r>
                      <a:endParaRPr lang="es-CL" dirty="0"/>
                    </a:p>
                  </a:txBody>
                  <a:tcPr/>
                </a:tc>
                <a:tc>
                  <a:txBody>
                    <a:bodyPr/>
                    <a:lstStyle/>
                    <a:p>
                      <a:r>
                        <a:rPr lang="es-CL" dirty="0" smtClean="0"/>
                        <a:t>Identificar</a:t>
                      </a:r>
                      <a:r>
                        <a:rPr lang="es-CL" baseline="0" dirty="0" smtClean="0"/>
                        <a:t> los Requerimientos</a:t>
                      </a:r>
                      <a:endParaRPr lang="es-CL" dirty="0"/>
                    </a:p>
                  </a:txBody>
                  <a:tcPr/>
                </a:tc>
                <a:tc>
                  <a:txBody>
                    <a:bodyPr/>
                    <a:lstStyle/>
                    <a:p>
                      <a:r>
                        <a:rPr lang="es-CL" dirty="0" smtClean="0"/>
                        <a:t>¿Qué Características y cualidades debe poseer el producto requerido?</a:t>
                      </a:r>
                      <a:endParaRPr lang="es-CL" dirty="0"/>
                    </a:p>
                  </a:txBody>
                  <a:tcPr/>
                </a:tc>
              </a:tr>
              <a:tr h="370840">
                <a:tc>
                  <a:txBody>
                    <a:bodyPr/>
                    <a:lstStyle/>
                    <a:p>
                      <a:r>
                        <a:rPr lang="es-CL" dirty="0" smtClean="0"/>
                        <a:t>3</a:t>
                      </a:r>
                      <a:endParaRPr lang="es-CL" dirty="0"/>
                    </a:p>
                  </a:txBody>
                  <a:tcPr/>
                </a:tc>
                <a:tc>
                  <a:txBody>
                    <a:bodyPr/>
                    <a:lstStyle/>
                    <a:p>
                      <a:r>
                        <a:rPr lang="es-CL" dirty="0" smtClean="0"/>
                        <a:t>Perfil</a:t>
                      </a:r>
                      <a:r>
                        <a:rPr lang="es-CL" baseline="0" dirty="0" smtClean="0"/>
                        <a:t> Cliente</a:t>
                      </a:r>
                      <a:endParaRPr lang="es-CL" dirty="0"/>
                    </a:p>
                  </a:txBody>
                  <a:tcPr/>
                </a:tc>
                <a:tc>
                  <a:txBody>
                    <a:bodyPr/>
                    <a:lstStyle/>
                    <a:p>
                      <a:r>
                        <a:rPr lang="es-CL" dirty="0" smtClean="0"/>
                        <a:t>¿Qué características tiene Juan?</a:t>
                      </a:r>
                      <a:endParaRPr lang="es-CL" dirty="0"/>
                    </a:p>
                  </a:txBody>
                  <a:tcPr/>
                </a:tc>
              </a:tr>
              <a:tr h="370840">
                <a:tc>
                  <a:txBody>
                    <a:bodyPr/>
                    <a:lstStyle/>
                    <a:p>
                      <a:r>
                        <a:rPr lang="es-CL" dirty="0" smtClean="0"/>
                        <a:t>4</a:t>
                      </a:r>
                      <a:endParaRPr lang="es-CL" dirty="0"/>
                    </a:p>
                  </a:txBody>
                  <a:tcPr/>
                </a:tc>
                <a:tc>
                  <a:txBody>
                    <a:bodyPr/>
                    <a:lstStyle/>
                    <a:p>
                      <a:r>
                        <a:rPr lang="es-CL" dirty="0" smtClean="0"/>
                        <a:t>Opciones</a:t>
                      </a:r>
                      <a:r>
                        <a:rPr lang="es-CL" baseline="0" dirty="0" smtClean="0"/>
                        <a:t> o Alternativas</a:t>
                      </a:r>
                      <a:endParaRPr lang="es-CL"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L" dirty="0" smtClean="0"/>
                        <a:t>¿Qué</a:t>
                      </a:r>
                      <a:r>
                        <a:rPr lang="es-CL" baseline="0" dirty="0" smtClean="0"/>
                        <a:t> Opciones Tenemos para cumplir?</a:t>
                      </a:r>
                      <a:endParaRPr lang="es-CL" dirty="0" smtClean="0"/>
                    </a:p>
                  </a:txBody>
                  <a:tcPr/>
                </a:tc>
              </a:tr>
              <a:tr h="370840">
                <a:tc>
                  <a:txBody>
                    <a:bodyPr/>
                    <a:lstStyle/>
                    <a:p>
                      <a:r>
                        <a:rPr lang="es-CL" dirty="0" smtClean="0"/>
                        <a:t>5</a:t>
                      </a:r>
                      <a:endParaRPr lang="es-CL" dirty="0"/>
                    </a:p>
                  </a:txBody>
                  <a:tcPr/>
                </a:tc>
                <a:tc>
                  <a:txBody>
                    <a:bodyPr/>
                    <a:lstStyle/>
                    <a:p>
                      <a:r>
                        <a:rPr lang="es-CL" dirty="0" smtClean="0"/>
                        <a:t>Como</a:t>
                      </a:r>
                      <a:r>
                        <a:rPr lang="es-CL" baseline="0" dirty="0" smtClean="0"/>
                        <a:t> evaluaremos la mejor opción</a:t>
                      </a:r>
                      <a:endParaRPr lang="es-CL" dirty="0"/>
                    </a:p>
                  </a:txBody>
                  <a:tcPr/>
                </a:tc>
                <a:tc>
                  <a:txBody>
                    <a:bodyPr/>
                    <a:lstStyle/>
                    <a:p>
                      <a:r>
                        <a:rPr lang="es-CL" dirty="0" smtClean="0"/>
                        <a:t>Al tener la alternativa ¿Qué criterios</a:t>
                      </a:r>
                      <a:r>
                        <a:rPr lang="es-CL" baseline="0" dirty="0" smtClean="0"/>
                        <a:t> validarán si es la correcta?</a:t>
                      </a:r>
                      <a:endParaRPr lang="es-CL" dirty="0"/>
                    </a:p>
                  </a:txBody>
                  <a:tcPr/>
                </a:tc>
              </a:tr>
            </a:tbl>
          </a:graphicData>
        </a:graphic>
      </p:graphicFrame>
      <p:sp>
        <p:nvSpPr>
          <p:cNvPr id="6" name="CuadroTexto 5"/>
          <p:cNvSpPr txBox="1"/>
          <p:nvPr/>
        </p:nvSpPr>
        <p:spPr>
          <a:xfrm>
            <a:off x="348575" y="2238630"/>
            <a:ext cx="8399889" cy="830997"/>
          </a:xfrm>
          <a:prstGeom prst="rect">
            <a:avLst/>
          </a:prstGeom>
          <a:noFill/>
        </p:spPr>
        <p:txBody>
          <a:bodyPr wrap="square" rtlCol="0">
            <a:spAutoFit/>
          </a:bodyPr>
          <a:lstStyle/>
          <a:p>
            <a:pPr algn="just"/>
            <a:r>
              <a:rPr lang="es-CL" sz="1600" dirty="0" smtClean="0"/>
              <a:t>Revisión de Resultados y Discusión de cada opción trabajada. </a:t>
            </a:r>
          </a:p>
          <a:p>
            <a:pPr algn="just"/>
            <a:r>
              <a:rPr lang="es-CL" sz="1600" dirty="0" smtClean="0"/>
              <a:t>El docente invitará a algunos estudiantes al azar que en representación de su equipo respondan las preguntas del análisis:</a:t>
            </a:r>
            <a:endParaRPr lang="es-CL" sz="1600" dirty="0"/>
          </a:p>
        </p:txBody>
      </p:sp>
    </p:spTree>
    <p:extLst>
      <p:ext uri="{BB962C8B-B14F-4D97-AF65-F5344CB8AC3E}">
        <p14:creationId xmlns:p14="http://schemas.microsoft.com/office/powerpoint/2010/main" val="3221656312"/>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775213" y="1052736"/>
            <a:ext cx="7632218" cy="1384995"/>
          </a:xfrm>
          <a:prstGeom prst="rect">
            <a:avLst/>
          </a:prstGeom>
        </p:spPr>
        <p:txBody>
          <a:bodyPr wrap="none">
            <a:spAutoFit/>
          </a:bodyPr>
          <a:lstStyle/>
          <a:p>
            <a:pPr algn="ctr"/>
            <a:endParaRPr lang="es-CL" sz="4000" dirty="0" smtClean="0">
              <a:solidFill>
                <a:schemeClr val="tx2"/>
              </a:solidFill>
            </a:endParaRPr>
          </a:p>
          <a:p>
            <a:pPr algn="ctr"/>
            <a:r>
              <a:rPr lang="es-CL" sz="4000" dirty="0" smtClean="0">
                <a:solidFill>
                  <a:srgbClr val="00B050"/>
                </a:solidFill>
              </a:rPr>
              <a:t> [</a:t>
            </a:r>
            <a:r>
              <a:rPr lang="es-CL" sz="4400" dirty="0" smtClean="0">
                <a:solidFill>
                  <a:srgbClr val="FFC000"/>
                </a:solidFill>
                <a:latin typeface="Impact" panose="020B0806030902050204" pitchFamily="34" charset="0"/>
              </a:rPr>
              <a:t>Producto</a:t>
            </a:r>
            <a:r>
              <a:rPr lang="es-CL" sz="4400" dirty="0" smtClean="0">
                <a:solidFill>
                  <a:srgbClr val="00B050"/>
                </a:solidFill>
              </a:rPr>
              <a:t>][</a:t>
            </a:r>
            <a:r>
              <a:rPr lang="es-CL" sz="4400" dirty="0" smtClean="0">
                <a:solidFill>
                  <a:srgbClr val="FFC000"/>
                </a:solidFill>
                <a:latin typeface="Impact" panose="020B0806030902050204" pitchFamily="34" charset="0"/>
              </a:rPr>
              <a:t>Proceso</a:t>
            </a:r>
            <a:r>
              <a:rPr lang="es-CL" sz="4400" dirty="0">
                <a:solidFill>
                  <a:srgbClr val="00B050"/>
                </a:solidFill>
              </a:rPr>
              <a:t> ][ </a:t>
            </a:r>
            <a:r>
              <a:rPr lang="es-CL" sz="4400" dirty="0" smtClean="0">
                <a:solidFill>
                  <a:srgbClr val="FFC000"/>
                </a:solidFill>
                <a:latin typeface="Impact" panose="020B0806030902050204" pitchFamily="34" charset="0"/>
              </a:rPr>
              <a:t>Proyecto</a:t>
            </a:r>
            <a:r>
              <a:rPr lang="es-CL" sz="4400" dirty="0" smtClean="0">
                <a:solidFill>
                  <a:srgbClr val="00B050"/>
                </a:solidFill>
              </a:rPr>
              <a:t>]</a:t>
            </a:r>
            <a:endParaRPr lang="es-CL" sz="3200" dirty="0">
              <a:solidFill>
                <a:srgbClr val="0070C0"/>
              </a:solidFill>
            </a:endParaRPr>
          </a:p>
        </p:txBody>
      </p:sp>
      <p:pic>
        <p:nvPicPr>
          <p:cNvPr id="6" name="Imagen 5"/>
          <p:cNvPicPr>
            <a:picLocks noChangeAspect="1"/>
          </p:cNvPicPr>
          <p:nvPr/>
        </p:nvPicPr>
        <p:blipFill>
          <a:blip r:embed="rId3"/>
          <a:stretch>
            <a:fillRect/>
          </a:stretch>
        </p:blipFill>
        <p:spPr>
          <a:xfrm>
            <a:off x="1556489" y="4660578"/>
            <a:ext cx="1307361" cy="1462610"/>
          </a:xfrm>
          <a:prstGeom prst="rect">
            <a:avLst/>
          </a:prstGeom>
        </p:spPr>
      </p:pic>
      <p:pic>
        <p:nvPicPr>
          <p:cNvPr id="7" name="Imagen 6"/>
          <p:cNvPicPr>
            <a:picLocks noChangeAspect="1"/>
          </p:cNvPicPr>
          <p:nvPr/>
        </p:nvPicPr>
        <p:blipFill>
          <a:blip r:embed="rId4"/>
          <a:stretch>
            <a:fillRect/>
          </a:stretch>
        </p:blipFill>
        <p:spPr>
          <a:xfrm>
            <a:off x="3635896" y="4762106"/>
            <a:ext cx="1910853" cy="1182020"/>
          </a:xfrm>
          <a:prstGeom prst="rect">
            <a:avLst/>
          </a:prstGeom>
        </p:spPr>
      </p:pic>
      <p:pic>
        <p:nvPicPr>
          <p:cNvPr id="8" name="Imagen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6109" y="4422786"/>
            <a:ext cx="1514803" cy="1938194"/>
          </a:xfrm>
          <a:prstGeom prst="rect">
            <a:avLst/>
          </a:prstGeom>
        </p:spPr>
      </p:pic>
    </p:spTree>
    <p:extLst>
      <p:ext uri="{BB962C8B-B14F-4D97-AF65-F5344CB8AC3E}">
        <p14:creationId xmlns:p14="http://schemas.microsoft.com/office/powerpoint/2010/main" val="363150790"/>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7109144" y="3047686"/>
            <a:ext cx="1524000" cy="1704975"/>
          </a:xfrm>
          <a:prstGeom prst="rect">
            <a:avLst/>
          </a:prstGeom>
        </p:spPr>
      </p:pic>
      <p:sp>
        <p:nvSpPr>
          <p:cNvPr id="6" name="3 CuadroTexto"/>
          <p:cNvSpPr txBox="1"/>
          <p:nvPr/>
        </p:nvSpPr>
        <p:spPr>
          <a:xfrm>
            <a:off x="218474" y="313492"/>
            <a:ext cx="3226204" cy="523220"/>
          </a:xfrm>
          <a:prstGeom prst="rect">
            <a:avLst/>
          </a:prstGeom>
          <a:noFill/>
        </p:spPr>
        <p:txBody>
          <a:bodyPr wrap="none" rtlCol="0">
            <a:spAutoFit/>
          </a:bodyPr>
          <a:lstStyle/>
          <a:p>
            <a:r>
              <a:rPr lang="es-CL" sz="2800" i="1" dirty="0" smtClean="0">
                <a:solidFill>
                  <a:schemeClr val="bg1"/>
                </a:solidFill>
              </a:rPr>
              <a:t>Proyecto Informático</a:t>
            </a:r>
            <a:endParaRPr lang="es-CL" sz="2800" i="1" dirty="0">
              <a:solidFill>
                <a:schemeClr val="bg1"/>
              </a:solidFill>
            </a:endParaRPr>
          </a:p>
        </p:txBody>
      </p:sp>
      <p:sp>
        <p:nvSpPr>
          <p:cNvPr id="7" name="Rectángulo 6"/>
          <p:cNvSpPr/>
          <p:nvPr/>
        </p:nvSpPr>
        <p:spPr>
          <a:xfrm>
            <a:off x="352717" y="994366"/>
            <a:ext cx="8639145" cy="523220"/>
          </a:xfrm>
          <a:prstGeom prst="rect">
            <a:avLst/>
          </a:prstGeom>
        </p:spPr>
        <p:txBody>
          <a:bodyPr wrap="square">
            <a:spAutoFit/>
          </a:bodyPr>
          <a:lstStyle/>
          <a:p>
            <a:r>
              <a:rPr lang="es-CL" sz="2400" dirty="0" smtClean="0">
                <a:solidFill>
                  <a:srgbClr val="00B050"/>
                </a:solidFill>
              </a:rPr>
              <a:t>Reflexión sobre la primera experiencia de </a:t>
            </a:r>
            <a:r>
              <a:rPr lang="es-CL" sz="1400" dirty="0" smtClean="0">
                <a:solidFill>
                  <a:srgbClr val="FFC000"/>
                </a:solidFill>
              </a:rPr>
              <a:t> </a:t>
            </a:r>
            <a:r>
              <a:rPr lang="es-CL" sz="2800" dirty="0">
                <a:solidFill>
                  <a:srgbClr val="FFC000"/>
                </a:solidFill>
                <a:latin typeface="Impact" panose="020B0806030902050204" pitchFamily="34" charset="0"/>
              </a:rPr>
              <a:t>Requerimientos</a:t>
            </a:r>
            <a:r>
              <a:rPr lang="es-CL" dirty="0">
                <a:solidFill>
                  <a:srgbClr val="0070C0"/>
                </a:solidFill>
              </a:rPr>
              <a:t>:</a:t>
            </a:r>
          </a:p>
        </p:txBody>
      </p:sp>
      <p:pic>
        <p:nvPicPr>
          <p:cNvPr id="8" name="Imagen 7"/>
          <p:cNvPicPr>
            <a:picLocks noChangeAspect="1"/>
          </p:cNvPicPr>
          <p:nvPr/>
        </p:nvPicPr>
        <p:blipFill>
          <a:blip r:embed="rId4"/>
          <a:stretch>
            <a:fillRect/>
          </a:stretch>
        </p:blipFill>
        <p:spPr>
          <a:xfrm>
            <a:off x="579326" y="2161939"/>
            <a:ext cx="2280025" cy="1410383"/>
          </a:xfrm>
          <a:prstGeom prst="rect">
            <a:avLst/>
          </a:prstGeom>
        </p:spPr>
      </p:pic>
      <p:sp>
        <p:nvSpPr>
          <p:cNvPr id="3" name="CuadroTexto 2"/>
          <p:cNvSpPr txBox="1"/>
          <p:nvPr/>
        </p:nvSpPr>
        <p:spPr>
          <a:xfrm>
            <a:off x="3085960" y="1662440"/>
            <a:ext cx="5547184" cy="1569660"/>
          </a:xfrm>
          <a:prstGeom prst="rect">
            <a:avLst/>
          </a:prstGeom>
          <a:noFill/>
        </p:spPr>
        <p:txBody>
          <a:bodyPr wrap="square" rtlCol="0">
            <a:spAutoFit/>
          </a:bodyPr>
          <a:lstStyle/>
          <a:p>
            <a:pPr algn="r"/>
            <a:r>
              <a:rPr lang="es-CL" sz="3200" b="1" dirty="0" smtClean="0">
                <a:solidFill>
                  <a:schemeClr val="tx2"/>
                </a:solidFill>
                <a:latin typeface="Bradley Hand ITC" panose="03070402050302030203" pitchFamily="66" charset="0"/>
              </a:rPr>
              <a:t>¿Cuál es la relación entre la experiencia trabajada  y el esquema que observa?</a:t>
            </a:r>
            <a:endParaRPr lang="es-CL" sz="3200" b="1" dirty="0">
              <a:solidFill>
                <a:schemeClr val="tx2"/>
              </a:solidFill>
              <a:latin typeface="Bradley Hand ITC" panose="03070402050302030203" pitchFamily="66" charset="0"/>
            </a:endParaRPr>
          </a:p>
        </p:txBody>
      </p:sp>
      <p:pic>
        <p:nvPicPr>
          <p:cNvPr id="1028" name="Picture 4" descr="http://www.sii-group.cl/pfw_files/cma/Website/Site_CHL/activida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717" y="3367415"/>
            <a:ext cx="6197034" cy="3487509"/>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5488451" y="4777521"/>
            <a:ext cx="3655549" cy="2077403"/>
          </a:xfrm>
          <a:prstGeom prst="wedgeEllipseCallout">
            <a:avLst>
              <a:gd name="adj1" fmla="val 7374"/>
              <a:gd name="adj2" fmla="val -71274"/>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s-CL" b="1" i="1" dirty="0" smtClean="0">
                <a:solidFill>
                  <a:schemeClr val="bg1"/>
                </a:solidFill>
              </a:rPr>
              <a:t>Es llevar una Idea basada en un problema o necesidad a un Producto Final que nos lleva a éstas 6 etapas</a:t>
            </a:r>
            <a:endParaRPr lang="es-CL" b="1" i="1" dirty="0">
              <a:solidFill>
                <a:schemeClr val="bg1"/>
              </a:solidFill>
            </a:endParaRPr>
          </a:p>
        </p:txBody>
      </p:sp>
      <p:sp>
        <p:nvSpPr>
          <p:cNvPr id="10" name="Estrella de 8 puntas 9"/>
          <p:cNvSpPr/>
          <p:nvPr/>
        </p:nvSpPr>
        <p:spPr>
          <a:xfrm>
            <a:off x="73020" y="3785937"/>
            <a:ext cx="559393" cy="513357"/>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t>1</a:t>
            </a:r>
            <a:endParaRPr lang="es-CL" dirty="0"/>
          </a:p>
        </p:txBody>
      </p:sp>
      <p:sp>
        <p:nvSpPr>
          <p:cNvPr id="13" name="Estrella de 8 puntas 12"/>
          <p:cNvSpPr/>
          <p:nvPr/>
        </p:nvSpPr>
        <p:spPr>
          <a:xfrm>
            <a:off x="352716" y="4434609"/>
            <a:ext cx="559393" cy="513357"/>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t>2</a:t>
            </a:r>
            <a:endParaRPr lang="es-CL" dirty="0"/>
          </a:p>
        </p:txBody>
      </p:sp>
      <p:sp>
        <p:nvSpPr>
          <p:cNvPr id="14" name="Estrella de 8 puntas 13"/>
          <p:cNvSpPr/>
          <p:nvPr/>
        </p:nvSpPr>
        <p:spPr>
          <a:xfrm>
            <a:off x="784813" y="5139951"/>
            <a:ext cx="559393" cy="513357"/>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t>3</a:t>
            </a:r>
            <a:endParaRPr lang="es-CL" dirty="0"/>
          </a:p>
        </p:txBody>
      </p:sp>
      <p:sp>
        <p:nvSpPr>
          <p:cNvPr id="15" name="Estrella de 8 puntas 14"/>
          <p:cNvSpPr/>
          <p:nvPr/>
        </p:nvSpPr>
        <p:spPr>
          <a:xfrm>
            <a:off x="1322537" y="5823210"/>
            <a:ext cx="559393" cy="513357"/>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4</a:t>
            </a:r>
          </a:p>
        </p:txBody>
      </p:sp>
      <p:sp>
        <p:nvSpPr>
          <p:cNvPr id="16" name="Estrella de 8 puntas 15"/>
          <p:cNvSpPr/>
          <p:nvPr/>
        </p:nvSpPr>
        <p:spPr>
          <a:xfrm>
            <a:off x="2301475" y="6277408"/>
            <a:ext cx="559393" cy="513357"/>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5</a:t>
            </a:r>
          </a:p>
        </p:txBody>
      </p:sp>
      <p:sp>
        <p:nvSpPr>
          <p:cNvPr id="17" name="Estrella de 8 puntas 16"/>
          <p:cNvSpPr/>
          <p:nvPr/>
        </p:nvSpPr>
        <p:spPr>
          <a:xfrm>
            <a:off x="4229816" y="5939979"/>
            <a:ext cx="559393" cy="513357"/>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t>6</a:t>
            </a:r>
            <a:endParaRPr lang="es-CL" dirty="0"/>
          </a:p>
        </p:txBody>
      </p:sp>
    </p:spTree>
    <p:extLst>
      <p:ext uri="{BB962C8B-B14F-4D97-AF65-F5344CB8AC3E}">
        <p14:creationId xmlns:p14="http://schemas.microsoft.com/office/powerpoint/2010/main" val="40725706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1000"/>
                                        <p:tgtEl>
                                          <p:spTgt spid="17"/>
                                        </p:tgtEl>
                                      </p:cBhvr>
                                    </p:animEffect>
                                    <p:anim calcmode="lin" valueType="num">
                                      <p:cBhvr>
                                        <p:cTn id="40" dur="1000" fill="hold"/>
                                        <p:tgtEl>
                                          <p:spTgt spid="17"/>
                                        </p:tgtEl>
                                        <p:attrNameLst>
                                          <p:attrName>ppt_x</p:attrName>
                                        </p:attrNameLst>
                                      </p:cBhvr>
                                      <p:tavLst>
                                        <p:tav tm="0">
                                          <p:val>
                                            <p:strVal val="#ppt_x"/>
                                          </p:val>
                                        </p:tav>
                                        <p:tav tm="100000">
                                          <p:val>
                                            <p:strVal val="#ppt_x"/>
                                          </p:val>
                                        </p:tav>
                                      </p:tavLst>
                                    </p:anim>
                                    <p:anim calcmode="lin" valueType="num">
                                      <p:cBhvr>
                                        <p:cTn id="4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3" grpId="0" animBg="1"/>
      <p:bldP spid="14" grpId="0" animBg="1"/>
      <p:bldP spid="15" grpId="0" animBg="1"/>
      <p:bldP spid="16" grpId="0" animBg="1"/>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218474" y="1936187"/>
            <a:ext cx="8385974" cy="1015663"/>
          </a:xfrm>
          <a:prstGeom prst="rect">
            <a:avLst/>
          </a:prstGeom>
          <a:noFill/>
        </p:spPr>
        <p:txBody>
          <a:bodyPr wrap="square" rtlCol="0">
            <a:spAutoFit/>
          </a:bodyPr>
          <a:lstStyle/>
          <a:p>
            <a:pPr algn="ctr"/>
            <a:r>
              <a:rPr lang="es-CL" sz="2000" dirty="0" smtClean="0">
                <a:solidFill>
                  <a:schemeClr val="tx2"/>
                </a:solidFill>
              </a:rPr>
              <a:t>Es llevar una Idea basada en un problema o necesidad identificada a un Producto Final de manera Planificada y con una metodología de Trabajo definida en un tiempo y recursos determinados.</a:t>
            </a:r>
            <a:endParaRPr lang="es-CL" sz="2000" dirty="0">
              <a:solidFill>
                <a:schemeClr val="tx2"/>
              </a:solidFill>
            </a:endParaRPr>
          </a:p>
        </p:txBody>
      </p:sp>
      <p:sp>
        <p:nvSpPr>
          <p:cNvPr id="6" name="3 CuadroTexto"/>
          <p:cNvSpPr txBox="1"/>
          <p:nvPr/>
        </p:nvSpPr>
        <p:spPr>
          <a:xfrm>
            <a:off x="218474" y="313492"/>
            <a:ext cx="3226204" cy="523220"/>
          </a:xfrm>
          <a:prstGeom prst="rect">
            <a:avLst/>
          </a:prstGeom>
          <a:noFill/>
        </p:spPr>
        <p:txBody>
          <a:bodyPr wrap="none" rtlCol="0">
            <a:spAutoFit/>
          </a:bodyPr>
          <a:lstStyle/>
          <a:p>
            <a:r>
              <a:rPr lang="es-CL" sz="2800" i="1" dirty="0" smtClean="0">
                <a:solidFill>
                  <a:schemeClr val="bg1"/>
                </a:solidFill>
              </a:rPr>
              <a:t>Proyecto Informático</a:t>
            </a:r>
            <a:endParaRPr lang="es-CL" sz="2800" i="1" dirty="0">
              <a:solidFill>
                <a:schemeClr val="bg1"/>
              </a:solidFill>
            </a:endParaRPr>
          </a:p>
        </p:txBody>
      </p:sp>
      <p:sp>
        <p:nvSpPr>
          <p:cNvPr id="7" name="Rectángulo 6"/>
          <p:cNvSpPr/>
          <p:nvPr/>
        </p:nvSpPr>
        <p:spPr>
          <a:xfrm>
            <a:off x="844555" y="961600"/>
            <a:ext cx="7133812" cy="769441"/>
          </a:xfrm>
          <a:prstGeom prst="rect">
            <a:avLst/>
          </a:prstGeom>
        </p:spPr>
        <p:txBody>
          <a:bodyPr wrap="none">
            <a:spAutoFit/>
          </a:bodyPr>
          <a:lstStyle/>
          <a:p>
            <a:r>
              <a:rPr lang="es-CL" sz="4000" dirty="0" smtClean="0">
                <a:solidFill>
                  <a:srgbClr val="00B050"/>
                </a:solidFill>
              </a:rPr>
              <a:t>Qué es un Proyecto</a:t>
            </a:r>
            <a:r>
              <a:rPr lang="es-CL" sz="2400" dirty="0" smtClean="0">
                <a:solidFill>
                  <a:srgbClr val="FFC000"/>
                </a:solidFill>
              </a:rPr>
              <a:t> </a:t>
            </a:r>
            <a:r>
              <a:rPr lang="es-CL" sz="4400" dirty="0" smtClean="0">
                <a:solidFill>
                  <a:srgbClr val="FFC000"/>
                </a:solidFill>
                <a:latin typeface="Impact" panose="020B0806030902050204" pitchFamily="34" charset="0"/>
              </a:rPr>
              <a:t>Informático</a:t>
            </a:r>
            <a:endParaRPr lang="es-CL" sz="3200" dirty="0">
              <a:solidFill>
                <a:srgbClr val="0070C0"/>
              </a:solidFill>
            </a:endParaRPr>
          </a:p>
        </p:txBody>
      </p:sp>
      <p:pic>
        <p:nvPicPr>
          <p:cNvPr id="8" name="Picture 4" descr="http://www.sii-group.cl/pfw_files/cma/Website/Site_CHL/activid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2944" y="3156996"/>
            <a:ext cx="6197034" cy="3487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022473"/>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CuadroTexto"/>
          <p:cNvSpPr txBox="1"/>
          <p:nvPr/>
        </p:nvSpPr>
        <p:spPr>
          <a:xfrm>
            <a:off x="218474" y="313492"/>
            <a:ext cx="3226204" cy="523220"/>
          </a:xfrm>
          <a:prstGeom prst="rect">
            <a:avLst/>
          </a:prstGeom>
          <a:noFill/>
        </p:spPr>
        <p:txBody>
          <a:bodyPr wrap="none" rtlCol="0">
            <a:spAutoFit/>
          </a:bodyPr>
          <a:lstStyle/>
          <a:p>
            <a:r>
              <a:rPr lang="es-CL" sz="2800" i="1" dirty="0" smtClean="0">
                <a:solidFill>
                  <a:schemeClr val="bg1"/>
                </a:solidFill>
              </a:rPr>
              <a:t>Proyecto Informático</a:t>
            </a:r>
            <a:endParaRPr lang="es-CL" sz="2800" i="1" dirty="0">
              <a:solidFill>
                <a:schemeClr val="bg1"/>
              </a:solidFill>
            </a:endParaRPr>
          </a:p>
        </p:txBody>
      </p:sp>
      <p:sp>
        <p:nvSpPr>
          <p:cNvPr id="7" name="Rectángulo 6"/>
          <p:cNvSpPr/>
          <p:nvPr/>
        </p:nvSpPr>
        <p:spPr>
          <a:xfrm>
            <a:off x="147311" y="1037347"/>
            <a:ext cx="5132398" cy="954107"/>
          </a:xfrm>
          <a:prstGeom prst="rect">
            <a:avLst/>
          </a:prstGeom>
        </p:spPr>
        <p:txBody>
          <a:bodyPr wrap="square">
            <a:spAutoFit/>
          </a:bodyPr>
          <a:lstStyle/>
          <a:p>
            <a:r>
              <a:rPr lang="es-CL" sz="2800" dirty="0">
                <a:solidFill>
                  <a:srgbClr val="00B050"/>
                </a:solidFill>
              </a:rPr>
              <a:t>¿</a:t>
            </a:r>
            <a:r>
              <a:rPr lang="es-CL" sz="2800" dirty="0" smtClean="0">
                <a:solidFill>
                  <a:srgbClr val="00B050"/>
                </a:solidFill>
              </a:rPr>
              <a:t>Qué relación tiene este ciclo con </a:t>
            </a:r>
          </a:p>
          <a:p>
            <a:r>
              <a:rPr lang="es-CL" sz="2800" dirty="0" smtClean="0">
                <a:solidFill>
                  <a:srgbClr val="00B050"/>
                </a:solidFill>
              </a:rPr>
              <a:t>Producto/Proceso / Proyecto?</a:t>
            </a:r>
            <a:endParaRPr lang="es-CL" sz="2000" dirty="0">
              <a:solidFill>
                <a:srgbClr val="0070C0"/>
              </a:solidFill>
            </a:endParaRPr>
          </a:p>
        </p:txBody>
      </p:sp>
      <p:pic>
        <p:nvPicPr>
          <p:cNvPr id="8" name="Picture 4" descr="http://www.sii-group.cl/pfw_files/cma/Website/Site_CHL/activid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103" y="2682590"/>
            <a:ext cx="4695625" cy="2642560"/>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5436096" y="1340768"/>
            <a:ext cx="3393016" cy="3046988"/>
          </a:xfrm>
          <a:prstGeom prst="rect">
            <a:avLst/>
          </a:prstGeom>
        </p:spPr>
        <p:txBody>
          <a:bodyPr wrap="square">
            <a:spAutoFit/>
          </a:bodyPr>
          <a:lstStyle/>
          <a:p>
            <a:pPr algn="just">
              <a:lnSpc>
                <a:spcPct val="150000"/>
              </a:lnSpc>
            </a:pPr>
            <a:r>
              <a:rPr lang="es-CL" sz="1600" dirty="0">
                <a:solidFill>
                  <a:schemeClr val="tx2"/>
                </a:solidFill>
                <a:latin typeface="Georgia" panose="02040502050405020303" pitchFamily="18" charset="0"/>
              </a:rPr>
              <a:t>Las Cuatro "P" en el desarrollo de software: Personas, Proyecto, Producto y </a:t>
            </a:r>
            <a:r>
              <a:rPr lang="es-CL" sz="1600" dirty="0" smtClean="0">
                <a:solidFill>
                  <a:schemeClr val="tx2"/>
                </a:solidFill>
                <a:latin typeface="Georgia" panose="02040502050405020303" pitchFamily="18" charset="0"/>
              </a:rPr>
              <a:t>Proceso.</a:t>
            </a:r>
            <a:endParaRPr lang="es-CL" sz="1600" dirty="0">
              <a:solidFill>
                <a:schemeClr val="tx2"/>
              </a:solidFill>
              <a:latin typeface="Georgia" panose="02040502050405020303" pitchFamily="18" charset="0"/>
            </a:endParaRPr>
          </a:p>
          <a:p>
            <a:pPr algn="just">
              <a:lnSpc>
                <a:spcPct val="150000"/>
              </a:lnSpc>
            </a:pPr>
            <a:r>
              <a:rPr lang="es-CL" sz="1600" dirty="0">
                <a:solidFill>
                  <a:srgbClr val="333333"/>
                </a:solidFill>
                <a:latin typeface="Arial" panose="020B0604020202020204" pitchFamily="34" charset="0"/>
              </a:rPr>
              <a:t>El resultado final de un Proyecto </a:t>
            </a:r>
            <a:r>
              <a:rPr lang="es-CL" sz="1600" dirty="0" smtClean="0">
                <a:solidFill>
                  <a:srgbClr val="333333"/>
                </a:solidFill>
                <a:latin typeface="Arial" panose="020B0604020202020204" pitchFamily="34" charset="0"/>
              </a:rPr>
              <a:t>Software, </a:t>
            </a:r>
            <a:r>
              <a:rPr lang="es-CL" sz="1600" dirty="0">
                <a:solidFill>
                  <a:srgbClr val="333333"/>
                </a:solidFill>
                <a:latin typeface="Arial" panose="020B0604020202020204" pitchFamily="34" charset="0"/>
              </a:rPr>
              <a:t>es un producto que toma forma durante su desarrollo gracias a la intervención de </a:t>
            </a:r>
            <a:r>
              <a:rPr lang="es-CL" sz="1600" dirty="0" smtClean="0">
                <a:solidFill>
                  <a:srgbClr val="333333"/>
                </a:solidFill>
                <a:latin typeface="Arial" panose="020B0604020202020204" pitchFamily="34" charset="0"/>
              </a:rPr>
              <a:t>muchas variables.</a:t>
            </a:r>
            <a:endParaRPr lang="es-CL" sz="1600" b="0" i="0" dirty="0">
              <a:solidFill>
                <a:srgbClr val="333333"/>
              </a:solidFill>
              <a:effectLst/>
              <a:latin typeface="Arial" panose="020B0604020202020204" pitchFamily="34" charset="0"/>
            </a:endParaRPr>
          </a:p>
        </p:txBody>
      </p:sp>
      <p:sp>
        <p:nvSpPr>
          <p:cNvPr id="3" name="Rectángulo 2"/>
          <p:cNvSpPr/>
          <p:nvPr/>
        </p:nvSpPr>
        <p:spPr>
          <a:xfrm>
            <a:off x="5235417" y="4008552"/>
            <a:ext cx="4572000" cy="2677656"/>
          </a:xfrm>
          <a:prstGeom prst="rect">
            <a:avLst/>
          </a:prstGeom>
        </p:spPr>
        <p:txBody>
          <a:bodyPr>
            <a:spAutoFit/>
          </a:bodyPr>
          <a:lstStyle/>
          <a:p>
            <a:pPr marL="457200" indent="-457200">
              <a:buFont typeface="Arial" panose="020B0604020202020204" pitchFamily="34" charset="0"/>
              <a:buChar char="•"/>
            </a:pPr>
            <a:endParaRPr lang="es-CL" sz="2800" dirty="0">
              <a:solidFill>
                <a:schemeClr val="tx2"/>
              </a:solidFill>
              <a:latin typeface="Arial" panose="020B0604020202020204" pitchFamily="34" charset="0"/>
            </a:endParaRPr>
          </a:p>
          <a:p>
            <a:pPr marL="457200" indent="-457200">
              <a:buFont typeface="Arial" panose="020B0604020202020204" pitchFamily="34" charset="0"/>
              <a:buChar char="•"/>
            </a:pPr>
            <a:r>
              <a:rPr lang="es-CL" sz="2800" b="1" dirty="0">
                <a:solidFill>
                  <a:schemeClr val="tx2"/>
                </a:solidFill>
                <a:latin typeface="Arial" panose="020B0604020202020204" pitchFamily="34" charset="0"/>
              </a:rPr>
              <a:t>Personas</a:t>
            </a:r>
          </a:p>
          <a:p>
            <a:pPr marL="457200" indent="-457200">
              <a:buFont typeface="Arial" panose="020B0604020202020204" pitchFamily="34" charset="0"/>
              <a:buChar char="•"/>
            </a:pPr>
            <a:r>
              <a:rPr lang="es-CL" sz="2800" b="1" dirty="0">
                <a:solidFill>
                  <a:schemeClr val="tx2"/>
                </a:solidFill>
                <a:latin typeface="Arial" panose="020B0604020202020204" pitchFamily="34" charset="0"/>
              </a:rPr>
              <a:t>Proyecto</a:t>
            </a:r>
            <a:r>
              <a:rPr lang="es-CL" sz="2800" dirty="0">
                <a:solidFill>
                  <a:schemeClr val="tx2"/>
                </a:solidFill>
                <a:latin typeface="Arial" panose="020B0604020202020204" pitchFamily="34" charset="0"/>
              </a:rPr>
              <a:t> </a:t>
            </a:r>
          </a:p>
          <a:p>
            <a:pPr marL="457200" indent="-457200">
              <a:buFont typeface="Arial" panose="020B0604020202020204" pitchFamily="34" charset="0"/>
              <a:buChar char="•"/>
            </a:pPr>
            <a:r>
              <a:rPr lang="es-CL" sz="2800" b="1" dirty="0">
                <a:solidFill>
                  <a:schemeClr val="tx2"/>
                </a:solidFill>
                <a:latin typeface="Arial" panose="020B0604020202020204" pitchFamily="34" charset="0"/>
              </a:rPr>
              <a:t>Producto</a:t>
            </a:r>
            <a:r>
              <a:rPr lang="es-CL" sz="2800" dirty="0">
                <a:solidFill>
                  <a:schemeClr val="tx2"/>
                </a:solidFill>
                <a:latin typeface="Arial" panose="020B0604020202020204" pitchFamily="34" charset="0"/>
              </a:rPr>
              <a:t> </a:t>
            </a:r>
          </a:p>
          <a:p>
            <a:pPr marL="457200" indent="-457200">
              <a:buFont typeface="Arial" panose="020B0604020202020204" pitchFamily="34" charset="0"/>
              <a:buChar char="•"/>
            </a:pPr>
            <a:r>
              <a:rPr lang="es-CL" sz="2800" b="1" dirty="0">
                <a:solidFill>
                  <a:schemeClr val="tx2"/>
                </a:solidFill>
                <a:latin typeface="Arial" panose="020B0604020202020204" pitchFamily="34" charset="0"/>
              </a:rPr>
              <a:t>Proceso</a:t>
            </a:r>
          </a:p>
          <a:p>
            <a:pPr marL="457200" indent="-457200">
              <a:buFont typeface="Arial" panose="020B0604020202020204" pitchFamily="34" charset="0"/>
              <a:buChar char="•"/>
            </a:pPr>
            <a:r>
              <a:rPr lang="es-CL" sz="2800" b="1" dirty="0">
                <a:solidFill>
                  <a:schemeClr val="tx2"/>
                </a:solidFill>
                <a:latin typeface="Arial" panose="020B0604020202020204" pitchFamily="34" charset="0"/>
              </a:rPr>
              <a:t>Herramientas</a:t>
            </a:r>
            <a:endParaRPr lang="es-CL" sz="2800" dirty="0">
              <a:solidFill>
                <a:schemeClr val="tx2"/>
              </a:solidFill>
              <a:latin typeface="Arial" panose="020B0604020202020204" pitchFamily="34" charset="0"/>
            </a:endParaRPr>
          </a:p>
        </p:txBody>
      </p:sp>
    </p:spTree>
    <p:extLst>
      <p:ext uri="{BB962C8B-B14F-4D97-AF65-F5344CB8AC3E}">
        <p14:creationId xmlns:p14="http://schemas.microsoft.com/office/powerpoint/2010/main" val="1995630507"/>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CuadroTexto"/>
          <p:cNvSpPr txBox="1"/>
          <p:nvPr/>
        </p:nvSpPr>
        <p:spPr>
          <a:xfrm>
            <a:off x="232266" y="380028"/>
            <a:ext cx="4684424" cy="461665"/>
          </a:xfrm>
          <a:prstGeom prst="rect">
            <a:avLst/>
          </a:prstGeom>
          <a:noFill/>
        </p:spPr>
        <p:txBody>
          <a:bodyPr wrap="none" rtlCol="0">
            <a:spAutoFit/>
          </a:bodyPr>
          <a:lstStyle/>
          <a:p>
            <a:r>
              <a:rPr lang="es-CL" sz="2400" dirty="0" smtClean="0">
                <a:solidFill>
                  <a:schemeClr val="bg1"/>
                </a:solidFill>
              </a:rPr>
              <a:t>Proyecto Informático y Ciclo de Vida</a:t>
            </a:r>
            <a:endParaRPr lang="es-CL" sz="2400" dirty="0">
              <a:solidFill>
                <a:schemeClr val="bg1"/>
              </a:solidFill>
            </a:endParaRPr>
          </a:p>
        </p:txBody>
      </p:sp>
      <p:sp>
        <p:nvSpPr>
          <p:cNvPr id="7" name="Rectángulo 6"/>
          <p:cNvSpPr/>
          <p:nvPr/>
        </p:nvSpPr>
        <p:spPr>
          <a:xfrm>
            <a:off x="16768" y="930042"/>
            <a:ext cx="9127232" cy="830997"/>
          </a:xfrm>
          <a:prstGeom prst="rect">
            <a:avLst/>
          </a:prstGeom>
        </p:spPr>
        <p:txBody>
          <a:bodyPr wrap="square">
            <a:spAutoFit/>
          </a:bodyPr>
          <a:lstStyle/>
          <a:p>
            <a:pPr algn="ctr"/>
            <a:r>
              <a:rPr lang="es-CL" sz="2400" dirty="0">
                <a:solidFill>
                  <a:srgbClr val="00B050"/>
                </a:solidFill>
              </a:rPr>
              <a:t>¿</a:t>
            </a:r>
            <a:r>
              <a:rPr lang="es-CL" sz="2400" dirty="0" smtClean="0">
                <a:solidFill>
                  <a:srgbClr val="00B050"/>
                </a:solidFill>
              </a:rPr>
              <a:t>Qué relación tiene este ciclo con </a:t>
            </a:r>
          </a:p>
          <a:p>
            <a:pPr algn="ctr"/>
            <a:r>
              <a:rPr lang="es-CL" sz="2400" dirty="0" smtClean="0">
                <a:solidFill>
                  <a:srgbClr val="00B050"/>
                </a:solidFill>
              </a:rPr>
              <a:t>Producto/Proceso / Proyecto?</a:t>
            </a:r>
            <a:endParaRPr lang="es-CL" dirty="0">
              <a:solidFill>
                <a:srgbClr val="0070C0"/>
              </a:solidFill>
            </a:endParaRPr>
          </a:p>
        </p:txBody>
      </p:sp>
      <p:pic>
        <p:nvPicPr>
          <p:cNvPr id="8" name="Picture 4" descr="http://www.sii-group.cl/pfw_files/cma/Website/Site_CHL/activid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37" y="2060848"/>
            <a:ext cx="5292080" cy="297822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a 3"/>
          <p:cNvGraphicFramePr/>
          <p:nvPr>
            <p:extLst>
              <p:ext uri="{D42A27DB-BD31-4B8C-83A1-F6EECF244321}">
                <p14:modId xmlns:p14="http://schemas.microsoft.com/office/powerpoint/2010/main" val="1268202288"/>
              </p:ext>
            </p:extLst>
          </p:nvPr>
        </p:nvGraphicFramePr>
        <p:xfrm>
          <a:off x="3779912" y="2636912"/>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25756081"/>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http://bae.portalento.es/modulo02/imagenes/pregunta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240" y="3501008"/>
            <a:ext cx="2138002" cy="3117921"/>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499708" y="1010165"/>
            <a:ext cx="5592365" cy="461665"/>
          </a:xfrm>
          <a:prstGeom prst="rect">
            <a:avLst/>
          </a:prstGeom>
          <a:noFill/>
        </p:spPr>
        <p:txBody>
          <a:bodyPr wrap="none" rtlCol="0">
            <a:spAutoFit/>
          </a:bodyPr>
          <a:lstStyle/>
          <a:p>
            <a:r>
              <a:rPr lang="es-CL" sz="2400" b="1" dirty="0" smtClean="0">
                <a:solidFill>
                  <a:schemeClr val="tx2"/>
                </a:solidFill>
              </a:rPr>
              <a:t>Ejemplo Didáctico Producción de Software</a:t>
            </a:r>
            <a:endParaRPr lang="es-CL" sz="2400" b="1" dirty="0">
              <a:solidFill>
                <a:schemeClr val="tx2"/>
              </a:solidFill>
            </a:endParaRPr>
          </a:p>
        </p:txBody>
      </p:sp>
      <p:sp>
        <p:nvSpPr>
          <p:cNvPr id="4" name="Rectángulo 3"/>
          <p:cNvSpPr/>
          <p:nvPr/>
        </p:nvSpPr>
        <p:spPr>
          <a:xfrm>
            <a:off x="499708" y="1431427"/>
            <a:ext cx="7960724" cy="1292662"/>
          </a:xfrm>
          <a:prstGeom prst="rect">
            <a:avLst/>
          </a:prstGeom>
        </p:spPr>
        <p:txBody>
          <a:bodyPr wrap="square">
            <a:spAutoFit/>
          </a:bodyPr>
          <a:lstStyle/>
          <a:p>
            <a:pPr algn="just"/>
            <a:r>
              <a:rPr lang="es-CL" dirty="0" smtClean="0"/>
              <a:t>Para introducirnos en la </a:t>
            </a:r>
            <a:r>
              <a:rPr lang="es-CL" b="1" dirty="0" smtClean="0"/>
              <a:t>Producción de software </a:t>
            </a:r>
            <a:r>
              <a:rPr lang="es-CL" dirty="0" smtClean="0"/>
              <a:t>a nivel de </a:t>
            </a:r>
            <a:r>
              <a:rPr lang="es-CL" sz="2400" b="1" dirty="0" smtClean="0">
                <a:solidFill>
                  <a:srgbClr val="C00000"/>
                </a:solidFill>
              </a:rPr>
              <a:t>Ingeniería, </a:t>
            </a:r>
            <a:r>
              <a:rPr lang="es-CL" dirty="0" smtClean="0"/>
              <a:t>debemos comenzar por comprender su contexto en la Industria.</a:t>
            </a:r>
          </a:p>
          <a:p>
            <a:endParaRPr lang="es-CL" dirty="0"/>
          </a:p>
          <a:p>
            <a:r>
              <a:rPr lang="es-CL" dirty="0" smtClean="0"/>
              <a:t>Para ello tomaremos la </a:t>
            </a:r>
            <a:r>
              <a:rPr lang="es-CL" b="1" dirty="0" smtClean="0"/>
              <a:t>industria de video Juegos</a:t>
            </a:r>
            <a:r>
              <a:rPr lang="es-CL" dirty="0" smtClean="0"/>
              <a:t>.</a:t>
            </a:r>
          </a:p>
        </p:txBody>
      </p:sp>
      <p:pic>
        <p:nvPicPr>
          <p:cNvPr id="10" name="Imagen 9"/>
          <p:cNvPicPr>
            <a:picLocks noChangeAspect="1"/>
          </p:cNvPicPr>
          <p:nvPr/>
        </p:nvPicPr>
        <p:blipFill>
          <a:blip r:embed="rId4"/>
          <a:stretch>
            <a:fillRect/>
          </a:stretch>
        </p:blipFill>
        <p:spPr>
          <a:xfrm>
            <a:off x="612998" y="4722117"/>
            <a:ext cx="3138917" cy="16113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Llamada de nube 8"/>
          <p:cNvSpPr/>
          <p:nvPr/>
        </p:nvSpPr>
        <p:spPr>
          <a:xfrm>
            <a:off x="251520" y="2730862"/>
            <a:ext cx="6624736" cy="2354321"/>
          </a:xfrm>
          <a:prstGeom prst="cloudCallout">
            <a:avLst>
              <a:gd name="adj1" fmla="val 56733"/>
              <a:gd name="adj2" fmla="val 38013"/>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CL" sz="1600" dirty="0" smtClean="0">
                <a:ln w="0"/>
                <a:solidFill>
                  <a:schemeClr val="bg1"/>
                </a:solidFill>
                <a:effectLst>
                  <a:outerShdw blurRad="38100" dist="19050" dir="2700000" algn="tl" rotWithShape="0">
                    <a:schemeClr val="dk1">
                      <a:alpha val="40000"/>
                    </a:schemeClr>
                  </a:outerShdw>
                </a:effectLst>
              </a:rPr>
              <a:t>Si a </a:t>
            </a:r>
            <a:r>
              <a:rPr lang="es-CL" sz="1600" b="1" dirty="0" smtClean="0">
                <a:ln w="0"/>
                <a:solidFill>
                  <a:schemeClr val="bg1"/>
                </a:solidFill>
                <a:effectLst>
                  <a:outerShdw blurRad="38100" dist="19050" dir="2700000" algn="tl" rotWithShape="0">
                    <a:schemeClr val="dk1">
                      <a:alpha val="40000"/>
                    </a:schemeClr>
                  </a:outerShdw>
                </a:effectLst>
              </a:rPr>
              <a:t>EA </a:t>
            </a:r>
            <a:r>
              <a:rPr lang="es-CL" sz="1600" b="1" dirty="0" err="1" smtClean="0">
                <a:ln w="0"/>
                <a:solidFill>
                  <a:schemeClr val="bg1"/>
                </a:solidFill>
                <a:effectLst>
                  <a:outerShdw blurRad="38100" dist="19050" dir="2700000" algn="tl" rotWithShape="0">
                    <a:schemeClr val="dk1">
                      <a:alpha val="40000"/>
                    </a:schemeClr>
                  </a:outerShdw>
                </a:effectLst>
              </a:rPr>
              <a:t>Games</a:t>
            </a:r>
            <a:r>
              <a:rPr lang="es-CL" sz="1600" b="1" dirty="0" smtClean="0">
                <a:ln w="0"/>
                <a:solidFill>
                  <a:schemeClr val="bg1"/>
                </a:solidFill>
                <a:effectLst>
                  <a:outerShdw blurRad="38100" dist="19050" dir="2700000" algn="tl" rotWithShape="0">
                    <a:schemeClr val="dk1">
                      <a:alpha val="40000"/>
                    </a:schemeClr>
                  </a:outerShdw>
                </a:effectLst>
              </a:rPr>
              <a:t> </a:t>
            </a:r>
            <a:r>
              <a:rPr lang="es-CL" sz="1600" dirty="0" smtClean="0">
                <a:ln w="0"/>
                <a:solidFill>
                  <a:schemeClr val="bg1"/>
                </a:solidFill>
                <a:effectLst>
                  <a:outerShdw blurRad="38100" dist="19050" dir="2700000" algn="tl" rotWithShape="0">
                    <a:schemeClr val="dk1">
                      <a:alpha val="40000"/>
                    </a:schemeClr>
                  </a:outerShdw>
                </a:effectLst>
              </a:rPr>
              <a:t>le encargan un  Video Juego RPG  multiplataforma orientado a Jóvenes entre 8 y 17 años sobre la última película de </a:t>
            </a:r>
            <a:r>
              <a:rPr lang="es-CL" sz="1600" dirty="0" err="1" smtClean="0">
                <a:ln w="0"/>
                <a:solidFill>
                  <a:schemeClr val="bg1"/>
                </a:solidFill>
                <a:effectLst>
                  <a:outerShdw blurRad="38100" dist="19050" dir="2700000" algn="tl" rotWithShape="0">
                    <a:schemeClr val="dk1">
                      <a:alpha val="40000"/>
                    </a:schemeClr>
                  </a:outerShdw>
                </a:effectLst>
              </a:rPr>
              <a:t>StarWars</a:t>
            </a:r>
            <a:r>
              <a:rPr lang="es-CL" sz="1600" dirty="0" smtClean="0">
                <a:ln w="0"/>
                <a:solidFill>
                  <a:schemeClr val="bg1"/>
                </a:solidFill>
                <a:effectLst>
                  <a:outerShdw blurRad="38100" dist="19050" dir="2700000" algn="tl" rotWithShape="0">
                    <a:schemeClr val="dk1">
                      <a:alpha val="40000"/>
                    </a:schemeClr>
                  </a:outerShdw>
                </a:effectLst>
              </a:rPr>
              <a:t>. </a:t>
            </a:r>
          </a:p>
          <a:p>
            <a:pPr algn="ctr"/>
            <a:r>
              <a:rPr lang="es-CL" sz="1600" dirty="0" smtClean="0">
                <a:ln w="0"/>
                <a:solidFill>
                  <a:schemeClr val="bg1"/>
                </a:solidFill>
                <a:effectLst>
                  <a:outerShdw blurRad="38100" dist="19050" dir="2700000" algn="tl" rotWithShape="0">
                    <a:schemeClr val="dk1">
                      <a:alpha val="40000"/>
                    </a:schemeClr>
                  </a:outerShdw>
                </a:effectLst>
              </a:rPr>
              <a:t>¿Qué harías primero si fueras Ingeniero de Software de EA  antes de comenzar a desarrollarlo?</a:t>
            </a:r>
            <a:endParaRPr lang="es-CL" sz="1600" dirty="0">
              <a:ln w="0"/>
              <a:solidFill>
                <a:schemeClr val="bg1"/>
              </a:solidFill>
              <a:effectLst>
                <a:outerShdw blurRad="38100" dist="19050" dir="2700000" algn="tl" rotWithShape="0">
                  <a:schemeClr val="dk1">
                    <a:alpha val="40000"/>
                  </a:schemeClr>
                </a:outerShdw>
              </a:effectLst>
            </a:endParaRPr>
          </a:p>
        </p:txBody>
      </p:sp>
      <p:sp>
        <p:nvSpPr>
          <p:cNvPr id="8" name="3 CuadroTexto"/>
          <p:cNvSpPr txBox="1"/>
          <p:nvPr/>
        </p:nvSpPr>
        <p:spPr>
          <a:xfrm>
            <a:off x="232266" y="380028"/>
            <a:ext cx="4684424" cy="461665"/>
          </a:xfrm>
          <a:prstGeom prst="rect">
            <a:avLst/>
          </a:prstGeom>
          <a:noFill/>
        </p:spPr>
        <p:txBody>
          <a:bodyPr wrap="none" rtlCol="0">
            <a:spAutoFit/>
          </a:bodyPr>
          <a:lstStyle/>
          <a:p>
            <a:r>
              <a:rPr lang="es-CL" sz="2400" dirty="0" smtClean="0">
                <a:solidFill>
                  <a:schemeClr val="bg1"/>
                </a:solidFill>
              </a:rPr>
              <a:t>Proyecto Informático y Ciclo de Vida</a:t>
            </a:r>
            <a:endParaRPr lang="es-CL" sz="2400" dirty="0">
              <a:solidFill>
                <a:schemeClr val="bg1"/>
              </a:solidFill>
            </a:endParaRPr>
          </a:p>
        </p:txBody>
      </p:sp>
    </p:spTree>
    <p:extLst>
      <p:ext uri="{BB962C8B-B14F-4D97-AF65-F5344CB8AC3E}">
        <p14:creationId xmlns:p14="http://schemas.microsoft.com/office/powerpoint/2010/main" val="3794156810"/>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3"/>
          <a:stretch>
            <a:fillRect/>
          </a:stretch>
        </p:blipFill>
        <p:spPr>
          <a:xfrm>
            <a:off x="1791964" y="4031408"/>
            <a:ext cx="4961847" cy="1574103"/>
          </a:xfrm>
          <a:prstGeom prst="rect">
            <a:avLst/>
          </a:prstGeom>
        </p:spPr>
      </p:pic>
      <p:pic>
        <p:nvPicPr>
          <p:cNvPr id="6" name="Imagen 5"/>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b="20165"/>
          <a:stretch/>
        </p:blipFill>
        <p:spPr>
          <a:xfrm>
            <a:off x="38871" y="4860987"/>
            <a:ext cx="2590229" cy="689308"/>
          </a:xfrm>
          <a:prstGeom prst="rect">
            <a:avLst/>
          </a:prstGeom>
          <a:ln w="38100" cap="sq">
            <a:solidFill>
              <a:schemeClr val="bg1">
                <a:lumMod val="65000"/>
              </a:schemeClr>
            </a:solidFill>
            <a:prstDash val="solid"/>
            <a:miter lim="800000"/>
          </a:ln>
          <a:effectLst>
            <a:outerShdw blurRad="50800" dist="38100" dir="2700000" algn="tl" rotWithShape="0">
              <a:srgbClr val="000000">
                <a:alpha val="43000"/>
              </a:srgbClr>
            </a:outerShdw>
          </a:effectLst>
        </p:spPr>
      </p:pic>
      <p:pic>
        <p:nvPicPr>
          <p:cNvPr id="3076" name="Picture 4" descr="http://f0.pepst.com/c/7D947D/632996/ssc3/home/056/gamaloft/electronic_arts.gif_480_480_0_64000_0_1_0.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659" y="1736370"/>
            <a:ext cx="2287913" cy="2287913"/>
          </a:xfrm>
          <a:prstGeom prst="rect">
            <a:avLst/>
          </a:prstGeom>
          <a:noFill/>
          <a:extLst>
            <a:ext uri="{909E8E84-426E-40DD-AFC4-6F175D3DCCD1}">
              <a14:hiddenFill xmlns:a14="http://schemas.microsoft.com/office/drawing/2010/main">
                <a:solidFill>
                  <a:srgbClr val="FFFFFF"/>
                </a:solidFill>
              </a14:hiddenFill>
            </a:ext>
          </a:extLst>
        </p:spPr>
      </p:pic>
      <p:sp>
        <p:nvSpPr>
          <p:cNvPr id="9" name="Llamada de nube 8"/>
          <p:cNvSpPr/>
          <p:nvPr/>
        </p:nvSpPr>
        <p:spPr>
          <a:xfrm>
            <a:off x="3410955" y="1275630"/>
            <a:ext cx="5393175" cy="2600698"/>
          </a:xfrm>
          <a:prstGeom prst="cloudCallout">
            <a:avLst>
              <a:gd name="adj1" fmla="val -68206"/>
              <a:gd name="adj2" fmla="val -16018"/>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CL" sz="1600" dirty="0" smtClean="0">
                <a:ln w="0"/>
                <a:solidFill>
                  <a:schemeClr val="bg1"/>
                </a:solidFill>
                <a:effectLst>
                  <a:outerShdw blurRad="38100" dist="19050" dir="2700000" algn="tl" rotWithShape="0">
                    <a:schemeClr val="dk1">
                      <a:alpha val="40000"/>
                    </a:schemeClr>
                  </a:outerShdw>
                </a:effectLst>
              </a:rPr>
              <a:t>EA </a:t>
            </a:r>
            <a:r>
              <a:rPr lang="es-CL" sz="1600" dirty="0" err="1" smtClean="0">
                <a:ln w="0"/>
                <a:solidFill>
                  <a:schemeClr val="bg1"/>
                </a:solidFill>
                <a:effectLst>
                  <a:outerShdw blurRad="38100" dist="19050" dir="2700000" algn="tl" rotWithShape="0">
                    <a:schemeClr val="dk1">
                      <a:alpha val="40000"/>
                    </a:schemeClr>
                  </a:outerShdw>
                </a:effectLst>
              </a:rPr>
              <a:t>Games</a:t>
            </a:r>
            <a:r>
              <a:rPr lang="es-CL" sz="1600" dirty="0" smtClean="0">
                <a:ln w="0"/>
                <a:solidFill>
                  <a:schemeClr val="bg1"/>
                </a:solidFill>
                <a:effectLst>
                  <a:outerShdw blurRad="38100" dist="19050" dir="2700000" algn="tl" rotWithShape="0">
                    <a:schemeClr val="dk1">
                      <a:alpha val="40000"/>
                    </a:schemeClr>
                  </a:outerShdw>
                </a:effectLst>
              </a:rPr>
              <a:t> sería el desarrollador del Video Juego…</a:t>
            </a:r>
          </a:p>
          <a:p>
            <a:pPr algn="ctr"/>
            <a:r>
              <a:rPr lang="es-CL" sz="1600" dirty="0" smtClean="0">
                <a:ln w="0"/>
                <a:solidFill>
                  <a:schemeClr val="bg1"/>
                </a:solidFill>
                <a:effectLst>
                  <a:outerShdw blurRad="38100" dist="19050" dir="2700000" algn="tl" rotWithShape="0">
                    <a:schemeClr val="dk1">
                      <a:alpha val="40000"/>
                    </a:schemeClr>
                  </a:outerShdw>
                </a:effectLst>
              </a:rPr>
              <a:t>Los </a:t>
            </a:r>
            <a:r>
              <a:rPr lang="es-CL" sz="1600" dirty="0" err="1" smtClean="0">
                <a:ln w="0"/>
                <a:solidFill>
                  <a:schemeClr val="bg1"/>
                </a:solidFill>
                <a:effectLst>
                  <a:outerShdw blurRad="38100" dist="19050" dir="2700000" algn="tl" rotWithShape="0">
                    <a:schemeClr val="dk1">
                      <a:alpha val="40000"/>
                    </a:schemeClr>
                  </a:outerShdw>
                </a:effectLst>
              </a:rPr>
              <a:t>gamers</a:t>
            </a:r>
            <a:r>
              <a:rPr lang="es-CL" sz="1600" dirty="0" smtClean="0">
                <a:ln w="0"/>
                <a:solidFill>
                  <a:schemeClr val="bg1"/>
                </a:solidFill>
                <a:effectLst>
                  <a:outerShdw blurRad="38100" dist="19050" dir="2700000" algn="tl" rotWithShape="0">
                    <a:schemeClr val="dk1">
                      <a:alpha val="40000"/>
                    </a:schemeClr>
                  </a:outerShdw>
                </a:effectLst>
              </a:rPr>
              <a:t>  adictos a la Saga serían los usuarios finales del producto terminado.</a:t>
            </a:r>
          </a:p>
          <a:p>
            <a:pPr algn="ctr"/>
            <a:r>
              <a:rPr lang="es-CL" sz="1600" dirty="0" smtClean="0">
                <a:ln w="0"/>
                <a:solidFill>
                  <a:schemeClr val="bg1"/>
                </a:solidFill>
                <a:effectLst>
                  <a:outerShdw blurRad="38100" dist="19050" dir="2700000" algn="tl" rotWithShape="0">
                    <a:schemeClr val="dk1">
                      <a:alpha val="40000"/>
                    </a:schemeClr>
                  </a:outerShdw>
                </a:effectLst>
              </a:rPr>
              <a:t>Disney sería el Cliente que busca que se desarrolle el Juego. </a:t>
            </a:r>
            <a:endParaRPr lang="es-CL" sz="1600" dirty="0">
              <a:ln w="0"/>
              <a:solidFill>
                <a:schemeClr val="bg1"/>
              </a:solidFill>
              <a:effectLst>
                <a:outerShdw blurRad="38100" dist="19050" dir="2700000" algn="tl" rotWithShape="0">
                  <a:schemeClr val="dk1">
                    <a:alpha val="40000"/>
                  </a:schemeClr>
                </a:outerShdw>
              </a:effectLst>
            </a:endParaRPr>
          </a:p>
        </p:txBody>
      </p:sp>
      <p:pic>
        <p:nvPicPr>
          <p:cNvPr id="3" name="Imagen 2"/>
          <p:cNvPicPr>
            <a:picLocks noChangeAspect="1"/>
          </p:cNvPicPr>
          <p:nvPr/>
        </p:nvPicPr>
        <p:blipFill>
          <a:blip r:embed="rId7"/>
          <a:stretch>
            <a:fillRect/>
          </a:stretch>
        </p:blipFill>
        <p:spPr>
          <a:xfrm>
            <a:off x="6922513" y="4729019"/>
            <a:ext cx="2113983" cy="2012349"/>
          </a:xfrm>
          <a:prstGeom prst="rect">
            <a:avLst/>
          </a:prstGeom>
        </p:spPr>
      </p:pic>
      <p:sp>
        <p:nvSpPr>
          <p:cNvPr id="12" name="3 CuadroTexto"/>
          <p:cNvSpPr txBox="1"/>
          <p:nvPr/>
        </p:nvSpPr>
        <p:spPr>
          <a:xfrm>
            <a:off x="232266" y="380028"/>
            <a:ext cx="4684424" cy="461665"/>
          </a:xfrm>
          <a:prstGeom prst="rect">
            <a:avLst/>
          </a:prstGeom>
          <a:noFill/>
        </p:spPr>
        <p:txBody>
          <a:bodyPr wrap="none" rtlCol="0">
            <a:spAutoFit/>
          </a:bodyPr>
          <a:lstStyle/>
          <a:p>
            <a:r>
              <a:rPr lang="es-CL" sz="2400" dirty="0" smtClean="0">
                <a:solidFill>
                  <a:schemeClr val="bg1"/>
                </a:solidFill>
              </a:rPr>
              <a:t>Proyecto Informático y Ciclo de Vida</a:t>
            </a:r>
            <a:endParaRPr lang="es-CL" sz="2400" dirty="0">
              <a:solidFill>
                <a:schemeClr val="bg1"/>
              </a:solidFill>
            </a:endParaRPr>
          </a:p>
        </p:txBody>
      </p:sp>
      <p:sp>
        <p:nvSpPr>
          <p:cNvPr id="13" name="CuadroTexto 12"/>
          <p:cNvSpPr txBox="1"/>
          <p:nvPr/>
        </p:nvSpPr>
        <p:spPr>
          <a:xfrm>
            <a:off x="499708" y="1010165"/>
            <a:ext cx="5592365" cy="461665"/>
          </a:xfrm>
          <a:prstGeom prst="rect">
            <a:avLst/>
          </a:prstGeom>
          <a:noFill/>
        </p:spPr>
        <p:txBody>
          <a:bodyPr wrap="none" rtlCol="0">
            <a:spAutoFit/>
          </a:bodyPr>
          <a:lstStyle/>
          <a:p>
            <a:r>
              <a:rPr lang="es-CL" sz="2400" b="1" dirty="0" smtClean="0">
                <a:solidFill>
                  <a:schemeClr val="tx2"/>
                </a:solidFill>
              </a:rPr>
              <a:t>Ejemplo Didáctico Producción de Software</a:t>
            </a:r>
            <a:endParaRPr lang="es-CL" sz="2400" b="1" dirty="0">
              <a:solidFill>
                <a:schemeClr val="tx2"/>
              </a:solidFill>
            </a:endParaRPr>
          </a:p>
        </p:txBody>
      </p:sp>
    </p:spTree>
    <p:extLst>
      <p:ext uri="{BB962C8B-B14F-4D97-AF65-F5344CB8AC3E}">
        <p14:creationId xmlns:p14="http://schemas.microsoft.com/office/powerpoint/2010/main" val="1686516724"/>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75289" y="404664"/>
            <a:ext cx="4444358" cy="923330"/>
          </a:xfrm>
          <a:prstGeom prst="rect">
            <a:avLst/>
          </a:prstGeom>
          <a:noFill/>
        </p:spPr>
        <p:txBody>
          <a:bodyPr wrap="none" rtlCol="0">
            <a:spAutoFit/>
          </a:bodyPr>
          <a:lstStyle/>
          <a:p>
            <a:r>
              <a:rPr lang="es-CL" dirty="0" smtClean="0">
                <a:solidFill>
                  <a:schemeClr val="bg1"/>
                </a:solidFill>
              </a:rPr>
              <a:t>Buscando </a:t>
            </a:r>
            <a:r>
              <a:rPr lang="es-CL" dirty="0">
                <a:solidFill>
                  <a:schemeClr val="bg1"/>
                </a:solidFill>
              </a:rPr>
              <a:t>Requerimientos– Ejemplo Proyecto</a:t>
            </a:r>
          </a:p>
          <a:p>
            <a:endParaRPr lang="es-CL" dirty="0">
              <a:solidFill>
                <a:schemeClr val="bg1"/>
              </a:solidFill>
            </a:endParaRPr>
          </a:p>
          <a:p>
            <a:endParaRPr lang="es-CL" dirty="0">
              <a:solidFill>
                <a:schemeClr val="bg1"/>
              </a:solidFill>
            </a:endParaRPr>
          </a:p>
        </p:txBody>
      </p:sp>
      <p:sp>
        <p:nvSpPr>
          <p:cNvPr id="4" name="Rectángulo 3"/>
          <p:cNvSpPr/>
          <p:nvPr/>
        </p:nvSpPr>
        <p:spPr>
          <a:xfrm>
            <a:off x="223386" y="910680"/>
            <a:ext cx="8669094" cy="1969770"/>
          </a:xfrm>
          <a:prstGeom prst="rect">
            <a:avLst/>
          </a:prstGeom>
        </p:spPr>
        <p:txBody>
          <a:bodyPr wrap="square">
            <a:spAutoFit/>
          </a:bodyPr>
          <a:lstStyle/>
          <a:p>
            <a:endParaRPr lang="es-CL" sz="3200" dirty="0" smtClean="0">
              <a:solidFill>
                <a:srgbClr val="0070C0"/>
              </a:solidFill>
            </a:endParaRPr>
          </a:p>
          <a:p>
            <a:r>
              <a:rPr lang="es-CL" dirty="0" smtClean="0">
                <a:solidFill>
                  <a:srgbClr val="FFC000"/>
                </a:solidFill>
              </a:rPr>
              <a:t> </a:t>
            </a:r>
          </a:p>
          <a:p>
            <a:pPr algn="just"/>
            <a:r>
              <a:rPr lang="es-CL" sz="2400" i="1" dirty="0" smtClean="0">
                <a:solidFill>
                  <a:schemeClr val="accent6">
                    <a:lumMod val="75000"/>
                  </a:schemeClr>
                </a:solidFill>
                <a:latin typeface="Arial Rounded MT Bold" panose="020F0704030504030204" pitchFamily="34" charset="0"/>
              </a:rPr>
              <a:t>Es correcto  en esta etapa de pre-producción, conseguir información sobre las características que deberá tener el </a:t>
            </a:r>
          </a:p>
          <a:p>
            <a:pPr algn="just"/>
            <a:r>
              <a:rPr lang="es-CL" sz="2400" i="1" dirty="0" smtClean="0">
                <a:solidFill>
                  <a:schemeClr val="accent6">
                    <a:lumMod val="75000"/>
                  </a:schemeClr>
                </a:solidFill>
                <a:latin typeface="Arial Rounded MT Bold" panose="020F0704030504030204" pitchFamily="34" charset="0"/>
              </a:rPr>
              <a:t>video juego</a:t>
            </a:r>
            <a:endParaRPr lang="es-CL" sz="2800" i="1" spc="600" dirty="0" smtClean="0">
              <a:solidFill>
                <a:schemeClr val="accent1">
                  <a:lumMod val="75000"/>
                </a:schemeClr>
              </a:solidFill>
            </a:endParaRPr>
          </a:p>
        </p:txBody>
      </p:sp>
      <p:graphicFrame>
        <p:nvGraphicFramePr>
          <p:cNvPr id="9" name="Diagrama 8"/>
          <p:cNvGraphicFramePr/>
          <p:nvPr>
            <p:extLst/>
          </p:nvPr>
        </p:nvGraphicFramePr>
        <p:xfrm>
          <a:off x="265395" y="3033895"/>
          <a:ext cx="8878605" cy="35313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6" name="Imagen 15"/>
          <p:cNvPicPr>
            <a:picLocks noChangeAspect="1"/>
          </p:cNvPicPr>
          <p:nvPr/>
        </p:nvPicPr>
        <p:blipFill>
          <a:blip r:embed="rId8"/>
          <a:stretch>
            <a:fillRect/>
          </a:stretch>
        </p:blipFill>
        <p:spPr>
          <a:xfrm>
            <a:off x="287482" y="5797790"/>
            <a:ext cx="1563975" cy="1007895"/>
          </a:xfrm>
          <a:prstGeom prst="rect">
            <a:avLst/>
          </a:prstGeom>
        </p:spPr>
      </p:pic>
      <p:sp>
        <p:nvSpPr>
          <p:cNvPr id="10" name="Elipse 9"/>
          <p:cNvSpPr/>
          <p:nvPr/>
        </p:nvSpPr>
        <p:spPr>
          <a:xfrm>
            <a:off x="251520" y="3356992"/>
            <a:ext cx="3240360" cy="3312368"/>
          </a:xfrm>
          <a:prstGeom prst="ellipse">
            <a:avLst/>
          </a:prstGeom>
          <a:noFill/>
          <a:ln w="571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dirty="0">
              <a:solidFill>
                <a:srgbClr val="C00000"/>
              </a:solidFill>
            </a:endParaRPr>
          </a:p>
        </p:txBody>
      </p:sp>
      <p:pic>
        <p:nvPicPr>
          <p:cNvPr id="17" name="Imagen 16"/>
          <p:cNvPicPr>
            <a:picLocks noChangeAspect="1"/>
          </p:cNvPicPr>
          <p:nvPr/>
        </p:nvPicPr>
        <p:blipFill>
          <a:blip r:embed="rId9"/>
          <a:stretch>
            <a:fillRect/>
          </a:stretch>
        </p:blipFill>
        <p:spPr>
          <a:xfrm>
            <a:off x="7738158" y="3065116"/>
            <a:ext cx="1158011" cy="1741611"/>
          </a:xfrm>
          <a:prstGeom prst="rect">
            <a:avLst/>
          </a:prstGeom>
        </p:spPr>
      </p:pic>
      <p:pic>
        <p:nvPicPr>
          <p:cNvPr id="18" name="Imagen 17"/>
          <p:cNvPicPr>
            <a:picLocks noChangeAspect="1"/>
          </p:cNvPicPr>
          <p:nvPr/>
        </p:nvPicPr>
        <p:blipFill>
          <a:blip r:embed="rId10"/>
          <a:stretch>
            <a:fillRect/>
          </a:stretch>
        </p:blipFill>
        <p:spPr>
          <a:xfrm>
            <a:off x="4427984" y="5149718"/>
            <a:ext cx="1425355" cy="1296144"/>
          </a:xfrm>
          <a:prstGeom prst="rect">
            <a:avLst/>
          </a:prstGeom>
        </p:spPr>
      </p:pic>
      <p:sp>
        <p:nvSpPr>
          <p:cNvPr id="12" name="CuadroTexto 11"/>
          <p:cNvSpPr txBox="1"/>
          <p:nvPr/>
        </p:nvSpPr>
        <p:spPr>
          <a:xfrm>
            <a:off x="499708" y="1010165"/>
            <a:ext cx="5592365" cy="461665"/>
          </a:xfrm>
          <a:prstGeom prst="rect">
            <a:avLst/>
          </a:prstGeom>
          <a:noFill/>
        </p:spPr>
        <p:txBody>
          <a:bodyPr wrap="none" rtlCol="0">
            <a:spAutoFit/>
          </a:bodyPr>
          <a:lstStyle/>
          <a:p>
            <a:r>
              <a:rPr lang="es-CL" sz="2400" b="1" dirty="0" smtClean="0">
                <a:solidFill>
                  <a:schemeClr val="tx2"/>
                </a:solidFill>
              </a:rPr>
              <a:t>Ejemplo Didáctico Producción de Software</a:t>
            </a:r>
            <a:endParaRPr lang="es-CL" sz="2400" b="1" dirty="0">
              <a:solidFill>
                <a:schemeClr val="tx2"/>
              </a:solidFill>
            </a:endParaRPr>
          </a:p>
        </p:txBody>
      </p:sp>
    </p:spTree>
    <p:extLst>
      <p:ext uri="{BB962C8B-B14F-4D97-AF65-F5344CB8AC3E}">
        <p14:creationId xmlns:p14="http://schemas.microsoft.com/office/powerpoint/2010/main" val="1058852134"/>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75289" y="404664"/>
            <a:ext cx="4452373" cy="646331"/>
          </a:xfrm>
          <a:prstGeom prst="rect">
            <a:avLst/>
          </a:prstGeom>
          <a:noFill/>
        </p:spPr>
        <p:txBody>
          <a:bodyPr wrap="none" rtlCol="0">
            <a:spAutoFit/>
          </a:bodyPr>
          <a:lstStyle/>
          <a:p>
            <a:r>
              <a:rPr lang="es-CL" dirty="0" smtClean="0">
                <a:solidFill>
                  <a:schemeClr val="bg1"/>
                </a:solidFill>
              </a:rPr>
              <a:t>Buscando </a:t>
            </a:r>
            <a:r>
              <a:rPr lang="es-CL" dirty="0">
                <a:solidFill>
                  <a:schemeClr val="bg1"/>
                </a:solidFill>
              </a:rPr>
              <a:t>Requerimientos - Ejemplo Proyecto</a:t>
            </a:r>
          </a:p>
          <a:p>
            <a:endParaRPr lang="es-CL" dirty="0">
              <a:solidFill>
                <a:schemeClr val="bg1"/>
              </a:solidFill>
            </a:endParaRPr>
          </a:p>
        </p:txBody>
      </p:sp>
      <p:sp>
        <p:nvSpPr>
          <p:cNvPr id="4" name="Rectángulo 3"/>
          <p:cNvSpPr/>
          <p:nvPr/>
        </p:nvSpPr>
        <p:spPr>
          <a:xfrm>
            <a:off x="425898" y="1691738"/>
            <a:ext cx="8322565" cy="646331"/>
          </a:xfrm>
          <a:prstGeom prst="rect">
            <a:avLst/>
          </a:prstGeom>
        </p:spPr>
        <p:txBody>
          <a:bodyPr wrap="square">
            <a:spAutoFit/>
          </a:bodyPr>
          <a:lstStyle/>
          <a:p>
            <a:pPr algn="just"/>
            <a:r>
              <a:rPr lang="es-CL" sz="1400" dirty="0" smtClean="0">
                <a:solidFill>
                  <a:schemeClr val="tx2"/>
                </a:solidFill>
              </a:rPr>
              <a:t> </a:t>
            </a:r>
            <a:r>
              <a:rPr lang="es-CL" i="1" dirty="0" smtClean="0">
                <a:solidFill>
                  <a:schemeClr val="tx2"/>
                </a:solidFill>
                <a:latin typeface="Arial Rounded MT Bold" panose="020F0704030504030204" pitchFamily="34" charset="0"/>
              </a:rPr>
              <a:t>Debemos obtener una serie de datos e información para definir los requerimientos:</a:t>
            </a:r>
            <a:endParaRPr lang="es-CL" sz="2000" i="1" spc="600" dirty="0" smtClean="0">
              <a:solidFill>
                <a:schemeClr val="tx2"/>
              </a:solidFill>
            </a:endParaRPr>
          </a:p>
        </p:txBody>
      </p:sp>
      <p:graphicFrame>
        <p:nvGraphicFramePr>
          <p:cNvPr id="9" name="Diagrama 8"/>
          <p:cNvGraphicFramePr/>
          <p:nvPr>
            <p:extLst/>
          </p:nvPr>
        </p:nvGraphicFramePr>
        <p:xfrm>
          <a:off x="265395" y="3033895"/>
          <a:ext cx="8878605" cy="35313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descr="http://bp0.blogger.com/_z99R1NrE0iI/RzJEW5ZV8AI/AAAAAAAAAFA/BZljkaoVCnU/s1600/etapas.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50558" y="3490774"/>
            <a:ext cx="5893442" cy="3044804"/>
          </a:xfrm>
          <a:prstGeom prst="rect">
            <a:avLst/>
          </a:prstGeom>
          <a:noFill/>
          <a:extLst>
            <a:ext uri="{909E8E84-426E-40DD-AFC4-6F175D3DCCD1}">
              <a14:hiddenFill xmlns:a14="http://schemas.microsoft.com/office/drawing/2010/main">
                <a:solidFill>
                  <a:srgbClr val="FFFFFF"/>
                </a:solidFill>
              </a14:hiddenFill>
            </a:ext>
          </a:extLst>
        </p:spPr>
      </p:pic>
      <p:sp>
        <p:nvSpPr>
          <p:cNvPr id="10" name="Elipse 9"/>
          <p:cNvSpPr/>
          <p:nvPr/>
        </p:nvSpPr>
        <p:spPr>
          <a:xfrm>
            <a:off x="251520" y="3356992"/>
            <a:ext cx="3240360" cy="3312368"/>
          </a:xfrm>
          <a:prstGeom prst="ellipse">
            <a:avLst/>
          </a:prstGeom>
          <a:noFill/>
          <a:ln w="571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dirty="0">
              <a:solidFill>
                <a:srgbClr val="C00000"/>
              </a:solidFill>
            </a:endParaRPr>
          </a:p>
        </p:txBody>
      </p:sp>
      <p:sp>
        <p:nvSpPr>
          <p:cNvPr id="3" name="Dodecágono 2"/>
          <p:cNvSpPr/>
          <p:nvPr/>
        </p:nvSpPr>
        <p:spPr>
          <a:xfrm>
            <a:off x="3712034" y="2996951"/>
            <a:ext cx="427918" cy="430905"/>
          </a:xfrm>
          <a:prstGeom prst="dodecagon">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s-CL" dirty="0" smtClean="0"/>
              <a:t>1</a:t>
            </a:r>
            <a:endParaRPr lang="es-CL" dirty="0"/>
          </a:p>
        </p:txBody>
      </p:sp>
      <p:sp>
        <p:nvSpPr>
          <p:cNvPr id="13" name="Dodecágono 12"/>
          <p:cNvSpPr/>
          <p:nvPr/>
        </p:nvSpPr>
        <p:spPr>
          <a:xfrm>
            <a:off x="4787478" y="2829566"/>
            <a:ext cx="889394" cy="876660"/>
          </a:xfrm>
          <a:prstGeom prst="dodecagon">
            <a:avLst/>
          </a:prstGeom>
          <a:solidFill>
            <a:srgbClr val="C00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s-CL" sz="4400" dirty="0"/>
              <a:t>2</a:t>
            </a:r>
          </a:p>
        </p:txBody>
      </p:sp>
      <p:sp>
        <p:nvSpPr>
          <p:cNvPr id="14" name="Dodecágono 13"/>
          <p:cNvSpPr/>
          <p:nvPr/>
        </p:nvSpPr>
        <p:spPr>
          <a:xfrm>
            <a:off x="6804248" y="3725864"/>
            <a:ext cx="427918" cy="430905"/>
          </a:xfrm>
          <a:prstGeom prst="dodecagon">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s-CL" dirty="0"/>
              <a:t>3</a:t>
            </a:r>
          </a:p>
        </p:txBody>
      </p:sp>
      <p:sp>
        <p:nvSpPr>
          <p:cNvPr id="15" name="Dodecágono 14"/>
          <p:cNvSpPr/>
          <p:nvPr/>
        </p:nvSpPr>
        <p:spPr>
          <a:xfrm>
            <a:off x="8028384" y="4176407"/>
            <a:ext cx="427918" cy="430905"/>
          </a:xfrm>
          <a:prstGeom prst="dodecagon">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s-CL" dirty="0" smtClean="0"/>
              <a:t>4</a:t>
            </a:r>
            <a:endParaRPr lang="es-CL" dirty="0"/>
          </a:p>
        </p:txBody>
      </p:sp>
      <p:cxnSp>
        <p:nvCxnSpPr>
          <p:cNvPr id="12" name="Conector recto de flecha 11"/>
          <p:cNvCxnSpPr/>
          <p:nvPr/>
        </p:nvCxnSpPr>
        <p:spPr>
          <a:xfrm flipH="1">
            <a:off x="2678235" y="4240431"/>
            <a:ext cx="1858595" cy="57430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CuadroTexto 16"/>
          <p:cNvSpPr txBox="1"/>
          <p:nvPr/>
        </p:nvSpPr>
        <p:spPr>
          <a:xfrm>
            <a:off x="499708" y="1010165"/>
            <a:ext cx="5592365" cy="461665"/>
          </a:xfrm>
          <a:prstGeom prst="rect">
            <a:avLst/>
          </a:prstGeom>
          <a:noFill/>
        </p:spPr>
        <p:txBody>
          <a:bodyPr wrap="none" rtlCol="0">
            <a:spAutoFit/>
          </a:bodyPr>
          <a:lstStyle/>
          <a:p>
            <a:r>
              <a:rPr lang="es-CL" sz="2400" b="1" dirty="0" smtClean="0">
                <a:solidFill>
                  <a:schemeClr val="tx2"/>
                </a:solidFill>
              </a:rPr>
              <a:t>Ejemplo Didáctico Producción de Software</a:t>
            </a:r>
            <a:endParaRPr lang="es-CL" sz="2400" b="1" dirty="0">
              <a:solidFill>
                <a:schemeClr val="tx2"/>
              </a:solidFill>
            </a:endParaRPr>
          </a:p>
        </p:txBody>
      </p:sp>
    </p:spTree>
    <p:extLst>
      <p:ext uri="{BB962C8B-B14F-4D97-AF65-F5344CB8AC3E}">
        <p14:creationId xmlns:p14="http://schemas.microsoft.com/office/powerpoint/2010/main" val="2570797648"/>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0" name="Picture 2" descr="http://2.bp.blogspot.com/-83jhQvqv-fI/Tx3_bmOkfmI/AAAAAAAAAFQ/mIVaHtfcRes/s1600/la-ciudad-accesible-ed-3.jpg"/>
          <p:cNvPicPr>
            <a:picLocks noChangeAspect="1" noChangeArrowheads="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74000"/>
                    </a14:imgEffect>
                  </a14:imgLayer>
                </a14:imgProps>
              </a:ext>
              <a:ext uri="{28A0092B-C50C-407E-A947-70E740481C1C}">
                <a14:useLocalDpi xmlns:a14="http://schemas.microsoft.com/office/drawing/2010/main" val="0"/>
              </a:ext>
            </a:extLst>
          </a:blip>
          <a:srcRect/>
          <a:stretch>
            <a:fillRect/>
          </a:stretch>
        </p:blipFill>
        <p:spPr bwMode="auto">
          <a:xfrm>
            <a:off x="178398" y="4390705"/>
            <a:ext cx="8734348" cy="1990623"/>
          </a:xfrm>
          <a:prstGeom prst="rect">
            <a:avLst/>
          </a:prstGeom>
          <a:noFill/>
          <a:extLst>
            <a:ext uri="{909E8E84-426E-40DD-AFC4-6F175D3DCCD1}">
              <a14:hiddenFill xmlns:a14="http://schemas.microsoft.com/office/drawing/2010/main">
                <a:solidFill>
                  <a:srgbClr val="FFFFFF"/>
                </a:solidFill>
              </a14:hiddenFill>
            </a:ext>
          </a:extLst>
        </p:spPr>
      </p:pic>
      <p:sp>
        <p:nvSpPr>
          <p:cNvPr id="119" name="Shape 119"/>
          <p:cNvSpPr/>
          <p:nvPr/>
        </p:nvSpPr>
        <p:spPr>
          <a:xfrm>
            <a:off x="-26674" y="1844824"/>
            <a:ext cx="9195858" cy="4680520"/>
          </a:xfrm>
          <a:prstGeom prst="rect">
            <a:avLst/>
          </a:prstGeom>
          <a:noFill/>
          <a:ln>
            <a:noFill/>
          </a:ln>
        </p:spPr>
        <p:txBody>
          <a:bodyPr lIns="91425" tIns="45700" rIns="91425" bIns="45700" anchor="t" anchorCtr="0">
            <a:noAutofit/>
          </a:bodyPr>
          <a:lstStyle/>
          <a:p>
            <a:pPr marL="457200" marR="0" lvl="0" indent="-457200" algn="l" rtl="0">
              <a:lnSpc>
                <a:spcPct val="150000"/>
              </a:lnSpc>
              <a:spcBef>
                <a:spcPts val="0"/>
              </a:spcBef>
              <a:buClr>
                <a:schemeClr val="lt1"/>
              </a:buClr>
              <a:buSzPct val="100000"/>
              <a:buFont typeface="Arial" panose="020B0604020202020204" pitchFamily="34" charset="0"/>
              <a:buChar char="•"/>
            </a:pPr>
            <a:endParaRPr lang="es-ES" sz="2800" b="1" i="0" u="none" strike="noStrike" cap="none" baseline="0" dirty="0">
              <a:solidFill>
                <a:schemeClr val="bg1"/>
              </a:solidFill>
              <a:latin typeface="Calibri"/>
              <a:ea typeface="Calibri"/>
              <a:cs typeface="Calibri"/>
              <a:sym typeface="Calibri"/>
            </a:endParaRPr>
          </a:p>
        </p:txBody>
      </p:sp>
      <p:sp>
        <p:nvSpPr>
          <p:cNvPr id="8" name="Shape 139"/>
          <p:cNvSpPr/>
          <p:nvPr/>
        </p:nvSpPr>
        <p:spPr>
          <a:xfrm>
            <a:off x="296073" y="1268760"/>
            <a:ext cx="8255541" cy="3121945"/>
          </a:xfrm>
          <a:prstGeom prst="roundRect">
            <a:avLst>
              <a:gd name="adj" fmla="val 16667"/>
            </a:avLst>
          </a:prstGeom>
          <a:no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lIns="91425" tIns="45700" rIns="91425" bIns="45700" anchor="ctr" anchorCtr="0">
            <a:noAutofit/>
          </a:bodyPr>
          <a:lstStyle/>
          <a:p>
            <a:pPr marL="457200" lvl="0" indent="-457200">
              <a:lnSpc>
                <a:spcPct val="150000"/>
              </a:lnSpc>
              <a:buClr>
                <a:schemeClr val="lt1"/>
              </a:buClr>
              <a:buSzPct val="100000"/>
              <a:buFont typeface="Arial" panose="020B0604020202020204" pitchFamily="34" charset="0"/>
              <a:buChar char="•"/>
            </a:pPr>
            <a:r>
              <a:rPr lang="es-ES" dirty="0" smtClean="0">
                <a:solidFill>
                  <a:schemeClr val="tx1"/>
                </a:solidFill>
                <a:sym typeface="Calibri"/>
              </a:rPr>
              <a:t>Proyecto semestral.</a:t>
            </a:r>
          </a:p>
          <a:p>
            <a:pPr marL="457200" lvl="0" indent="-457200">
              <a:lnSpc>
                <a:spcPct val="150000"/>
              </a:lnSpc>
              <a:buClr>
                <a:schemeClr val="lt1"/>
              </a:buClr>
              <a:buSzPct val="100000"/>
              <a:buFont typeface="Arial" panose="020B0604020202020204" pitchFamily="34" charset="0"/>
              <a:buChar char="•"/>
            </a:pPr>
            <a:r>
              <a:rPr lang="es-ES" dirty="0" smtClean="0">
                <a:solidFill>
                  <a:schemeClr val="tx1"/>
                </a:solidFill>
                <a:sym typeface="Calibri"/>
              </a:rPr>
              <a:t>Exposiciones </a:t>
            </a:r>
            <a:r>
              <a:rPr lang="es-ES" dirty="0">
                <a:solidFill>
                  <a:schemeClr val="tx1"/>
                </a:solidFill>
                <a:sym typeface="Calibri"/>
              </a:rPr>
              <a:t>del Profesor para reforzar competencias de diversas áreas.</a:t>
            </a:r>
          </a:p>
          <a:p>
            <a:pPr marL="457200" lvl="0" indent="-457200">
              <a:lnSpc>
                <a:spcPct val="150000"/>
              </a:lnSpc>
              <a:buClr>
                <a:schemeClr val="lt1"/>
              </a:buClr>
              <a:buSzPct val="100000"/>
              <a:buFont typeface="Arial" panose="020B0604020202020204" pitchFamily="34" charset="0"/>
              <a:buChar char="•"/>
            </a:pPr>
            <a:r>
              <a:rPr lang="es-ES" dirty="0">
                <a:solidFill>
                  <a:schemeClr val="tx1"/>
                </a:solidFill>
                <a:sym typeface="Calibri"/>
              </a:rPr>
              <a:t>Lluvia de ideas / Discusión Participativa.</a:t>
            </a:r>
          </a:p>
          <a:p>
            <a:pPr marL="457200" lvl="0" indent="-457200">
              <a:lnSpc>
                <a:spcPct val="150000"/>
              </a:lnSpc>
              <a:buClr>
                <a:schemeClr val="lt1"/>
              </a:buClr>
              <a:buSzPct val="100000"/>
              <a:buFont typeface="Arial" panose="020B0604020202020204" pitchFamily="34" charset="0"/>
              <a:buChar char="•"/>
            </a:pPr>
            <a:r>
              <a:rPr lang="es-ES" dirty="0">
                <a:solidFill>
                  <a:schemeClr val="tx1"/>
                </a:solidFill>
                <a:sym typeface="Calibri"/>
              </a:rPr>
              <a:t>Trabajo en Clases</a:t>
            </a:r>
            <a:r>
              <a:rPr lang="es-ES" dirty="0" smtClean="0">
                <a:solidFill>
                  <a:schemeClr val="tx1"/>
                </a:solidFill>
                <a:sym typeface="Calibri"/>
              </a:rPr>
              <a:t>. Análisis de Casos</a:t>
            </a:r>
            <a:endParaRPr lang="es-ES" dirty="0">
              <a:solidFill>
                <a:schemeClr val="tx1"/>
              </a:solidFill>
              <a:sym typeface="Calibri"/>
            </a:endParaRPr>
          </a:p>
          <a:p>
            <a:pPr marL="457200" lvl="0" indent="-457200">
              <a:lnSpc>
                <a:spcPct val="150000"/>
              </a:lnSpc>
              <a:buClr>
                <a:schemeClr val="lt1"/>
              </a:buClr>
              <a:buSzPct val="100000"/>
              <a:buFont typeface="Arial" panose="020B0604020202020204" pitchFamily="34" charset="0"/>
              <a:buChar char="•"/>
            </a:pPr>
            <a:r>
              <a:rPr lang="es-ES" dirty="0">
                <a:solidFill>
                  <a:schemeClr val="tx1"/>
                </a:solidFill>
                <a:sym typeface="Calibri"/>
              </a:rPr>
              <a:t>Corrección de Avances de informes y Actividades.</a:t>
            </a:r>
          </a:p>
          <a:p>
            <a:pPr marL="457200" lvl="0" indent="-457200">
              <a:lnSpc>
                <a:spcPct val="150000"/>
              </a:lnSpc>
              <a:buClr>
                <a:schemeClr val="lt1"/>
              </a:buClr>
              <a:buSzPct val="100000"/>
              <a:buFont typeface="Arial" panose="020B0604020202020204" pitchFamily="34" charset="0"/>
              <a:buChar char="•"/>
            </a:pPr>
            <a:r>
              <a:rPr lang="es-ES" dirty="0" smtClean="0">
                <a:solidFill>
                  <a:schemeClr val="tx1"/>
                </a:solidFill>
                <a:sym typeface="Calibri"/>
              </a:rPr>
              <a:t>Lecturas de artículos relacionados con los temas.</a:t>
            </a:r>
            <a:endParaRPr lang="es-ES" dirty="0">
              <a:solidFill>
                <a:schemeClr val="tx1"/>
              </a:solidFill>
              <a:sym typeface="Calibri"/>
            </a:endParaRPr>
          </a:p>
          <a:p>
            <a:endParaRPr lang="es-ES" dirty="0">
              <a:solidFill>
                <a:schemeClr val="tx1"/>
              </a:solidFill>
              <a:sym typeface="Calibri"/>
            </a:endParaRPr>
          </a:p>
        </p:txBody>
      </p:sp>
      <p:sp>
        <p:nvSpPr>
          <p:cNvPr id="2" name="Rectángulo 1"/>
          <p:cNvSpPr/>
          <p:nvPr/>
        </p:nvSpPr>
        <p:spPr>
          <a:xfrm>
            <a:off x="350541" y="387218"/>
            <a:ext cx="2464201" cy="369332"/>
          </a:xfrm>
          <a:prstGeom prst="rect">
            <a:avLst/>
          </a:prstGeom>
        </p:spPr>
        <p:txBody>
          <a:bodyPr wrap="none">
            <a:spAutoFit/>
          </a:bodyPr>
          <a:lstStyle/>
          <a:p>
            <a:r>
              <a:rPr lang="es-ES" b="1" dirty="0">
                <a:solidFill>
                  <a:srgbClr val="FFFFFF"/>
                </a:solidFill>
                <a:ea typeface="Calibri"/>
                <a:cs typeface="Calibri"/>
                <a:sym typeface="Calibri"/>
              </a:rPr>
              <a:t>Metodología de Trabajo</a:t>
            </a:r>
            <a:endParaRPr lang="es-CL" dirty="0"/>
          </a:p>
        </p:txBody>
      </p:sp>
    </p:spTree>
    <p:extLst>
      <p:ext uri="{BB962C8B-B14F-4D97-AF65-F5344CB8AC3E}">
        <p14:creationId xmlns:p14="http://schemas.microsoft.com/office/powerpoint/2010/main" val="3538700588"/>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p:cNvPicPr>
            <a:picLocks noChangeAspect="1"/>
          </p:cNvPicPr>
          <p:nvPr/>
        </p:nvPicPr>
        <p:blipFill>
          <a:blip r:embed="rId3"/>
          <a:stretch>
            <a:fillRect/>
          </a:stretch>
        </p:blipFill>
        <p:spPr>
          <a:xfrm>
            <a:off x="-6915" y="4901238"/>
            <a:ext cx="1442965" cy="1373592"/>
          </a:xfrm>
          <a:prstGeom prst="rect">
            <a:avLst/>
          </a:prstGeom>
        </p:spPr>
      </p:pic>
      <p:sp>
        <p:nvSpPr>
          <p:cNvPr id="2" name="CuadroTexto 1"/>
          <p:cNvSpPr txBox="1"/>
          <p:nvPr/>
        </p:nvSpPr>
        <p:spPr>
          <a:xfrm>
            <a:off x="475289" y="404664"/>
            <a:ext cx="4452373" cy="646331"/>
          </a:xfrm>
          <a:prstGeom prst="rect">
            <a:avLst/>
          </a:prstGeom>
          <a:noFill/>
        </p:spPr>
        <p:txBody>
          <a:bodyPr wrap="none" rtlCol="0">
            <a:spAutoFit/>
          </a:bodyPr>
          <a:lstStyle/>
          <a:p>
            <a:r>
              <a:rPr lang="es-CL" dirty="0" smtClean="0">
                <a:solidFill>
                  <a:schemeClr val="bg1"/>
                </a:solidFill>
              </a:rPr>
              <a:t>Buscando </a:t>
            </a:r>
            <a:r>
              <a:rPr lang="es-CL" dirty="0">
                <a:solidFill>
                  <a:schemeClr val="bg1"/>
                </a:solidFill>
              </a:rPr>
              <a:t>Requerimientos - Ejemplo Proyecto</a:t>
            </a:r>
          </a:p>
          <a:p>
            <a:endParaRPr lang="es-CL" dirty="0">
              <a:solidFill>
                <a:schemeClr val="bg1"/>
              </a:solidFill>
            </a:endParaRPr>
          </a:p>
        </p:txBody>
      </p:sp>
      <p:sp>
        <p:nvSpPr>
          <p:cNvPr id="4" name="Rectángulo 3"/>
          <p:cNvSpPr/>
          <p:nvPr/>
        </p:nvSpPr>
        <p:spPr>
          <a:xfrm>
            <a:off x="131053" y="1084592"/>
            <a:ext cx="9029134" cy="1384995"/>
          </a:xfrm>
          <a:prstGeom prst="rect">
            <a:avLst/>
          </a:prstGeom>
        </p:spPr>
        <p:txBody>
          <a:bodyPr wrap="square">
            <a:spAutoFit/>
          </a:bodyPr>
          <a:lstStyle/>
          <a:p>
            <a:endParaRPr lang="es-CL" dirty="0" smtClean="0">
              <a:solidFill>
                <a:srgbClr val="FFC000"/>
              </a:solidFill>
            </a:endParaRPr>
          </a:p>
          <a:p>
            <a:r>
              <a:rPr lang="es-CL" dirty="0" smtClean="0">
                <a:solidFill>
                  <a:srgbClr val="FFC000"/>
                </a:solidFill>
              </a:rPr>
              <a:t> </a:t>
            </a:r>
          </a:p>
          <a:p>
            <a:pPr algn="just"/>
            <a:r>
              <a:rPr lang="es-CL" sz="2400" i="1" dirty="0" smtClean="0">
                <a:solidFill>
                  <a:schemeClr val="accent6">
                    <a:lumMod val="75000"/>
                  </a:schemeClr>
                </a:solidFill>
                <a:latin typeface="Arial Rounded MT Bold" panose="020F0704030504030204" pitchFamily="34" charset="0"/>
              </a:rPr>
              <a:t>Debemos obtener una serie de datos e información para definir los requerimientos:</a:t>
            </a:r>
            <a:endParaRPr lang="es-CL" sz="2800" i="1" spc="600" dirty="0" smtClean="0">
              <a:solidFill>
                <a:schemeClr val="accent1">
                  <a:lumMod val="75000"/>
                </a:schemeClr>
              </a:solidFill>
            </a:endParaRPr>
          </a:p>
        </p:txBody>
      </p:sp>
      <p:pic>
        <p:nvPicPr>
          <p:cNvPr id="5" name="Imagen 4"/>
          <p:cNvPicPr>
            <a:picLocks noChangeAspect="1"/>
          </p:cNvPicPr>
          <p:nvPr/>
        </p:nvPicPr>
        <p:blipFill>
          <a:blip r:embed="rId4"/>
          <a:stretch>
            <a:fillRect/>
          </a:stretch>
        </p:blipFill>
        <p:spPr>
          <a:xfrm>
            <a:off x="1429569" y="4907373"/>
            <a:ext cx="2175810" cy="1367457"/>
          </a:xfrm>
          <a:prstGeom prst="rect">
            <a:avLst/>
          </a:prstGeom>
        </p:spPr>
      </p:pic>
      <p:pic>
        <p:nvPicPr>
          <p:cNvPr id="16" name="Picture 4" descr="http://f0.pepst.com/c/7D947D/632996/ssc3/home/056/gamaloft/electronic_arts.gif_480_480_0_64000_0_1_0.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726" y="3356992"/>
            <a:ext cx="2031540" cy="203154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p:cNvSpPr txBox="1"/>
          <p:nvPr/>
        </p:nvSpPr>
        <p:spPr>
          <a:xfrm>
            <a:off x="3758099" y="2832468"/>
            <a:ext cx="5134381" cy="3831818"/>
          </a:xfrm>
          <a:prstGeom prst="rect">
            <a:avLst/>
          </a:prstGeom>
          <a:noFill/>
        </p:spPr>
        <p:txBody>
          <a:bodyPr wrap="square" rtlCol="0">
            <a:spAutoFit/>
          </a:bodyPr>
          <a:lstStyle/>
          <a:p>
            <a:pPr algn="just">
              <a:lnSpc>
                <a:spcPct val="150000"/>
              </a:lnSpc>
            </a:pPr>
            <a:r>
              <a:rPr lang="es-CL" b="1" dirty="0" smtClean="0"/>
              <a:t>Ejemplo de Información a obtener :</a:t>
            </a:r>
          </a:p>
          <a:p>
            <a:pPr marL="342900" indent="-342900" algn="just">
              <a:lnSpc>
                <a:spcPct val="150000"/>
              </a:lnSpc>
              <a:buFont typeface="+mj-lt"/>
              <a:buAutoNum type="arabicPeriod"/>
            </a:pPr>
            <a:r>
              <a:rPr lang="es-CL" dirty="0" smtClean="0"/>
              <a:t>Comprender al Cliente Disney</a:t>
            </a:r>
            <a:r>
              <a:rPr lang="es-CL" dirty="0"/>
              <a:t> </a:t>
            </a:r>
            <a:r>
              <a:rPr lang="es-CL" dirty="0" smtClean="0"/>
              <a:t>como  ve y administra   su negocio de video juegos.</a:t>
            </a:r>
          </a:p>
          <a:p>
            <a:pPr marL="342900" indent="-342900" algn="just">
              <a:lnSpc>
                <a:spcPct val="150000"/>
              </a:lnSpc>
              <a:buFont typeface="+mj-lt"/>
              <a:buAutoNum type="arabicPeriod"/>
            </a:pPr>
            <a:r>
              <a:rPr lang="es-CL" dirty="0" smtClean="0"/>
              <a:t>Investigar la película en todos sus aspectos que influyan en la producción del juego.</a:t>
            </a:r>
          </a:p>
          <a:p>
            <a:pPr marL="342900" indent="-342900" algn="just">
              <a:lnSpc>
                <a:spcPct val="150000"/>
              </a:lnSpc>
              <a:buFont typeface="+mj-lt"/>
              <a:buAutoNum type="arabicPeriod"/>
            </a:pPr>
            <a:r>
              <a:rPr lang="es-CL" dirty="0" smtClean="0"/>
              <a:t>Investigar los tipos de Clientes / Usuarios de Juegos basados     en </a:t>
            </a:r>
            <a:r>
              <a:rPr lang="es-CL" dirty="0" err="1" smtClean="0"/>
              <a:t>StarWars</a:t>
            </a:r>
            <a:r>
              <a:rPr lang="es-CL" dirty="0" smtClean="0"/>
              <a:t>.</a:t>
            </a:r>
          </a:p>
          <a:p>
            <a:pPr marL="342900" indent="-342900" algn="just">
              <a:lnSpc>
                <a:spcPct val="150000"/>
              </a:lnSpc>
              <a:buFont typeface="+mj-lt"/>
              <a:buAutoNum type="arabicPeriod"/>
            </a:pPr>
            <a:r>
              <a:rPr lang="es-CL" dirty="0" smtClean="0"/>
              <a:t>Definir las Posibilidades de Desarrollar el juego en base a lo anterior.</a:t>
            </a:r>
          </a:p>
        </p:txBody>
      </p:sp>
      <p:sp>
        <p:nvSpPr>
          <p:cNvPr id="9" name="CuadroTexto 8"/>
          <p:cNvSpPr txBox="1"/>
          <p:nvPr/>
        </p:nvSpPr>
        <p:spPr>
          <a:xfrm>
            <a:off x="499708" y="1010165"/>
            <a:ext cx="5548698" cy="461665"/>
          </a:xfrm>
          <a:prstGeom prst="rect">
            <a:avLst/>
          </a:prstGeom>
          <a:noFill/>
        </p:spPr>
        <p:txBody>
          <a:bodyPr wrap="none" rtlCol="0">
            <a:spAutoFit/>
          </a:bodyPr>
          <a:lstStyle/>
          <a:p>
            <a:r>
              <a:rPr lang="es-CL" sz="2400" b="1" dirty="0" smtClean="0">
                <a:solidFill>
                  <a:schemeClr val="tx2"/>
                </a:solidFill>
              </a:rPr>
              <a:t>Introducción a la Producción de Software</a:t>
            </a:r>
            <a:endParaRPr lang="es-CL" sz="2400" b="1" dirty="0">
              <a:solidFill>
                <a:schemeClr val="tx2"/>
              </a:solidFill>
            </a:endParaRPr>
          </a:p>
        </p:txBody>
      </p:sp>
    </p:spTree>
    <p:extLst>
      <p:ext uri="{BB962C8B-B14F-4D97-AF65-F5344CB8AC3E}">
        <p14:creationId xmlns:p14="http://schemas.microsoft.com/office/powerpoint/2010/main" val="3206813155"/>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75289" y="404664"/>
            <a:ext cx="4507644" cy="707886"/>
          </a:xfrm>
          <a:prstGeom prst="rect">
            <a:avLst/>
          </a:prstGeom>
          <a:noFill/>
        </p:spPr>
        <p:txBody>
          <a:bodyPr wrap="none" rtlCol="0">
            <a:spAutoFit/>
          </a:bodyPr>
          <a:lstStyle/>
          <a:p>
            <a:r>
              <a:rPr lang="es-CL" sz="2000" dirty="0" smtClean="0">
                <a:solidFill>
                  <a:schemeClr val="bg1"/>
                </a:solidFill>
              </a:rPr>
              <a:t>Análisis de Factibilidad- </a:t>
            </a:r>
            <a:r>
              <a:rPr lang="es-CL" sz="2000" dirty="0">
                <a:solidFill>
                  <a:schemeClr val="bg1"/>
                </a:solidFill>
              </a:rPr>
              <a:t>Ejemplo Proyecto</a:t>
            </a:r>
          </a:p>
          <a:p>
            <a:endParaRPr lang="es-CL" sz="2000" dirty="0">
              <a:solidFill>
                <a:schemeClr val="bg1"/>
              </a:solidFill>
            </a:endParaRPr>
          </a:p>
        </p:txBody>
      </p:sp>
      <p:sp>
        <p:nvSpPr>
          <p:cNvPr id="5" name="Rectángulo 4"/>
          <p:cNvSpPr/>
          <p:nvPr/>
        </p:nvSpPr>
        <p:spPr>
          <a:xfrm>
            <a:off x="504056" y="1050995"/>
            <a:ext cx="7956376" cy="14773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just">
              <a:lnSpc>
                <a:spcPct val="150000"/>
              </a:lnSpc>
            </a:pPr>
            <a:r>
              <a:rPr lang="es-CL" sz="2000" b="1" dirty="0" smtClean="0"/>
              <a:t>Factibilidad,</a:t>
            </a:r>
            <a:r>
              <a:rPr lang="es-CL" sz="2000" dirty="0"/>
              <a:t> se refiere a la disponibilidad de los recursos necesarios para llevar a cabo los objetivos o metas señaladas. Generalmente la factibilidad se determina sobre un proyecto.</a:t>
            </a:r>
          </a:p>
        </p:txBody>
      </p:sp>
      <p:pic>
        <p:nvPicPr>
          <p:cNvPr id="6" name="Imagen 5"/>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1170711" y="2780928"/>
            <a:ext cx="7289721" cy="3956073"/>
          </a:xfrm>
          <a:prstGeom prst="rect">
            <a:avLst/>
          </a:prstGeom>
        </p:spPr>
      </p:pic>
    </p:spTree>
    <p:extLst>
      <p:ext uri="{BB962C8B-B14F-4D97-AF65-F5344CB8AC3E}">
        <p14:creationId xmlns:p14="http://schemas.microsoft.com/office/powerpoint/2010/main" val="3605414481"/>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002599" y="1256166"/>
            <a:ext cx="8078766" cy="923330"/>
          </a:xfrm>
          <a:prstGeom prst="rect">
            <a:avLst/>
          </a:prstGeom>
        </p:spPr>
        <p:txBody>
          <a:bodyPr wrap="square">
            <a:spAutoFit/>
          </a:bodyPr>
          <a:lstStyle/>
          <a:p>
            <a:pPr>
              <a:lnSpc>
                <a:spcPct val="150000"/>
              </a:lnSpc>
            </a:pPr>
            <a:endParaRPr lang="es-CL" dirty="0" smtClean="0"/>
          </a:p>
          <a:p>
            <a:pPr>
              <a:lnSpc>
                <a:spcPct val="150000"/>
              </a:lnSpc>
            </a:pPr>
            <a:endParaRPr lang="es-CL" dirty="0" smtClean="0"/>
          </a:p>
        </p:txBody>
      </p:sp>
      <p:sp>
        <p:nvSpPr>
          <p:cNvPr id="6" name="1 Rectángulo"/>
          <p:cNvSpPr/>
          <p:nvPr/>
        </p:nvSpPr>
        <p:spPr>
          <a:xfrm>
            <a:off x="179512" y="932346"/>
            <a:ext cx="9361040" cy="553998"/>
          </a:xfrm>
          <a:prstGeom prst="rect">
            <a:avLst/>
          </a:prstGeom>
        </p:spPr>
        <p:txBody>
          <a:bodyPr wrap="square">
            <a:spAutoFit/>
          </a:bodyPr>
          <a:lstStyle/>
          <a:p>
            <a:pPr>
              <a:lnSpc>
                <a:spcPct val="150000"/>
              </a:lnSpc>
            </a:pPr>
            <a:r>
              <a:rPr lang="es-CL" sz="2000" b="1" spc="600" dirty="0" smtClean="0">
                <a:solidFill>
                  <a:schemeClr val="accent1"/>
                </a:solidFill>
              </a:rPr>
              <a:t>Actores y Proyectos de Ingeniería de Software:</a:t>
            </a:r>
            <a:endParaRPr lang="es-CL" sz="2000" b="1" spc="600" dirty="0">
              <a:solidFill>
                <a:schemeClr val="accent1"/>
              </a:solidFill>
            </a:endParaRPr>
          </a:p>
        </p:txBody>
      </p:sp>
      <p:pic>
        <p:nvPicPr>
          <p:cNvPr id="1026" name="Picture 2" descr="http://ingenieriasoftware1.wikispaces.com/file/view/Fases-de-desarrollo-de-un-proyecto.png/186906761/Fases-de-desarrollo-de-un-proyect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698" r="22130"/>
          <a:stretch/>
        </p:blipFill>
        <p:spPr bwMode="auto">
          <a:xfrm>
            <a:off x="1911984" y="1810164"/>
            <a:ext cx="3344179" cy="4694812"/>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p:cNvPicPr>
            <a:picLocks noChangeAspect="1"/>
          </p:cNvPicPr>
          <p:nvPr/>
        </p:nvPicPr>
        <p:blipFill rotWithShape="1">
          <a:blip r:embed="rId4"/>
          <a:srcRect t="1666"/>
          <a:stretch/>
        </p:blipFill>
        <p:spPr>
          <a:xfrm>
            <a:off x="5988934" y="2626366"/>
            <a:ext cx="3072656" cy="2372682"/>
          </a:xfrm>
          <a:prstGeom prst="rect">
            <a:avLst/>
          </a:prstGeom>
        </p:spPr>
      </p:pic>
      <p:sp>
        <p:nvSpPr>
          <p:cNvPr id="23" name="Cerrar corchete 22"/>
          <p:cNvSpPr/>
          <p:nvPr/>
        </p:nvSpPr>
        <p:spPr>
          <a:xfrm>
            <a:off x="5256163" y="1700670"/>
            <a:ext cx="504056" cy="4968689"/>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a:p>
        </p:txBody>
      </p:sp>
      <p:pic>
        <p:nvPicPr>
          <p:cNvPr id="1028" name="Picture 4" descr="http://roadcommunications.co.uk/wp-content/uploads/2014/09/insight_large_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1246" y="2596261"/>
            <a:ext cx="1934344" cy="132986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rodriguezcastedo.files.wordpress.com/2013/11/stakeholders.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56052" y="3954344"/>
            <a:ext cx="1621017" cy="1621017"/>
          </a:xfrm>
          <a:prstGeom prst="rect">
            <a:avLst/>
          </a:prstGeom>
          <a:noFill/>
          <a:extLst>
            <a:ext uri="{909E8E84-426E-40DD-AFC4-6F175D3DCCD1}">
              <a14:hiddenFill xmlns:a14="http://schemas.microsoft.com/office/drawing/2010/main">
                <a:solidFill>
                  <a:srgbClr val="FFFFFF"/>
                </a:solidFill>
              </a14:hiddenFill>
            </a:ext>
          </a:extLst>
        </p:spPr>
      </p:pic>
      <p:pic>
        <p:nvPicPr>
          <p:cNvPr id="24" name="Imagen 23"/>
          <p:cNvPicPr>
            <a:picLocks noChangeAspect="1"/>
          </p:cNvPicPr>
          <p:nvPr/>
        </p:nvPicPr>
        <p:blipFill>
          <a:blip r:embed="rId7"/>
          <a:stretch>
            <a:fillRect/>
          </a:stretch>
        </p:blipFill>
        <p:spPr>
          <a:xfrm>
            <a:off x="500926" y="1578448"/>
            <a:ext cx="825565" cy="1459695"/>
          </a:xfrm>
          <a:prstGeom prst="rect">
            <a:avLst/>
          </a:prstGeom>
        </p:spPr>
      </p:pic>
      <p:sp>
        <p:nvSpPr>
          <p:cNvPr id="10" name="CuadroTexto 9"/>
          <p:cNvSpPr txBox="1"/>
          <p:nvPr/>
        </p:nvSpPr>
        <p:spPr>
          <a:xfrm>
            <a:off x="323528" y="404664"/>
            <a:ext cx="2624116" cy="369332"/>
          </a:xfrm>
          <a:prstGeom prst="rect">
            <a:avLst/>
          </a:prstGeom>
          <a:noFill/>
        </p:spPr>
        <p:txBody>
          <a:bodyPr wrap="none" rtlCol="0">
            <a:spAutoFit/>
          </a:bodyPr>
          <a:lstStyle/>
          <a:p>
            <a:r>
              <a:rPr lang="es-CL" dirty="0" smtClean="0">
                <a:solidFill>
                  <a:schemeClr val="bg1"/>
                </a:solidFill>
              </a:rPr>
              <a:t>Participantes del Proyecto</a:t>
            </a:r>
            <a:endParaRPr lang="es-CL" dirty="0">
              <a:solidFill>
                <a:schemeClr val="bg1"/>
              </a:solidFill>
            </a:endParaRPr>
          </a:p>
        </p:txBody>
      </p:sp>
    </p:spTree>
    <p:extLst>
      <p:ext uri="{BB962C8B-B14F-4D97-AF65-F5344CB8AC3E}">
        <p14:creationId xmlns:p14="http://schemas.microsoft.com/office/powerpoint/2010/main" val="1369167744"/>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p:cNvSpPr txBox="1"/>
          <p:nvPr/>
        </p:nvSpPr>
        <p:spPr>
          <a:xfrm>
            <a:off x="323528" y="404664"/>
            <a:ext cx="2624116" cy="369332"/>
          </a:xfrm>
          <a:prstGeom prst="rect">
            <a:avLst/>
          </a:prstGeom>
          <a:noFill/>
        </p:spPr>
        <p:txBody>
          <a:bodyPr wrap="none" rtlCol="0">
            <a:spAutoFit/>
          </a:bodyPr>
          <a:lstStyle/>
          <a:p>
            <a:r>
              <a:rPr lang="es-CL" dirty="0" smtClean="0">
                <a:solidFill>
                  <a:schemeClr val="bg1"/>
                </a:solidFill>
              </a:rPr>
              <a:t>Participantes del Proyecto</a:t>
            </a:r>
            <a:endParaRPr lang="es-CL" dirty="0">
              <a:solidFill>
                <a:schemeClr val="bg1"/>
              </a:solidFill>
            </a:endParaRPr>
          </a:p>
        </p:txBody>
      </p:sp>
      <p:pic>
        <p:nvPicPr>
          <p:cNvPr id="2050" name="Picture 2" descr="http://www.indalics.com/sites/indalics.com/files/pictures/servicios-gestion-proyecto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5868" y="2564903"/>
            <a:ext cx="6458131" cy="4312967"/>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1" y="1598999"/>
            <a:ext cx="9143999" cy="965905"/>
          </a:xfrm>
          <a:prstGeom prst="rect">
            <a:avLst/>
          </a:prstGeom>
          <a:solidFill>
            <a:srgbClr val="FFC000"/>
          </a:solidFill>
        </p:spPr>
        <p:txBody>
          <a:bodyPr wrap="square">
            <a:spAutoFit/>
          </a:bodyPr>
          <a:lstStyle/>
          <a:p>
            <a:pPr algn="just">
              <a:lnSpc>
                <a:spcPct val="150000"/>
              </a:lnSpc>
            </a:pPr>
            <a:r>
              <a:rPr lang="es-CL" sz="2000" dirty="0">
                <a:latin typeface="+mj-lt"/>
              </a:rPr>
              <a:t>Un paso importante a la hora de definir los equipos del proyecto es identificar a las personas que desempeñarán las funciones específicas del mismo. </a:t>
            </a:r>
          </a:p>
        </p:txBody>
      </p:sp>
      <p:pic>
        <p:nvPicPr>
          <p:cNvPr id="3" name="Imagen 2"/>
          <p:cNvPicPr>
            <a:picLocks noChangeAspect="1"/>
          </p:cNvPicPr>
          <p:nvPr/>
        </p:nvPicPr>
        <p:blipFill>
          <a:blip r:embed="rId4"/>
          <a:stretch>
            <a:fillRect/>
          </a:stretch>
        </p:blipFill>
        <p:spPr>
          <a:xfrm>
            <a:off x="0" y="3717581"/>
            <a:ext cx="3851920" cy="3140419"/>
          </a:xfrm>
          <a:prstGeom prst="rect">
            <a:avLst/>
          </a:prstGeom>
        </p:spPr>
      </p:pic>
    </p:spTree>
    <p:extLst>
      <p:ext uri="{BB962C8B-B14F-4D97-AF65-F5344CB8AC3E}">
        <p14:creationId xmlns:p14="http://schemas.microsoft.com/office/powerpoint/2010/main" val="1507980254"/>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16243" y="980728"/>
            <a:ext cx="9132204" cy="2047875"/>
          </a:xfrm>
          <a:prstGeom prst="rect">
            <a:avLst/>
          </a:prstGeom>
        </p:spPr>
      </p:pic>
      <p:sp>
        <p:nvSpPr>
          <p:cNvPr id="2" name="CuadroTexto 1"/>
          <p:cNvSpPr txBox="1"/>
          <p:nvPr/>
        </p:nvSpPr>
        <p:spPr>
          <a:xfrm>
            <a:off x="323528" y="404664"/>
            <a:ext cx="2624116" cy="369332"/>
          </a:xfrm>
          <a:prstGeom prst="rect">
            <a:avLst/>
          </a:prstGeom>
          <a:noFill/>
        </p:spPr>
        <p:txBody>
          <a:bodyPr wrap="none" rtlCol="0">
            <a:spAutoFit/>
          </a:bodyPr>
          <a:lstStyle/>
          <a:p>
            <a:r>
              <a:rPr lang="es-CL" dirty="0" smtClean="0">
                <a:solidFill>
                  <a:schemeClr val="bg1"/>
                </a:solidFill>
              </a:rPr>
              <a:t>Participantes del Proyecto</a:t>
            </a:r>
            <a:endParaRPr lang="es-CL" dirty="0">
              <a:solidFill>
                <a:schemeClr val="bg1"/>
              </a:solidFill>
            </a:endParaRPr>
          </a:p>
        </p:txBody>
      </p:sp>
      <p:graphicFrame>
        <p:nvGraphicFramePr>
          <p:cNvPr id="3" name="Group 48"/>
          <p:cNvGraphicFramePr>
            <a:graphicFrameLocks/>
          </p:cNvGraphicFramePr>
          <p:nvPr>
            <p:extLst>
              <p:ext uri="{D42A27DB-BD31-4B8C-83A1-F6EECF244321}">
                <p14:modId xmlns:p14="http://schemas.microsoft.com/office/powerpoint/2010/main" val="3645137716"/>
              </p:ext>
            </p:extLst>
          </p:nvPr>
        </p:nvGraphicFramePr>
        <p:xfrm>
          <a:off x="348680" y="1844824"/>
          <a:ext cx="8496300" cy="4907280"/>
        </p:xfrm>
        <a:graphic>
          <a:graphicData uri="http://schemas.openxmlformats.org/drawingml/2006/table">
            <a:tbl>
              <a:tblPr/>
              <a:tblGrid>
                <a:gridCol w="1258888"/>
                <a:gridCol w="7237412"/>
              </a:tblGrid>
              <a:tr h="312738">
                <a:tc>
                  <a:txBody>
                    <a:bodyPr/>
                    <a:lstStyle/>
                    <a:p>
                      <a:pPr marL="457200" marR="0" lvl="0" indent="-457200" algn="ctr" defTabSz="914400" rtl="0" eaLnBrk="1" fontAlgn="base" latinLnBrk="0" hangingPunct="1">
                        <a:lnSpc>
                          <a:spcPct val="100000"/>
                        </a:lnSpc>
                        <a:spcBef>
                          <a:spcPct val="0"/>
                        </a:spcBef>
                        <a:spcAft>
                          <a:spcPct val="0"/>
                        </a:spcAft>
                        <a:buClrTx/>
                        <a:buSzTx/>
                        <a:buFontTx/>
                        <a:buNone/>
                        <a:tabLst/>
                      </a:pPr>
                      <a:r>
                        <a:rPr kumimoji="0" lang="es-MX" sz="1600" b="1" i="0" u="none" strike="noStrike" cap="none" normalizeH="0" baseline="0" dirty="0" smtClean="0">
                          <a:ln>
                            <a:noFill/>
                          </a:ln>
                          <a:solidFill>
                            <a:schemeClr val="tx2"/>
                          </a:solidFill>
                          <a:effectLst/>
                          <a:latin typeface="Arial" charset="0"/>
                        </a:rPr>
                        <a:t>Rol</a:t>
                      </a:r>
                      <a:endParaRPr kumimoji="0" lang="es-AR" sz="1600" b="1" i="0" u="none" strike="noStrike" cap="none" normalizeH="0" baseline="0" dirty="0" smtClean="0">
                        <a:ln>
                          <a:noFill/>
                        </a:ln>
                        <a:solidFill>
                          <a:schemeClr val="tx2"/>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457200" marR="0" lvl="0" indent="-457200" algn="ctr" defTabSz="914400" rtl="0" eaLnBrk="1" fontAlgn="base" latinLnBrk="0" hangingPunct="1">
                        <a:lnSpc>
                          <a:spcPct val="100000"/>
                        </a:lnSpc>
                        <a:spcBef>
                          <a:spcPct val="0"/>
                        </a:spcBef>
                        <a:spcAft>
                          <a:spcPct val="0"/>
                        </a:spcAft>
                        <a:buClrTx/>
                        <a:buSzTx/>
                        <a:buFontTx/>
                        <a:buNone/>
                        <a:tabLst/>
                      </a:pPr>
                      <a:r>
                        <a:rPr kumimoji="0" lang="es-MX" sz="1600" b="1" i="0" u="none" strike="noStrike" cap="none" normalizeH="0" baseline="0" dirty="0" smtClean="0">
                          <a:ln>
                            <a:noFill/>
                          </a:ln>
                          <a:solidFill>
                            <a:schemeClr val="tx2"/>
                          </a:solidFill>
                          <a:effectLst/>
                          <a:latin typeface="Arial" charset="0"/>
                        </a:rPr>
                        <a:t>Responsabilidad</a:t>
                      </a:r>
                      <a:endParaRPr kumimoji="0" lang="es-MX" sz="1600" b="0" i="0" u="none" strike="noStrike" cap="none" normalizeH="0" baseline="0" dirty="0" smtClean="0">
                        <a:ln>
                          <a:noFill/>
                        </a:ln>
                        <a:solidFill>
                          <a:schemeClr val="tx2"/>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r>
              <a:tr h="1878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200" b="1" i="0" u="none" strike="noStrike" cap="none" normalizeH="0" baseline="0" dirty="0" smtClean="0">
                          <a:ln>
                            <a:noFill/>
                          </a:ln>
                          <a:solidFill>
                            <a:schemeClr val="bg1"/>
                          </a:solidFill>
                          <a:effectLst/>
                          <a:latin typeface="Arial" charset="0"/>
                        </a:rPr>
                        <a:t>Líder de Proyecto</a:t>
                      </a:r>
                      <a:endParaRPr kumimoji="0" lang="es-AR" sz="1200" b="0" i="0" u="none" strike="noStrike" cap="none" normalizeH="0" baseline="0" dirty="0" smtClean="0">
                        <a:ln>
                          <a:noFill/>
                        </a:ln>
                        <a:solidFill>
                          <a:schemeClr val="bg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alpha val="60000"/>
                      </a:srgbClr>
                    </a:solidFill>
                  </a:tcPr>
                </a:tc>
                <a:tc>
                  <a:txBody>
                    <a:bodyPr/>
                    <a:lstStyle/>
                    <a:p>
                      <a:pPr marL="457200" marR="0" lvl="0" indent="-4572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endParaRPr kumimoji="0" lang="es-AR" sz="1200" b="0" i="0" u="none" strike="noStrike" cap="none" normalizeH="0" baseline="0" dirty="0" smtClean="0">
                        <a:ln>
                          <a:noFill/>
                        </a:ln>
                        <a:solidFill>
                          <a:schemeClr val="bg1"/>
                        </a:solidFill>
                        <a:effectLst/>
                        <a:latin typeface="Arial" charset="0"/>
                      </a:endParaRPr>
                    </a:p>
                    <a:p>
                      <a:pPr marL="457200" marR="0" lvl="0" indent="-457200" algn="just"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s-AR" sz="1200" b="0" i="0" u="none" strike="noStrike" cap="none" normalizeH="0" baseline="0" dirty="0" smtClean="0">
                          <a:ln>
                            <a:noFill/>
                          </a:ln>
                          <a:solidFill>
                            <a:schemeClr val="bg1"/>
                          </a:solidFill>
                          <a:effectLst/>
                          <a:latin typeface="Arial" charset="0"/>
                        </a:rPr>
                        <a:t>Responsable del Área.</a:t>
                      </a:r>
                      <a:endParaRPr kumimoji="0" lang="es-ES" sz="1200" b="0" i="0" u="none" strike="noStrike" cap="none" normalizeH="0" baseline="0" dirty="0" smtClean="0">
                        <a:ln>
                          <a:noFill/>
                        </a:ln>
                        <a:solidFill>
                          <a:schemeClr val="bg1"/>
                        </a:solidFill>
                        <a:effectLst/>
                        <a:latin typeface="Arial" charset="0"/>
                      </a:endParaRPr>
                    </a:p>
                    <a:p>
                      <a:pPr marL="457200" marR="0" lvl="0" indent="-457200" algn="just" defTabSz="914400" rtl="0" eaLnBrk="0" fontAlgn="base" latinLnBrk="0" hangingPunct="0">
                        <a:lnSpc>
                          <a:spcPct val="100000"/>
                        </a:lnSpc>
                        <a:spcBef>
                          <a:spcPct val="0"/>
                        </a:spcBef>
                        <a:spcAft>
                          <a:spcPct val="0"/>
                        </a:spcAft>
                        <a:buClrTx/>
                        <a:buSzTx/>
                        <a:buFont typeface="Symbol" pitchFamily="18" charset="2"/>
                        <a:buChar char=""/>
                        <a:tabLst>
                          <a:tab pos="228600" algn="l"/>
                        </a:tabLst>
                      </a:pPr>
                      <a:r>
                        <a:rPr kumimoji="0" lang="es-AR" sz="1200" b="0" i="0" u="none" strike="noStrike" cap="none" normalizeH="0" baseline="0" dirty="0" smtClean="0">
                          <a:ln>
                            <a:noFill/>
                          </a:ln>
                          <a:solidFill>
                            <a:schemeClr val="bg1"/>
                          </a:solidFill>
                          <a:effectLst/>
                          <a:latin typeface="Arial" charset="0"/>
                        </a:rPr>
                        <a:t>Gestiona los diferentes recursos y proyectos.</a:t>
                      </a:r>
                      <a:endParaRPr kumimoji="0" lang="es-ES" sz="1200" b="0" i="0" u="none" strike="noStrike" cap="none" normalizeH="0" baseline="0" dirty="0" smtClean="0">
                        <a:ln>
                          <a:noFill/>
                        </a:ln>
                        <a:solidFill>
                          <a:schemeClr val="bg1"/>
                        </a:solidFill>
                        <a:effectLst/>
                        <a:latin typeface="Arial" charset="0"/>
                      </a:endParaRPr>
                    </a:p>
                    <a:p>
                      <a:pPr marL="457200" marR="0" lvl="0" indent="-457200" algn="just" defTabSz="914400" rtl="0" eaLnBrk="0" fontAlgn="base" latinLnBrk="0" hangingPunct="0">
                        <a:lnSpc>
                          <a:spcPct val="100000"/>
                        </a:lnSpc>
                        <a:spcBef>
                          <a:spcPct val="0"/>
                        </a:spcBef>
                        <a:spcAft>
                          <a:spcPct val="0"/>
                        </a:spcAft>
                        <a:buClrTx/>
                        <a:buSzTx/>
                        <a:buFont typeface="Symbol" pitchFamily="18" charset="2"/>
                        <a:buChar char=""/>
                        <a:tabLst>
                          <a:tab pos="228600" algn="l"/>
                        </a:tabLst>
                      </a:pPr>
                      <a:r>
                        <a:rPr kumimoji="0" lang="es-AR" sz="1200" b="0" i="0" u="none" strike="noStrike" cap="none" normalizeH="0" baseline="0" dirty="0" smtClean="0">
                          <a:ln>
                            <a:noFill/>
                          </a:ln>
                          <a:solidFill>
                            <a:schemeClr val="bg1"/>
                          </a:solidFill>
                          <a:effectLst/>
                          <a:latin typeface="Arial" charset="0"/>
                        </a:rPr>
                        <a:t>Participa en la priorización de los requerimientos/proyectos.</a:t>
                      </a:r>
                    </a:p>
                    <a:p>
                      <a:pPr marL="457200" marR="0" lvl="0" indent="-457200" algn="just"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s-AR" sz="1200" b="0" i="0" u="none" strike="noStrike" cap="none" normalizeH="0" baseline="0" dirty="0" smtClean="0">
                          <a:ln>
                            <a:noFill/>
                          </a:ln>
                          <a:solidFill>
                            <a:schemeClr val="bg1"/>
                          </a:solidFill>
                          <a:effectLst/>
                          <a:latin typeface="Arial" charset="0"/>
                        </a:rPr>
                        <a:t>Realiza la planificación del proyecto.</a:t>
                      </a:r>
                      <a:endParaRPr kumimoji="0" lang="es-ES" sz="1200" b="0" i="0" u="none" strike="noStrike" cap="none" normalizeH="0" baseline="0" dirty="0" smtClean="0">
                        <a:ln>
                          <a:noFill/>
                        </a:ln>
                        <a:solidFill>
                          <a:schemeClr val="bg1"/>
                        </a:solidFill>
                        <a:effectLst/>
                        <a:latin typeface="Arial" charset="0"/>
                      </a:endParaRPr>
                    </a:p>
                    <a:p>
                      <a:pPr marL="457200" marR="0" lvl="0" indent="-457200" algn="just" defTabSz="914400" rtl="0" eaLnBrk="0" fontAlgn="base" latinLnBrk="0" hangingPunct="0">
                        <a:lnSpc>
                          <a:spcPct val="100000"/>
                        </a:lnSpc>
                        <a:spcBef>
                          <a:spcPct val="0"/>
                        </a:spcBef>
                        <a:spcAft>
                          <a:spcPct val="0"/>
                        </a:spcAft>
                        <a:buClrTx/>
                        <a:buSzTx/>
                        <a:buFont typeface="Symbol" pitchFamily="18" charset="2"/>
                        <a:buChar char=""/>
                        <a:tabLst>
                          <a:tab pos="228600" algn="l"/>
                        </a:tabLst>
                      </a:pPr>
                      <a:r>
                        <a:rPr kumimoji="0" lang="es-AR" sz="1200" b="0" i="0" u="none" strike="noStrike" cap="none" normalizeH="0" baseline="0" dirty="0" smtClean="0">
                          <a:ln>
                            <a:noFill/>
                          </a:ln>
                          <a:solidFill>
                            <a:schemeClr val="bg1"/>
                          </a:solidFill>
                          <a:effectLst/>
                          <a:latin typeface="Arial" charset="0"/>
                        </a:rPr>
                        <a:t>Participa en la definición de las condiciones de aceptación de los productos resultantes del proyecto.</a:t>
                      </a:r>
                      <a:endParaRPr kumimoji="0" lang="es-ES" sz="1200" b="0" i="0" u="none" strike="noStrike" cap="none" normalizeH="0" baseline="0" dirty="0" smtClean="0">
                        <a:ln>
                          <a:noFill/>
                        </a:ln>
                        <a:solidFill>
                          <a:schemeClr val="bg1"/>
                        </a:solidFill>
                        <a:effectLst/>
                        <a:latin typeface="Arial" charset="0"/>
                      </a:endParaRPr>
                    </a:p>
                    <a:p>
                      <a:pPr marL="457200" marR="0" lvl="0" indent="-457200" algn="just" defTabSz="914400" rtl="0" eaLnBrk="0" fontAlgn="base" latinLnBrk="0" hangingPunct="0">
                        <a:lnSpc>
                          <a:spcPct val="100000"/>
                        </a:lnSpc>
                        <a:spcBef>
                          <a:spcPct val="0"/>
                        </a:spcBef>
                        <a:spcAft>
                          <a:spcPct val="0"/>
                        </a:spcAft>
                        <a:buClrTx/>
                        <a:buSzTx/>
                        <a:buFont typeface="Symbol" pitchFamily="18" charset="2"/>
                        <a:buChar char=""/>
                        <a:tabLst>
                          <a:tab pos="228600" algn="l"/>
                        </a:tabLst>
                      </a:pPr>
                      <a:r>
                        <a:rPr kumimoji="0" lang="es-AR" sz="1200" b="0" i="0" u="none" strike="noStrike" cap="none" normalizeH="0" baseline="0" dirty="0" smtClean="0">
                          <a:ln>
                            <a:noFill/>
                          </a:ln>
                          <a:solidFill>
                            <a:schemeClr val="bg1"/>
                          </a:solidFill>
                          <a:effectLst/>
                          <a:latin typeface="Arial" charset="0"/>
                        </a:rPr>
                        <a:t>Evalúa productos, servicios y proveedores.</a:t>
                      </a:r>
                      <a:endParaRPr kumimoji="0" lang="es-ES" sz="1200" b="0" i="0" u="none" strike="noStrike" cap="none" normalizeH="0" baseline="0" dirty="0" smtClean="0">
                        <a:ln>
                          <a:noFill/>
                        </a:ln>
                        <a:solidFill>
                          <a:schemeClr val="bg1"/>
                        </a:solidFill>
                        <a:effectLst/>
                        <a:latin typeface="Arial" charset="0"/>
                      </a:endParaRPr>
                    </a:p>
                    <a:p>
                      <a:pPr marL="457200" marR="0" lvl="0" indent="-457200" algn="just" defTabSz="914400" rtl="0" eaLnBrk="0" fontAlgn="base" latinLnBrk="0" hangingPunct="0">
                        <a:lnSpc>
                          <a:spcPct val="100000"/>
                        </a:lnSpc>
                        <a:spcBef>
                          <a:spcPct val="0"/>
                        </a:spcBef>
                        <a:spcAft>
                          <a:spcPct val="0"/>
                        </a:spcAft>
                        <a:buClrTx/>
                        <a:buSzTx/>
                        <a:buFont typeface="Symbol" pitchFamily="18" charset="2"/>
                        <a:buChar char=""/>
                        <a:tabLst>
                          <a:tab pos="228600" algn="l"/>
                        </a:tabLst>
                      </a:pPr>
                      <a:r>
                        <a:rPr kumimoji="0" lang="es-AR" sz="1200" b="0" i="0" u="none" strike="noStrike" cap="none" normalizeH="0" baseline="0" dirty="0" smtClean="0">
                          <a:ln>
                            <a:noFill/>
                          </a:ln>
                          <a:solidFill>
                            <a:schemeClr val="bg1"/>
                          </a:solidFill>
                          <a:effectLst/>
                          <a:latin typeface="Arial" charset="0"/>
                        </a:rPr>
                        <a:t>Negocia técnicamente y selecciona el producto / proveedor.</a:t>
                      </a:r>
                      <a:endParaRPr kumimoji="0" lang="es-ES" sz="1200" b="0" i="0" u="none" strike="noStrike" cap="none" normalizeH="0" baseline="0" dirty="0" smtClean="0">
                        <a:ln>
                          <a:noFill/>
                        </a:ln>
                        <a:solidFill>
                          <a:schemeClr val="bg1"/>
                        </a:solidFill>
                        <a:effectLst/>
                        <a:latin typeface="Arial" charset="0"/>
                      </a:endParaRPr>
                    </a:p>
                    <a:p>
                      <a:pPr marL="457200" marR="0" lvl="0" indent="-457200" algn="just" defTabSz="914400" rtl="0" eaLnBrk="0" fontAlgn="base" latinLnBrk="0" hangingPunct="0">
                        <a:lnSpc>
                          <a:spcPct val="100000"/>
                        </a:lnSpc>
                        <a:spcBef>
                          <a:spcPct val="0"/>
                        </a:spcBef>
                        <a:spcAft>
                          <a:spcPct val="0"/>
                        </a:spcAft>
                        <a:buClrTx/>
                        <a:buSzTx/>
                        <a:buFont typeface="Symbol" pitchFamily="18" charset="2"/>
                        <a:buChar char=""/>
                        <a:tabLst>
                          <a:tab pos="228600" algn="l"/>
                        </a:tabLst>
                      </a:pPr>
                      <a:r>
                        <a:rPr kumimoji="0" lang="es-AR" sz="1200" b="0" i="0" u="none" strike="noStrike" cap="none" normalizeH="0" baseline="0" dirty="0" smtClean="0">
                          <a:ln>
                            <a:noFill/>
                          </a:ln>
                          <a:solidFill>
                            <a:schemeClr val="bg1"/>
                          </a:solidFill>
                          <a:effectLst/>
                          <a:latin typeface="Arial" charset="0"/>
                        </a:rPr>
                        <a:t>Identifica y gestiona los riesgos del proyecto.</a:t>
                      </a:r>
                      <a:endParaRPr kumimoji="0" lang="es-ES" sz="1200" b="0" i="0" u="none" strike="noStrike" cap="none" normalizeH="0" baseline="0" dirty="0" smtClean="0">
                        <a:ln>
                          <a:noFill/>
                        </a:ln>
                        <a:solidFill>
                          <a:schemeClr val="bg1"/>
                        </a:solidFill>
                        <a:effectLst/>
                        <a:latin typeface="Arial" charset="0"/>
                      </a:endParaRPr>
                    </a:p>
                    <a:p>
                      <a:pPr marL="457200" marR="0" lvl="0" indent="-457200" algn="just" defTabSz="914400" rtl="0" eaLnBrk="0" fontAlgn="base" latinLnBrk="0" hangingPunct="0">
                        <a:lnSpc>
                          <a:spcPct val="100000"/>
                        </a:lnSpc>
                        <a:spcBef>
                          <a:spcPct val="0"/>
                        </a:spcBef>
                        <a:spcAft>
                          <a:spcPct val="0"/>
                        </a:spcAft>
                        <a:buClrTx/>
                        <a:buSzTx/>
                        <a:buFont typeface="Symbol" pitchFamily="18" charset="2"/>
                        <a:buChar char=""/>
                        <a:tabLst>
                          <a:tab pos="228600" algn="l"/>
                        </a:tabLst>
                      </a:pPr>
                      <a:r>
                        <a:rPr kumimoji="0" lang="es-AR" sz="1200" b="0" i="0" u="none" strike="noStrike" cap="none" normalizeH="0" baseline="0" dirty="0" smtClean="0">
                          <a:ln>
                            <a:noFill/>
                          </a:ln>
                          <a:solidFill>
                            <a:schemeClr val="bg1"/>
                          </a:solidFill>
                          <a:effectLst/>
                          <a:latin typeface="Arial" charset="0"/>
                        </a:rPr>
                        <a:t>Organiza, controla y dirige el proyecto.</a:t>
                      </a:r>
                      <a:endParaRPr kumimoji="0" lang="es-ES" sz="1200" b="0" i="0" u="none" strike="noStrike" cap="none" normalizeH="0" baseline="0" dirty="0" smtClean="0">
                        <a:ln>
                          <a:noFill/>
                        </a:ln>
                        <a:solidFill>
                          <a:schemeClr val="bg1"/>
                        </a:solidFill>
                        <a:effectLst/>
                        <a:latin typeface="Arial" charset="0"/>
                      </a:endParaRPr>
                    </a:p>
                    <a:p>
                      <a:pPr marL="457200" marR="0" lvl="0" indent="-457200" algn="just" defTabSz="914400" rtl="0" eaLnBrk="0" fontAlgn="base" latinLnBrk="0" hangingPunct="0">
                        <a:lnSpc>
                          <a:spcPct val="100000"/>
                        </a:lnSpc>
                        <a:spcBef>
                          <a:spcPct val="0"/>
                        </a:spcBef>
                        <a:spcAft>
                          <a:spcPct val="0"/>
                        </a:spcAft>
                        <a:buClrTx/>
                        <a:buSzTx/>
                        <a:buFont typeface="Symbol" pitchFamily="18" charset="2"/>
                        <a:buChar char=""/>
                        <a:tabLst>
                          <a:tab pos="228600" algn="l"/>
                        </a:tabLst>
                      </a:pPr>
                      <a:r>
                        <a:rPr kumimoji="0" lang="es-AR" sz="1200" b="0" i="0" u="none" strike="noStrike" cap="none" normalizeH="0" baseline="0" dirty="0" smtClean="0">
                          <a:ln>
                            <a:noFill/>
                          </a:ln>
                          <a:solidFill>
                            <a:schemeClr val="bg1"/>
                          </a:solidFill>
                          <a:effectLst/>
                          <a:latin typeface="Arial" charset="0"/>
                        </a:rPr>
                        <a:t>Controla el desempeño del proveedor.</a:t>
                      </a:r>
                      <a:endParaRPr kumimoji="0" lang="es-ES" sz="1200" b="0" i="0" u="none" strike="noStrike" cap="none" normalizeH="0" baseline="0" dirty="0" smtClean="0">
                        <a:ln>
                          <a:noFill/>
                        </a:ln>
                        <a:solidFill>
                          <a:schemeClr val="bg1"/>
                        </a:solidFill>
                        <a:effectLst/>
                        <a:latin typeface="Arial" charset="0"/>
                      </a:endParaRPr>
                    </a:p>
                    <a:p>
                      <a:pPr marL="457200" marR="0" lvl="0" indent="-457200" algn="just" defTabSz="914400" rtl="0" eaLnBrk="0" fontAlgn="base" latinLnBrk="0" hangingPunct="0">
                        <a:lnSpc>
                          <a:spcPct val="100000"/>
                        </a:lnSpc>
                        <a:spcBef>
                          <a:spcPct val="0"/>
                        </a:spcBef>
                        <a:spcAft>
                          <a:spcPct val="0"/>
                        </a:spcAft>
                        <a:buClrTx/>
                        <a:buSzTx/>
                        <a:buFont typeface="Symbol" pitchFamily="18" charset="2"/>
                        <a:buChar char=""/>
                        <a:tabLst>
                          <a:tab pos="228600" algn="l"/>
                        </a:tabLst>
                      </a:pPr>
                      <a:r>
                        <a:rPr kumimoji="0" lang="es-AR" sz="1200" b="0" i="0" u="none" strike="noStrike" cap="none" normalizeH="0" baseline="0" dirty="0" smtClean="0">
                          <a:ln>
                            <a:noFill/>
                          </a:ln>
                          <a:solidFill>
                            <a:schemeClr val="bg1"/>
                          </a:solidFill>
                          <a:effectLst/>
                          <a:latin typeface="Arial" charset="0"/>
                        </a:rPr>
                        <a:t>Informa el estado de avance del proyecto. Detecta desvíos y toma acciones correctivas y/</a:t>
                      </a:r>
                      <a:r>
                        <a:rPr kumimoji="0" lang="es-AR" sz="1200" b="0" i="0" u="none" strike="noStrike" cap="none" normalizeH="0" baseline="0" dirty="0" err="1" smtClean="0">
                          <a:ln>
                            <a:noFill/>
                          </a:ln>
                          <a:solidFill>
                            <a:schemeClr val="bg1"/>
                          </a:solidFill>
                          <a:effectLst/>
                          <a:latin typeface="Arial" charset="0"/>
                        </a:rPr>
                        <a:t>ó</a:t>
                      </a:r>
                      <a:r>
                        <a:rPr kumimoji="0" lang="es-AR" sz="1200" b="0" i="0" u="none" strike="noStrike" cap="none" normalizeH="0" baseline="0" dirty="0" smtClean="0">
                          <a:ln>
                            <a:noFill/>
                          </a:ln>
                          <a:solidFill>
                            <a:schemeClr val="bg1"/>
                          </a:solidFill>
                          <a:effectLst/>
                          <a:latin typeface="Arial" charset="0"/>
                        </a:rPr>
                        <a:t> preventivas.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alpha val="47843"/>
                      </a:schemeClr>
                    </a:solidFill>
                  </a:tcPr>
                </a:tc>
              </a:tr>
              <a:tr h="1878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200" b="1" i="0" u="none" strike="noStrike" cap="none" normalizeH="0" baseline="0" dirty="0" smtClean="0">
                          <a:ln>
                            <a:noFill/>
                          </a:ln>
                          <a:solidFill>
                            <a:schemeClr val="tx2"/>
                          </a:solidFill>
                          <a:effectLst/>
                          <a:latin typeface="Arial" charset="0"/>
                        </a:rPr>
                        <a:t>Analista Funcional</a:t>
                      </a:r>
                      <a:endParaRPr kumimoji="0" lang="es-AR" sz="1200" b="0" i="0" u="none" strike="noStrike" cap="none" normalizeH="0" baseline="0" dirty="0" smtClean="0">
                        <a:ln>
                          <a:noFill/>
                        </a:ln>
                        <a:solidFill>
                          <a:schemeClr val="tx2"/>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60000"/>
                        <a:lumOff val="40000"/>
                        <a:alpha val="43137"/>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Char char=""/>
                        <a:tabLst>
                          <a:tab pos="228600" algn="l"/>
                          <a:tab pos="457200" algn="l"/>
                        </a:tabLst>
                      </a:pPr>
                      <a:r>
                        <a:rPr kumimoji="0" lang="es-AR" sz="1200" b="0" i="0" u="none" strike="noStrike" cap="none" normalizeH="0" baseline="0" dirty="0" smtClean="0">
                          <a:ln>
                            <a:noFill/>
                          </a:ln>
                          <a:solidFill>
                            <a:schemeClr val="tx2"/>
                          </a:solidFill>
                          <a:effectLst/>
                          <a:latin typeface="Arial" charset="0"/>
                        </a:rPr>
                        <a:t>Releva las necesidades del usuario y elabora la documentación correspondiente a la etapa en la que se encuentre el proyecto:</a:t>
                      </a:r>
                      <a:endParaRPr kumimoji="0" lang="es-ES" sz="1200" b="0" i="0" u="none" strike="noStrike" cap="none" normalizeH="0" baseline="0" dirty="0" smtClean="0">
                        <a:ln>
                          <a:noFill/>
                        </a:ln>
                        <a:solidFill>
                          <a:schemeClr val="tx2"/>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 typeface="Symbol" pitchFamily="18" charset="2"/>
                        <a:buAutoNum type="arabicPeriod"/>
                        <a:tabLst>
                          <a:tab pos="228600" algn="l"/>
                          <a:tab pos="457200" algn="l"/>
                        </a:tabLst>
                      </a:pPr>
                      <a:r>
                        <a:rPr kumimoji="0" lang="es-AR" sz="1200" b="0" i="0" u="none" strike="noStrike" cap="none" normalizeH="0" baseline="0" dirty="0" smtClean="0">
                          <a:ln>
                            <a:noFill/>
                          </a:ln>
                          <a:solidFill>
                            <a:schemeClr val="tx2"/>
                          </a:solidFill>
                          <a:effectLst/>
                          <a:latin typeface="Arial" charset="0"/>
                        </a:rPr>
                        <a:t>Participa en la elaboración y ejecución del plan de pruebas.</a:t>
                      </a:r>
                      <a:endParaRPr kumimoji="0" lang="es-ES" sz="1200" b="0" i="0" u="none" strike="noStrike" cap="none" normalizeH="0" baseline="0" dirty="0" smtClean="0">
                        <a:ln>
                          <a:noFill/>
                        </a:ln>
                        <a:solidFill>
                          <a:schemeClr val="tx2"/>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 typeface="Symbol" pitchFamily="18" charset="2"/>
                        <a:buAutoNum type="arabicPeriod"/>
                        <a:tabLst>
                          <a:tab pos="228600" algn="l"/>
                          <a:tab pos="457200" algn="l"/>
                        </a:tabLst>
                      </a:pPr>
                      <a:r>
                        <a:rPr kumimoji="0" lang="es-AR" sz="1200" b="0" i="0" u="none" strike="noStrike" cap="none" normalizeH="0" baseline="0" dirty="0" smtClean="0">
                          <a:ln>
                            <a:noFill/>
                          </a:ln>
                          <a:solidFill>
                            <a:schemeClr val="tx2"/>
                          </a:solidFill>
                          <a:effectLst/>
                          <a:latin typeface="Arial" charset="0"/>
                        </a:rPr>
                        <a:t>Participa de las pruebas de aceptación del usuario.</a:t>
                      </a:r>
                      <a:endParaRPr kumimoji="0" lang="es-ES" sz="1200" b="0" i="0" u="none" strike="noStrike" cap="none" normalizeH="0" baseline="0" dirty="0" smtClean="0">
                        <a:ln>
                          <a:noFill/>
                        </a:ln>
                        <a:solidFill>
                          <a:schemeClr val="tx2"/>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 typeface="Symbol" pitchFamily="18" charset="2"/>
                        <a:buAutoNum type="arabicPeriod"/>
                        <a:tabLst>
                          <a:tab pos="228600" algn="l"/>
                          <a:tab pos="457200" algn="l"/>
                        </a:tabLst>
                      </a:pPr>
                      <a:r>
                        <a:rPr kumimoji="0" lang="es-AR" sz="1200" b="0" i="0" u="none" strike="noStrike" cap="none" normalizeH="0" baseline="0" dirty="0" smtClean="0">
                          <a:ln>
                            <a:noFill/>
                          </a:ln>
                          <a:solidFill>
                            <a:schemeClr val="tx2"/>
                          </a:solidFill>
                          <a:effectLst/>
                          <a:latin typeface="Arial" charset="0"/>
                        </a:rPr>
                        <a:t>Verifica y analiza los resultados de la prueba.</a:t>
                      </a:r>
                      <a:endParaRPr kumimoji="0" lang="es-ES" sz="1200" b="0" i="0" u="none" strike="noStrike" cap="none" normalizeH="0" baseline="0" dirty="0" smtClean="0">
                        <a:ln>
                          <a:noFill/>
                        </a:ln>
                        <a:solidFill>
                          <a:schemeClr val="tx2"/>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 typeface="Symbol" pitchFamily="18" charset="2"/>
                        <a:buAutoNum type="arabicPeriod"/>
                        <a:tabLst>
                          <a:tab pos="228600" algn="l"/>
                          <a:tab pos="457200" algn="l"/>
                        </a:tabLst>
                      </a:pPr>
                      <a:r>
                        <a:rPr kumimoji="0" lang="es-AR" sz="1200" b="0" i="0" u="none" strike="noStrike" cap="none" normalizeH="0" baseline="0" dirty="0" smtClean="0">
                          <a:ln>
                            <a:noFill/>
                          </a:ln>
                          <a:solidFill>
                            <a:schemeClr val="tx2"/>
                          </a:solidFill>
                          <a:effectLst/>
                          <a:latin typeface="Arial" charset="0"/>
                        </a:rPr>
                        <a:t>Es responsable de la puesta en producción de los productos.</a:t>
                      </a:r>
                    </a:p>
                    <a:p>
                      <a:pPr marL="0" marR="0" lvl="0" indent="0" algn="l" defTabSz="914400" rtl="0" eaLnBrk="0" fontAlgn="base" latinLnBrk="0" hangingPunct="0">
                        <a:lnSpc>
                          <a:spcPct val="100000"/>
                        </a:lnSpc>
                        <a:spcBef>
                          <a:spcPct val="0"/>
                        </a:spcBef>
                        <a:spcAft>
                          <a:spcPct val="0"/>
                        </a:spcAft>
                        <a:buClrTx/>
                        <a:buSzTx/>
                        <a:buFont typeface="Symbol" pitchFamily="18" charset="2"/>
                        <a:buNone/>
                        <a:tabLst>
                          <a:tab pos="228600" algn="l"/>
                          <a:tab pos="457200" algn="l"/>
                        </a:tabLst>
                      </a:pPr>
                      <a:endParaRPr kumimoji="0" lang="es-AR" sz="1200" b="0" i="0" u="none" strike="noStrike" cap="none" normalizeH="0" baseline="0" dirty="0" smtClean="0">
                        <a:ln>
                          <a:noFill/>
                        </a:ln>
                        <a:solidFill>
                          <a:schemeClr val="tx2"/>
                        </a:solidFill>
                        <a:effectLst/>
                        <a:latin typeface="Arial" charset="0"/>
                      </a:endParaRPr>
                    </a:p>
                    <a:p>
                      <a:pPr marL="0" marR="0" lvl="0" indent="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s-AR" sz="1200" b="0" i="0" u="none" strike="noStrike" cap="none" normalizeH="0" baseline="0" dirty="0" smtClean="0">
                          <a:ln>
                            <a:noFill/>
                          </a:ln>
                          <a:solidFill>
                            <a:schemeClr val="tx2"/>
                          </a:solidFill>
                          <a:effectLst/>
                          <a:latin typeface="Arial" charset="0"/>
                        </a:rPr>
                        <a:t>Efectúa el Diseño técnico en función del Diseño Funcional recibido:</a:t>
                      </a:r>
                      <a:endParaRPr kumimoji="0" lang="es-ES" sz="1200" b="0" i="0" u="none" strike="noStrike" cap="none" normalizeH="0" baseline="0" dirty="0" smtClean="0">
                        <a:ln>
                          <a:noFill/>
                        </a:ln>
                        <a:solidFill>
                          <a:schemeClr val="tx2"/>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 typeface="Symbol" pitchFamily="18" charset="2"/>
                        <a:buAutoNum type="arabicPeriod"/>
                        <a:tabLst>
                          <a:tab pos="228600" algn="l"/>
                        </a:tabLst>
                      </a:pPr>
                      <a:r>
                        <a:rPr kumimoji="0" lang="es-AR" sz="1200" b="0" i="0" u="none" strike="noStrike" cap="none" normalizeH="0" baseline="0" dirty="0" smtClean="0">
                          <a:ln>
                            <a:noFill/>
                          </a:ln>
                          <a:solidFill>
                            <a:schemeClr val="tx2"/>
                          </a:solidFill>
                          <a:effectLst/>
                          <a:latin typeface="Arial" charset="0"/>
                        </a:rPr>
                        <a:t>Evalúa las opciones técnicas disponibles para los requerimientos relevados.</a:t>
                      </a:r>
                      <a:endParaRPr kumimoji="0" lang="es-ES" sz="1200" b="0" i="0" u="none" strike="noStrike" cap="none" normalizeH="0" baseline="0" dirty="0" smtClean="0">
                        <a:ln>
                          <a:noFill/>
                        </a:ln>
                        <a:solidFill>
                          <a:schemeClr val="tx2"/>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 typeface="Symbol" pitchFamily="18" charset="2"/>
                        <a:buAutoNum type="arabicPeriod"/>
                        <a:tabLst>
                          <a:tab pos="228600" algn="l"/>
                        </a:tabLst>
                      </a:pPr>
                      <a:r>
                        <a:rPr kumimoji="0" lang="es-AR" sz="1200" b="0" i="0" u="none" strike="noStrike" cap="none" normalizeH="0" baseline="0" dirty="0" smtClean="0">
                          <a:ln>
                            <a:noFill/>
                          </a:ln>
                          <a:solidFill>
                            <a:schemeClr val="tx2"/>
                          </a:solidFill>
                          <a:effectLst/>
                          <a:latin typeface="Arial" charset="0"/>
                        </a:rPr>
                        <a:t>Brinda soporte en la codificación del producto.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60000"/>
                        <a:lumOff val="40000"/>
                        <a:alpha val="43137"/>
                      </a:schemeClr>
                    </a:solidFill>
                  </a:tcPr>
                </a:tc>
              </a:tr>
            </a:tbl>
          </a:graphicData>
        </a:graphic>
      </p:graphicFrame>
    </p:spTree>
    <p:extLst>
      <p:ext uri="{BB962C8B-B14F-4D97-AF65-F5344CB8AC3E}">
        <p14:creationId xmlns:p14="http://schemas.microsoft.com/office/powerpoint/2010/main" val="2977743550"/>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23528" y="404664"/>
            <a:ext cx="2624116" cy="369332"/>
          </a:xfrm>
          <a:prstGeom prst="rect">
            <a:avLst/>
          </a:prstGeom>
          <a:noFill/>
        </p:spPr>
        <p:txBody>
          <a:bodyPr wrap="none" rtlCol="0">
            <a:spAutoFit/>
          </a:bodyPr>
          <a:lstStyle/>
          <a:p>
            <a:r>
              <a:rPr lang="es-CL" dirty="0" smtClean="0">
                <a:solidFill>
                  <a:schemeClr val="bg1"/>
                </a:solidFill>
              </a:rPr>
              <a:t>Participantes del Proyecto</a:t>
            </a:r>
            <a:endParaRPr lang="es-CL" dirty="0">
              <a:solidFill>
                <a:schemeClr val="bg1"/>
              </a:solidFill>
            </a:endParaRPr>
          </a:p>
        </p:txBody>
      </p:sp>
      <p:pic>
        <p:nvPicPr>
          <p:cNvPr id="6" name="Imagen 5"/>
          <p:cNvPicPr>
            <a:picLocks noChangeAspect="1"/>
          </p:cNvPicPr>
          <p:nvPr/>
        </p:nvPicPr>
        <p:blipFill>
          <a:blip r:embed="rId3"/>
          <a:stretch>
            <a:fillRect/>
          </a:stretch>
        </p:blipFill>
        <p:spPr>
          <a:xfrm>
            <a:off x="16243" y="980728"/>
            <a:ext cx="9132204" cy="2047875"/>
          </a:xfrm>
          <a:prstGeom prst="rect">
            <a:avLst/>
          </a:prstGeom>
        </p:spPr>
      </p:pic>
      <p:graphicFrame>
        <p:nvGraphicFramePr>
          <p:cNvPr id="4" name="Group 475"/>
          <p:cNvGraphicFramePr>
            <a:graphicFrameLocks/>
          </p:cNvGraphicFramePr>
          <p:nvPr>
            <p:extLst>
              <p:ext uri="{D42A27DB-BD31-4B8C-83A1-F6EECF244321}">
                <p14:modId xmlns:p14="http://schemas.microsoft.com/office/powerpoint/2010/main" val="53746009"/>
              </p:ext>
            </p:extLst>
          </p:nvPr>
        </p:nvGraphicFramePr>
        <p:xfrm>
          <a:off x="755576" y="2708920"/>
          <a:ext cx="7476501" cy="2194560"/>
        </p:xfrm>
        <a:graphic>
          <a:graphicData uri="http://schemas.openxmlformats.org/drawingml/2006/table">
            <a:tbl>
              <a:tblPr>
                <a:tableStyleId>{284E427A-3D55-4303-BF80-6455036E1DE7}</a:tableStyleId>
              </a:tblPr>
              <a:tblGrid>
                <a:gridCol w="1692504"/>
                <a:gridCol w="5783997"/>
              </a:tblGrid>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800" b="1" u="none" strike="noStrike" cap="none" normalizeH="0" baseline="0" dirty="0" smtClean="0">
                          <a:ln>
                            <a:noFill/>
                          </a:ln>
                          <a:solidFill>
                            <a:schemeClr val="bg1"/>
                          </a:solidFill>
                          <a:effectLst/>
                        </a:rPr>
                        <a:t>Rol</a:t>
                      </a:r>
                      <a:endParaRPr kumimoji="0" lang="es-AR" sz="1800" b="1" i="0" u="none" strike="noStrike" cap="none" normalizeH="0" baseline="0" dirty="0" smtClean="0">
                        <a:ln>
                          <a:noFill/>
                        </a:ln>
                        <a:solidFill>
                          <a:schemeClr val="bg1"/>
                        </a:solidFill>
                        <a:effectLst/>
                        <a:latin typeface="Arial" charset="0"/>
                      </a:endParaRPr>
                    </a:p>
                  </a:txBody>
                  <a:tcPr anchor="ctr" horzOverflow="overflow">
                    <a:solidFill>
                      <a:schemeClr val="tx1">
                        <a:lumMod val="50000"/>
                        <a:lumOff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1800" b="1" u="none" strike="noStrike" cap="none" normalizeH="0" baseline="0" dirty="0" smtClean="0">
                          <a:ln>
                            <a:noFill/>
                          </a:ln>
                          <a:solidFill>
                            <a:schemeClr val="bg1"/>
                          </a:solidFill>
                          <a:effectLst/>
                        </a:rPr>
                        <a:t>Responsabilidad</a:t>
                      </a:r>
                      <a:endParaRPr kumimoji="0" lang="es-MX" sz="1800" b="1" i="0" u="none" strike="noStrike" cap="none" normalizeH="0" baseline="0" dirty="0" smtClean="0">
                        <a:ln>
                          <a:noFill/>
                        </a:ln>
                        <a:solidFill>
                          <a:schemeClr val="bg1"/>
                        </a:solidFill>
                        <a:effectLst/>
                        <a:latin typeface="Arial" charset="0"/>
                      </a:endParaRPr>
                    </a:p>
                  </a:txBody>
                  <a:tcPr horzOverflow="overflow">
                    <a:solidFill>
                      <a:schemeClr val="tx1">
                        <a:lumMod val="50000"/>
                        <a:lumOff val="50000"/>
                      </a:schemeClr>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200" u="none" strike="noStrike" cap="none" normalizeH="0" baseline="0" dirty="0" smtClean="0">
                          <a:ln>
                            <a:noFill/>
                          </a:ln>
                          <a:effectLst/>
                        </a:rPr>
                        <a:t>Analista Programador</a:t>
                      </a:r>
                      <a:endParaRPr kumimoji="0" lang="es-AR" sz="1200" b="0" i="0" u="none" strike="noStrike" cap="none" normalizeH="0" baseline="0" dirty="0" smtClean="0">
                        <a:ln>
                          <a:noFill/>
                        </a:ln>
                        <a:solidFill>
                          <a:schemeClr val="tx2"/>
                        </a:solidFill>
                        <a:effectLst/>
                        <a:latin typeface="Arial" charset="0"/>
                      </a:endParaRPr>
                    </a:p>
                  </a:txBody>
                  <a:tcPr anchor="ctr" horzOverflow="overflow">
                    <a:solidFill>
                      <a:schemeClr val="accent1">
                        <a:lumMod val="20000"/>
                        <a:lumOff val="80000"/>
                      </a:schemeClr>
                    </a:solidFill>
                  </a:tcPr>
                </a:tc>
                <a:tc>
                  <a:txBody>
                    <a:bodyPr/>
                    <a:lstStyle/>
                    <a:p>
                      <a:pPr marL="0" marR="0" lvl="0" indent="0" algn="just"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s-AR" sz="1200" u="none" strike="noStrike" cap="none" normalizeH="0" baseline="0" dirty="0" smtClean="0">
                          <a:ln>
                            <a:noFill/>
                          </a:ln>
                          <a:effectLst/>
                        </a:rPr>
                        <a:t>Efectúa la interpretación del Diseño técnico en función del Diseño Funcional recibido:</a:t>
                      </a:r>
                      <a:endParaRPr kumimoji="0" lang="es-ES" sz="1200" u="none" strike="noStrike" cap="none" normalizeH="0" baseline="0" dirty="0" smtClean="0">
                        <a:ln>
                          <a:noFill/>
                        </a:ln>
                        <a:effectLst/>
                      </a:endParaRPr>
                    </a:p>
                    <a:p>
                      <a:pPr marL="0" marR="0" lvl="0" indent="0" algn="just" defTabSz="914400" rtl="0" eaLnBrk="0" fontAlgn="base" latinLnBrk="0" hangingPunct="0">
                        <a:lnSpc>
                          <a:spcPct val="100000"/>
                        </a:lnSpc>
                        <a:spcBef>
                          <a:spcPct val="0"/>
                        </a:spcBef>
                        <a:spcAft>
                          <a:spcPct val="0"/>
                        </a:spcAft>
                        <a:buClrTx/>
                        <a:buSzTx/>
                        <a:buFont typeface="Symbol" pitchFamily="18" charset="2"/>
                        <a:buAutoNum type="arabicPeriod"/>
                        <a:tabLst>
                          <a:tab pos="228600" algn="l"/>
                        </a:tabLst>
                        <a:defRPr/>
                      </a:pPr>
                      <a:r>
                        <a:rPr kumimoji="0" lang="es-CL" sz="1200" u="none" strike="noStrike" cap="none" normalizeH="0" baseline="0" dirty="0" smtClean="0">
                          <a:ln>
                            <a:noFill/>
                          </a:ln>
                          <a:effectLst/>
                        </a:rPr>
                        <a:t>Interpreta el modelo para llevarlo a la codificación en base a la tecnología de desarrollo disponible.</a:t>
                      </a:r>
                      <a:endParaRPr kumimoji="0" lang="es-ES" sz="1200" u="none" strike="noStrike" cap="none" normalizeH="0" baseline="0" dirty="0" smtClean="0">
                        <a:ln>
                          <a:noFill/>
                        </a:ln>
                        <a:effectLst/>
                      </a:endParaRPr>
                    </a:p>
                    <a:p>
                      <a:pPr marL="0" marR="0" lvl="0" indent="0" algn="just" defTabSz="914400" rtl="0" eaLnBrk="0" fontAlgn="base" latinLnBrk="0" hangingPunct="0">
                        <a:lnSpc>
                          <a:spcPct val="100000"/>
                        </a:lnSpc>
                        <a:spcBef>
                          <a:spcPct val="0"/>
                        </a:spcBef>
                        <a:spcAft>
                          <a:spcPct val="0"/>
                        </a:spcAft>
                        <a:buClrTx/>
                        <a:buSzTx/>
                        <a:buFont typeface="Symbol" pitchFamily="18" charset="2"/>
                        <a:buAutoNum type="arabicPeriod"/>
                        <a:tabLst>
                          <a:tab pos="228600" algn="l"/>
                        </a:tabLst>
                      </a:pPr>
                      <a:r>
                        <a:rPr kumimoji="0" lang="es-CL" sz="1200" u="none" strike="noStrike" cap="none" normalizeH="0" baseline="0" dirty="0" smtClean="0">
                          <a:ln>
                            <a:noFill/>
                          </a:ln>
                          <a:effectLst/>
                        </a:rPr>
                        <a:t>Aplica la Metodología de Desarrollo determinada por el Analista Funcional.</a:t>
                      </a:r>
                    </a:p>
                    <a:p>
                      <a:pPr marL="0" marR="0" lvl="0" indent="0" algn="just"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s-AR" sz="1200" u="none" strike="noStrike" cap="none" normalizeH="0" baseline="0" dirty="0" smtClean="0">
                          <a:ln>
                            <a:noFill/>
                          </a:ln>
                          <a:effectLst/>
                        </a:rPr>
                        <a:t>Realiza la codificación y testeo unitario del producto de software de acuerdo al diseño recibido.</a:t>
                      </a:r>
                      <a:endParaRPr kumimoji="0" lang="es-AR" sz="1200" b="0" i="0" u="none" strike="noStrike" cap="none" normalizeH="0" baseline="0" dirty="0" smtClean="0">
                        <a:ln>
                          <a:noFill/>
                        </a:ln>
                        <a:solidFill>
                          <a:schemeClr val="tx2"/>
                        </a:solidFill>
                        <a:effectLst/>
                        <a:latin typeface="Arial" charset="0"/>
                      </a:endParaRPr>
                    </a:p>
                  </a:txBody>
                  <a:tcPr horzOverflow="overflow">
                    <a:solidFill>
                      <a:schemeClr val="accent1">
                        <a:lumMod val="20000"/>
                        <a:lumOff val="80000"/>
                      </a:schemeClr>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200" u="none" strike="noStrike" cap="none" normalizeH="0" baseline="0" dirty="0" smtClean="0">
                          <a:ln>
                            <a:noFill/>
                          </a:ln>
                          <a:effectLst/>
                        </a:rPr>
                        <a:t>Administrador/Analista de Base de Datos</a:t>
                      </a:r>
                      <a:endParaRPr kumimoji="0" lang="es-AR" sz="1200" b="0" i="0" u="none" strike="noStrike" cap="none" normalizeH="0" baseline="0" dirty="0" smtClean="0">
                        <a:ln>
                          <a:noFill/>
                        </a:ln>
                        <a:solidFill>
                          <a:schemeClr val="tx2"/>
                        </a:solidFill>
                        <a:effectLst/>
                        <a:latin typeface="Arial" charset="0"/>
                      </a:endParaRPr>
                    </a:p>
                  </a:txBody>
                  <a:tcPr anchor="ctr" horzOverflow="overflow">
                    <a:solidFill>
                      <a:schemeClr val="accent1">
                        <a:lumMod val="20000"/>
                        <a:lumOff val="80000"/>
                      </a:schemeClr>
                    </a:solidFill>
                  </a:tcPr>
                </a:tc>
                <a:tc>
                  <a:txBody>
                    <a:bodyPr/>
                    <a:lstStyle/>
                    <a:p>
                      <a:pPr marL="0" marR="0" lvl="0" indent="0" algn="just"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s-AR" sz="1200" u="none" strike="noStrike" cap="none" normalizeH="0" baseline="0" dirty="0" smtClean="0">
                          <a:ln>
                            <a:noFill/>
                          </a:ln>
                          <a:effectLst/>
                        </a:rPr>
                        <a:t>Monitorea las diferentes bases de datos implementadas:</a:t>
                      </a:r>
                      <a:endParaRPr kumimoji="0" lang="es-ES" sz="1200" u="none" strike="noStrike" cap="none" normalizeH="0" baseline="0" dirty="0" smtClean="0">
                        <a:ln>
                          <a:noFill/>
                        </a:ln>
                        <a:effectLst/>
                      </a:endParaRPr>
                    </a:p>
                    <a:p>
                      <a:pPr marL="0" marR="0" lvl="0" indent="0" algn="just" defTabSz="914400" rtl="0" eaLnBrk="0" fontAlgn="base" latinLnBrk="0" hangingPunct="0">
                        <a:lnSpc>
                          <a:spcPct val="100000"/>
                        </a:lnSpc>
                        <a:spcBef>
                          <a:spcPct val="0"/>
                        </a:spcBef>
                        <a:spcAft>
                          <a:spcPct val="0"/>
                        </a:spcAft>
                        <a:buClrTx/>
                        <a:buSzTx/>
                        <a:buFont typeface="Symbol" pitchFamily="18" charset="2"/>
                        <a:buAutoNum type="arabicPeriod"/>
                        <a:tabLst>
                          <a:tab pos="228600" algn="l"/>
                        </a:tabLst>
                      </a:pPr>
                      <a:r>
                        <a:rPr kumimoji="0" lang="es-AR" sz="1200" u="none" strike="noStrike" cap="none" normalizeH="0" baseline="0" dirty="0" smtClean="0">
                          <a:ln>
                            <a:noFill/>
                          </a:ln>
                          <a:effectLst/>
                        </a:rPr>
                        <a:t>Analiza las adaptaciones o incorporaciones en temas de base de datos.</a:t>
                      </a:r>
                      <a:endParaRPr kumimoji="0" lang="es-ES" sz="1200" u="none" strike="noStrike" cap="none" normalizeH="0" baseline="0" dirty="0" smtClean="0">
                        <a:ln>
                          <a:noFill/>
                        </a:ln>
                        <a:effectLst/>
                      </a:endParaRPr>
                    </a:p>
                    <a:p>
                      <a:pPr marL="0" marR="0" lvl="0" indent="0" algn="just" defTabSz="914400" rtl="0" eaLnBrk="0" fontAlgn="base" latinLnBrk="0" hangingPunct="0">
                        <a:lnSpc>
                          <a:spcPct val="100000"/>
                        </a:lnSpc>
                        <a:spcBef>
                          <a:spcPct val="0"/>
                        </a:spcBef>
                        <a:spcAft>
                          <a:spcPct val="0"/>
                        </a:spcAft>
                        <a:buClrTx/>
                        <a:buSzTx/>
                        <a:buFont typeface="Symbol" pitchFamily="18" charset="2"/>
                        <a:buAutoNum type="arabicPeriod"/>
                        <a:tabLst>
                          <a:tab pos="228600" algn="l"/>
                        </a:tabLst>
                      </a:pPr>
                      <a:r>
                        <a:rPr kumimoji="0" lang="es-AR" sz="1200" u="none" strike="noStrike" cap="none" normalizeH="0" baseline="0" dirty="0" smtClean="0">
                          <a:ln>
                            <a:noFill/>
                          </a:ln>
                          <a:effectLst/>
                        </a:rPr>
                        <a:t>Responsable de la implementación de nuevas bases de datos o mejoras a las existentes.</a:t>
                      </a:r>
                      <a:endParaRPr kumimoji="0" lang="es-AR" sz="1200" b="0" i="0" u="none" strike="noStrike" cap="none" normalizeH="0" baseline="0" dirty="0" smtClean="0">
                        <a:ln>
                          <a:noFill/>
                        </a:ln>
                        <a:solidFill>
                          <a:schemeClr val="tx2"/>
                        </a:solidFill>
                        <a:effectLst/>
                        <a:latin typeface="Arial" charset="0"/>
                      </a:endParaRPr>
                    </a:p>
                  </a:txBody>
                  <a:tcPr horzOverflow="overflow">
                    <a:solidFill>
                      <a:schemeClr val="accent1">
                        <a:lumMod val="20000"/>
                        <a:lumOff val="80000"/>
                      </a:schemeClr>
                    </a:solidFill>
                  </a:tcPr>
                </a:tc>
              </a:tr>
            </a:tbl>
          </a:graphicData>
        </a:graphic>
      </p:graphicFrame>
    </p:spTree>
    <p:extLst>
      <p:ext uri="{BB962C8B-B14F-4D97-AF65-F5344CB8AC3E}">
        <p14:creationId xmlns:p14="http://schemas.microsoft.com/office/powerpoint/2010/main" val="1328961370"/>
      </p:ext>
    </p:extLst>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23528" y="404664"/>
            <a:ext cx="2624116" cy="369332"/>
          </a:xfrm>
          <a:prstGeom prst="rect">
            <a:avLst/>
          </a:prstGeom>
          <a:noFill/>
        </p:spPr>
        <p:txBody>
          <a:bodyPr wrap="none" rtlCol="0">
            <a:spAutoFit/>
          </a:bodyPr>
          <a:lstStyle/>
          <a:p>
            <a:r>
              <a:rPr lang="es-CL" dirty="0" smtClean="0">
                <a:solidFill>
                  <a:schemeClr val="bg1"/>
                </a:solidFill>
              </a:rPr>
              <a:t>Participantes del Proyecto</a:t>
            </a:r>
            <a:endParaRPr lang="es-CL" dirty="0">
              <a:solidFill>
                <a:schemeClr val="bg1"/>
              </a:solidFill>
            </a:endParaRPr>
          </a:p>
        </p:txBody>
      </p:sp>
      <p:pic>
        <p:nvPicPr>
          <p:cNvPr id="7" name="Imagen 6"/>
          <p:cNvPicPr>
            <a:picLocks noChangeAspect="1"/>
          </p:cNvPicPr>
          <p:nvPr/>
        </p:nvPicPr>
        <p:blipFill>
          <a:blip r:embed="rId3"/>
          <a:stretch>
            <a:fillRect/>
          </a:stretch>
        </p:blipFill>
        <p:spPr>
          <a:xfrm>
            <a:off x="16243" y="980728"/>
            <a:ext cx="9132204" cy="2047875"/>
          </a:xfrm>
          <a:prstGeom prst="rect">
            <a:avLst/>
          </a:prstGeom>
        </p:spPr>
      </p:pic>
      <p:graphicFrame>
        <p:nvGraphicFramePr>
          <p:cNvPr id="5" name="Group 238"/>
          <p:cNvGraphicFramePr>
            <a:graphicFrameLocks/>
          </p:cNvGraphicFramePr>
          <p:nvPr>
            <p:extLst>
              <p:ext uri="{D42A27DB-BD31-4B8C-83A1-F6EECF244321}">
                <p14:modId xmlns:p14="http://schemas.microsoft.com/office/powerpoint/2010/main" val="1725453621"/>
              </p:ext>
            </p:extLst>
          </p:nvPr>
        </p:nvGraphicFramePr>
        <p:xfrm>
          <a:off x="323528" y="1988840"/>
          <a:ext cx="8534400" cy="4331336"/>
        </p:xfrm>
        <a:graphic>
          <a:graphicData uri="http://schemas.openxmlformats.org/drawingml/2006/table">
            <a:tbl>
              <a:tblPr/>
              <a:tblGrid>
                <a:gridCol w="1931988"/>
                <a:gridCol w="6602412"/>
              </a:tblGrid>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200" b="1" i="0" u="none" strike="noStrike" cap="none" normalizeH="0" baseline="0" dirty="0" smtClean="0">
                          <a:ln>
                            <a:noFill/>
                          </a:ln>
                          <a:solidFill>
                            <a:schemeClr val="bg1"/>
                          </a:solidFill>
                          <a:effectLst/>
                          <a:latin typeface="Arial" charset="0"/>
                        </a:rPr>
                        <a:t>Rol</a:t>
                      </a:r>
                      <a:endParaRPr kumimoji="0" lang="es-AR" sz="1200" b="1" i="0" u="none" strike="noStrike" cap="none" normalizeH="0" baseline="0" dirty="0" smtClean="0">
                        <a:ln>
                          <a:noFill/>
                        </a:ln>
                        <a:solidFill>
                          <a:schemeClr val="bg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1200" b="1" i="0" u="none" strike="noStrike" cap="none" normalizeH="0" baseline="0" dirty="0" smtClean="0">
                          <a:ln>
                            <a:noFill/>
                          </a:ln>
                          <a:solidFill>
                            <a:schemeClr val="bg1"/>
                          </a:solidFill>
                          <a:effectLst/>
                          <a:latin typeface="Arial" charset="0"/>
                        </a:rPr>
                        <a:t>Responsabilidad</a:t>
                      </a:r>
                      <a:endParaRPr kumimoji="0" lang="es-MX" sz="1200" b="0" i="0" u="none" strike="noStrike" cap="none" normalizeH="0" baseline="0" dirty="0" smtClean="0">
                        <a:ln>
                          <a:noFill/>
                        </a:ln>
                        <a:solidFill>
                          <a:schemeClr val="bg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r>
              <a:tr h="8397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200" b="1" u="none" strike="noStrike" cap="none" normalizeH="0" baseline="0" dirty="0" smtClean="0">
                          <a:ln>
                            <a:noFill/>
                          </a:ln>
                          <a:solidFill>
                            <a:schemeClr val="tx1"/>
                          </a:solidFill>
                          <a:effectLst/>
                        </a:rPr>
                        <a:t>Analista Programador</a:t>
                      </a:r>
                      <a:endParaRPr kumimoji="0" lang="es-AR" sz="1200" b="1"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s-AR" sz="1200" u="none" strike="noStrike" cap="none" normalizeH="0" baseline="0" dirty="0" smtClean="0">
                          <a:ln>
                            <a:noFill/>
                          </a:ln>
                          <a:solidFill>
                            <a:schemeClr val="bg1"/>
                          </a:solidFill>
                          <a:effectLst/>
                        </a:rPr>
                        <a:t>Efectúa la interpretación del Diseño técnico en función del Diseño Funcional recibido:</a:t>
                      </a:r>
                      <a:endParaRPr kumimoji="0" lang="es-ES" sz="1200" u="none" strike="noStrike" cap="none" normalizeH="0" baseline="0" dirty="0" smtClean="0">
                        <a:ln>
                          <a:noFill/>
                        </a:ln>
                        <a:solidFill>
                          <a:schemeClr val="bg1"/>
                        </a:solidFill>
                        <a:effectLst/>
                      </a:endParaRPr>
                    </a:p>
                    <a:p>
                      <a:pPr marL="0" marR="0" lvl="0" indent="0" algn="just" defTabSz="914400" rtl="0" eaLnBrk="0" fontAlgn="base" latinLnBrk="0" hangingPunct="0">
                        <a:lnSpc>
                          <a:spcPct val="100000"/>
                        </a:lnSpc>
                        <a:spcBef>
                          <a:spcPct val="0"/>
                        </a:spcBef>
                        <a:spcAft>
                          <a:spcPct val="0"/>
                        </a:spcAft>
                        <a:buClrTx/>
                        <a:buSzTx/>
                        <a:buFont typeface="Symbol" pitchFamily="18" charset="2"/>
                        <a:buAutoNum type="arabicPeriod"/>
                        <a:tabLst>
                          <a:tab pos="228600" algn="l"/>
                        </a:tabLst>
                        <a:defRPr/>
                      </a:pPr>
                      <a:r>
                        <a:rPr kumimoji="0" lang="es-CL" sz="1200" u="none" strike="noStrike" cap="none" normalizeH="0" baseline="0" dirty="0" smtClean="0">
                          <a:ln>
                            <a:noFill/>
                          </a:ln>
                          <a:solidFill>
                            <a:schemeClr val="bg1"/>
                          </a:solidFill>
                          <a:effectLst/>
                        </a:rPr>
                        <a:t>Interpreta el modelo para llevarlo a la codificación en base a la tecnología de desarrollo disponible.</a:t>
                      </a:r>
                      <a:endParaRPr kumimoji="0" lang="es-ES" sz="1200" u="none" strike="noStrike" cap="none" normalizeH="0" baseline="0" dirty="0" smtClean="0">
                        <a:ln>
                          <a:noFill/>
                        </a:ln>
                        <a:solidFill>
                          <a:schemeClr val="bg1"/>
                        </a:solidFill>
                        <a:effectLst/>
                      </a:endParaRPr>
                    </a:p>
                    <a:p>
                      <a:pPr marL="0" marR="0" lvl="0" indent="0" algn="just" defTabSz="914400" rtl="0" eaLnBrk="0" fontAlgn="base" latinLnBrk="0" hangingPunct="0">
                        <a:lnSpc>
                          <a:spcPct val="100000"/>
                        </a:lnSpc>
                        <a:spcBef>
                          <a:spcPct val="0"/>
                        </a:spcBef>
                        <a:spcAft>
                          <a:spcPct val="0"/>
                        </a:spcAft>
                        <a:buClrTx/>
                        <a:buSzTx/>
                        <a:buFont typeface="Symbol" pitchFamily="18" charset="2"/>
                        <a:buAutoNum type="arabicPeriod"/>
                        <a:tabLst>
                          <a:tab pos="228600" algn="l"/>
                        </a:tabLst>
                      </a:pPr>
                      <a:r>
                        <a:rPr kumimoji="0" lang="es-CL" sz="1200" u="none" strike="noStrike" cap="none" normalizeH="0" baseline="0" dirty="0" smtClean="0">
                          <a:ln>
                            <a:noFill/>
                          </a:ln>
                          <a:solidFill>
                            <a:schemeClr val="bg1"/>
                          </a:solidFill>
                          <a:effectLst/>
                        </a:rPr>
                        <a:t>Aplica la Metodología de Desarrollo determinada por el Analista Funcional.</a:t>
                      </a:r>
                    </a:p>
                    <a:p>
                      <a:pPr marL="0" marR="0" lvl="0" indent="0" algn="just"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s-AR" sz="1200" u="none" strike="noStrike" cap="none" normalizeH="0" baseline="0" dirty="0" smtClean="0">
                          <a:ln>
                            <a:noFill/>
                          </a:ln>
                          <a:solidFill>
                            <a:schemeClr val="bg1"/>
                          </a:solidFill>
                          <a:effectLst/>
                        </a:rPr>
                        <a:t>Realiza la codificación y testeo unitario del producto de software de acuerdo al diseño recibido.</a:t>
                      </a:r>
                      <a:endParaRPr kumimoji="0" lang="es-AR" sz="1200" b="0" i="0" u="none" strike="noStrike" cap="none" normalizeH="0" baseline="0" dirty="0" smtClean="0">
                        <a:ln>
                          <a:noFill/>
                        </a:ln>
                        <a:solidFill>
                          <a:schemeClr val="bg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50000"/>
                        <a:alpha val="70980"/>
                      </a:schemeClr>
                    </a:solidFill>
                  </a:tcPr>
                </a:tc>
              </a:tr>
              <a:tr h="8397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200" b="1" u="none" strike="noStrike" cap="none" normalizeH="0" baseline="0" dirty="0" smtClean="0">
                          <a:ln>
                            <a:noFill/>
                          </a:ln>
                          <a:solidFill>
                            <a:schemeClr val="tx1"/>
                          </a:solidFill>
                          <a:effectLst/>
                        </a:rPr>
                        <a:t>Administrador/Analista de Base de Datos</a:t>
                      </a:r>
                      <a:endParaRPr kumimoji="0" lang="es-AR" sz="1200" b="1"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s-AR" sz="1200" u="none" strike="noStrike" cap="none" normalizeH="0" baseline="0" dirty="0" smtClean="0">
                          <a:ln>
                            <a:noFill/>
                          </a:ln>
                          <a:effectLst/>
                        </a:rPr>
                        <a:t>Monitorea las diferentes bases de datos implementadas:</a:t>
                      </a:r>
                      <a:endParaRPr kumimoji="0" lang="es-ES" sz="1200" u="none" strike="noStrike" cap="none" normalizeH="0" baseline="0" dirty="0" smtClean="0">
                        <a:ln>
                          <a:noFill/>
                        </a:ln>
                        <a:effectLst/>
                      </a:endParaRPr>
                    </a:p>
                    <a:p>
                      <a:pPr marL="0" marR="0" lvl="0" indent="0" algn="just" defTabSz="914400" rtl="0" eaLnBrk="0" fontAlgn="base" latinLnBrk="0" hangingPunct="0">
                        <a:lnSpc>
                          <a:spcPct val="100000"/>
                        </a:lnSpc>
                        <a:spcBef>
                          <a:spcPct val="0"/>
                        </a:spcBef>
                        <a:spcAft>
                          <a:spcPct val="0"/>
                        </a:spcAft>
                        <a:buClrTx/>
                        <a:buSzTx/>
                        <a:buFont typeface="Symbol" pitchFamily="18" charset="2"/>
                        <a:buAutoNum type="arabicPeriod"/>
                        <a:tabLst>
                          <a:tab pos="228600" algn="l"/>
                        </a:tabLst>
                      </a:pPr>
                      <a:r>
                        <a:rPr kumimoji="0" lang="es-AR" sz="1200" u="none" strike="noStrike" cap="none" normalizeH="0" baseline="0" dirty="0" smtClean="0">
                          <a:ln>
                            <a:noFill/>
                          </a:ln>
                          <a:effectLst/>
                        </a:rPr>
                        <a:t>Analiza las adaptaciones o incorporaciones en temas de base de datos.</a:t>
                      </a:r>
                      <a:endParaRPr kumimoji="0" lang="es-ES" sz="1200" u="none" strike="noStrike" cap="none" normalizeH="0" baseline="0" dirty="0" smtClean="0">
                        <a:ln>
                          <a:noFill/>
                        </a:ln>
                        <a:effectLst/>
                      </a:endParaRPr>
                    </a:p>
                    <a:p>
                      <a:pPr marL="0" marR="0" lvl="0" indent="0" algn="just" defTabSz="914400" rtl="0" eaLnBrk="0" fontAlgn="base" latinLnBrk="0" hangingPunct="0">
                        <a:lnSpc>
                          <a:spcPct val="100000"/>
                        </a:lnSpc>
                        <a:spcBef>
                          <a:spcPct val="0"/>
                        </a:spcBef>
                        <a:spcAft>
                          <a:spcPct val="0"/>
                        </a:spcAft>
                        <a:buClrTx/>
                        <a:buSzTx/>
                        <a:buFont typeface="Symbol" pitchFamily="18" charset="2"/>
                        <a:buAutoNum type="arabicPeriod"/>
                        <a:tabLst>
                          <a:tab pos="228600" algn="l"/>
                        </a:tabLst>
                      </a:pPr>
                      <a:r>
                        <a:rPr kumimoji="0" lang="es-AR" sz="1200" u="none" strike="noStrike" cap="none" normalizeH="0" baseline="0" dirty="0" smtClean="0">
                          <a:ln>
                            <a:noFill/>
                          </a:ln>
                          <a:effectLst/>
                        </a:rPr>
                        <a:t>Responsable de la implementación de nuevas bases de datos o mejoras a las existentes.</a:t>
                      </a:r>
                      <a:endParaRPr kumimoji="0" lang="es-AR" sz="1200" b="0" i="0" u="none" strike="noStrike" cap="none" normalizeH="0" baseline="0" dirty="0" smtClean="0">
                        <a:ln>
                          <a:noFill/>
                        </a:ln>
                        <a:solidFill>
                          <a:schemeClr val="tx2"/>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70980"/>
                      </a:schemeClr>
                    </a:solidFill>
                  </a:tcPr>
                </a:tc>
              </a:tr>
              <a:tr h="8397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200" b="1" i="0" u="none" strike="noStrike" cap="none" normalizeH="0" baseline="0" dirty="0" smtClean="0">
                          <a:ln>
                            <a:noFill/>
                          </a:ln>
                          <a:solidFill>
                            <a:schemeClr val="tx1"/>
                          </a:solidFill>
                          <a:effectLst/>
                          <a:latin typeface="Arial" charset="0"/>
                        </a:rPr>
                        <a:t>Analista </a:t>
                      </a:r>
                      <a:r>
                        <a:rPr kumimoji="0" lang="es-AR" sz="1200" b="1" i="0" u="none" strike="noStrike" cap="none" normalizeH="0" baseline="0" dirty="0" err="1" smtClean="0">
                          <a:ln>
                            <a:noFill/>
                          </a:ln>
                          <a:solidFill>
                            <a:schemeClr val="tx1"/>
                          </a:solidFill>
                          <a:effectLst/>
                          <a:latin typeface="Arial" charset="0"/>
                        </a:rPr>
                        <a:t>Tester</a:t>
                      </a:r>
                      <a:endParaRPr kumimoji="0" lang="es-AR" sz="1200" b="1"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s-AR" sz="1200" b="0" i="0" u="none" strike="noStrike" cap="none" normalizeH="0" baseline="0" dirty="0" smtClean="0">
                          <a:ln>
                            <a:noFill/>
                          </a:ln>
                          <a:solidFill>
                            <a:schemeClr val="tx2"/>
                          </a:solidFill>
                          <a:effectLst/>
                          <a:latin typeface="Arial" charset="0"/>
                        </a:rPr>
                        <a:t>Confecciona el Plan de Prueba:</a:t>
                      </a:r>
                      <a:endParaRPr kumimoji="0" lang="es-ES" sz="1200" b="0" i="0" u="none" strike="noStrike" cap="none" normalizeH="0" baseline="0" dirty="0" smtClean="0">
                        <a:ln>
                          <a:noFill/>
                        </a:ln>
                        <a:solidFill>
                          <a:schemeClr val="tx2"/>
                        </a:solidFill>
                        <a:effectLst/>
                        <a:latin typeface="Arial" charset="0"/>
                      </a:endParaRPr>
                    </a:p>
                    <a:p>
                      <a:pPr marL="0" marR="0" lvl="0" indent="0" algn="just" defTabSz="914400" rtl="0" eaLnBrk="0" fontAlgn="base" latinLnBrk="0" hangingPunct="0">
                        <a:lnSpc>
                          <a:spcPct val="100000"/>
                        </a:lnSpc>
                        <a:spcBef>
                          <a:spcPct val="0"/>
                        </a:spcBef>
                        <a:spcAft>
                          <a:spcPct val="0"/>
                        </a:spcAft>
                        <a:buClrTx/>
                        <a:buSzTx/>
                        <a:buFont typeface="Symbol" pitchFamily="18" charset="2"/>
                        <a:buAutoNum type="arabicPeriod"/>
                        <a:tabLst>
                          <a:tab pos="228600" algn="l"/>
                        </a:tabLst>
                      </a:pPr>
                      <a:r>
                        <a:rPr kumimoji="0" lang="es-AR" sz="1200" b="0" i="0" u="none" strike="noStrike" cap="none" normalizeH="0" baseline="0" dirty="0" smtClean="0">
                          <a:ln>
                            <a:noFill/>
                          </a:ln>
                          <a:solidFill>
                            <a:schemeClr val="tx2"/>
                          </a:solidFill>
                          <a:effectLst/>
                          <a:latin typeface="Arial" charset="0"/>
                        </a:rPr>
                        <a:t>Coordina las actividades de </a:t>
                      </a:r>
                      <a:r>
                        <a:rPr kumimoji="0" lang="es-AR" sz="1200" b="0" i="0" u="none" strike="noStrike" cap="none" normalizeH="0" baseline="0" dirty="0" err="1" smtClean="0">
                          <a:ln>
                            <a:noFill/>
                          </a:ln>
                          <a:solidFill>
                            <a:schemeClr val="tx2"/>
                          </a:solidFill>
                          <a:effectLst/>
                          <a:latin typeface="Arial" charset="0"/>
                        </a:rPr>
                        <a:t>testing</a:t>
                      </a:r>
                      <a:r>
                        <a:rPr kumimoji="0" lang="es-AR" sz="1200" b="0" i="0" u="none" strike="noStrike" cap="none" normalizeH="0" baseline="0" dirty="0" smtClean="0">
                          <a:ln>
                            <a:noFill/>
                          </a:ln>
                          <a:solidFill>
                            <a:schemeClr val="tx2"/>
                          </a:solidFill>
                          <a:effectLst/>
                          <a:latin typeface="Arial" charset="0"/>
                        </a:rPr>
                        <a:t> con los distintos participantes.</a:t>
                      </a:r>
                      <a:endParaRPr kumimoji="0" lang="es-ES" sz="1200" b="0" i="0" u="none" strike="noStrike" cap="none" normalizeH="0" baseline="0" dirty="0" smtClean="0">
                        <a:ln>
                          <a:noFill/>
                        </a:ln>
                        <a:solidFill>
                          <a:schemeClr val="tx2"/>
                        </a:solidFill>
                        <a:effectLst/>
                        <a:latin typeface="Arial" charset="0"/>
                      </a:endParaRPr>
                    </a:p>
                    <a:p>
                      <a:pPr marL="0" marR="0" lvl="0" indent="0" algn="just" defTabSz="914400" rtl="0" eaLnBrk="0" fontAlgn="base" latinLnBrk="0" hangingPunct="0">
                        <a:lnSpc>
                          <a:spcPct val="100000"/>
                        </a:lnSpc>
                        <a:spcBef>
                          <a:spcPct val="0"/>
                        </a:spcBef>
                        <a:spcAft>
                          <a:spcPct val="0"/>
                        </a:spcAft>
                        <a:buClrTx/>
                        <a:buSzTx/>
                        <a:buFont typeface="Symbol" pitchFamily="18" charset="2"/>
                        <a:buAutoNum type="arabicPeriod"/>
                        <a:tabLst>
                          <a:tab pos="228600" algn="l"/>
                        </a:tabLst>
                      </a:pPr>
                      <a:r>
                        <a:rPr kumimoji="0" lang="es-AR" sz="1200" b="0" i="0" u="none" strike="noStrike" cap="none" normalizeH="0" baseline="0" dirty="0" smtClean="0">
                          <a:ln>
                            <a:noFill/>
                          </a:ln>
                          <a:solidFill>
                            <a:schemeClr val="tx2"/>
                          </a:solidFill>
                          <a:effectLst/>
                          <a:latin typeface="Arial" charset="0"/>
                        </a:rPr>
                        <a:t>Diseña, carga, valida y ejecuta los casos de prueba.</a:t>
                      </a:r>
                      <a:endParaRPr kumimoji="0" lang="es-ES" sz="1200" b="0" i="0" u="none" strike="noStrike" cap="none" normalizeH="0" baseline="0" dirty="0" smtClean="0">
                        <a:ln>
                          <a:noFill/>
                        </a:ln>
                        <a:solidFill>
                          <a:schemeClr val="tx2"/>
                        </a:solidFill>
                        <a:effectLst/>
                        <a:latin typeface="Arial" charset="0"/>
                      </a:endParaRPr>
                    </a:p>
                    <a:p>
                      <a:pPr marL="0" marR="0" lvl="0" indent="0" algn="just" defTabSz="914400" rtl="0" eaLnBrk="0" fontAlgn="base" latinLnBrk="0" hangingPunct="0">
                        <a:lnSpc>
                          <a:spcPct val="100000"/>
                        </a:lnSpc>
                        <a:spcBef>
                          <a:spcPct val="0"/>
                        </a:spcBef>
                        <a:spcAft>
                          <a:spcPct val="0"/>
                        </a:spcAft>
                        <a:buClrTx/>
                        <a:buSzTx/>
                        <a:buFont typeface="Symbol" pitchFamily="18" charset="2"/>
                        <a:buAutoNum type="arabicPeriod"/>
                        <a:tabLst>
                          <a:tab pos="228600" algn="l"/>
                        </a:tabLst>
                      </a:pPr>
                      <a:r>
                        <a:rPr kumimoji="0" lang="es-AR" sz="1200" b="0" i="0" u="none" strike="noStrike" cap="none" normalizeH="0" baseline="0" dirty="0" smtClean="0">
                          <a:ln>
                            <a:noFill/>
                          </a:ln>
                          <a:solidFill>
                            <a:schemeClr val="tx2"/>
                          </a:solidFill>
                          <a:effectLst/>
                          <a:latin typeface="Arial" charset="0"/>
                        </a:rPr>
                        <a:t>Registra y realiza el seguimiento de defectos detectados.</a:t>
                      </a:r>
                      <a:endParaRPr kumimoji="0" lang="es-ES" sz="1200" b="0" i="0" u="none" strike="noStrike" cap="none" normalizeH="0" baseline="0" dirty="0" smtClean="0">
                        <a:ln>
                          <a:noFill/>
                        </a:ln>
                        <a:solidFill>
                          <a:schemeClr val="tx2"/>
                        </a:solidFill>
                        <a:effectLst/>
                        <a:latin typeface="Arial" charset="0"/>
                      </a:endParaRPr>
                    </a:p>
                    <a:p>
                      <a:pPr marL="0" marR="0" lvl="0" indent="0" algn="just" defTabSz="914400" rtl="0" eaLnBrk="0" fontAlgn="base" latinLnBrk="0" hangingPunct="0">
                        <a:lnSpc>
                          <a:spcPct val="100000"/>
                        </a:lnSpc>
                        <a:spcBef>
                          <a:spcPct val="0"/>
                        </a:spcBef>
                        <a:spcAft>
                          <a:spcPct val="0"/>
                        </a:spcAft>
                        <a:buClrTx/>
                        <a:buSzTx/>
                        <a:buFont typeface="Symbol" pitchFamily="18" charset="2"/>
                        <a:buAutoNum type="arabicPeriod"/>
                        <a:tabLst>
                          <a:tab pos="228600" algn="l"/>
                        </a:tabLst>
                      </a:pPr>
                      <a:r>
                        <a:rPr kumimoji="0" lang="es-AR" sz="1200" b="0" i="0" u="none" strike="noStrike" cap="none" normalizeH="0" baseline="0" dirty="0" smtClean="0">
                          <a:ln>
                            <a:noFill/>
                          </a:ln>
                          <a:solidFill>
                            <a:schemeClr val="tx2"/>
                          </a:solidFill>
                          <a:effectLst/>
                          <a:latin typeface="Arial" charset="0"/>
                        </a:rPr>
                        <a:t>Verifica y analiza los resultados de las pruebas.</a:t>
                      </a:r>
                      <a:endParaRPr kumimoji="0" lang="es-ES" sz="1200" b="0" i="0" u="none" strike="noStrike" cap="none" normalizeH="0" baseline="0" dirty="0" smtClean="0">
                        <a:ln>
                          <a:noFill/>
                        </a:ln>
                        <a:solidFill>
                          <a:schemeClr val="tx2"/>
                        </a:solidFill>
                        <a:effectLst/>
                        <a:latin typeface="Arial" charset="0"/>
                      </a:endParaRPr>
                    </a:p>
                    <a:p>
                      <a:pPr marL="0" marR="0" lvl="0" indent="0" algn="just" defTabSz="914400" rtl="0" eaLnBrk="0" fontAlgn="base" latinLnBrk="0" hangingPunct="0">
                        <a:lnSpc>
                          <a:spcPct val="100000"/>
                        </a:lnSpc>
                        <a:spcBef>
                          <a:spcPct val="0"/>
                        </a:spcBef>
                        <a:spcAft>
                          <a:spcPct val="0"/>
                        </a:spcAft>
                        <a:buClrTx/>
                        <a:buSzTx/>
                        <a:buFont typeface="Symbol" pitchFamily="18" charset="2"/>
                        <a:buAutoNum type="arabicPeriod"/>
                        <a:tabLst>
                          <a:tab pos="228600" algn="l"/>
                        </a:tabLst>
                      </a:pPr>
                      <a:r>
                        <a:rPr kumimoji="0" lang="es-AR" sz="1200" b="0" i="0" u="none" strike="noStrike" cap="none" normalizeH="0" baseline="0" dirty="0" smtClean="0">
                          <a:ln>
                            <a:noFill/>
                          </a:ln>
                          <a:solidFill>
                            <a:schemeClr val="tx2"/>
                          </a:solidFill>
                          <a:effectLst/>
                          <a:latin typeface="Arial" charset="0"/>
                        </a:rPr>
                        <a:t>Actúa como soporte en la prueba de aceptación del usuario.</a:t>
                      </a:r>
                      <a:endParaRPr kumimoji="0" lang="es-ES" sz="1200" b="0" i="0" u="none" strike="noStrike" cap="none" normalizeH="0" baseline="0" dirty="0" smtClean="0">
                        <a:ln>
                          <a:noFill/>
                        </a:ln>
                        <a:solidFill>
                          <a:schemeClr val="tx2"/>
                        </a:solidFill>
                        <a:effectLst/>
                        <a:latin typeface="Arial" charset="0"/>
                      </a:endParaRPr>
                    </a:p>
                    <a:p>
                      <a:pPr marL="0" marR="0" lvl="0" indent="0" algn="just" defTabSz="914400" rtl="0" eaLnBrk="0" fontAlgn="base" latinLnBrk="0" hangingPunct="0">
                        <a:lnSpc>
                          <a:spcPct val="100000"/>
                        </a:lnSpc>
                        <a:spcBef>
                          <a:spcPct val="0"/>
                        </a:spcBef>
                        <a:spcAft>
                          <a:spcPct val="0"/>
                        </a:spcAft>
                        <a:buClrTx/>
                        <a:buSzTx/>
                        <a:buFont typeface="Symbol" pitchFamily="18" charset="2"/>
                        <a:buAutoNum type="arabicPeriod"/>
                        <a:tabLst>
                          <a:tab pos="228600" algn="l"/>
                        </a:tabLst>
                      </a:pPr>
                      <a:r>
                        <a:rPr kumimoji="0" lang="es-AR" sz="1200" b="0" i="0" u="none" strike="noStrike" cap="none" normalizeH="0" baseline="0" dirty="0" smtClean="0">
                          <a:ln>
                            <a:noFill/>
                          </a:ln>
                          <a:solidFill>
                            <a:schemeClr val="tx2"/>
                          </a:solidFill>
                          <a:effectLst/>
                          <a:latin typeface="Arial" charset="0"/>
                        </a:rPr>
                        <a:t>Emite el Informe final de pruebas y lo distribuye.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70980"/>
                      </a:schemeClr>
                    </a:solidFill>
                  </a:tcPr>
                </a:tc>
              </a:tr>
              <a:tr h="8397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200" b="1" i="0" u="none" strike="noStrike" cap="none" normalizeH="0" baseline="0" dirty="0" smtClean="0">
                          <a:ln>
                            <a:noFill/>
                          </a:ln>
                          <a:solidFill>
                            <a:schemeClr val="tx1"/>
                          </a:solidFill>
                          <a:effectLst/>
                          <a:latin typeface="Arial" charset="0"/>
                        </a:rPr>
                        <a:t>Analista </a:t>
                      </a:r>
                      <a:r>
                        <a:rPr kumimoji="0" lang="es-AR" sz="1200" b="1" i="0" u="none" strike="noStrike" cap="none" normalizeH="0" baseline="0" dirty="0" err="1" smtClean="0">
                          <a:ln>
                            <a:noFill/>
                          </a:ln>
                          <a:solidFill>
                            <a:schemeClr val="tx1"/>
                          </a:solidFill>
                          <a:effectLst/>
                          <a:latin typeface="Arial" charset="0"/>
                        </a:rPr>
                        <a:t>Quality</a:t>
                      </a:r>
                      <a:r>
                        <a:rPr kumimoji="0" lang="es-AR" sz="1200" b="1" i="0" u="none" strike="noStrike" cap="none" normalizeH="0" baseline="0" dirty="0" smtClean="0">
                          <a:ln>
                            <a:noFill/>
                          </a:ln>
                          <a:solidFill>
                            <a:schemeClr val="tx1"/>
                          </a:solidFill>
                          <a:effectLst/>
                          <a:latin typeface="Arial" charset="0"/>
                        </a:rPr>
                        <a:t> </a:t>
                      </a:r>
                      <a:r>
                        <a:rPr kumimoji="0" lang="es-AR" sz="1200" b="1" i="0" u="none" strike="noStrike" cap="none" normalizeH="0" baseline="0" dirty="0" err="1" smtClean="0">
                          <a:ln>
                            <a:noFill/>
                          </a:ln>
                          <a:solidFill>
                            <a:schemeClr val="tx1"/>
                          </a:solidFill>
                          <a:effectLst/>
                          <a:latin typeface="Arial" charset="0"/>
                        </a:rPr>
                        <a:t>Assurance</a:t>
                      </a:r>
                      <a:endParaRPr kumimoji="0" lang="es-AR" sz="1200" b="1"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s-AR" sz="1200" b="0" i="0" u="none" strike="noStrike" cap="none" normalizeH="0" baseline="0" dirty="0" smtClean="0">
                          <a:ln>
                            <a:noFill/>
                          </a:ln>
                          <a:solidFill>
                            <a:schemeClr val="tx2"/>
                          </a:solidFill>
                          <a:effectLst/>
                          <a:latin typeface="Arial" charset="0"/>
                        </a:rPr>
                        <a:t>Participa en la elaboración del Plan de Calidad del proyecto:</a:t>
                      </a:r>
                      <a:endParaRPr kumimoji="0" lang="es-ES" sz="1200" b="0" i="0" u="none" strike="noStrike" cap="none" normalizeH="0" baseline="0" dirty="0" smtClean="0">
                        <a:ln>
                          <a:noFill/>
                        </a:ln>
                        <a:solidFill>
                          <a:schemeClr val="tx2"/>
                        </a:solidFill>
                        <a:effectLst/>
                        <a:latin typeface="Arial" charset="0"/>
                      </a:endParaRPr>
                    </a:p>
                    <a:p>
                      <a:pPr marL="0" marR="0" lvl="0" indent="0" algn="just" defTabSz="914400" rtl="0" eaLnBrk="0" fontAlgn="base" latinLnBrk="0" hangingPunct="0">
                        <a:lnSpc>
                          <a:spcPct val="100000"/>
                        </a:lnSpc>
                        <a:spcBef>
                          <a:spcPct val="0"/>
                        </a:spcBef>
                        <a:spcAft>
                          <a:spcPct val="0"/>
                        </a:spcAft>
                        <a:buClrTx/>
                        <a:buSzTx/>
                        <a:buFont typeface="Symbol" pitchFamily="18" charset="2"/>
                        <a:buAutoNum type="arabicPeriod"/>
                        <a:tabLst>
                          <a:tab pos="228600" algn="l"/>
                        </a:tabLst>
                      </a:pPr>
                      <a:r>
                        <a:rPr kumimoji="0" lang="es-AR" sz="1200" b="0" i="0" u="none" strike="noStrike" cap="none" normalizeH="0" baseline="0" dirty="0" smtClean="0">
                          <a:ln>
                            <a:noFill/>
                          </a:ln>
                          <a:solidFill>
                            <a:schemeClr val="tx2"/>
                          </a:solidFill>
                          <a:effectLst/>
                          <a:latin typeface="Arial" charset="0"/>
                        </a:rPr>
                        <a:t>Brinda soporte en la generación de los documentos entregables en cada etapa del proyecto.</a:t>
                      </a:r>
                      <a:endParaRPr kumimoji="0" lang="es-ES" sz="1200" b="0" i="0" u="none" strike="noStrike" cap="none" normalizeH="0" baseline="0" dirty="0" smtClean="0">
                        <a:ln>
                          <a:noFill/>
                        </a:ln>
                        <a:solidFill>
                          <a:schemeClr val="tx2"/>
                        </a:solidFill>
                        <a:effectLst/>
                        <a:latin typeface="Arial" charset="0"/>
                      </a:endParaRPr>
                    </a:p>
                    <a:p>
                      <a:pPr marL="0" marR="0" lvl="0" indent="0" algn="just" defTabSz="914400" rtl="0" eaLnBrk="0" fontAlgn="base" latinLnBrk="0" hangingPunct="0">
                        <a:lnSpc>
                          <a:spcPct val="100000"/>
                        </a:lnSpc>
                        <a:spcBef>
                          <a:spcPct val="0"/>
                        </a:spcBef>
                        <a:spcAft>
                          <a:spcPct val="0"/>
                        </a:spcAft>
                        <a:buClrTx/>
                        <a:buSzTx/>
                        <a:buFont typeface="Symbol" pitchFamily="18" charset="2"/>
                        <a:buAutoNum type="arabicPeriod"/>
                        <a:tabLst>
                          <a:tab pos="228600" algn="l"/>
                        </a:tabLst>
                      </a:pPr>
                      <a:r>
                        <a:rPr kumimoji="0" lang="es-AR" sz="1200" b="0" i="0" u="none" strike="noStrike" cap="none" normalizeH="0" baseline="0" dirty="0" smtClean="0">
                          <a:ln>
                            <a:noFill/>
                          </a:ln>
                          <a:solidFill>
                            <a:schemeClr val="tx2"/>
                          </a:solidFill>
                          <a:effectLst/>
                          <a:latin typeface="Arial" charset="0"/>
                        </a:rPr>
                        <a:t>Realizar las tareas de Control de Calidad en todos los productos determinados en el Plan de Calidad del proyecto.</a:t>
                      </a:r>
                      <a:endParaRPr kumimoji="0" lang="es-ES" sz="1200" b="0" i="0" u="none" strike="noStrike" cap="none" normalizeH="0" baseline="0" dirty="0" smtClean="0">
                        <a:ln>
                          <a:noFill/>
                        </a:ln>
                        <a:solidFill>
                          <a:schemeClr val="tx2"/>
                        </a:solidFill>
                        <a:effectLst/>
                        <a:latin typeface="Arial" charset="0"/>
                      </a:endParaRPr>
                    </a:p>
                    <a:p>
                      <a:pPr marL="0" marR="0" lvl="0" indent="0" algn="just" defTabSz="914400" rtl="0" eaLnBrk="0" fontAlgn="base" latinLnBrk="0" hangingPunct="0">
                        <a:lnSpc>
                          <a:spcPct val="100000"/>
                        </a:lnSpc>
                        <a:spcBef>
                          <a:spcPct val="0"/>
                        </a:spcBef>
                        <a:spcAft>
                          <a:spcPct val="0"/>
                        </a:spcAft>
                        <a:buClrTx/>
                        <a:buSzTx/>
                        <a:buFont typeface="Symbol" pitchFamily="18" charset="2"/>
                        <a:buAutoNum type="arabicPeriod"/>
                        <a:tabLst>
                          <a:tab pos="228600" algn="l"/>
                        </a:tabLst>
                      </a:pPr>
                      <a:r>
                        <a:rPr kumimoji="0" lang="es-AR" sz="1200" b="0" i="0" u="none" strike="noStrike" cap="none" normalizeH="0" baseline="0" dirty="0" smtClean="0">
                          <a:ln>
                            <a:noFill/>
                          </a:ln>
                          <a:solidFill>
                            <a:schemeClr val="tx2"/>
                          </a:solidFill>
                          <a:effectLst/>
                          <a:latin typeface="Arial" charset="0"/>
                        </a:rPr>
                        <a:t>Realiza el seguimiento del Plan de Calidad del Proyecto.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553065592"/>
      </p:ext>
    </p:extLst>
  </p:cSld>
  <p:clrMapOvr>
    <a:masterClrMapping/>
  </p:clrMapOvr>
  <p:transition spd="slow">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67544" y="894365"/>
            <a:ext cx="5743945" cy="369332"/>
          </a:xfrm>
          <a:prstGeom prst="rect">
            <a:avLst/>
          </a:prstGeom>
        </p:spPr>
        <p:txBody>
          <a:bodyPr wrap="square">
            <a:spAutoFit/>
          </a:bodyPr>
          <a:lstStyle/>
          <a:p>
            <a:r>
              <a:rPr lang="es-CL" b="1" spc="600" dirty="0" smtClean="0">
                <a:solidFill>
                  <a:schemeClr val="accent1"/>
                </a:solidFill>
              </a:rPr>
              <a:t>Recolectar Requerimientos</a:t>
            </a:r>
            <a:endParaRPr lang="es-CL" b="1" spc="600" dirty="0">
              <a:solidFill>
                <a:schemeClr val="accent1"/>
              </a:solidFill>
            </a:endParaRPr>
          </a:p>
        </p:txBody>
      </p:sp>
      <p:sp>
        <p:nvSpPr>
          <p:cNvPr id="4" name="Rectángulo 3"/>
          <p:cNvSpPr/>
          <p:nvPr/>
        </p:nvSpPr>
        <p:spPr>
          <a:xfrm>
            <a:off x="467544" y="404664"/>
            <a:ext cx="4572000" cy="369332"/>
          </a:xfrm>
          <a:prstGeom prst="rect">
            <a:avLst/>
          </a:prstGeom>
        </p:spPr>
        <p:txBody>
          <a:bodyPr>
            <a:spAutoFit/>
          </a:bodyPr>
          <a:lstStyle/>
          <a:p>
            <a:r>
              <a:rPr lang="es-CL" dirty="0" smtClean="0">
                <a:solidFill>
                  <a:schemeClr val="bg1"/>
                </a:solidFill>
              </a:rPr>
              <a:t>Recolección de Información</a:t>
            </a:r>
            <a:endParaRPr lang="es-CL" dirty="0">
              <a:solidFill>
                <a:schemeClr val="bg1"/>
              </a:solidFill>
            </a:endParaRPr>
          </a:p>
        </p:txBody>
      </p:sp>
      <p:sp>
        <p:nvSpPr>
          <p:cNvPr id="3" name="Rectángulo 2"/>
          <p:cNvSpPr/>
          <p:nvPr/>
        </p:nvSpPr>
        <p:spPr>
          <a:xfrm>
            <a:off x="467544" y="1472814"/>
            <a:ext cx="8280920" cy="1061829"/>
          </a:xfrm>
          <a:prstGeom prst="rect">
            <a:avLst/>
          </a:prstGeom>
        </p:spPr>
        <p:txBody>
          <a:bodyPr wrap="square">
            <a:spAutoFit/>
          </a:bodyPr>
          <a:lstStyle/>
          <a:p>
            <a:pPr algn="just">
              <a:lnSpc>
                <a:spcPct val="150000"/>
              </a:lnSpc>
            </a:pPr>
            <a:r>
              <a:rPr lang="es-CL" sz="1400" dirty="0">
                <a:solidFill>
                  <a:schemeClr val="tx2"/>
                </a:solidFill>
                <a:latin typeface="Verdana" panose="020B0604030504040204" pitchFamily="34" charset="0"/>
              </a:rPr>
              <a:t>El objetivo principal de la tarea de </a:t>
            </a:r>
            <a:r>
              <a:rPr lang="es-CL" sz="1400" dirty="0" smtClean="0">
                <a:solidFill>
                  <a:schemeClr val="tx2"/>
                </a:solidFill>
                <a:latin typeface="Verdana" panose="020B0604030504040204" pitchFamily="34" charset="0"/>
              </a:rPr>
              <a:t>“recolectar los </a:t>
            </a:r>
            <a:r>
              <a:rPr lang="es-CL" sz="1400" dirty="0">
                <a:solidFill>
                  <a:schemeClr val="tx2"/>
                </a:solidFill>
                <a:latin typeface="Verdana" panose="020B0604030504040204" pitchFamily="34" charset="0"/>
              </a:rPr>
              <a:t>requisitos del </a:t>
            </a:r>
            <a:r>
              <a:rPr lang="es-CL" sz="1400" dirty="0" smtClean="0">
                <a:solidFill>
                  <a:schemeClr val="tx2"/>
                </a:solidFill>
                <a:latin typeface="Verdana" panose="020B0604030504040204" pitchFamily="34" charset="0"/>
              </a:rPr>
              <a:t>sistema“, </a:t>
            </a:r>
            <a:r>
              <a:rPr lang="es-CL" sz="1400" dirty="0">
                <a:solidFill>
                  <a:schemeClr val="tx2"/>
                </a:solidFill>
                <a:latin typeface="Verdana" panose="020B0604030504040204" pitchFamily="34" charset="0"/>
              </a:rPr>
              <a:t>es </a:t>
            </a:r>
            <a:r>
              <a:rPr lang="es-CL" sz="1400" dirty="0" smtClean="0">
                <a:solidFill>
                  <a:schemeClr val="tx2"/>
                </a:solidFill>
                <a:latin typeface="Verdana" panose="020B0604030504040204" pitchFamily="34" charset="0"/>
              </a:rPr>
              <a:t>capturar la información que nos permita la </a:t>
            </a:r>
            <a:r>
              <a:rPr lang="es-CL" sz="1400" dirty="0">
                <a:solidFill>
                  <a:schemeClr val="tx2"/>
                </a:solidFill>
                <a:latin typeface="Verdana" panose="020B0604030504040204" pitchFamily="34" charset="0"/>
              </a:rPr>
              <a:t>definición del sistema software a desarrollar, tomando como punto de partida los </a:t>
            </a:r>
            <a:r>
              <a:rPr lang="es-CL" sz="1400" i="1" dirty="0">
                <a:solidFill>
                  <a:schemeClr val="tx2"/>
                </a:solidFill>
                <a:latin typeface="Verdana" panose="020B0604030504040204" pitchFamily="34" charset="0"/>
              </a:rPr>
              <a:t>requisitos generales</a:t>
            </a:r>
            <a:r>
              <a:rPr lang="es-CL" sz="1400" dirty="0">
                <a:solidFill>
                  <a:schemeClr val="tx2"/>
                </a:solidFill>
                <a:latin typeface="Verdana" panose="020B0604030504040204" pitchFamily="34" charset="0"/>
              </a:rPr>
              <a:t> </a:t>
            </a:r>
            <a:r>
              <a:rPr lang="es-CL" sz="1400" dirty="0" smtClean="0">
                <a:solidFill>
                  <a:schemeClr val="tx2"/>
                </a:solidFill>
                <a:latin typeface="Verdana" panose="020B0604030504040204" pitchFamily="34" charset="0"/>
              </a:rPr>
              <a:t>considerando </a:t>
            </a:r>
            <a:r>
              <a:rPr lang="es-CL" sz="1400" dirty="0">
                <a:solidFill>
                  <a:schemeClr val="tx2"/>
                </a:solidFill>
                <a:latin typeface="Verdana" panose="020B0604030504040204" pitchFamily="34" charset="0"/>
              </a:rPr>
              <a:t>los </a:t>
            </a:r>
            <a:r>
              <a:rPr lang="es-CL" sz="1400" i="1" dirty="0">
                <a:solidFill>
                  <a:schemeClr val="tx2"/>
                </a:solidFill>
                <a:latin typeface="Verdana" panose="020B0604030504040204" pitchFamily="34" charset="0"/>
              </a:rPr>
              <a:t>objetivos de </a:t>
            </a:r>
            <a:r>
              <a:rPr lang="es-CL" sz="1400" i="1" dirty="0" smtClean="0">
                <a:solidFill>
                  <a:schemeClr val="tx2"/>
                </a:solidFill>
                <a:latin typeface="Verdana" panose="020B0604030504040204" pitchFamily="34" charset="0"/>
              </a:rPr>
              <a:t>negocio</a:t>
            </a:r>
            <a:r>
              <a:rPr lang="es-CL" sz="1400" dirty="0" smtClean="0">
                <a:solidFill>
                  <a:schemeClr val="tx2"/>
                </a:solidFill>
                <a:latin typeface="Verdana" panose="020B0604030504040204" pitchFamily="34" charset="0"/>
              </a:rPr>
              <a:t>.</a:t>
            </a:r>
            <a:endParaRPr lang="es-CL" sz="1400" dirty="0">
              <a:solidFill>
                <a:schemeClr val="tx2"/>
              </a:solidFill>
            </a:endParaRPr>
          </a:p>
        </p:txBody>
      </p:sp>
      <p:pic>
        <p:nvPicPr>
          <p:cNvPr id="6146" name="Picture 2" descr="http://www.northware.mx/wp-content/uploads/2012/01/febrero-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996952"/>
            <a:ext cx="7270993" cy="127242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encrypted-tbn3.gstatic.com/images?q=tbn:ANd9GcQGulyfUqmgMeNgh9uQ1812FdAGltBZbyneKAAzKCB-VbQUCP8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875" y="4437112"/>
            <a:ext cx="3449960" cy="2096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62710"/>
      </p:ext>
    </p:extLst>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67544" y="894365"/>
            <a:ext cx="5743945" cy="369332"/>
          </a:xfrm>
          <a:prstGeom prst="rect">
            <a:avLst/>
          </a:prstGeom>
        </p:spPr>
        <p:txBody>
          <a:bodyPr wrap="square">
            <a:spAutoFit/>
          </a:bodyPr>
          <a:lstStyle/>
          <a:p>
            <a:r>
              <a:rPr lang="es-CL" b="1" spc="600" dirty="0" smtClean="0">
                <a:solidFill>
                  <a:schemeClr val="accent1"/>
                </a:solidFill>
              </a:rPr>
              <a:t>Recolectar Requerimientos</a:t>
            </a:r>
            <a:endParaRPr lang="es-CL" b="1" spc="600" dirty="0">
              <a:solidFill>
                <a:schemeClr val="accent1"/>
              </a:solidFill>
            </a:endParaRPr>
          </a:p>
        </p:txBody>
      </p:sp>
      <p:sp>
        <p:nvSpPr>
          <p:cNvPr id="4" name="Rectángulo 3"/>
          <p:cNvSpPr/>
          <p:nvPr/>
        </p:nvSpPr>
        <p:spPr>
          <a:xfrm>
            <a:off x="467544" y="404664"/>
            <a:ext cx="4572000" cy="369332"/>
          </a:xfrm>
          <a:prstGeom prst="rect">
            <a:avLst/>
          </a:prstGeom>
        </p:spPr>
        <p:txBody>
          <a:bodyPr>
            <a:spAutoFit/>
          </a:bodyPr>
          <a:lstStyle/>
          <a:p>
            <a:r>
              <a:rPr lang="es-CL" dirty="0" smtClean="0">
                <a:solidFill>
                  <a:schemeClr val="bg1"/>
                </a:solidFill>
              </a:rPr>
              <a:t>Recolección de Información</a:t>
            </a:r>
            <a:endParaRPr lang="es-CL" dirty="0">
              <a:solidFill>
                <a:schemeClr val="bg1"/>
              </a:solidFill>
            </a:endParaRPr>
          </a:p>
        </p:txBody>
      </p:sp>
      <p:sp>
        <p:nvSpPr>
          <p:cNvPr id="6" name="Rectángulo 5"/>
          <p:cNvSpPr/>
          <p:nvPr/>
        </p:nvSpPr>
        <p:spPr>
          <a:xfrm>
            <a:off x="467544" y="1263697"/>
            <a:ext cx="7920880" cy="1569660"/>
          </a:xfrm>
          <a:prstGeom prst="rect">
            <a:avLst/>
          </a:prstGeom>
        </p:spPr>
        <p:txBody>
          <a:bodyPr wrap="square">
            <a:spAutoFit/>
          </a:bodyPr>
          <a:lstStyle/>
          <a:p>
            <a:pPr algn="just">
              <a:lnSpc>
                <a:spcPct val="150000"/>
              </a:lnSpc>
            </a:pPr>
            <a:r>
              <a:rPr lang="es-CL" sz="1600" b="1" dirty="0">
                <a:solidFill>
                  <a:schemeClr val="tx2"/>
                </a:solidFill>
              </a:rPr>
              <a:t>Técnicas Para la Obtención de </a:t>
            </a:r>
            <a:r>
              <a:rPr lang="es-CL" sz="1600" b="1" dirty="0" smtClean="0">
                <a:solidFill>
                  <a:schemeClr val="tx2"/>
                </a:solidFill>
              </a:rPr>
              <a:t>Requerimientos</a:t>
            </a:r>
          </a:p>
          <a:p>
            <a:pPr algn="just">
              <a:lnSpc>
                <a:spcPct val="150000"/>
              </a:lnSpc>
            </a:pPr>
            <a:r>
              <a:rPr lang="es-CL" sz="1600" dirty="0" smtClean="0">
                <a:solidFill>
                  <a:schemeClr val="tx2"/>
                </a:solidFill>
              </a:rPr>
              <a:t>Existe </a:t>
            </a:r>
            <a:r>
              <a:rPr lang="es-CL" sz="1600" dirty="0">
                <a:solidFill>
                  <a:schemeClr val="tx2"/>
                </a:solidFill>
              </a:rPr>
              <a:t>un gran número de técnicas para obtener requerimientos. A continuación </a:t>
            </a:r>
            <a:r>
              <a:rPr lang="es-CL" sz="1600" dirty="0" smtClean="0">
                <a:solidFill>
                  <a:schemeClr val="tx2"/>
                </a:solidFill>
              </a:rPr>
              <a:t>se describen las </a:t>
            </a:r>
            <a:r>
              <a:rPr lang="es-CL" sz="1600" dirty="0">
                <a:solidFill>
                  <a:schemeClr val="tx2"/>
                </a:solidFill>
              </a:rPr>
              <a:t>más utilizadas. N</a:t>
            </a:r>
            <a:r>
              <a:rPr lang="es-CL" sz="1600" dirty="0" smtClean="0">
                <a:solidFill>
                  <a:schemeClr val="tx2"/>
                </a:solidFill>
              </a:rPr>
              <a:t>inguna </a:t>
            </a:r>
            <a:r>
              <a:rPr lang="es-CL" sz="1600" dirty="0">
                <a:solidFill>
                  <a:schemeClr val="tx2"/>
                </a:solidFill>
              </a:rPr>
              <a:t>de estas </a:t>
            </a:r>
            <a:r>
              <a:rPr lang="es-CL" sz="1600" dirty="0" smtClean="0">
                <a:solidFill>
                  <a:schemeClr val="tx2"/>
                </a:solidFill>
              </a:rPr>
              <a:t>técnicas, </a:t>
            </a:r>
            <a:r>
              <a:rPr lang="es-CL" sz="1600" dirty="0">
                <a:solidFill>
                  <a:schemeClr val="tx2"/>
                </a:solidFill>
              </a:rPr>
              <a:t>es suficiente por sí sola y que es recomendable combinarlas para obtener requerimientos completos.</a:t>
            </a:r>
            <a:endParaRPr lang="es-CL" sz="1600" b="0" i="0" dirty="0">
              <a:solidFill>
                <a:schemeClr val="tx2"/>
              </a:solidFill>
              <a:effectLst/>
            </a:endParaRPr>
          </a:p>
        </p:txBody>
      </p:sp>
      <p:graphicFrame>
        <p:nvGraphicFramePr>
          <p:cNvPr id="7" name="Diagrama 6"/>
          <p:cNvGraphicFramePr/>
          <p:nvPr>
            <p:extLst>
              <p:ext uri="{D42A27DB-BD31-4B8C-83A1-F6EECF244321}">
                <p14:modId xmlns:p14="http://schemas.microsoft.com/office/powerpoint/2010/main" val="1874176406"/>
              </p:ext>
            </p:extLst>
          </p:nvPr>
        </p:nvGraphicFramePr>
        <p:xfrm>
          <a:off x="-36512" y="2771862"/>
          <a:ext cx="8712968"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71101485"/>
      </p:ext>
    </p:extLst>
  </p:cSld>
  <p:clrMapOvr>
    <a:masterClrMapping/>
  </p:clrMapOvr>
  <p:transition spd="slow">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67544" y="404664"/>
            <a:ext cx="4572000" cy="369332"/>
          </a:xfrm>
          <a:prstGeom prst="rect">
            <a:avLst/>
          </a:prstGeom>
        </p:spPr>
        <p:txBody>
          <a:bodyPr>
            <a:spAutoFit/>
          </a:bodyPr>
          <a:lstStyle/>
          <a:p>
            <a:r>
              <a:rPr lang="es-CL" dirty="0" smtClean="0">
                <a:solidFill>
                  <a:schemeClr val="bg1"/>
                </a:solidFill>
              </a:rPr>
              <a:t>Recolección de Información</a:t>
            </a:r>
            <a:endParaRPr lang="es-CL" dirty="0">
              <a:solidFill>
                <a:schemeClr val="bg1"/>
              </a:solidFill>
            </a:endParaRPr>
          </a:p>
        </p:txBody>
      </p:sp>
      <p:graphicFrame>
        <p:nvGraphicFramePr>
          <p:cNvPr id="3" name="Tabla 2"/>
          <p:cNvGraphicFramePr>
            <a:graphicFrameLocks noGrp="1"/>
          </p:cNvGraphicFramePr>
          <p:nvPr>
            <p:extLst>
              <p:ext uri="{D42A27DB-BD31-4B8C-83A1-F6EECF244321}">
                <p14:modId xmlns:p14="http://schemas.microsoft.com/office/powerpoint/2010/main" val="1825488575"/>
              </p:ext>
            </p:extLst>
          </p:nvPr>
        </p:nvGraphicFramePr>
        <p:xfrm>
          <a:off x="611560" y="3573016"/>
          <a:ext cx="8029400" cy="1554480"/>
        </p:xfrm>
        <a:graphic>
          <a:graphicData uri="http://schemas.openxmlformats.org/drawingml/2006/table">
            <a:tbl>
              <a:tblPr>
                <a:tableStyleId>{3B4B98B0-60AC-42C2-AFA5-B58CD77FA1E5}</a:tableStyleId>
              </a:tblPr>
              <a:tblGrid>
                <a:gridCol w="830779"/>
                <a:gridCol w="1868179"/>
                <a:gridCol w="5330442"/>
              </a:tblGrid>
              <a:tr h="173938">
                <a:tc>
                  <a:txBody>
                    <a:bodyPr/>
                    <a:lstStyle/>
                    <a:p>
                      <a:pPr algn="l" fontAlgn="b"/>
                      <a:r>
                        <a:rPr lang="es-CL" sz="1400" u="none" strike="noStrike" dirty="0">
                          <a:effectLst/>
                        </a:rPr>
                        <a:t>[</a:t>
                      </a:r>
                      <a:r>
                        <a:rPr lang="es-CL" sz="1400" u="none" strike="noStrike" dirty="0" smtClean="0">
                          <a:effectLst/>
                        </a:rPr>
                        <a:t>REQ-]</a:t>
                      </a:r>
                      <a:endParaRPr lang="es-CL" sz="14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lumMod val="40000"/>
                        <a:lumOff val="60000"/>
                      </a:schemeClr>
                    </a:solidFill>
                  </a:tcPr>
                </a:tc>
                <a:tc>
                  <a:txBody>
                    <a:bodyPr/>
                    <a:lstStyle/>
                    <a:p>
                      <a:pPr algn="l" fontAlgn="b"/>
                      <a:r>
                        <a:rPr lang="es-CL" sz="1400" u="none" strike="noStrike" dirty="0">
                          <a:effectLst/>
                        </a:rPr>
                        <a:t>[Nombre del modulo al que pertenece este caso de uso]</a:t>
                      </a:r>
                      <a:endParaRPr lang="es-CL" sz="14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lumMod val="40000"/>
                        <a:lumOff val="60000"/>
                      </a:schemeClr>
                    </a:solidFill>
                  </a:tcPr>
                </a:tc>
                <a:tc>
                  <a:txBody>
                    <a:bodyPr/>
                    <a:lstStyle/>
                    <a:p>
                      <a:pPr algn="l" fontAlgn="b"/>
                      <a:r>
                        <a:rPr lang="es-CL" sz="1600" u="none" strike="noStrike" dirty="0" smtClean="0">
                          <a:effectLst/>
                        </a:rPr>
                        <a:t>[Descripción </a:t>
                      </a:r>
                      <a:r>
                        <a:rPr lang="es-CL" sz="1600" u="none" strike="noStrike" dirty="0">
                          <a:effectLst/>
                        </a:rPr>
                        <a:t>corta del requerimiento]</a:t>
                      </a:r>
                      <a:endParaRPr lang="es-CL" sz="16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lumMod val="40000"/>
                        <a:lumOff val="60000"/>
                      </a:schemeClr>
                    </a:solidFill>
                  </a:tcPr>
                </a:tc>
              </a:tr>
              <a:tr h="173938">
                <a:tc>
                  <a:txBody>
                    <a:bodyPr/>
                    <a:lstStyle/>
                    <a:p>
                      <a:pPr algn="l" fontAlgn="b"/>
                      <a:r>
                        <a:rPr lang="es-CL" sz="1200" u="none" strike="noStrike">
                          <a:effectLst/>
                        </a:rPr>
                        <a:t>Req.1</a:t>
                      </a:r>
                      <a:endParaRPr lang="es-CL"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s-CL" sz="1200" u="none" strike="noStrike" dirty="0">
                          <a:effectLst/>
                        </a:rPr>
                        <a:t> </a:t>
                      </a:r>
                      <a:endParaRPr lang="es-CL" sz="12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s-CL" sz="1200" u="none" strike="noStrike">
                          <a:effectLst/>
                        </a:rPr>
                        <a:t> </a:t>
                      </a:r>
                      <a:endParaRPr lang="es-CL"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173938">
                <a:tc>
                  <a:txBody>
                    <a:bodyPr/>
                    <a:lstStyle/>
                    <a:p>
                      <a:pPr algn="l" fontAlgn="b"/>
                      <a:r>
                        <a:rPr lang="es-CL" sz="1200" u="none" strike="noStrike">
                          <a:effectLst/>
                        </a:rPr>
                        <a:t>Req.2</a:t>
                      </a:r>
                      <a:endParaRPr lang="es-CL"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s-CL" sz="1200" u="none" strike="noStrike">
                          <a:effectLst/>
                        </a:rPr>
                        <a:t> </a:t>
                      </a:r>
                      <a:endParaRPr lang="es-CL"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s-CL" sz="1200" u="none" strike="noStrike">
                          <a:effectLst/>
                        </a:rPr>
                        <a:t> </a:t>
                      </a:r>
                      <a:endParaRPr lang="es-CL"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173938">
                <a:tc>
                  <a:txBody>
                    <a:bodyPr/>
                    <a:lstStyle/>
                    <a:p>
                      <a:pPr algn="l" fontAlgn="b"/>
                      <a:r>
                        <a:rPr lang="es-CL" sz="1200" u="none" strike="noStrike">
                          <a:effectLst/>
                        </a:rPr>
                        <a:t>Req.3</a:t>
                      </a:r>
                      <a:endParaRPr lang="es-CL"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s-CL" sz="1200" u="none" strike="noStrike">
                          <a:effectLst/>
                        </a:rPr>
                        <a:t> </a:t>
                      </a:r>
                      <a:endParaRPr lang="es-CL"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s-CL" sz="1200" u="none" strike="noStrike">
                          <a:effectLst/>
                        </a:rPr>
                        <a:t> </a:t>
                      </a:r>
                      <a:endParaRPr lang="es-CL"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173938">
                <a:tc>
                  <a:txBody>
                    <a:bodyPr/>
                    <a:lstStyle/>
                    <a:p>
                      <a:pPr algn="l" fontAlgn="b"/>
                      <a:r>
                        <a:rPr lang="es-CL" sz="1200" u="none" strike="noStrike">
                          <a:effectLst/>
                        </a:rPr>
                        <a:t>Req.4</a:t>
                      </a:r>
                      <a:endParaRPr lang="es-CL"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s-CL" sz="1200" u="none" strike="noStrike">
                          <a:effectLst/>
                        </a:rPr>
                        <a:t> </a:t>
                      </a:r>
                      <a:endParaRPr lang="es-CL"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s-CL" sz="1200" u="none" strike="noStrike" dirty="0">
                          <a:effectLst/>
                        </a:rPr>
                        <a:t> </a:t>
                      </a:r>
                      <a:endParaRPr lang="es-CL" sz="12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173938">
                <a:tc>
                  <a:txBody>
                    <a:bodyPr/>
                    <a:lstStyle/>
                    <a:p>
                      <a:pPr algn="l" fontAlgn="b"/>
                      <a:r>
                        <a:rPr lang="es-CL" sz="1200" u="none" strike="noStrike">
                          <a:effectLst/>
                        </a:rPr>
                        <a:t>Req.5</a:t>
                      </a:r>
                      <a:endParaRPr lang="es-CL"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s-CL" sz="1200" u="none" strike="noStrike" dirty="0">
                          <a:effectLst/>
                        </a:rPr>
                        <a:t> </a:t>
                      </a:r>
                      <a:endParaRPr lang="es-CL" sz="12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s-CL" sz="1200" u="none" strike="noStrike" dirty="0">
                          <a:effectLst/>
                        </a:rPr>
                        <a:t> </a:t>
                      </a:r>
                      <a:endParaRPr lang="es-CL" sz="12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bl>
          </a:graphicData>
        </a:graphic>
      </p:graphicFrame>
      <p:sp>
        <p:nvSpPr>
          <p:cNvPr id="4" name="Rectángulo 3"/>
          <p:cNvSpPr/>
          <p:nvPr/>
        </p:nvSpPr>
        <p:spPr>
          <a:xfrm>
            <a:off x="467544" y="1052736"/>
            <a:ext cx="8424936" cy="2185214"/>
          </a:xfrm>
          <a:prstGeom prst="rect">
            <a:avLst/>
          </a:prstGeom>
        </p:spPr>
        <p:txBody>
          <a:bodyPr wrap="square">
            <a:spAutoFit/>
          </a:bodyPr>
          <a:lstStyle/>
          <a:p>
            <a:pPr algn="just"/>
            <a:r>
              <a:rPr lang="es-CL" b="1" dirty="0" smtClean="0">
                <a:solidFill>
                  <a:schemeClr val="accent1"/>
                </a:solidFill>
                <a:latin typeface="+mj-lt"/>
              </a:rPr>
              <a:t>Incluye y excluye todo lo necesario para llevar acabo un trabajo requerido para cumplir un objetivo claro con éxito.</a:t>
            </a:r>
          </a:p>
          <a:p>
            <a:pPr algn="just"/>
            <a:endParaRPr lang="es-CL" dirty="0">
              <a:solidFill>
                <a:schemeClr val="accent1"/>
              </a:solidFill>
              <a:latin typeface="+mj-lt"/>
            </a:endParaRPr>
          </a:p>
          <a:p>
            <a:pPr marL="285750" indent="-285750" algn="just">
              <a:buFont typeface="Arial" panose="020B0604020202020204" pitchFamily="34" charset="0"/>
              <a:buChar char="•"/>
            </a:pPr>
            <a:r>
              <a:rPr lang="es-CL" dirty="0" smtClean="0">
                <a:solidFill>
                  <a:schemeClr val="accent1"/>
                </a:solidFill>
                <a:latin typeface="+mj-lt"/>
              </a:rPr>
              <a:t>Lo que hace o no hace un Sistema de Software a nivel Funcional.</a:t>
            </a:r>
          </a:p>
          <a:p>
            <a:pPr marL="285750" indent="-285750" algn="just">
              <a:buFont typeface="Arial" panose="020B0604020202020204" pitchFamily="34" charset="0"/>
              <a:buChar char="•"/>
            </a:pPr>
            <a:r>
              <a:rPr lang="es-CL" dirty="0" smtClean="0">
                <a:solidFill>
                  <a:schemeClr val="accent1"/>
                </a:solidFill>
                <a:latin typeface="+mj-lt"/>
              </a:rPr>
              <a:t>Lo que implica o no implica el software a nivel de Capa de Presentación (Diseño).</a:t>
            </a:r>
          </a:p>
          <a:p>
            <a:pPr marL="285750" indent="-285750" algn="just">
              <a:buFont typeface="Arial" panose="020B0604020202020204" pitchFamily="34" charset="0"/>
              <a:buChar char="•"/>
            </a:pPr>
            <a:r>
              <a:rPr lang="es-CL" dirty="0" smtClean="0">
                <a:solidFill>
                  <a:schemeClr val="accent1"/>
                </a:solidFill>
                <a:latin typeface="+mj-lt"/>
              </a:rPr>
              <a:t>Lo que implica o no a nivel de recursos e infraestructura.</a:t>
            </a:r>
            <a:endParaRPr lang="es-CL" dirty="0">
              <a:solidFill>
                <a:schemeClr val="accent1"/>
              </a:solidFill>
              <a:latin typeface="+mj-lt"/>
            </a:endParaRPr>
          </a:p>
          <a:p>
            <a:pPr algn="just">
              <a:spcBef>
                <a:spcPts val="1200"/>
              </a:spcBef>
              <a:spcAft>
                <a:spcPts val="300"/>
              </a:spcAft>
            </a:pPr>
            <a:r>
              <a:rPr lang="es-CL" dirty="0" smtClean="0">
                <a:solidFill>
                  <a:schemeClr val="accent1"/>
                </a:solidFill>
                <a:effectLst/>
                <a:latin typeface="+mj-lt"/>
                <a:ea typeface="Times New Roman" panose="02020603050405020304" pitchFamily="18" charset="0"/>
              </a:rPr>
              <a:t>Ficha Ejemplo Definición de Requerimientos:</a:t>
            </a:r>
            <a:endParaRPr lang="es-CL" dirty="0">
              <a:solidFill>
                <a:schemeClr val="accent1"/>
              </a:solidFill>
              <a:effectLst/>
              <a:latin typeface="+mj-lt"/>
              <a:ea typeface="Times New Roman" panose="02020603050405020304" pitchFamily="18" charset="0"/>
            </a:endParaRPr>
          </a:p>
        </p:txBody>
      </p:sp>
    </p:spTree>
    <p:extLst>
      <p:ext uri="{BB962C8B-B14F-4D97-AF65-F5344CB8AC3E}">
        <p14:creationId xmlns:p14="http://schemas.microsoft.com/office/powerpoint/2010/main" val="1099760704"/>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519004" y="2492013"/>
            <a:ext cx="8247689" cy="3535199"/>
          </a:xfrm>
          <a:prstGeom prst="rect">
            <a:avLst/>
          </a:prstGeom>
        </p:spPr>
        <p:txBody>
          <a:bodyPr wrap="square">
            <a:spAutoFit/>
          </a:bodyPr>
          <a:lstStyle/>
          <a:p>
            <a:pPr>
              <a:lnSpc>
                <a:spcPct val="150000"/>
              </a:lnSpc>
            </a:pPr>
            <a:r>
              <a:rPr lang="es-CL" sz="2400" dirty="0" smtClean="0"/>
              <a:t>Ingeniería </a:t>
            </a:r>
            <a:r>
              <a:rPr lang="es-CL" sz="2400" dirty="0"/>
              <a:t>del software trata del establecimiento de los </a:t>
            </a:r>
            <a:r>
              <a:rPr lang="es-CL" sz="4000" dirty="0">
                <a:solidFill>
                  <a:schemeClr val="accent1"/>
                </a:solidFill>
                <a:latin typeface="Impact" panose="020B0806030902050204" pitchFamily="34" charset="0"/>
              </a:rPr>
              <a:t>principios y métodos</a:t>
            </a:r>
            <a:r>
              <a:rPr lang="es-CL" sz="2800" dirty="0">
                <a:solidFill>
                  <a:schemeClr val="accent1"/>
                </a:solidFill>
              </a:rPr>
              <a:t> </a:t>
            </a:r>
            <a:r>
              <a:rPr lang="es-CL" sz="2400" dirty="0"/>
              <a:t>de la </a:t>
            </a:r>
            <a:r>
              <a:rPr lang="es-CL" sz="3600" dirty="0">
                <a:solidFill>
                  <a:srgbClr val="C00000"/>
                </a:solidFill>
              </a:rPr>
              <a:t>ingeniería</a:t>
            </a:r>
            <a:r>
              <a:rPr lang="es-CL" sz="2400" dirty="0"/>
              <a:t> a fin de </a:t>
            </a:r>
            <a:r>
              <a:rPr lang="es-CL" sz="3600" dirty="0">
                <a:solidFill>
                  <a:schemeClr val="accent6">
                    <a:lumMod val="75000"/>
                  </a:schemeClr>
                </a:solidFill>
              </a:rPr>
              <a:t>obtener software</a:t>
            </a:r>
            <a:r>
              <a:rPr lang="es-CL" sz="3200" dirty="0"/>
              <a:t> de modo </a:t>
            </a:r>
            <a:r>
              <a:rPr lang="es-CL" sz="5400" u="sng" dirty="0">
                <a:solidFill>
                  <a:srgbClr val="00B050"/>
                </a:solidFill>
                <a:latin typeface="Impact" panose="020B0806030902050204" pitchFamily="34" charset="0"/>
              </a:rPr>
              <a:t>rentable</a:t>
            </a:r>
            <a:r>
              <a:rPr lang="es-CL" sz="3200" dirty="0"/>
              <a:t> </a:t>
            </a:r>
            <a:r>
              <a:rPr lang="es-CL" sz="2400" dirty="0"/>
              <a:t>que </a:t>
            </a:r>
            <a:r>
              <a:rPr lang="es-CL" sz="2400" dirty="0" smtClean="0"/>
              <a:t>sea </a:t>
            </a:r>
            <a:r>
              <a:rPr lang="es-CL" sz="3600" u="sng" dirty="0" smtClean="0">
                <a:solidFill>
                  <a:srgbClr val="C00000"/>
                </a:solidFill>
                <a:latin typeface="Impact" panose="020B0806030902050204" pitchFamily="34" charset="0"/>
              </a:rPr>
              <a:t>fiable</a:t>
            </a:r>
            <a:r>
              <a:rPr lang="es-CL" sz="2400" u="sng" dirty="0" smtClean="0">
                <a:solidFill>
                  <a:srgbClr val="C00000"/>
                </a:solidFill>
                <a:latin typeface="Impact" panose="020B0806030902050204" pitchFamily="34" charset="0"/>
              </a:rPr>
              <a:t> </a:t>
            </a:r>
            <a:r>
              <a:rPr lang="es-CL" sz="2400" dirty="0"/>
              <a:t>y trabaje en máquinas reales. </a:t>
            </a:r>
          </a:p>
        </p:txBody>
      </p:sp>
      <p:sp>
        <p:nvSpPr>
          <p:cNvPr id="5" name="1 Rectángulo"/>
          <p:cNvSpPr/>
          <p:nvPr/>
        </p:nvSpPr>
        <p:spPr>
          <a:xfrm>
            <a:off x="508348" y="912056"/>
            <a:ext cx="8078766" cy="738664"/>
          </a:xfrm>
          <a:prstGeom prst="rect">
            <a:avLst/>
          </a:prstGeom>
        </p:spPr>
        <p:txBody>
          <a:bodyPr wrap="square">
            <a:spAutoFit/>
          </a:bodyPr>
          <a:lstStyle/>
          <a:p>
            <a:pPr>
              <a:lnSpc>
                <a:spcPct val="150000"/>
              </a:lnSpc>
            </a:pPr>
            <a:r>
              <a:rPr lang="es-CL" sz="2800" b="1" spc="600" dirty="0" smtClean="0">
                <a:solidFill>
                  <a:schemeClr val="accent1"/>
                </a:solidFill>
              </a:rPr>
              <a:t>¿Qué es la Ingeniería </a:t>
            </a:r>
            <a:r>
              <a:rPr lang="es-CL" sz="2800" b="1" spc="600" dirty="0">
                <a:solidFill>
                  <a:schemeClr val="accent1"/>
                </a:solidFill>
              </a:rPr>
              <a:t>de </a:t>
            </a:r>
            <a:r>
              <a:rPr lang="es-CL" sz="2800" b="1" spc="600" dirty="0" smtClean="0">
                <a:solidFill>
                  <a:schemeClr val="accent1"/>
                </a:solidFill>
              </a:rPr>
              <a:t>software?</a:t>
            </a:r>
            <a:endParaRPr lang="es-CL" sz="2800" b="1" spc="600" dirty="0">
              <a:solidFill>
                <a:schemeClr val="accent1"/>
              </a:solidFill>
            </a:endParaRPr>
          </a:p>
        </p:txBody>
      </p:sp>
      <p:sp>
        <p:nvSpPr>
          <p:cNvPr id="2" name="Rectángulo 1"/>
          <p:cNvSpPr/>
          <p:nvPr/>
        </p:nvSpPr>
        <p:spPr>
          <a:xfrm>
            <a:off x="5436096" y="5702758"/>
            <a:ext cx="3325269" cy="1200329"/>
          </a:xfrm>
          <a:prstGeom prst="rect">
            <a:avLst/>
          </a:prstGeom>
        </p:spPr>
        <p:txBody>
          <a:bodyPr wrap="none">
            <a:spAutoFit/>
          </a:bodyPr>
          <a:lstStyle/>
          <a:p>
            <a:pPr>
              <a:lnSpc>
                <a:spcPct val="150000"/>
              </a:lnSpc>
            </a:pPr>
            <a:r>
              <a:rPr lang="es-CL" sz="4800" dirty="0">
                <a:solidFill>
                  <a:schemeClr val="accent6">
                    <a:lumMod val="75000"/>
                  </a:schemeClr>
                </a:solidFill>
                <a:latin typeface="Impact" panose="020B0806030902050204" pitchFamily="34" charset="0"/>
              </a:rPr>
              <a:t>[Bauer, 1972]</a:t>
            </a:r>
          </a:p>
        </p:txBody>
      </p:sp>
      <p:sp>
        <p:nvSpPr>
          <p:cNvPr id="4" name="Rectángulo 3"/>
          <p:cNvSpPr/>
          <p:nvPr/>
        </p:nvSpPr>
        <p:spPr>
          <a:xfrm>
            <a:off x="519004" y="1786755"/>
            <a:ext cx="8078766" cy="738664"/>
          </a:xfrm>
          <a:prstGeom prst="rect">
            <a:avLst/>
          </a:prstGeom>
        </p:spPr>
        <p:txBody>
          <a:bodyPr wrap="square">
            <a:spAutoFit/>
          </a:bodyPr>
          <a:lstStyle/>
          <a:p>
            <a:pPr>
              <a:lnSpc>
                <a:spcPct val="150000"/>
              </a:lnSpc>
            </a:pPr>
            <a:r>
              <a:rPr lang="es-CL" sz="1400" dirty="0"/>
              <a:t>Definiciones del prólogo a la cuarta edición en español de </a:t>
            </a:r>
            <a:r>
              <a:rPr lang="es-CL" sz="1400" b="1" dirty="0"/>
              <a:t>“Ingeniería del Software: un enfoque práctico” </a:t>
            </a:r>
            <a:r>
              <a:rPr lang="es-CL" sz="1400" dirty="0"/>
              <a:t>de Roger </a:t>
            </a:r>
            <a:r>
              <a:rPr lang="es-CL" sz="1400" dirty="0" err="1" smtClean="0"/>
              <a:t>Pressman</a:t>
            </a:r>
            <a:r>
              <a:rPr lang="es-CL" sz="1400" dirty="0" smtClean="0"/>
              <a:t>.</a:t>
            </a:r>
            <a:endParaRPr lang="es-CL" sz="1400" dirty="0"/>
          </a:p>
        </p:txBody>
      </p:sp>
      <p:sp>
        <p:nvSpPr>
          <p:cNvPr id="6" name="CuadroTexto 5"/>
          <p:cNvSpPr txBox="1"/>
          <p:nvPr/>
        </p:nvSpPr>
        <p:spPr>
          <a:xfrm>
            <a:off x="519004" y="374761"/>
            <a:ext cx="1373068" cy="369332"/>
          </a:xfrm>
          <a:prstGeom prst="rect">
            <a:avLst/>
          </a:prstGeom>
          <a:noFill/>
        </p:spPr>
        <p:txBody>
          <a:bodyPr wrap="none" rtlCol="0">
            <a:spAutoFit/>
          </a:bodyPr>
          <a:lstStyle/>
          <a:p>
            <a:r>
              <a:rPr lang="es-CL" dirty="0" smtClean="0">
                <a:solidFill>
                  <a:schemeClr val="bg1"/>
                </a:solidFill>
              </a:rPr>
              <a:t>Introducción</a:t>
            </a:r>
            <a:endParaRPr lang="es-CL" dirty="0">
              <a:solidFill>
                <a:schemeClr val="bg1"/>
              </a:solidFill>
            </a:endParaRPr>
          </a:p>
        </p:txBody>
      </p:sp>
    </p:spTree>
    <p:extLst>
      <p:ext uri="{BB962C8B-B14F-4D97-AF65-F5344CB8AC3E}">
        <p14:creationId xmlns:p14="http://schemas.microsoft.com/office/powerpoint/2010/main" val="1719052937"/>
      </p:ext>
    </p:extLst>
  </p:cSld>
  <p:clrMapOvr>
    <a:masterClrMapping/>
  </p:clrMapOvr>
  <p:transition spd="slow">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467544" y="404664"/>
            <a:ext cx="4572000" cy="369332"/>
          </a:xfrm>
          <a:prstGeom prst="rect">
            <a:avLst/>
          </a:prstGeom>
        </p:spPr>
        <p:txBody>
          <a:bodyPr>
            <a:spAutoFit/>
          </a:bodyPr>
          <a:lstStyle/>
          <a:p>
            <a:r>
              <a:rPr lang="es-CL" dirty="0" smtClean="0">
                <a:solidFill>
                  <a:schemeClr val="bg1"/>
                </a:solidFill>
              </a:rPr>
              <a:t>Conclusión</a:t>
            </a:r>
            <a:endParaRPr lang="es-CL" dirty="0">
              <a:solidFill>
                <a:schemeClr val="bg1"/>
              </a:solidFill>
            </a:endParaRPr>
          </a:p>
        </p:txBody>
      </p:sp>
      <p:sp>
        <p:nvSpPr>
          <p:cNvPr id="4" name="Rectángulo 3"/>
          <p:cNvSpPr/>
          <p:nvPr/>
        </p:nvSpPr>
        <p:spPr>
          <a:xfrm>
            <a:off x="467544" y="2420888"/>
            <a:ext cx="8280920" cy="1569660"/>
          </a:xfrm>
          <a:prstGeom prst="rect">
            <a:avLst/>
          </a:prstGeom>
        </p:spPr>
        <p:txBody>
          <a:bodyPr wrap="square">
            <a:spAutoFit/>
          </a:bodyPr>
          <a:lstStyle/>
          <a:p>
            <a:pPr algn="just"/>
            <a:r>
              <a:rPr lang="es-CL" sz="2400" b="1" dirty="0">
                <a:solidFill>
                  <a:schemeClr val="accent1"/>
                </a:solidFill>
                <a:latin typeface="+mj-lt"/>
              </a:rPr>
              <a:t>La obtención del conjunto de requerimientos de los clientes es la base para la toma de decisiones, la planificación inicial, especificación y certificación de requerimientos, pasos indispensables en la generación de proyectos de software.</a:t>
            </a:r>
            <a:endParaRPr lang="es-CL" sz="2400" b="1" dirty="0">
              <a:solidFill>
                <a:schemeClr val="accent1"/>
              </a:solidFill>
              <a:effectLst/>
              <a:latin typeface="+mj-lt"/>
              <a:ea typeface="Times New Roman" panose="02020603050405020304" pitchFamily="18" charset="0"/>
            </a:endParaRPr>
          </a:p>
        </p:txBody>
      </p:sp>
    </p:spTree>
    <p:extLst>
      <p:ext uri="{BB962C8B-B14F-4D97-AF65-F5344CB8AC3E}">
        <p14:creationId xmlns:p14="http://schemas.microsoft.com/office/powerpoint/2010/main" val="3885596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323528" y="1556792"/>
            <a:ext cx="8820472" cy="4524315"/>
          </a:xfrm>
          <a:prstGeom prst="rect">
            <a:avLst/>
          </a:prstGeom>
        </p:spPr>
        <p:txBody>
          <a:bodyPr wrap="square">
            <a:spAutoFit/>
          </a:bodyPr>
          <a:lstStyle/>
          <a:p>
            <a:pPr>
              <a:lnSpc>
                <a:spcPct val="150000"/>
              </a:lnSpc>
            </a:pPr>
            <a:r>
              <a:rPr lang="es-CL" sz="2400" b="1" dirty="0" smtClean="0">
                <a:solidFill>
                  <a:srgbClr val="C00000"/>
                </a:solidFill>
              </a:rPr>
              <a:t>… </a:t>
            </a:r>
            <a:r>
              <a:rPr lang="es-CL" sz="2400" dirty="0" smtClean="0"/>
              <a:t>es </a:t>
            </a:r>
            <a:r>
              <a:rPr lang="es-CL" sz="2400" dirty="0"/>
              <a:t>la </a:t>
            </a:r>
            <a:r>
              <a:rPr lang="es-CL" sz="3600" dirty="0">
                <a:solidFill>
                  <a:schemeClr val="accent6">
                    <a:lumMod val="75000"/>
                  </a:schemeClr>
                </a:solidFill>
                <a:latin typeface="Franklin Gothic Demi Cond" panose="020B0706030402020204" pitchFamily="34" charset="0"/>
              </a:rPr>
              <a:t>aplicación práctica </a:t>
            </a:r>
            <a:r>
              <a:rPr lang="es-CL" sz="2400" dirty="0" smtClean="0"/>
              <a:t>del </a:t>
            </a:r>
            <a:r>
              <a:rPr lang="es-CL" sz="4000" b="1" dirty="0">
                <a:solidFill>
                  <a:schemeClr val="bg1">
                    <a:lumMod val="65000"/>
                  </a:schemeClr>
                </a:solidFill>
              </a:rPr>
              <a:t>conocimiento</a:t>
            </a:r>
            <a:r>
              <a:rPr lang="es-CL" sz="2400" b="1" dirty="0">
                <a:solidFill>
                  <a:schemeClr val="bg1">
                    <a:lumMod val="65000"/>
                  </a:schemeClr>
                </a:solidFill>
              </a:rPr>
              <a:t> </a:t>
            </a:r>
            <a:endParaRPr lang="es-CL" sz="2400" b="1" dirty="0" smtClean="0">
              <a:solidFill>
                <a:schemeClr val="bg1">
                  <a:lumMod val="65000"/>
                </a:schemeClr>
              </a:solidFill>
            </a:endParaRPr>
          </a:p>
          <a:p>
            <a:pPr>
              <a:lnSpc>
                <a:spcPct val="150000"/>
              </a:lnSpc>
            </a:pPr>
            <a:r>
              <a:rPr lang="es-CL" sz="2400" b="1" dirty="0" smtClean="0"/>
              <a:t>científico </a:t>
            </a:r>
            <a:r>
              <a:rPr lang="es-CL" sz="2400" dirty="0"/>
              <a:t>en el </a:t>
            </a:r>
            <a:r>
              <a:rPr lang="es-CL" sz="4800" b="1" u="sng" dirty="0">
                <a:solidFill>
                  <a:srgbClr val="92D050"/>
                </a:solidFill>
              </a:rPr>
              <a:t>diseño</a:t>
            </a:r>
            <a:r>
              <a:rPr lang="es-CL" sz="4800" b="1" dirty="0">
                <a:solidFill>
                  <a:srgbClr val="92D050"/>
                </a:solidFill>
              </a:rPr>
              <a:t> </a:t>
            </a:r>
            <a:r>
              <a:rPr lang="es-CL" sz="2400" b="1" dirty="0"/>
              <a:t>y </a:t>
            </a:r>
            <a:r>
              <a:rPr lang="es-CL" sz="4800" u="sng" dirty="0">
                <a:solidFill>
                  <a:srgbClr val="0070C0"/>
                </a:solidFill>
                <a:latin typeface="Franklin Gothic Demi Cond" panose="020B0706030402020204" pitchFamily="34" charset="0"/>
              </a:rPr>
              <a:t>construcción</a:t>
            </a:r>
            <a:r>
              <a:rPr lang="es-CL" sz="4800" b="1" dirty="0">
                <a:solidFill>
                  <a:srgbClr val="0070C0"/>
                </a:solidFill>
              </a:rPr>
              <a:t> </a:t>
            </a:r>
            <a:r>
              <a:rPr lang="es-CL" sz="2400" b="1" dirty="0"/>
              <a:t>de </a:t>
            </a:r>
            <a:endParaRPr lang="es-CL" sz="2400" b="1" dirty="0" smtClean="0"/>
          </a:p>
          <a:p>
            <a:pPr>
              <a:lnSpc>
                <a:spcPct val="150000"/>
              </a:lnSpc>
            </a:pPr>
            <a:r>
              <a:rPr lang="es-CL" sz="4400" dirty="0" smtClean="0">
                <a:solidFill>
                  <a:srgbClr val="FFC000"/>
                </a:solidFill>
                <a:latin typeface="Impact" panose="020B0806030902050204" pitchFamily="34" charset="0"/>
              </a:rPr>
              <a:t>programas </a:t>
            </a:r>
            <a:r>
              <a:rPr lang="es-CL" sz="4400" dirty="0">
                <a:solidFill>
                  <a:srgbClr val="FFC000"/>
                </a:solidFill>
                <a:latin typeface="Impact" panose="020B0806030902050204" pitchFamily="34" charset="0"/>
              </a:rPr>
              <a:t>de </a:t>
            </a:r>
            <a:r>
              <a:rPr lang="es-CL" sz="4400" dirty="0" smtClean="0">
                <a:solidFill>
                  <a:srgbClr val="FFC000"/>
                </a:solidFill>
                <a:latin typeface="Impact" panose="020B0806030902050204" pitchFamily="34" charset="0"/>
              </a:rPr>
              <a:t>computadora</a:t>
            </a:r>
            <a:r>
              <a:rPr lang="es-CL" sz="4400" dirty="0" smtClean="0">
                <a:latin typeface="Impact" panose="020B0806030902050204" pitchFamily="34" charset="0"/>
              </a:rPr>
              <a:t> </a:t>
            </a:r>
            <a:r>
              <a:rPr lang="es-CL" sz="2400" dirty="0"/>
              <a:t>y </a:t>
            </a:r>
            <a:endParaRPr lang="es-CL" sz="2400" dirty="0" smtClean="0"/>
          </a:p>
          <a:p>
            <a:pPr>
              <a:lnSpc>
                <a:spcPct val="150000"/>
              </a:lnSpc>
            </a:pPr>
            <a:r>
              <a:rPr lang="es-CL" sz="2400" dirty="0" smtClean="0"/>
              <a:t>la </a:t>
            </a:r>
            <a:r>
              <a:rPr lang="es-CL" sz="3600" u="sng" dirty="0">
                <a:solidFill>
                  <a:schemeClr val="accent1"/>
                </a:solidFill>
                <a:latin typeface="Franklin Gothic Demi Cond" panose="020B0706030402020204" pitchFamily="34" charset="0"/>
              </a:rPr>
              <a:t>documentación</a:t>
            </a:r>
            <a:r>
              <a:rPr lang="es-CL" sz="2400" dirty="0"/>
              <a:t> </a:t>
            </a:r>
            <a:r>
              <a:rPr lang="es-CL" sz="2400" dirty="0" smtClean="0"/>
              <a:t>asociada  requerida </a:t>
            </a:r>
            <a:r>
              <a:rPr lang="es-CL" sz="2400" dirty="0"/>
              <a:t>para </a:t>
            </a:r>
            <a:r>
              <a:rPr lang="es-CL" sz="2400" dirty="0">
                <a:solidFill>
                  <a:schemeClr val="bg1">
                    <a:lumMod val="50000"/>
                  </a:schemeClr>
                </a:solidFill>
              </a:rPr>
              <a:t>desarrollar, operar y mantenerlos. </a:t>
            </a:r>
            <a:endParaRPr lang="es-CL" sz="2400" dirty="0" smtClean="0">
              <a:solidFill>
                <a:schemeClr val="bg1">
                  <a:lumMod val="50000"/>
                </a:schemeClr>
              </a:solidFill>
            </a:endParaRPr>
          </a:p>
        </p:txBody>
      </p:sp>
      <p:sp>
        <p:nvSpPr>
          <p:cNvPr id="4" name="1 Rectángulo"/>
          <p:cNvSpPr/>
          <p:nvPr/>
        </p:nvSpPr>
        <p:spPr>
          <a:xfrm>
            <a:off x="303140" y="787179"/>
            <a:ext cx="8078766" cy="738664"/>
          </a:xfrm>
          <a:prstGeom prst="rect">
            <a:avLst/>
          </a:prstGeom>
        </p:spPr>
        <p:txBody>
          <a:bodyPr wrap="square">
            <a:spAutoFit/>
          </a:bodyPr>
          <a:lstStyle/>
          <a:p>
            <a:pPr>
              <a:lnSpc>
                <a:spcPct val="150000"/>
              </a:lnSpc>
            </a:pPr>
            <a:r>
              <a:rPr lang="es-CL" sz="2800" b="1" spc="600" dirty="0" smtClean="0">
                <a:solidFill>
                  <a:schemeClr val="accent1"/>
                </a:solidFill>
              </a:rPr>
              <a:t>¿Qué es la Ingeniería </a:t>
            </a:r>
            <a:r>
              <a:rPr lang="es-CL" sz="2800" b="1" spc="600" dirty="0">
                <a:solidFill>
                  <a:schemeClr val="accent1"/>
                </a:solidFill>
              </a:rPr>
              <a:t>de </a:t>
            </a:r>
            <a:r>
              <a:rPr lang="es-CL" sz="2800" b="1" spc="600" dirty="0" smtClean="0">
                <a:solidFill>
                  <a:schemeClr val="accent1"/>
                </a:solidFill>
              </a:rPr>
              <a:t>software?</a:t>
            </a:r>
            <a:endParaRPr lang="es-CL" sz="2800" b="1" spc="600" dirty="0">
              <a:solidFill>
                <a:schemeClr val="accent1"/>
              </a:solidFill>
            </a:endParaRPr>
          </a:p>
        </p:txBody>
      </p:sp>
      <p:sp>
        <p:nvSpPr>
          <p:cNvPr id="2" name="Rectángulo 1"/>
          <p:cNvSpPr/>
          <p:nvPr/>
        </p:nvSpPr>
        <p:spPr>
          <a:xfrm>
            <a:off x="5782182" y="5888603"/>
            <a:ext cx="3361818" cy="971163"/>
          </a:xfrm>
          <a:prstGeom prst="rect">
            <a:avLst/>
          </a:prstGeom>
        </p:spPr>
        <p:txBody>
          <a:bodyPr wrap="none">
            <a:spAutoFit/>
          </a:bodyPr>
          <a:lstStyle/>
          <a:p>
            <a:pPr>
              <a:lnSpc>
                <a:spcPct val="150000"/>
              </a:lnSpc>
            </a:pPr>
            <a:r>
              <a:rPr lang="es-CL" sz="4400" dirty="0">
                <a:solidFill>
                  <a:schemeClr val="accent6">
                    <a:lumMod val="75000"/>
                  </a:schemeClr>
                </a:solidFill>
                <a:latin typeface="Impact" panose="020B0806030902050204" pitchFamily="34" charset="0"/>
              </a:rPr>
              <a:t>[</a:t>
            </a:r>
            <a:r>
              <a:rPr lang="es-CL" sz="4400" dirty="0" err="1">
                <a:solidFill>
                  <a:schemeClr val="accent6">
                    <a:lumMod val="75000"/>
                  </a:schemeClr>
                </a:solidFill>
                <a:latin typeface="Impact" panose="020B0806030902050204" pitchFamily="34" charset="0"/>
              </a:rPr>
              <a:t>Bohem</a:t>
            </a:r>
            <a:r>
              <a:rPr lang="es-CL" sz="4400" dirty="0">
                <a:solidFill>
                  <a:schemeClr val="accent6">
                    <a:lumMod val="75000"/>
                  </a:schemeClr>
                </a:solidFill>
                <a:latin typeface="Impact" panose="020B0806030902050204" pitchFamily="34" charset="0"/>
              </a:rPr>
              <a:t>, 1976]</a:t>
            </a:r>
          </a:p>
        </p:txBody>
      </p:sp>
      <p:sp>
        <p:nvSpPr>
          <p:cNvPr id="5" name="CuadroTexto 4"/>
          <p:cNvSpPr txBox="1"/>
          <p:nvPr/>
        </p:nvSpPr>
        <p:spPr>
          <a:xfrm>
            <a:off x="519004" y="374761"/>
            <a:ext cx="1373068" cy="369332"/>
          </a:xfrm>
          <a:prstGeom prst="rect">
            <a:avLst/>
          </a:prstGeom>
          <a:noFill/>
        </p:spPr>
        <p:txBody>
          <a:bodyPr wrap="none" rtlCol="0">
            <a:spAutoFit/>
          </a:bodyPr>
          <a:lstStyle/>
          <a:p>
            <a:r>
              <a:rPr lang="es-CL" dirty="0" smtClean="0">
                <a:solidFill>
                  <a:schemeClr val="bg1"/>
                </a:solidFill>
              </a:rPr>
              <a:t>Introducción</a:t>
            </a:r>
            <a:endParaRPr lang="es-CL" dirty="0">
              <a:solidFill>
                <a:schemeClr val="bg1"/>
              </a:solidFill>
            </a:endParaRPr>
          </a:p>
        </p:txBody>
      </p:sp>
    </p:spTree>
    <p:extLst>
      <p:ext uri="{BB962C8B-B14F-4D97-AF65-F5344CB8AC3E}">
        <p14:creationId xmlns:p14="http://schemas.microsoft.com/office/powerpoint/2010/main" val="3115261271"/>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81175" y="2039375"/>
            <a:ext cx="8676456" cy="2658035"/>
          </a:xfrm>
          <a:prstGeom prst="rect">
            <a:avLst/>
          </a:prstGeom>
        </p:spPr>
        <p:txBody>
          <a:bodyPr wrap="square">
            <a:spAutoFit/>
          </a:bodyPr>
          <a:lstStyle/>
          <a:p>
            <a:pPr>
              <a:lnSpc>
                <a:spcPct val="150000"/>
              </a:lnSpc>
            </a:pPr>
            <a:r>
              <a:rPr lang="es-CL" sz="2400" dirty="0" smtClean="0"/>
              <a:t>…es </a:t>
            </a:r>
            <a:r>
              <a:rPr lang="es-CL" sz="2400" dirty="0"/>
              <a:t>el </a:t>
            </a:r>
            <a:r>
              <a:rPr lang="es-CL" sz="3600" dirty="0">
                <a:solidFill>
                  <a:srgbClr val="FF0000"/>
                </a:solidFill>
                <a:latin typeface="Impact" panose="020B0806030902050204" pitchFamily="34" charset="0"/>
              </a:rPr>
              <a:t>estudio</a:t>
            </a:r>
            <a:r>
              <a:rPr lang="es-CL" sz="2400" dirty="0">
                <a:solidFill>
                  <a:srgbClr val="00B050"/>
                </a:solidFill>
                <a:latin typeface="Impact" panose="020B0806030902050204" pitchFamily="34" charset="0"/>
              </a:rPr>
              <a:t> </a:t>
            </a:r>
            <a:r>
              <a:rPr lang="es-CL" sz="2400" dirty="0"/>
              <a:t>de los </a:t>
            </a:r>
            <a:r>
              <a:rPr lang="es-CL" sz="2800" dirty="0" smtClean="0"/>
              <a:t>principios </a:t>
            </a:r>
            <a:r>
              <a:rPr lang="es-CL" dirty="0" smtClean="0"/>
              <a:t> </a:t>
            </a:r>
            <a:r>
              <a:rPr lang="es-CL" sz="2400" dirty="0"/>
              <a:t>y </a:t>
            </a:r>
            <a:r>
              <a:rPr lang="es-CL" sz="4000" u="sng" dirty="0">
                <a:solidFill>
                  <a:schemeClr val="accent1">
                    <a:lumMod val="75000"/>
                  </a:schemeClr>
                </a:solidFill>
                <a:latin typeface="Franklin Gothic Demi Cond" panose="020B0706030402020204" pitchFamily="34" charset="0"/>
              </a:rPr>
              <a:t>metodologías</a:t>
            </a:r>
            <a:r>
              <a:rPr lang="es-CL" sz="4000" dirty="0">
                <a:solidFill>
                  <a:schemeClr val="accent1">
                    <a:lumMod val="75000"/>
                  </a:schemeClr>
                </a:solidFill>
                <a:latin typeface="Franklin Gothic Demi Cond" panose="020B0706030402020204" pitchFamily="34" charset="0"/>
              </a:rPr>
              <a:t> </a:t>
            </a:r>
            <a:r>
              <a:rPr lang="es-CL" sz="2400" dirty="0"/>
              <a:t>para </a:t>
            </a:r>
            <a:r>
              <a:rPr lang="es-CL" sz="4000" dirty="0">
                <a:latin typeface="Impact" panose="020B0806030902050204" pitchFamily="34" charset="0"/>
              </a:rPr>
              <a:t>desarrollo</a:t>
            </a:r>
            <a:r>
              <a:rPr lang="es-CL" sz="2400" dirty="0"/>
              <a:t> y </a:t>
            </a:r>
            <a:r>
              <a:rPr lang="es-CL" sz="3200" b="1" u="sng" dirty="0">
                <a:solidFill>
                  <a:schemeClr val="accent6">
                    <a:lumMod val="75000"/>
                  </a:schemeClr>
                </a:solidFill>
              </a:rPr>
              <a:t>mantenimiento</a:t>
            </a:r>
            <a:r>
              <a:rPr lang="es-CL" sz="2400" dirty="0"/>
              <a:t> de </a:t>
            </a:r>
            <a:r>
              <a:rPr lang="es-CL" sz="3600" dirty="0">
                <a:solidFill>
                  <a:srgbClr val="0070C0"/>
                </a:solidFill>
                <a:latin typeface="Impact" panose="020B0806030902050204" pitchFamily="34" charset="0"/>
              </a:rPr>
              <a:t>sistemas de software</a:t>
            </a:r>
            <a:r>
              <a:rPr lang="es-CL" sz="2400" dirty="0">
                <a:solidFill>
                  <a:schemeClr val="accent6">
                    <a:lumMod val="75000"/>
                  </a:schemeClr>
                </a:solidFill>
              </a:rPr>
              <a:t>. </a:t>
            </a:r>
            <a:endParaRPr lang="es-CL" sz="2400" dirty="0"/>
          </a:p>
        </p:txBody>
      </p:sp>
      <p:sp>
        <p:nvSpPr>
          <p:cNvPr id="4" name="1 Rectángulo"/>
          <p:cNvSpPr/>
          <p:nvPr/>
        </p:nvSpPr>
        <p:spPr>
          <a:xfrm>
            <a:off x="201097" y="980728"/>
            <a:ext cx="8078766" cy="738664"/>
          </a:xfrm>
          <a:prstGeom prst="rect">
            <a:avLst/>
          </a:prstGeom>
        </p:spPr>
        <p:txBody>
          <a:bodyPr wrap="square">
            <a:spAutoFit/>
          </a:bodyPr>
          <a:lstStyle/>
          <a:p>
            <a:pPr>
              <a:lnSpc>
                <a:spcPct val="150000"/>
              </a:lnSpc>
            </a:pPr>
            <a:r>
              <a:rPr lang="es-CL" sz="2800" b="1" spc="600" dirty="0" smtClean="0">
                <a:solidFill>
                  <a:schemeClr val="accent1"/>
                </a:solidFill>
              </a:rPr>
              <a:t>¿Qué es la Ingeniería </a:t>
            </a:r>
            <a:r>
              <a:rPr lang="es-CL" sz="2800" b="1" spc="600" dirty="0">
                <a:solidFill>
                  <a:schemeClr val="accent1"/>
                </a:solidFill>
              </a:rPr>
              <a:t>de </a:t>
            </a:r>
            <a:r>
              <a:rPr lang="es-CL" sz="2800" b="1" spc="600" dirty="0" smtClean="0">
                <a:solidFill>
                  <a:schemeClr val="accent1"/>
                </a:solidFill>
              </a:rPr>
              <a:t>software?</a:t>
            </a:r>
            <a:endParaRPr lang="es-CL" sz="2800" b="1" spc="600" dirty="0">
              <a:solidFill>
                <a:schemeClr val="accent1"/>
              </a:solidFill>
            </a:endParaRPr>
          </a:p>
        </p:txBody>
      </p:sp>
      <p:sp>
        <p:nvSpPr>
          <p:cNvPr id="2" name="Rectángulo 1"/>
          <p:cNvSpPr/>
          <p:nvPr/>
        </p:nvSpPr>
        <p:spPr>
          <a:xfrm>
            <a:off x="4716016" y="5762319"/>
            <a:ext cx="4084580" cy="1051057"/>
          </a:xfrm>
          <a:prstGeom prst="rect">
            <a:avLst/>
          </a:prstGeom>
        </p:spPr>
        <p:txBody>
          <a:bodyPr wrap="none">
            <a:spAutoFit/>
          </a:bodyPr>
          <a:lstStyle/>
          <a:p>
            <a:pPr>
              <a:lnSpc>
                <a:spcPct val="150000"/>
              </a:lnSpc>
            </a:pPr>
            <a:r>
              <a:rPr lang="es-CL" sz="4800" dirty="0">
                <a:solidFill>
                  <a:schemeClr val="bg1">
                    <a:lumMod val="65000"/>
                  </a:schemeClr>
                </a:solidFill>
                <a:latin typeface="Impact" panose="020B0806030902050204" pitchFamily="34" charset="0"/>
              </a:rPr>
              <a:t>[</a:t>
            </a:r>
            <a:r>
              <a:rPr lang="es-CL" sz="4800" dirty="0" err="1">
                <a:solidFill>
                  <a:schemeClr val="bg1">
                    <a:lumMod val="65000"/>
                  </a:schemeClr>
                </a:solidFill>
                <a:latin typeface="Impact" panose="020B0806030902050204" pitchFamily="34" charset="0"/>
              </a:rPr>
              <a:t>Zelkovitz</a:t>
            </a:r>
            <a:r>
              <a:rPr lang="es-CL" sz="4800" dirty="0">
                <a:solidFill>
                  <a:schemeClr val="bg1">
                    <a:lumMod val="65000"/>
                  </a:schemeClr>
                </a:solidFill>
                <a:latin typeface="Impact" panose="020B0806030902050204" pitchFamily="34" charset="0"/>
              </a:rPr>
              <a:t>, 1978]</a:t>
            </a:r>
          </a:p>
        </p:txBody>
      </p:sp>
      <p:sp>
        <p:nvSpPr>
          <p:cNvPr id="5" name="CuadroTexto 4"/>
          <p:cNvSpPr txBox="1"/>
          <p:nvPr/>
        </p:nvSpPr>
        <p:spPr>
          <a:xfrm>
            <a:off x="519004" y="374761"/>
            <a:ext cx="1373068" cy="369332"/>
          </a:xfrm>
          <a:prstGeom prst="rect">
            <a:avLst/>
          </a:prstGeom>
          <a:noFill/>
        </p:spPr>
        <p:txBody>
          <a:bodyPr wrap="none" rtlCol="0">
            <a:spAutoFit/>
          </a:bodyPr>
          <a:lstStyle/>
          <a:p>
            <a:r>
              <a:rPr lang="es-CL" dirty="0" smtClean="0">
                <a:solidFill>
                  <a:schemeClr val="bg1"/>
                </a:solidFill>
              </a:rPr>
              <a:t>Introducción</a:t>
            </a:r>
            <a:endParaRPr lang="es-CL" dirty="0">
              <a:solidFill>
                <a:schemeClr val="bg1"/>
              </a:solidFill>
            </a:endParaRPr>
          </a:p>
        </p:txBody>
      </p:sp>
    </p:spTree>
    <p:extLst>
      <p:ext uri="{BB962C8B-B14F-4D97-AF65-F5344CB8AC3E}">
        <p14:creationId xmlns:p14="http://schemas.microsoft.com/office/powerpoint/2010/main" val="3589521252"/>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chieforganizer.org/wp-content/uploads/2012/10/Wikipedia-logo.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96336" y="5146998"/>
            <a:ext cx="1396794" cy="1711002"/>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474906" y="1253531"/>
            <a:ext cx="8078766" cy="4755148"/>
          </a:xfrm>
          <a:prstGeom prst="rect">
            <a:avLst/>
          </a:prstGeom>
        </p:spPr>
        <p:txBody>
          <a:bodyPr wrap="square">
            <a:spAutoFit/>
          </a:bodyPr>
          <a:lstStyle/>
          <a:p>
            <a:pPr>
              <a:lnSpc>
                <a:spcPct val="150000"/>
              </a:lnSpc>
            </a:pPr>
            <a:endParaRPr lang="es-CL" dirty="0" smtClean="0"/>
          </a:p>
          <a:p>
            <a:pPr>
              <a:lnSpc>
                <a:spcPct val="150000"/>
              </a:lnSpc>
            </a:pPr>
            <a:endParaRPr lang="es-CL" dirty="0" smtClean="0"/>
          </a:p>
          <a:p>
            <a:pPr>
              <a:lnSpc>
                <a:spcPct val="150000"/>
              </a:lnSpc>
            </a:pPr>
            <a:r>
              <a:rPr lang="es-CL" dirty="0" smtClean="0"/>
              <a:t>…es </a:t>
            </a:r>
            <a:r>
              <a:rPr lang="es-CL" dirty="0"/>
              <a:t>la </a:t>
            </a:r>
            <a:r>
              <a:rPr lang="es-CL" dirty="0" smtClean="0"/>
              <a:t> aplicación </a:t>
            </a:r>
            <a:r>
              <a:rPr lang="es-CL" dirty="0"/>
              <a:t>de un </a:t>
            </a:r>
            <a:r>
              <a:rPr lang="es-CL" sz="2800" dirty="0">
                <a:solidFill>
                  <a:schemeClr val="bg1">
                    <a:lumMod val="50000"/>
                  </a:schemeClr>
                </a:solidFill>
                <a:latin typeface="Impact" panose="020B0806030902050204" pitchFamily="34" charset="0"/>
              </a:rPr>
              <a:t>enfoque sistemático</a:t>
            </a:r>
            <a:r>
              <a:rPr lang="es-CL" dirty="0"/>
              <a:t>, disciplinado y </a:t>
            </a:r>
            <a:r>
              <a:rPr lang="es-CL" sz="2800" dirty="0">
                <a:solidFill>
                  <a:schemeClr val="bg1">
                    <a:lumMod val="50000"/>
                  </a:schemeClr>
                </a:solidFill>
                <a:latin typeface="Franklin Gothic Demi Cond" panose="020B0706030402020204" pitchFamily="34" charset="0"/>
              </a:rPr>
              <a:t>cuantificable</a:t>
            </a:r>
            <a:r>
              <a:rPr lang="es-CL" dirty="0"/>
              <a:t> al </a:t>
            </a:r>
            <a:r>
              <a:rPr lang="es-CL" sz="3600" dirty="0">
                <a:solidFill>
                  <a:schemeClr val="accent6">
                    <a:lumMod val="75000"/>
                  </a:schemeClr>
                </a:solidFill>
                <a:latin typeface="Impact" panose="020B0806030902050204" pitchFamily="34" charset="0"/>
              </a:rPr>
              <a:t>desarrollo</a:t>
            </a:r>
            <a:r>
              <a:rPr lang="es-CL" dirty="0"/>
              <a:t>, </a:t>
            </a:r>
            <a:r>
              <a:rPr lang="es-CL" sz="5400" dirty="0">
                <a:solidFill>
                  <a:schemeClr val="accent3">
                    <a:lumMod val="75000"/>
                  </a:schemeClr>
                </a:solidFill>
                <a:latin typeface="Arial Rounded MT Bold" panose="020F0704030504030204" pitchFamily="34" charset="0"/>
              </a:rPr>
              <a:t>operación</a:t>
            </a:r>
            <a:r>
              <a:rPr lang="es-CL" dirty="0"/>
              <a:t> </a:t>
            </a:r>
            <a:r>
              <a:rPr lang="es-CL" dirty="0" smtClean="0"/>
              <a:t>  y </a:t>
            </a:r>
            <a:r>
              <a:rPr lang="es-CL" sz="4800" dirty="0">
                <a:solidFill>
                  <a:schemeClr val="accent1"/>
                </a:solidFill>
                <a:latin typeface="Impact" panose="020B0806030902050204" pitchFamily="34" charset="0"/>
              </a:rPr>
              <a:t>mantenimiento</a:t>
            </a:r>
            <a:r>
              <a:rPr lang="es-CL" sz="2800" dirty="0">
                <a:solidFill>
                  <a:schemeClr val="accent1"/>
                </a:solidFill>
                <a:latin typeface="Impact" panose="020B0806030902050204" pitchFamily="34" charset="0"/>
              </a:rPr>
              <a:t> </a:t>
            </a:r>
            <a:r>
              <a:rPr lang="es-CL" dirty="0"/>
              <a:t>de </a:t>
            </a:r>
            <a:r>
              <a:rPr lang="es-CL" sz="3600" dirty="0">
                <a:solidFill>
                  <a:schemeClr val="bg1">
                    <a:lumMod val="50000"/>
                  </a:schemeClr>
                </a:solidFill>
              </a:rPr>
              <a:t>software, </a:t>
            </a:r>
            <a:r>
              <a:rPr lang="es-CL" dirty="0"/>
              <a:t>y el estudio de estos </a:t>
            </a:r>
            <a:r>
              <a:rPr lang="es-CL" dirty="0" smtClean="0"/>
              <a:t>enfoques...</a:t>
            </a:r>
            <a:endParaRPr lang="es-CL" dirty="0"/>
          </a:p>
          <a:p>
            <a:pPr>
              <a:lnSpc>
                <a:spcPct val="150000"/>
              </a:lnSpc>
            </a:pPr>
            <a:r>
              <a:rPr lang="es-CL" dirty="0" smtClean="0">
                <a:hlinkClick r:id="rId5"/>
              </a:rPr>
              <a:t>http</a:t>
            </a:r>
            <a:r>
              <a:rPr lang="es-CL" dirty="0">
                <a:hlinkClick r:id="rId5"/>
              </a:rPr>
              <a:t>://es.wikipedia.org/wiki/Ingenieria_de_software</a:t>
            </a:r>
            <a:endParaRPr lang="es-CL" dirty="0"/>
          </a:p>
        </p:txBody>
      </p:sp>
      <p:sp>
        <p:nvSpPr>
          <p:cNvPr id="6" name="1 Rectángulo"/>
          <p:cNvSpPr/>
          <p:nvPr/>
        </p:nvSpPr>
        <p:spPr>
          <a:xfrm>
            <a:off x="467544" y="1196752"/>
            <a:ext cx="8078766" cy="738664"/>
          </a:xfrm>
          <a:prstGeom prst="rect">
            <a:avLst/>
          </a:prstGeom>
        </p:spPr>
        <p:txBody>
          <a:bodyPr wrap="square">
            <a:spAutoFit/>
          </a:bodyPr>
          <a:lstStyle/>
          <a:p>
            <a:pPr>
              <a:lnSpc>
                <a:spcPct val="150000"/>
              </a:lnSpc>
            </a:pPr>
            <a:r>
              <a:rPr lang="es-CL" sz="2800" b="1" spc="600" dirty="0" smtClean="0">
                <a:solidFill>
                  <a:schemeClr val="accent1"/>
                </a:solidFill>
              </a:rPr>
              <a:t>¿Qué es la Ingeniería </a:t>
            </a:r>
            <a:r>
              <a:rPr lang="es-CL" sz="2800" b="1" spc="600" dirty="0">
                <a:solidFill>
                  <a:schemeClr val="accent1"/>
                </a:solidFill>
              </a:rPr>
              <a:t>de </a:t>
            </a:r>
            <a:r>
              <a:rPr lang="es-CL" sz="2800" b="1" spc="600" dirty="0" smtClean="0">
                <a:solidFill>
                  <a:schemeClr val="accent1"/>
                </a:solidFill>
              </a:rPr>
              <a:t>software?</a:t>
            </a:r>
            <a:endParaRPr lang="es-CL" sz="2800" b="1" spc="600" dirty="0">
              <a:solidFill>
                <a:schemeClr val="accent1"/>
              </a:solidFill>
            </a:endParaRPr>
          </a:p>
        </p:txBody>
      </p:sp>
      <p:sp>
        <p:nvSpPr>
          <p:cNvPr id="3" name="CuadroTexto 2"/>
          <p:cNvSpPr txBox="1"/>
          <p:nvPr/>
        </p:nvSpPr>
        <p:spPr>
          <a:xfrm>
            <a:off x="5808432" y="5417676"/>
            <a:ext cx="1348446" cy="1015663"/>
          </a:xfrm>
          <a:prstGeom prst="rect">
            <a:avLst/>
          </a:prstGeom>
          <a:noFill/>
        </p:spPr>
        <p:txBody>
          <a:bodyPr wrap="none" rtlCol="0">
            <a:spAutoFit/>
          </a:bodyPr>
          <a:lstStyle/>
          <a:p>
            <a:r>
              <a:rPr lang="es-CL" sz="6000" dirty="0" smtClean="0">
                <a:solidFill>
                  <a:srgbClr val="FFC000"/>
                </a:solidFill>
                <a:latin typeface="Impact" panose="020B0806030902050204" pitchFamily="34" charset="0"/>
              </a:rPr>
              <a:t>Hoy</a:t>
            </a:r>
            <a:endParaRPr lang="es-CL" sz="6000" dirty="0">
              <a:solidFill>
                <a:srgbClr val="FFC000"/>
              </a:solidFill>
              <a:latin typeface="Impact" panose="020B0806030902050204" pitchFamily="34" charset="0"/>
            </a:endParaRPr>
          </a:p>
        </p:txBody>
      </p:sp>
      <p:sp>
        <p:nvSpPr>
          <p:cNvPr id="7" name="CuadroTexto 6"/>
          <p:cNvSpPr txBox="1"/>
          <p:nvPr/>
        </p:nvSpPr>
        <p:spPr>
          <a:xfrm>
            <a:off x="519004" y="374761"/>
            <a:ext cx="1373068" cy="369332"/>
          </a:xfrm>
          <a:prstGeom prst="rect">
            <a:avLst/>
          </a:prstGeom>
          <a:noFill/>
        </p:spPr>
        <p:txBody>
          <a:bodyPr wrap="none" rtlCol="0">
            <a:spAutoFit/>
          </a:bodyPr>
          <a:lstStyle/>
          <a:p>
            <a:r>
              <a:rPr lang="es-CL" dirty="0" smtClean="0">
                <a:solidFill>
                  <a:schemeClr val="bg1"/>
                </a:solidFill>
              </a:rPr>
              <a:t>Introducción</a:t>
            </a:r>
            <a:endParaRPr lang="es-CL" dirty="0">
              <a:solidFill>
                <a:schemeClr val="bg1"/>
              </a:solidFill>
            </a:endParaRPr>
          </a:p>
        </p:txBody>
      </p:sp>
    </p:spTree>
    <p:extLst>
      <p:ext uri="{BB962C8B-B14F-4D97-AF65-F5344CB8AC3E}">
        <p14:creationId xmlns:p14="http://schemas.microsoft.com/office/powerpoint/2010/main" val="1460732877"/>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002599" y="1256166"/>
            <a:ext cx="8078766" cy="923330"/>
          </a:xfrm>
          <a:prstGeom prst="rect">
            <a:avLst/>
          </a:prstGeom>
        </p:spPr>
        <p:txBody>
          <a:bodyPr wrap="square">
            <a:spAutoFit/>
          </a:bodyPr>
          <a:lstStyle/>
          <a:p>
            <a:pPr>
              <a:lnSpc>
                <a:spcPct val="150000"/>
              </a:lnSpc>
            </a:pPr>
            <a:endParaRPr lang="es-CL" dirty="0" smtClean="0"/>
          </a:p>
          <a:p>
            <a:pPr>
              <a:lnSpc>
                <a:spcPct val="150000"/>
              </a:lnSpc>
            </a:pPr>
            <a:endParaRPr lang="es-CL" dirty="0" smtClean="0"/>
          </a:p>
        </p:txBody>
      </p:sp>
      <p:sp>
        <p:nvSpPr>
          <p:cNvPr id="6" name="1 Rectángulo"/>
          <p:cNvSpPr/>
          <p:nvPr/>
        </p:nvSpPr>
        <p:spPr>
          <a:xfrm>
            <a:off x="279370" y="723322"/>
            <a:ext cx="8829869" cy="1614288"/>
          </a:xfrm>
          <a:prstGeom prst="rect">
            <a:avLst/>
          </a:prstGeom>
        </p:spPr>
        <p:txBody>
          <a:bodyPr wrap="square">
            <a:spAutoFit/>
          </a:bodyPr>
          <a:lstStyle/>
          <a:p>
            <a:pPr>
              <a:lnSpc>
                <a:spcPct val="150000"/>
              </a:lnSpc>
            </a:pPr>
            <a:r>
              <a:rPr lang="es-CL" sz="2400" b="1" spc="600" dirty="0" smtClean="0">
                <a:solidFill>
                  <a:schemeClr val="accent1"/>
                </a:solidFill>
              </a:rPr>
              <a:t>5 actividades claves insertas en un Proyecto.</a:t>
            </a:r>
          </a:p>
          <a:p>
            <a:pPr>
              <a:lnSpc>
                <a:spcPct val="150000"/>
              </a:lnSpc>
            </a:pPr>
            <a:r>
              <a:rPr lang="es-CL" b="1" spc="600" dirty="0" smtClean="0">
                <a:solidFill>
                  <a:schemeClr val="accent1"/>
                </a:solidFill>
              </a:rPr>
              <a:t>Definición de Proyecto PMI</a:t>
            </a:r>
            <a:endParaRPr lang="es-CL" b="1" spc="600" dirty="0">
              <a:solidFill>
                <a:schemeClr val="accent1"/>
              </a:solidFill>
            </a:endParaRPr>
          </a:p>
        </p:txBody>
      </p:sp>
      <p:sp>
        <p:nvSpPr>
          <p:cNvPr id="13" name="Elipse 12"/>
          <p:cNvSpPr/>
          <p:nvPr/>
        </p:nvSpPr>
        <p:spPr>
          <a:xfrm>
            <a:off x="5709408" y="2280070"/>
            <a:ext cx="569352" cy="569365"/>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CL" dirty="0" smtClean="0"/>
              <a:t>1</a:t>
            </a:r>
            <a:endParaRPr lang="es-CL" dirty="0"/>
          </a:p>
        </p:txBody>
      </p:sp>
      <p:sp>
        <p:nvSpPr>
          <p:cNvPr id="15" name="Elipse 14"/>
          <p:cNvSpPr/>
          <p:nvPr/>
        </p:nvSpPr>
        <p:spPr>
          <a:xfrm>
            <a:off x="5709408" y="3250673"/>
            <a:ext cx="569352" cy="569365"/>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CL" dirty="0"/>
              <a:t>2</a:t>
            </a:r>
          </a:p>
        </p:txBody>
      </p:sp>
      <p:sp>
        <p:nvSpPr>
          <p:cNvPr id="16" name="Elipse 15"/>
          <p:cNvSpPr/>
          <p:nvPr/>
        </p:nvSpPr>
        <p:spPr>
          <a:xfrm>
            <a:off x="5711098" y="4215617"/>
            <a:ext cx="569352" cy="569365"/>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CL" dirty="0" smtClean="0"/>
              <a:t>3</a:t>
            </a:r>
            <a:endParaRPr lang="es-CL" dirty="0"/>
          </a:p>
        </p:txBody>
      </p:sp>
      <p:sp>
        <p:nvSpPr>
          <p:cNvPr id="17" name="Elipse 16"/>
          <p:cNvSpPr/>
          <p:nvPr/>
        </p:nvSpPr>
        <p:spPr>
          <a:xfrm>
            <a:off x="5711098" y="5186220"/>
            <a:ext cx="569352" cy="569365"/>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CL" dirty="0"/>
              <a:t>4</a:t>
            </a:r>
          </a:p>
        </p:txBody>
      </p:sp>
      <p:sp>
        <p:nvSpPr>
          <p:cNvPr id="18" name="Elipse 17"/>
          <p:cNvSpPr/>
          <p:nvPr/>
        </p:nvSpPr>
        <p:spPr>
          <a:xfrm>
            <a:off x="5709408" y="6128046"/>
            <a:ext cx="569352" cy="569365"/>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CL" dirty="0" smtClean="0"/>
              <a:t>5</a:t>
            </a:r>
            <a:endParaRPr lang="es-CL" dirty="0"/>
          </a:p>
        </p:txBody>
      </p:sp>
      <p:graphicFrame>
        <p:nvGraphicFramePr>
          <p:cNvPr id="21" name="Diagrama 20"/>
          <p:cNvGraphicFramePr/>
          <p:nvPr>
            <p:extLst>
              <p:ext uri="{D42A27DB-BD31-4B8C-83A1-F6EECF244321}">
                <p14:modId xmlns:p14="http://schemas.microsoft.com/office/powerpoint/2010/main" val="644774834"/>
              </p:ext>
            </p:extLst>
          </p:nvPr>
        </p:nvGraphicFramePr>
        <p:xfrm>
          <a:off x="4355976" y="2164283"/>
          <a:ext cx="6356309" cy="45709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ángulo 9"/>
          <p:cNvSpPr/>
          <p:nvPr/>
        </p:nvSpPr>
        <p:spPr>
          <a:xfrm>
            <a:off x="403191" y="2732409"/>
            <a:ext cx="5184601" cy="1338828"/>
          </a:xfrm>
          <a:prstGeom prst="rect">
            <a:avLst/>
          </a:prstGeom>
        </p:spPr>
        <p:txBody>
          <a:bodyPr wrap="square">
            <a:spAutoFit/>
          </a:bodyPr>
          <a:lstStyle/>
          <a:p>
            <a:pPr algn="ctr">
              <a:lnSpc>
                <a:spcPct val="150000"/>
              </a:lnSpc>
            </a:pPr>
            <a:r>
              <a:rPr lang="es-CL" dirty="0">
                <a:solidFill>
                  <a:schemeClr val="tx2"/>
                </a:solidFill>
              </a:rPr>
              <a:t>“Un PROYECTO es un esfuerzo temporal que se lleva a cabo para crear un producto, servicio o resultado </a:t>
            </a:r>
            <a:r>
              <a:rPr lang="es-CL" dirty="0" smtClean="0">
                <a:solidFill>
                  <a:schemeClr val="tx2"/>
                </a:solidFill>
              </a:rPr>
              <a:t>único”.</a:t>
            </a:r>
            <a:endParaRPr lang="es-CL" dirty="0">
              <a:solidFill>
                <a:schemeClr val="tx2"/>
              </a:solidFill>
            </a:endParaRPr>
          </a:p>
        </p:txBody>
      </p:sp>
      <p:sp>
        <p:nvSpPr>
          <p:cNvPr id="11" name="CuadroTexto 10"/>
          <p:cNvSpPr txBox="1"/>
          <p:nvPr/>
        </p:nvSpPr>
        <p:spPr>
          <a:xfrm>
            <a:off x="519004" y="374761"/>
            <a:ext cx="1373068" cy="369332"/>
          </a:xfrm>
          <a:prstGeom prst="rect">
            <a:avLst/>
          </a:prstGeom>
          <a:noFill/>
        </p:spPr>
        <p:txBody>
          <a:bodyPr wrap="none" rtlCol="0">
            <a:spAutoFit/>
          </a:bodyPr>
          <a:lstStyle/>
          <a:p>
            <a:r>
              <a:rPr lang="es-CL" dirty="0" smtClean="0">
                <a:solidFill>
                  <a:schemeClr val="bg1"/>
                </a:solidFill>
              </a:rPr>
              <a:t>Introducción</a:t>
            </a:r>
            <a:endParaRPr lang="es-CL" dirty="0">
              <a:solidFill>
                <a:schemeClr val="bg1"/>
              </a:solidFill>
            </a:endParaRPr>
          </a:p>
        </p:txBody>
      </p:sp>
      <p:pic>
        <p:nvPicPr>
          <p:cNvPr id="1026" name="Picture 2" descr="http://exacom.co/wp-content/uploads/2015/03/Logo-Azul-PMI-INTERNACIONAL.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0499" y="4391270"/>
            <a:ext cx="3149987" cy="1079632"/>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354011" y="5527860"/>
            <a:ext cx="5282965" cy="1169551"/>
          </a:xfrm>
          <a:prstGeom prst="rect">
            <a:avLst/>
          </a:prstGeom>
        </p:spPr>
        <p:txBody>
          <a:bodyPr wrap="square">
            <a:spAutoFit/>
          </a:bodyPr>
          <a:lstStyle/>
          <a:p>
            <a:pPr algn="ctr"/>
            <a:r>
              <a:rPr lang="es-CL" sz="1400" dirty="0">
                <a:solidFill>
                  <a:schemeClr val="bg1">
                    <a:lumMod val="50000"/>
                  </a:schemeClr>
                </a:solidFill>
                <a:latin typeface="Arial" panose="020B0604020202020204" pitchFamily="34" charset="0"/>
              </a:rPr>
              <a:t>El </a:t>
            </a:r>
            <a:r>
              <a:rPr lang="es-CL" sz="1400" b="1" dirty="0">
                <a:solidFill>
                  <a:schemeClr val="bg1">
                    <a:lumMod val="50000"/>
                  </a:schemeClr>
                </a:solidFill>
                <a:latin typeface="Arial" panose="020B0604020202020204" pitchFamily="34" charset="0"/>
              </a:rPr>
              <a:t>Project Management </a:t>
            </a:r>
            <a:r>
              <a:rPr lang="es-CL" sz="1400" b="1" dirty="0" err="1">
                <a:solidFill>
                  <a:schemeClr val="bg1">
                    <a:lumMod val="50000"/>
                  </a:schemeClr>
                </a:solidFill>
                <a:latin typeface="Arial" panose="020B0604020202020204" pitchFamily="34" charset="0"/>
              </a:rPr>
              <a:t>Institute</a:t>
            </a:r>
            <a:r>
              <a:rPr lang="es-CL" sz="1400" b="1" dirty="0">
                <a:solidFill>
                  <a:schemeClr val="bg1">
                    <a:lumMod val="50000"/>
                  </a:schemeClr>
                </a:solidFill>
                <a:latin typeface="Arial" panose="020B0604020202020204" pitchFamily="34" charset="0"/>
              </a:rPr>
              <a:t> (PMI)</a:t>
            </a:r>
            <a:r>
              <a:rPr lang="es-CL" sz="1400" dirty="0">
                <a:solidFill>
                  <a:schemeClr val="bg1">
                    <a:lumMod val="50000"/>
                  </a:schemeClr>
                </a:solidFill>
                <a:latin typeface="Arial" panose="020B0604020202020204" pitchFamily="34" charset="0"/>
              </a:rPr>
              <a:t> es una organización internacional sin fines de lucro que asocia a profesionales relacionados con la Gestión de Proyectos. Desde principios de 2011, es la más grande del mundo en su </a:t>
            </a:r>
            <a:r>
              <a:rPr lang="es-CL" sz="1400" dirty="0" smtClean="0">
                <a:solidFill>
                  <a:schemeClr val="bg1">
                    <a:lumMod val="50000"/>
                  </a:schemeClr>
                </a:solidFill>
                <a:latin typeface="Arial" panose="020B0604020202020204" pitchFamily="34" charset="0"/>
              </a:rPr>
              <a:t>rubro. 700</a:t>
            </a:r>
            <a:r>
              <a:rPr lang="es-CL" sz="1400" dirty="0">
                <a:solidFill>
                  <a:schemeClr val="bg1">
                    <a:lumMod val="50000"/>
                  </a:schemeClr>
                </a:solidFill>
                <a:latin typeface="Arial" panose="020B0604020202020204" pitchFamily="34" charset="0"/>
              </a:rPr>
              <a:t> 000 miembros </a:t>
            </a:r>
            <a:r>
              <a:rPr lang="es-CL" sz="1400" dirty="0" smtClean="0">
                <a:solidFill>
                  <a:schemeClr val="bg1">
                    <a:lumMod val="50000"/>
                  </a:schemeClr>
                </a:solidFill>
                <a:latin typeface="Arial" panose="020B0604020202020204" pitchFamily="34" charset="0"/>
              </a:rPr>
              <a:t>en </a:t>
            </a:r>
            <a:r>
              <a:rPr lang="es-CL" sz="1400" dirty="0">
                <a:solidFill>
                  <a:schemeClr val="bg1">
                    <a:lumMod val="50000"/>
                  </a:schemeClr>
                </a:solidFill>
                <a:latin typeface="Arial" panose="020B0604020202020204" pitchFamily="34" charset="0"/>
              </a:rPr>
              <a:t>170 países</a:t>
            </a:r>
            <a:endParaRPr lang="es-CL" sz="1400" dirty="0">
              <a:solidFill>
                <a:schemeClr val="bg1">
                  <a:lumMod val="50000"/>
                </a:schemeClr>
              </a:solidFill>
            </a:endParaRPr>
          </a:p>
        </p:txBody>
      </p:sp>
    </p:spTree>
    <p:extLst>
      <p:ext uri="{BB962C8B-B14F-4D97-AF65-F5344CB8AC3E}">
        <p14:creationId xmlns:p14="http://schemas.microsoft.com/office/powerpoint/2010/main" val="3177185600"/>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002599" y="1256166"/>
            <a:ext cx="8078766" cy="923330"/>
          </a:xfrm>
          <a:prstGeom prst="rect">
            <a:avLst/>
          </a:prstGeom>
        </p:spPr>
        <p:txBody>
          <a:bodyPr wrap="square">
            <a:spAutoFit/>
          </a:bodyPr>
          <a:lstStyle/>
          <a:p>
            <a:pPr>
              <a:lnSpc>
                <a:spcPct val="150000"/>
              </a:lnSpc>
            </a:pPr>
            <a:endParaRPr lang="es-CL" dirty="0" smtClean="0"/>
          </a:p>
          <a:p>
            <a:pPr>
              <a:lnSpc>
                <a:spcPct val="150000"/>
              </a:lnSpc>
            </a:pPr>
            <a:endParaRPr lang="es-CL" dirty="0" smtClean="0"/>
          </a:p>
        </p:txBody>
      </p:sp>
      <p:sp>
        <p:nvSpPr>
          <p:cNvPr id="6" name="1 Rectángulo"/>
          <p:cNvSpPr/>
          <p:nvPr/>
        </p:nvSpPr>
        <p:spPr>
          <a:xfrm>
            <a:off x="251496" y="721840"/>
            <a:ext cx="8892504" cy="1143070"/>
          </a:xfrm>
          <a:prstGeom prst="rect">
            <a:avLst/>
          </a:prstGeom>
        </p:spPr>
        <p:txBody>
          <a:bodyPr wrap="square">
            <a:spAutoFit/>
          </a:bodyPr>
          <a:lstStyle/>
          <a:p>
            <a:pPr>
              <a:lnSpc>
                <a:spcPct val="150000"/>
              </a:lnSpc>
            </a:pPr>
            <a:r>
              <a:rPr lang="es-CL" sz="2400" b="1" spc="600" dirty="0" smtClean="0">
                <a:solidFill>
                  <a:schemeClr val="accent1"/>
                </a:solidFill>
              </a:rPr>
              <a:t>5 actividades claves para la Ingeniería de Software: </a:t>
            </a:r>
            <a:r>
              <a:rPr lang="es-CL" sz="2400" b="1" spc="600" dirty="0" smtClean="0">
                <a:solidFill>
                  <a:srgbClr val="C00000"/>
                </a:solidFill>
              </a:rPr>
              <a:t>Ciclo de Vida del Software</a:t>
            </a:r>
            <a:endParaRPr lang="es-CL" sz="2400" b="1" spc="600" dirty="0">
              <a:solidFill>
                <a:srgbClr val="C00000"/>
              </a:solidFill>
            </a:endParaRPr>
          </a:p>
        </p:txBody>
      </p:sp>
      <p:sp>
        <p:nvSpPr>
          <p:cNvPr id="13" name="Elipse 12"/>
          <p:cNvSpPr/>
          <p:nvPr/>
        </p:nvSpPr>
        <p:spPr>
          <a:xfrm>
            <a:off x="5709408" y="2280070"/>
            <a:ext cx="569352" cy="569365"/>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CL" dirty="0" smtClean="0"/>
              <a:t>1</a:t>
            </a:r>
            <a:endParaRPr lang="es-CL" dirty="0"/>
          </a:p>
        </p:txBody>
      </p:sp>
      <p:sp>
        <p:nvSpPr>
          <p:cNvPr id="15" name="Elipse 14"/>
          <p:cNvSpPr/>
          <p:nvPr/>
        </p:nvSpPr>
        <p:spPr>
          <a:xfrm>
            <a:off x="5709408" y="3250673"/>
            <a:ext cx="569352" cy="569365"/>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CL" dirty="0"/>
              <a:t>2</a:t>
            </a:r>
          </a:p>
        </p:txBody>
      </p:sp>
      <p:sp>
        <p:nvSpPr>
          <p:cNvPr id="16" name="Elipse 15"/>
          <p:cNvSpPr/>
          <p:nvPr/>
        </p:nvSpPr>
        <p:spPr>
          <a:xfrm>
            <a:off x="5711098" y="4215617"/>
            <a:ext cx="569352" cy="569365"/>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CL" dirty="0" smtClean="0"/>
              <a:t>3</a:t>
            </a:r>
            <a:endParaRPr lang="es-CL" dirty="0"/>
          </a:p>
        </p:txBody>
      </p:sp>
      <p:sp>
        <p:nvSpPr>
          <p:cNvPr id="17" name="Elipse 16"/>
          <p:cNvSpPr/>
          <p:nvPr/>
        </p:nvSpPr>
        <p:spPr>
          <a:xfrm>
            <a:off x="5711098" y="5186220"/>
            <a:ext cx="569352" cy="569365"/>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CL" dirty="0"/>
              <a:t>4</a:t>
            </a:r>
          </a:p>
        </p:txBody>
      </p:sp>
      <p:sp>
        <p:nvSpPr>
          <p:cNvPr id="18" name="Elipse 17"/>
          <p:cNvSpPr/>
          <p:nvPr/>
        </p:nvSpPr>
        <p:spPr>
          <a:xfrm>
            <a:off x="5709408" y="6128046"/>
            <a:ext cx="569352" cy="569365"/>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CL" dirty="0" smtClean="0"/>
              <a:t>5</a:t>
            </a:r>
            <a:endParaRPr lang="es-CL" dirty="0"/>
          </a:p>
        </p:txBody>
      </p:sp>
      <p:graphicFrame>
        <p:nvGraphicFramePr>
          <p:cNvPr id="21" name="Diagrama 20"/>
          <p:cNvGraphicFramePr/>
          <p:nvPr>
            <p:extLst>
              <p:ext uri="{D42A27DB-BD31-4B8C-83A1-F6EECF244321}">
                <p14:modId xmlns:p14="http://schemas.microsoft.com/office/powerpoint/2010/main" val="3737376295"/>
              </p:ext>
            </p:extLst>
          </p:nvPr>
        </p:nvGraphicFramePr>
        <p:xfrm>
          <a:off x="4355976" y="2164283"/>
          <a:ext cx="6356309" cy="45709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ángulo 9"/>
          <p:cNvSpPr/>
          <p:nvPr/>
        </p:nvSpPr>
        <p:spPr>
          <a:xfrm>
            <a:off x="251496" y="2211578"/>
            <a:ext cx="5184601" cy="5035353"/>
          </a:xfrm>
          <a:prstGeom prst="rect">
            <a:avLst/>
          </a:prstGeom>
        </p:spPr>
        <p:txBody>
          <a:bodyPr wrap="square">
            <a:spAutoFit/>
          </a:bodyPr>
          <a:lstStyle/>
          <a:p>
            <a:pPr algn="just">
              <a:lnSpc>
                <a:spcPct val="150000"/>
              </a:lnSpc>
            </a:pPr>
            <a:r>
              <a:rPr lang="es-CL" dirty="0" smtClean="0">
                <a:solidFill>
                  <a:schemeClr val="tx2"/>
                </a:solidFill>
              </a:rPr>
              <a:t>El </a:t>
            </a:r>
            <a:r>
              <a:rPr lang="es-CL" b="1" dirty="0">
                <a:solidFill>
                  <a:schemeClr val="tx2"/>
                </a:solidFill>
              </a:rPr>
              <a:t>ingeniero de software </a:t>
            </a:r>
            <a:r>
              <a:rPr lang="es-CL" dirty="0">
                <a:solidFill>
                  <a:schemeClr val="tx2"/>
                </a:solidFill>
              </a:rPr>
              <a:t>se encarga de toda la </a:t>
            </a:r>
            <a:r>
              <a:rPr lang="es-CL" b="1" dirty="0">
                <a:solidFill>
                  <a:schemeClr val="tx2"/>
                </a:solidFill>
              </a:rPr>
              <a:t>gestión </a:t>
            </a:r>
            <a:r>
              <a:rPr lang="es-CL" b="1" dirty="0" smtClean="0">
                <a:solidFill>
                  <a:schemeClr val="tx2"/>
                </a:solidFill>
              </a:rPr>
              <a:t>de desarrollo del proyecto </a:t>
            </a:r>
            <a:r>
              <a:rPr lang="es-CL" dirty="0">
                <a:solidFill>
                  <a:schemeClr val="tx2"/>
                </a:solidFill>
              </a:rPr>
              <a:t>para que éste se pueda </a:t>
            </a:r>
            <a:r>
              <a:rPr lang="es-CL" dirty="0" smtClean="0">
                <a:solidFill>
                  <a:schemeClr val="tx2"/>
                </a:solidFill>
              </a:rPr>
              <a:t>construir </a:t>
            </a:r>
            <a:r>
              <a:rPr lang="es-CL" dirty="0">
                <a:solidFill>
                  <a:schemeClr val="tx2"/>
                </a:solidFill>
              </a:rPr>
              <a:t>en un </a:t>
            </a:r>
            <a:r>
              <a:rPr lang="es-CL" b="1" dirty="0">
                <a:solidFill>
                  <a:schemeClr val="tx2"/>
                </a:solidFill>
              </a:rPr>
              <a:t>plazo determinado </a:t>
            </a:r>
            <a:r>
              <a:rPr lang="es-CL" dirty="0">
                <a:solidFill>
                  <a:schemeClr val="tx2"/>
                </a:solidFill>
              </a:rPr>
              <a:t>y con el </a:t>
            </a:r>
            <a:r>
              <a:rPr lang="es-CL" b="1" dirty="0">
                <a:solidFill>
                  <a:schemeClr val="tx2"/>
                </a:solidFill>
              </a:rPr>
              <a:t>presupuest</a:t>
            </a:r>
            <a:r>
              <a:rPr lang="es-CL" dirty="0">
                <a:solidFill>
                  <a:schemeClr val="tx2"/>
                </a:solidFill>
              </a:rPr>
              <a:t>o </a:t>
            </a:r>
            <a:r>
              <a:rPr lang="es-CL" dirty="0" smtClean="0">
                <a:solidFill>
                  <a:schemeClr val="tx2"/>
                </a:solidFill>
              </a:rPr>
              <a:t>previsto el Sistema.</a:t>
            </a:r>
          </a:p>
          <a:p>
            <a:pPr algn="just">
              <a:lnSpc>
                <a:spcPct val="150000"/>
              </a:lnSpc>
            </a:pPr>
            <a:endParaRPr lang="es-CL" dirty="0">
              <a:solidFill>
                <a:schemeClr val="tx2"/>
              </a:solidFill>
            </a:endParaRPr>
          </a:p>
          <a:p>
            <a:pPr algn="just">
              <a:lnSpc>
                <a:spcPct val="150000"/>
              </a:lnSpc>
            </a:pPr>
            <a:r>
              <a:rPr lang="es-CL" dirty="0">
                <a:solidFill>
                  <a:schemeClr val="tx2"/>
                </a:solidFill>
              </a:rPr>
              <a:t>La ingeniería de software, por lo tanto, incluye el </a:t>
            </a:r>
            <a:r>
              <a:rPr lang="es-CL" b="1" dirty="0">
                <a:solidFill>
                  <a:schemeClr val="tx2"/>
                </a:solidFill>
              </a:rPr>
              <a:t>análisis previo </a:t>
            </a:r>
            <a:r>
              <a:rPr lang="es-CL" dirty="0">
                <a:solidFill>
                  <a:schemeClr val="tx2"/>
                </a:solidFill>
              </a:rPr>
              <a:t>de la situación, </a:t>
            </a:r>
            <a:r>
              <a:rPr lang="es-CL" b="1" dirty="0">
                <a:solidFill>
                  <a:schemeClr val="tx2"/>
                </a:solidFill>
              </a:rPr>
              <a:t>el diseño </a:t>
            </a:r>
            <a:r>
              <a:rPr lang="es-CL" dirty="0">
                <a:solidFill>
                  <a:schemeClr val="tx2"/>
                </a:solidFill>
              </a:rPr>
              <a:t>del proyecto, </a:t>
            </a:r>
            <a:r>
              <a:rPr lang="es-CL" b="1" dirty="0">
                <a:solidFill>
                  <a:schemeClr val="tx2"/>
                </a:solidFill>
              </a:rPr>
              <a:t>el desarrollo del software</a:t>
            </a:r>
            <a:r>
              <a:rPr lang="es-CL" dirty="0">
                <a:solidFill>
                  <a:schemeClr val="tx2"/>
                </a:solidFill>
              </a:rPr>
              <a:t>, las </a:t>
            </a:r>
            <a:r>
              <a:rPr lang="es-CL" b="1" dirty="0">
                <a:solidFill>
                  <a:schemeClr val="tx2"/>
                </a:solidFill>
              </a:rPr>
              <a:t>pruebas</a:t>
            </a:r>
            <a:r>
              <a:rPr lang="es-CL" dirty="0">
                <a:solidFill>
                  <a:schemeClr val="tx2"/>
                </a:solidFill>
              </a:rPr>
              <a:t> necesarias para confirmar su correcto funcionamiento y la </a:t>
            </a:r>
            <a:r>
              <a:rPr lang="es-CL" b="1" dirty="0">
                <a:solidFill>
                  <a:schemeClr val="tx2"/>
                </a:solidFill>
              </a:rPr>
              <a:t>implementación del </a:t>
            </a:r>
            <a:r>
              <a:rPr lang="es-CL" b="1" dirty="0" smtClean="0">
                <a:solidFill>
                  <a:schemeClr val="tx2"/>
                </a:solidFill>
              </a:rPr>
              <a:t>sistema con la Mantención del sistema</a:t>
            </a:r>
            <a:r>
              <a:rPr lang="es-CL" dirty="0" smtClean="0">
                <a:solidFill>
                  <a:schemeClr val="tx2"/>
                </a:solidFill>
              </a:rPr>
              <a:t>.</a:t>
            </a:r>
            <a:endParaRPr lang="es-CL" dirty="0">
              <a:solidFill>
                <a:schemeClr val="tx2"/>
              </a:solidFill>
            </a:endParaRPr>
          </a:p>
          <a:p>
            <a:pPr>
              <a:lnSpc>
                <a:spcPct val="150000"/>
              </a:lnSpc>
            </a:pPr>
            <a:endParaRPr lang="es-CL" dirty="0">
              <a:solidFill>
                <a:schemeClr val="tx2"/>
              </a:solidFill>
            </a:endParaRPr>
          </a:p>
        </p:txBody>
      </p:sp>
      <p:sp>
        <p:nvSpPr>
          <p:cNvPr id="11" name="CuadroTexto 10"/>
          <p:cNvSpPr txBox="1"/>
          <p:nvPr/>
        </p:nvSpPr>
        <p:spPr>
          <a:xfrm>
            <a:off x="519004" y="374761"/>
            <a:ext cx="1373068" cy="369332"/>
          </a:xfrm>
          <a:prstGeom prst="rect">
            <a:avLst/>
          </a:prstGeom>
          <a:noFill/>
        </p:spPr>
        <p:txBody>
          <a:bodyPr wrap="none" rtlCol="0">
            <a:spAutoFit/>
          </a:bodyPr>
          <a:lstStyle/>
          <a:p>
            <a:r>
              <a:rPr lang="es-CL" dirty="0" smtClean="0">
                <a:solidFill>
                  <a:schemeClr val="bg1"/>
                </a:solidFill>
              </a:rPr>
              <a:t>Introducción</a:t>
            </a:r>
            <a:endParaRPr lang="es-CL" dirty="0">
              <a:solidFill>
                <a:schemeClr val="bg1"/>
              </a:solidFill>
            </a:endParaRPr>
          </a:p>
        </p:txBody>
      </p:sp>
    </p:spTree>
    <p:extLst>
      <p:ext uri="{BB962C8B-B14F-4D97-AF65-F5344CB8AC3E}">
        <p14:creationId xmlns:p14="http://schemas.microsoft.com/office/powerpoint/2010/main" val="2827567022"/>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2289</TotalTime>
  <Words>6346</Words>
  <Application>Microsoft Office PowerPoint</Application>
  <PresentationFormat>Presentación en pantalla (4:3)</PresentationFormat>
  <Paragraphs>590</Paragraphs>
  <Slides>40</Slides>
  <Notes>39</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40</vt:i4>
      </vt:variant>
    </vt:vector>
  </HeadingPairs>
  <TitlesOfParts>
    <vt:vector size="52" baseType="lpstr">
      <vt:lpstr>Arial</vt:lpstr>
      <vt:lpstr>Arial Rounded MT Bold</vt:lpstr>
      <vt:lpstr>Bradley Hand ITC</vt:lpstr>
      <vt:lpstr>Calibri</vt:lpstr>
      <vt:lpstr>Franklin Gothic Demi Cond</vt:lpstr>
      <vt:lpstr>Georgia</vt:lpstr>
      <vt:lpstr>Impact</vt:lpstr>
      <vt:lpstr>Symbol</vt:lpstr>
      <vt:lpstr>Times New Roman</vt:lpstr>
      <vt:lpstr>Verdana</vt:lpstr>
      <vt:lpstr>Wingdings</vt:lpstr>
      <vt:lpstr>Tema de Office</vt:lpstr>
      <vt:lpstr>Presentación de PowerPoint</vt:lpstr>
      <vt:lpstr>Competencia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MATRIZ DE IDEAS INNOVADORAS</dc:title>
  <dc:creator>prometeus</dc:creator>
  <cp:lastModifiedBy>Maria Ignacia Araos C.</cp:lastModifiedBy>
  <cp:revision>274</cp:revision>
  <dcterms:created xsi:type="dcterms:W3CDTF">2012-08-17T05:12:33Z</dcterms:created>
  <dcterms:modified xsi:type="dcterms:W3CDTF">2016-01-12T19:17:47Z</dcterms:modified>
</cp:coreProperties>
</file>