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2"/>
  </p:notesMasterIdLst>
  <p:sldIdLst>
    <p:sldId id="260" r:id="rId2"/>
    <p:sldId id="259" r:id="rId3"/>
    <p:sldId id="258" r:id="rId4"/>
    <p:sldId id="311" r:id="rId5"/>
    <p:sldId id="317" r:id="rId6"/>
    <p:sldId id="320" r:id="rId7"/>
    <p:sldId id="326" r:id="rId8"/>
    <p:sldId id="327" r:id="rId9"/>
    <p:sldId id="299" r:id="rId10"/>
    <p:sldId id="328" r:id="rId11"/>
    <p:sldId id="329" r:id="rId12"/>
    <p:sldId id="330" r:id="rId13"/>
    <p:sldId id="331" r:id="rId14"/>
    <p:sldId id="332" r:id="rId15"/>
    <p:sldId id="333" r:id="rId16"/>
    <p:sldId id="334" r:id="rId17"/>
    <p:sldId id="338" r:id="rId18"/>
    <p:sldId id="339" r:id="rId19"/>
    <p:sldId id="340" r:id="rId20"/>
    <p:sldId id="341" r:id="rId21"/>
  </p:sldIdLst>
  <p:sldSz cx="9144000" cy="6858000" type="screen4x3"/>
  <p:notesSz cx="6858000" cy="9144000"/>
  <p:custDataLst>
    <p:tags r:id="rId23"/>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72" autoAdjust="0"/>
  </p:normalViewPr>
  <p:slideViewPr>
    <p:cSldViewPr>
      <p:cViewPr>
        <p:scale>
          <a:sx n="65" d="100"/>
          <a:sy n="65" d="100"/>
        </p:scale>
        <p:origin x="-153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07-03-2015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Para</a:t>
            </a:r>
            <a:r>
              <a:rPr lang="es-ES" baseline="0" dirty="0" smtClean="0"/>
              <a:t> producir la mejora continua se hace necesario algunos requisitos mínimos</a:t>
            </a:r>
          </a:p>
          <a:p>
            <a:pPr marL="171450" indent="-171450">
              <a:buFont typeface="Arial" panose="020B0604020202020204" pitchFamily="34" charset="0"/>
              <a:buChar char="•"/>
            </a:pPr>
            <a:r>
              <a:rPr lang="es-ES" baseline="0" dirty="0" smtClean="0"/>
              <a:t>Gestión de cumplimiento de los procesos</a:t>
            </a:r>
          </a:p>
          <a:p>
            <a:pPr marL="171450" indent="-171450">
              <a:buFont typeface="Arial" panose="020B0604020202020204" pitchFamily="34" charset="0"/>
              <a:buChar char="•"/>
            </a:pPr>
            <a:r>
              <a:rPr lang="es-ES" baseline="0" dirty="0" smtClean="0"/>
              <a:t>Retroalimentación que permita revisión de los pasos en cada proceso</a:t>
            </a:r>
          </a:p>
          <a:p>
            <a:pPr marL="171450" indent="-171450">
              <a:buFont typeface="Arial" panose="020B0604020202020204" pitchFamily="34" charset="0"/>
              <a:buChar char="•"/>
            </a:pPr>
            <a:r>
              <a:rPr lang="es-ES" baseline="0" dirty="0" smtClean="0"/>
              <a:t>Claridad en la responsabilidad de cada acto realizado</a:t>
            </a:r>
          </a:p>
          <a:p>
            <a:pPr marL="171450" indent="-171450">
              <a:buFont typeface="Arial" panose="020B0604020202020204" pitchFamily="34" charset="0"/>
              <a:buChar char="•"/>
            </a:pPr>
            <a:r>
              <a:rPr lang="es-ES" baseline="0" dirty="0" smtClean="0"/>
              <a:t>Poder para el trabajador</a:t>
            </a:r>
          </a:p>
          <a:p>
            <a:pPr marL="171450" indent="-171450">
              <a:buFont typeface="Arial" panose="020B0604020202020204" pitchFamily="34" charset="0"/>
              <a:buChar char="•"/>
            </a:pPr>
            <a:r>
              <a:rPr lang="es-ES" baseline="0" dirty="0" smtClean="0"/>
              <a:t>Forma tangible de realizar las mediciones de los resultados de cada proceso</a:t>
            </a:r>
            <a:endParaRPr lang="es-ES"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12</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a:t>
            </a:r>
            <a:r>
              <a:rPr lang="es-ES" baseline="0" dirty="0" smtClean="0"/>
              <a:t> general las mejoras requieren de una cultura de mejora a través del tiempo, las mejoras no deben ser tomadas como algo temporal y con impacto eterno, sino más como una actitud constante de como enfrentar los procesos, es por esto que mejorar implica que existan circunstancias para poder mejorar el proceso:</a:t>
            </a:r>
          </a:p>
          <a:p>
            <a:pPr marL="285750" indent="-285750">
              <a:buFont typeface="Arial" panose="020B0604020202020204" pitchFamily="34" charset="0"/>
              <a:buChar char="•"/>
            </a:pPr>
            <a:r>
              <a:rPr lang="es-CL" dirty="0" smtClean="0"/>
              <a:t>El proceso original debe estar bien definido y documentado</a:t>
            </a:r>
          </a:p>
          <a:p>
            <a:pPr marL="285750" indent="-285750">
              <a:buFont typeface="Arial" panose="020B0604020202020204" pitchFamily="34" charset="0"/>
              <a:buChar char="•"/>
            </a:pPr>
            <a:r>
              <a:rPr lang="es-CL" dirty="0" smtClean="0"/>
              <a:t>Debe haber varios ejemplos de procesos parecidos</a:t>
            </a:r>
          </a:p>
          <a:p>
            <a:pPr marL="285750" indent="-285750">
              <a:buFont typeface="Arial" panose="020B0604020202020204" pitchFamily="34" charset="0"/>
              <a:buChar char="•"/>
            </a:pPr>
            <a:r>
              <a:rPr lang="es-CL" dirty="0" smtClean="0"/>
              <a:t>Los responsables del proceso deben poder participar en cualquier discusión de mejora</a:t>
            </a:r>
          </a:p>
          <a:p>
            <a:pPr marL="285750" indent="-285750">
              <a:buFont typeface="Arial" panose="020B0604020202020204" pitchFamily="34" charset="0"/>
              <a:buChar char="•"/>
            </a:pPr>
            <a:r>
              <a:rPr lang="es-CL" dirty="0" smtClean="0"/>
              <a:t>Un ambiente de transparencia favorece que fluyan las recomendaciones para la mejora</a:t>
            </a:r>
          </a:p>
          <a:p>
            <a:pPr marL="285750" indent="-285750">
              <a:buFont typeface="Arial" panose="020B0604020202020204" pitchFamily="34" charset="0"/>
              <a:buChar char="•"/>
            </a:pPr>
            <a:r>
              <a:rPr lang="es-CL" dirty="0" smtClean="0"/>
              <a:t>Cualquier proceso debe ser acordado, documentado, comunicado y medido en un marco temporal que asegure su éxito</a:t>
            </a:r>
          </a:p>
          <a:p>
            <a:endParaRPr lang="es-ES" baseline="0"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13</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Generalmente se puede conseguir una mejora continua reduciendo la complejidad y los puntos potenciales de fracaso mejorando la comunicación para proteger la calidad en un proceso</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14</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Un ejemplo de mejora continua es el circulo o ciclo de </a:t>
            </a:r>
            <a:r>
              <a:rPr lang="es-ES" baseline="0" dirty="0" err="1" smtClean="0"/>
              <a:t>deming</a:t>
            </a:r>
            <a:r>
              <a:rPr lang="es-ES" baseline="0" dirty="0" smtClean="0"/>
              <a:t>, es una estrategia de mejora continua de la calidad en cuatro pasos, basada en un concepto ideado por Walter A. </a:t>
            </a:r>
            <a:r>
              <a:rPr lang="es-ES" baseline="0" dirty="0" err="1" smtClean="0"/>
              <a:t>Shewhart</a:t>
            </a:r>
            <a:r>
              <a:rPr lang="es-ES" baseline="0" dirty="0" smtClean="0"/>
              <a:t>. Es muy utilizado por los sistemas de gestión de la calidad (SGC)</a:t>
            </a:r>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15</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El primer paso es planificar, en la planificación s</a:t>
            </a:r>
            <a:r>
              <a:rPr lang="es-CL" sz="1200" b="0" i="0" kern="1200" dirty="0" smtClean="0">
                <a:solidFill>
                  <a:schemeClr val="tx1"/>
                </a:solidFill>
                <a:effectLst/>
                <a:latin typeface="+mn-lt"/>
                <a:ea typeface="+mn-ea"/>
                <a:cs typeface="+mn-cs"/>
              </a:rPr>
              <a:t>e establecen las actividades del proceso, necesarias para obtener el resultado esperado. Al basar las acciones en el resultado esperado, la exactitud y cumplimiento de las especificaciones a lograr se convierten también en un elemento a mejorar. Cuando sea posible conviene realizar pruebas de preproducción o pruebas piloto para probar los posibles efectos.</a:t>
            </a:r>
          </a:p>
          <a:p>
            <a:pPr marL="171450" indent="-171450">
              <a:buFont typeface="Arial" panose="020B0604020202020204" pitchFamily="34" charset="0"/>
              <a:buChar char="•"/>
            </a:pPr>
            <a:r>
              <a:rPr lang="es-CL" sz="1200" b="0" i="0" kern="1200" dirty="0" smtClean="0">
                <a:solidFill>
                  <a:schemeClr val="tx1"/>
                </a:solidFill>
                <a:effectLst/>
                <a:latin typeface="+mn-lt"/>
                <a:ea typeface="+mn-ea"/>
                <a:cs typeface="+mn-cs"/>
              </a:rPr>
              <a:t>Recopilar datos para profundizar en el conocimiento del proceso.</a:t>
            </a:r>
          </a:p>
          <a:p>
            <a:pPr marL="171450" indent="-171450">
              <a:buFont typeface="Arial" panose="020B0604020202020204" pitchFamily="34" charset="0"/>
              <a:buChar char="•"/>
            </a:pPr>
            <a:r>
              <a:rPr lang="es-CL" sz="1200" b="0" i="0" kern="1200" dirty="0" smtClean="0">
                <a:solidFill>
                  <a:schemeClr val="tx1"/>
                </a:solidFill>
                <a:effectLst/>
                <a:latin typeface="+mn-lt"/>
                <a:ea typeface="+mn-ea"/>
                <a:cs typeface="+mn-cs"/>
              </a:rPr>
              <a:t>Detallar las especificaciones de los resultados esperados.</a:t>
            </a:r>
          </a:p>
          <a:p>
            <a:pPr marL="171450" indent="-171450">
              <a:buFont typeface="Arial" panose="020B0604020202020204" pitchFamily="34" charset="0"/>
              <a:buChar char="•"/>
            </a:pPr>
            <a:r>
              <a:rPr lang="es-CL" sz="1200" b="0" i="0" kern="1200" dirty="0" smtClean="0">
                <a:solidFill>
                  <a:schemeClr val="tx1"/>
                </a:solidFill>
                <a:effectLst/>
                <a:latin typeface="+mn-lt"/>
                <a:ea typeface="+mn-ea"/>
                <a:cs typeface="+mn-cs"/>
              </a:rPr>
              <a:t>Definir las actividades necesarias para lograr el producto o servicio, verificando los requisitos especificados.</a:t>
            </a:r>
            <a:endParaRPr lang="es-CL"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16</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El segundo paso es hacer, </a:t>
            </a:r>
            <a:r>
              <a:rPr lang="es-CL" sz="1200" dirty="0" smtClean="0"/>
              <a:t>Se ejecuta el plan estratégico, lo que contempla: organizar, dirigir, asignar recursos y supervisar la ejecución, mientras se recopilan datos para verificarlos y evaluarlos en los siguientes pasos</a:t>
            </a:r>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17</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El tercer paso es hacer, </a:t>
            </a:r>
            <a:r>
              <a:rPr lang="es-CL" sz="1200" b="0" i="0" kern="1200" baseline="0" dirty="0" smtClean="0">
                <a:solidFill>
                  <a:schemeClr val="tx1"/>
                </a:solidFill>
                <a:effectLst/>
                <a:latin typeface="+mn-lt"/>
                <a:ea typeface="+mn-ea"/>
                <a:cs typeface="+mn-cs"/>
              </a:rPr>
              <a:t>p</a:t>
            </a:r>
            <a:r>
              <a:rPr lang="es-CL" sz="1200" b="0" i="0" kern="1200" dirty="0" smtClean="0">
                <a:solidFill>
                  <a:schemeClr val="tx1"/>
                </a:solidFill>
                <a:effectLst/>
                <a:latin typeface="+mn-lt"/>
                <a:ea typeface="+mn-ea"/>
                <a:cs typeface="+mn-cs"/>
              </a:rPr>
              <a:t>asado un periodo previsto de antemano, los datos de control son recopilados y analizados, comparándolos con los requisitos especificados inicialmente, para saber si se han cumplido y, en su caso, evaluar si se ha producido la mejora esperada.</a:t>
            </a:r>
          </a:p>
          <a:p>
            <a:pPr marL="171450" indent="-171450">
              <a:buFont typeface="Arial" panose="020B0604020202020204" pitchFamily="34" charset="0"/>
              <a:buChar char="•"/>
            </a:pPr>
            <a:r>
              <a:rPr lang="es-CL" sz="1200" b="0" i="0" kern="1200" dirty="0" smtClean="0">
                <a:solidFill>
                  <a:schemeClr val="tx1"/>
                </a:solidFill>
                <a:effectLst/>
                <a:latin typeface="+mn-lt"/>
                <a:ea typeface="+mn-ea"/>
                <a:cs typeface="+mn-cs"/>
              </a:rPr>
              <a:t>Monitorear la implementación y evaluar el plan de ejecución documentando las conclusiones.</a:t>
            </a:r>
            <a:endParaRPr lang="es-CL"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18</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El ultimo paso es actuar, </a:t>
            </a:r>
            <a:r>
              <a:rPr lang="es-CL" sz="1200" b="0" i="0" kern="1200" dirty="0" smtClean="0">
                <a:solidFill>
                  <a:schemeClr val="tx1"/>
                </a:solidFill>
                <a:effectLst/>
                <a:latin typeface="+mn-lt"/>
                <a:ea typeface="+mn-ea"/>
                <a:cs typeface="+mn-cs"/>
              </a:rPr>
              <a:t>Con base en las conclusiones del paso anterior elegir una opción:</a:t>
            </a:r>
          </a:p>
          <a:p>
            <a:pPr marL="628650" lvl="1" indent="-171450">
              <a:buFont typeface="Arial" panose="020B0604020202020204" pitchFamily="34" charset="0"/>
              <a:buChar char="•"/>
            </a:pPr>
            <a:r>
              <a:rPr lang="es-CL" sz="1200" b="0" i="0" kern="1200" dirty="0" smtClean="0">
                <a:solidFill>
                  <a:schemeClr val="tx1"/>
                </a:solidFill>
                <a:effectLst/>
                <a:latin typeface="+mn-lt"/>
                <a:ea typeface="+mn-ea"/>
                <a:cs typeface="+mn-cs"/>
              </a:rPr>
              <a:t>Si se han detectado errores parciales en el paso anterior, realizar un nuevo ciclo PDCA con nuevas mejoras.</a:t>
            </a:r>
          </a:p>
          <a:p>
            <a:pPr marL="628650" lvl="1" indent="-171450">
              <a:buFont typeface="Arial" panose="020B0604020202020204" pitchFamily="34" charset="0"/>
              <a:buChar char="•"/>
            </a:pPr>
            <a:r>
              <a:rPr lang="es-CL" sz="1200" b="0" i="0" kern="1200" dirty="0" smtClean="0">
                <a:solidFill>
                  <a:schemeClr val="tx1"/>
                </a:solidFill>
                <a:effectLst/>
                <a:latin typeface="+mn-lt"/>
                <a:ea typeface="+mn-ea"/>
                <a:cs typeface="+mn-cs"/>
              </a:rPr>
              <a:t>Si no se han detectado errores relevantes, aplicar a gran escala las modificaciones de los procesos.</a:t>
            </a:r>
          </a:p>
          <a:p>
            <a:pPr marL="628650" lvl="1" indent="-171450">
              <a:buFont typeface="Arial" panose="020B0604020202020204" pitchFamily="34" charset="0"/>
              <a:buChar char="•"/>
            </a:pPr>
            <a:r>
              <a:rPr lang="es-CL" sz="1200" b="0" i="0" kern="1200" dirty="0" smtClean="0">
                <a:solidFill>
                  <a:schemeClr val="tx1"/>
                </a:solidFill>
                <a:effectLst/>
                <a:latin typeface="+mn-lt"/>
                <a:ea typeface="+mn-ea"/>
                <a:cs typeface="+mn-cs"/>
              </a:rPr>
              <a:t>Si se han detectado errores insalvables, abandonar las modificaciones de los procesos.</a:t>
            </a:r>
          </a:p>
          <a:p>
            <a:r>
              <a:rPr lang="es-CL" sz="1200" b="0" i="0" kern="1200" dirty="0" smtClean="0">
                <a:solidFill>
                  <a:schemeClr val="tx1"/>
                </a:solidFill>
                <a:effectLst/>
                <a:latin typeface="+mn-lt"/>
                <a:ea typeface="+mn-ea"/>
                <a:cs typeface="+mn-cs"/>
              </a:rPr>
              <a:t>Documentar el proceso y ofrecer una</a:t>
            </a:r>
            <a:r>
              <a:rPr lang="es-CL" sz="1200" b="0" i="0" kern="1200" baseline="0" dirty="0" smtClean="0">
                <a:solidFill>
                  <a:schemeClr val="tx1"/>
                </a:solidFill>
                <a:effectLst/>
                <a:latin typeface="+mn-lt"/>
                <a:ea typeface="+mn-ea"/>
                <a:cs typeface="+mn-cs"/>
              </a:rPr>
              <a:t> realimentación </a:t>
            </a:r>
            <a:r>
              <a:rPr lang="es-CL" sz="1200" b="0" i="0" kern="1200" dirty="0" smtClean="0">
                <a:solidFill>
                  <a:schemeClr val="tx1"/>
                </a:solidFill>
                <a:effectLst/>
                <a:latin typeface="+mn-lt"/>
                <a:ea typeface="+mn-ea"/>
                <a:cs typeface="+mn-cs"/>
              </a:rPr>
              <a:t>para la mejora en la fase de planificación.</a:t>
            </a:r>
          </a:p>
          <a:p>
            <a:endParaRPr lang="es-CL" sz="1200" b="0" i="0" kern="1200" dirty="0" smtClean="0">
              <a:solidFill>
                <a:schemeClr val="tx1"/>
              </a:solidFill>
              <a:effectLst/>
              <a:latin typeface="+mn-lt"/>
              <a:ea typeface="+mn-ea"/>
              <a:cs typeface="+mn-cs"/>
            </a:endParaRPr>
          </a:p>
          <a:p>
            <a:r>
              <a:rPr lang="es-CL" sz="1200" b="0" i="0" kern="1200" dirty="0" smtClean="0">
                <a:solidFill>
                  <a:schemeClr val="tx1"/>
                </a:solidFill>
                <a:effectLst/>
                <a:latin typeface="+mn-lt"/>
                <a:ea typeface="+mn-ea"/>
                <a:cs typeface="+mn-cs"/>
              </a:rPr>
              <a:t>Actualmente algunos expertos prefieren denominar este paso "Ajustar". Esto ayuda a las personas que se inician en el ciclo PDCA a comprender que el cuarto paso tiene que ver con la idea de cerrar el ciclo con la realimentación para acercar los resultados obtenidos a los objetivos. Además, no debe confundirse este paso "A" con el conjunto de acciones (implementación) consecuencia del despliegue de los planes (que se desarrolla en el segundo paso, "D", de "hacer" o "llevar acabo las Acciones").</a:t>
            </a:r>
            <a:endParaRPr lang="es-CL"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19</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baseline="0"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CL" smtClean="0"/>
              <a:pPr/>
              <a:t>20</a:t>
            </a:fld>
            <a:endParaRPr lang="es-CL"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s-CL" sz="1200" b="0" dirty="0" smtClean="0">
                <a:solidFill>
                  <a:schemeClr val="bg1"/>
                </a:solidFill>
                <a:latin typeface="Verdana" pitchFamily="34" charset="0"/>
                <a:ea typeface="Verdana" pitchFamily="34" charset="0"/>
                <a:cs typeface="Verdana" pitchFamily="34" charset="0"/>
              </a:rPr>
              <a:t>En la definición literal de la calidad podemos encontrar que calidad es la</a:t>
            </a:r>
            <a:r>
              <a:rPr lang="es-CL" sz="1200" b="0" baseline="0" dirty="0" smtClean="0">
                <a:solidFill>
                  <a:schemeClr val="bg1"/>
                </a:solidFill>
                <a:latin typeface="Verdana" pitchFamily="34" charset="0"/>
                <a:ea typeface="Verdana" pitchFamily="34" charset="0"/>
                <a:cs typeface="Verdana" pitchFamily="34" charset="0"/>
              </a:rPr>
              <a:t> propiedad o conjunto de propiedades inherentes a una cosa, que permiten apreciarla como igual, mejor o peor que las restantes de su especie</a:t>
            </a:r>
            <a:endParaRPr lang="es-ES" b="0" dirty="0"/>
          </a:p>
        </p:txBody>
      </p:sp>
      <p:sp>
        <p:nvSpPr>
          <p:cNvPr id="4" name="Slide Number Placeholder 3"/>
          <p:cNvSpPr>
            <a:spLocks noGrp="1"/>
          </p:cNvSpPr>
          <p:nvPr>
            <p:ph type="sldNum" sz="quarter" idx="10"/>
          </p:nvPr>
        </p:nvSpPr>
        <p:spPr/>
        <p:txBody>
          <a:bodyPr/>
          <a:lstStyle/>
          <a:p>
            <a:fld id="{3792D2CF-A01B-4515-8B40-3DC34258267A}" type="slidenum">
              <a:rPr lang="es-ES" smtClean="0"/>
              <a:pPr/>
              <a:t>4</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0" dirty="0" smtClean="0">
                <a:solidFill>
                  <a:schemeClr val="bg1"/>
                </a:solidFill>
                <a:latin typeface="Verdana" pitchFamily="34" charset="0"/>
                <a:ea typeface="Verdana" pitchFamily="34" charset="0"/>
                <a:cs typeface="Verdana" pitchFamily="34" charset="0"/>
              </a:rPr>
              <a:t>Pero para poder contextualizar</a:t>
            </a:r>
            <a:r>
              <a:rPr lang="es-CL" sz="1200" b="0" baseline="0" dirty="0" smtClean="0">
                <a:solidFill>
                  <a:schemeClr val="bg1"/>
                </a:solidFill>
                <a:latin typeface="Verdana" pitchFamily="34" charset="0"/>
                <a:ea typeface="Verdana" pitchFamily="34" charset="0"/>
                <a:cs typeface="Verdana" pitchFamily="34" charset="0"/>
              </a:rPr>
              <a:t> como la calidad se asocia a nuestra sociedad debemos reflexionar en 2 conceptos, el concepto de lo suficiente y lo necesario.</a:t>
            </a:r>
          </a:p>
          <a:p>
            <a:endParaRPr lang="es-CL" sz="1200" b="0" baseline="0" dirty="0" smtClean="0">
              <a:solidFill>
                <a:schemeClr val="bg1"/>
              </a:solidFill>
              <a:latin typeface="Verdana" pitchFamily="34" charset="0"/>
              <a:ea typeface="Verdana" pitchFamily="34" charset="0"/>
              <a:cs typeface="Verdana" pitchFamily="34" charset="0"/>
            </a:endParaRPr>
          </a:p>
          <a:p>
            <a:r>
              <a:rPr lang="es-CL" sz="1200" b="0" baseline="0" dirty="0" smtClean="0">
                <a:solidFill>
                  <a:schemeClr val="bg1"/>
                </a:solidFill>
                <a:latin typeface="Verdana" pitchFamily="34" charset="0"/>
                <a:ea typeface="Verdana" pitchFamily="34" charset="0"/>
                <a:cs typeface="Verdana" pitchFamily="34" charset="0"/>
              </a:rPr>
              <a:t>En la imagen podemos ver un vaso de agua, vamos a describir dos situaciones, la primera el agua es suficiente para mantener a una persona con vida, la segunda situación, el agua es necesaria para mantener a una persona con vida. En un primer acercamiento parece ser que son muy parecidas, pero la naturaleza de estas frases son distintas. Veamos estas frases de otra manera, Para mantener la vida de la persona el agua es una de las alternativas, Para mantener la vida de la persona el agua es indispensable. Notas la diferencia.</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dirty="0" smtClean="0"/>
              <a:t>Cuando</a:t>
            </a:r>
            <a:r>
              <a:rPr lang="es-CL" baseline="0" dirty="0" smtClean="0"/>
              <a:t> queremos apreciar la calidad no podemos evitar comparar de acuerdo a las características que conocemos y ver que cosa es mejor que otra, por lo que la definición de calidad la extenderemos de otra manera: </a:t>
            </a:r>
          </a:p>
          <a:p>
            <a:r>
              <a:rPr lang="es-CL" dirty="0" smtClean="0"/>
              <a:t>Es la suma de valores agregados que se incorporan al producto y/o servicio a lo largo de un proceso; y que los clientes extraen de ellos, es decir el valor final a través del cual los mismo satisfacen sus necesidades.</a:t>
            </a:r>
          </a:p>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dirty="0" smtClean="0"/>
              <a:t>Si notamos para que un producto pueda</a:t>
            </a:r>
            <a:r>
              <a:rPr lang="es-CL" baseline="0" dirty="0" smtClean="0"/>
              <a:t> comercializarse es necesario que posea algún valor agregado, por lo que es una condición necesaria para que el producto se perciba de mayor calidad.</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dirty="0" smtClean="0"/>
              <a:t>Cuando notamos</a:t>
            </a:r>
            <a:r>
              <a:rPr lang="es-CL" baseline="0" dirty="0" smtClean="0"/>
              <a:t> que los clientes perciben beneficios de los productos adquiridos, no podemos evitar pensar que para ellos no es indispensable tenerlos porque existen alternativas, es por esto que la calidad debe estar presente para que esa opción sea la mejor.</a:t>
            </a:r>
            <a:endParaRPr lang="es-CL" dirty="0" smtClean="0"/>
          </a:p>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Para</a:t>
            </a:r>
            <a:r>
              <a:rPr lang="es-ES" baseline="0" dirty="0" smtClean="0"/>
              <a:t> poder crear valor agregado es necesario entender los requerimientos de las partes interesadas, con el fin de utilizar de mejor manera las materias primas o recursos disponibles, pensemos que estamos en un restorán y queremos un sándwich, si nos fijamos en un aspecto del sándwich que es la apariencia, veremos que mientras más ordenado, prolijo y organizado este el sándwich, percibiremos mejor calidad.</a:t>
            </a:r>
            <a:endParaRPr lang="es-ES"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9</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 por</a:t>
            </a:r>
            <a:r>
              <a:rPr lang="es-ES" baseline="0" dirty="0" smtClean="0"/>
              <a:t> esto que el proceso de preparación del sándwich debe tener una mejor practica en el quehacer para que se obtengan resultados de calidad.</a:t>
            </a:r>
            <a:endParaRPr lang="es-ES"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10</a:t>
            </a:fld>
            <a:endParaRPr lang="es-ES" dirty="0"/>
          </a:p>
        </p:txBody>
      </p:sp>
    </p:spTree>
    <p:extLst>
      <p:ext uri="{BB962C8B-B14F-4D97-AF65-F5344CB8AC3E}">
        <p14:creationId xmlns:p14="http://schemas.microsoft.com/office/powerpoint/2010/main" val="275128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Dado</a:t>
            </a:r>
            <a:r>
              <a:rPr lang="es-ES" baseline="0" dirty="0" smtClean="0"/>
              <a:t> que la calidad depende de los procesos productivos, es necesario generar una actitud base distinta dentro de la organización, para poder generar productos de calidad, para esto es necesario asegurar la estabilización del proceso y la posibilidad de mejora, es por esto que el concepto de mejora continua se instala en las organizaciones como forma de mantener una diferenciación de calidad en el mercado, casi como un factor clave para la existencia de la mayoría de empresas que llevan muchos años.</a:t>
            </a:r>
            <a:endParaRPr lang="es-ES" dirty="0" smtClean="0"/>
          </a:p>
        </p:txBody>
      </p:sp>
      <p:sp>
        <p:nvSpPr>
          <p:cNvPr id="4" name="3 Marcador de número de diapositiva"/>
          <p:cNvSpPr>
            <a:spLocks noGrp="1"/>
          </p:cNvSpPr>
          <p:nvPr>
            <p:ph type="sldNum" sz="quarter" idx="10"/>
          </p:nvPr>
        </p:nvSpPr>
        <p:spPr/>
        <p:txBody>
          <a:bodyPr/>
          <a:lstStyle/>
          <a:p>
            <a:fld id="{3792D2CF-A01B-4515-8B40-3DC34258267A}" type="slidenum">
              <a:rPr lang="es-ES" smtClean="0"/>
              <a:pPr/>
              <a:t>11</a:t>
            </a:fld>
            <a:endParaRPr lang="es-ES" dirty="0"/>
          </a:p>
        </p:txBody>
      </p:sp>
    </p:spTree>
    <p:extLst>
      <p:ext uri="{BB962C8B-B14F-4D97-AF65-F5344CB8AC3E}">
        <p14:creationId xmlns:p14="http://schemas.microsoft.com/office/powerpoint/2010/main" val="2751281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07-03-2015</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07-03-2015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07-03-2015</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518862"/>
            <a:ext cx="6624736" cy="523220"/>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s-CL" sz="2800" dirty="0" smtClean="0">
                <a:latin typeface="Calibri" pitchFamily="34" charset="0"/>
              </a:rPr>
              <a:t>MDC7501 MODELOS DE CALIDAD</a:t>
            </a:r>
          </a:p>
        </p:txBody>
      </p:sp>
      <p:sp>
        <p:nvSpPr>
          <p:cNvPr id="7" name="6 Rectángulo"/>
          <p:cNvSpPr/>
          <p:nvPr/>
        </p:nvSpPr>
        <p:spPr>
          <a:xfrm>
            <a:off x="251520" y="4284385"/>
            <a:ext cx="6796669" cy="584775"/>
          </a:xfrm>
          <a:prstGeom prst="rect">
            <a:avLst/>
          </a:prstGeom>
        </p:spPr>
        <p:txBody>
          <a:bodyPr wrap="none">
            <a:spAutoFit/>
          </a:bodyPr>
          <a:lstStyle/>
          <a:p>
            <a:r>
              <a:rPr lang="es-CL" sz="3200" dirty="0" smtClean="0">
                <a:solidFill>
                  <a:schemeClr val="bg1"/>
                </a:solidFill>
                <a:latin typeface="Calibri" pitchFamily="34" charset="0"/>
              </a:rPr>
              <a:t>Concepto de Calidad y Mejora Continua</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Proceso productivo</a:t>
            </a:r>
            <a:endParaRPr lang="es-ES" sz="2800" dirty="0">
              <a:latin typeface="+mn-lt"/>
              <a:cs typeface="+mn-cs"/>
            </a:endParaRPr>
          </a:p>
        </p:txBody>
      </p:sp>
      <p:sp>
        <p:nvSpPr>
          <p:cNvPr id="4" name="3 Rectángulo"/>
          <p:cNvSpPr/>
          <p:nvPr/>
        </p:nvSpPr>
        <p:spPr>
          <a:xfrm>
            <a:off x="1115616" y="2276872"/>
            <a:ext cx="2664296" cy="23042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b="1" dirty="0" smtClean="0">
                <a:solidFill>
                  <a:schemeClr val="tx1"/>
                </a:solidFill>
              </a:rPr>
              <a:t>Proceso de Producción de un Producto</a:t>
            </a:r>
            <a:endParaRPr lang="es-CL" b="1" dirty="0">
              <a:solidFill>
                <a:schemeClr val="tx1"/>
              </a:solidFill>
            </a:endParaRPr>
          </a:p>
        </p:txBody>
      </p:sp>
      <p:sp>
        <p:nvSpPr>
          <p:cNvPr id="8" name="7 Rectángulo"/>
          <p:cNvSpPr/>
          <p:nvPr/>
        </p:nvSpPr>
        <p:spPr>
          <a:xfrm>
            <a:off x="5076056" y="2278431"/>
            <a:ext cx="2520280" cy="86409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b="1" dirty="0" smtClean="0"/>
              <a:t>Requerimientos de partes interesadas</a:t>
            </a:r>
            <a:endParaRPr lang="es-CL" b="1" dirty="0"/>
          </a:p>
        </p:txBody>
      </p:sp>
      <p:sp>
        <p:nvSpPr>
          <p:cNvPr id="9" name="8 Rectángulo"/>
          <p:cNvSpPr/>
          <p:nvPr/>
        </p:nvSpPr>
        <p:spPr>
          <a:xfrm>
            <a:off x="5076056" y="3717032"/>
            <a:ext cx="2520280"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L" b="1" dirty="0" smtClean="0"/>
              <a:t>Satisfacción de partes interesadas</a:t>
            </a:r>
            <a:endParaRPr lang="es-CL" b="1" dirty="0"/>
          </a:p>
        </p:txBody>
      </p:sp>
      <p:sp>
        <p:nvSpPr>
          <p:cNvPr id="10" name="9 Flecha izquierda"/>
          <p:cNvSpPr/>
          <p:nvPr/>
        </p:nvSpPr>
        <p:spPr>
          <a:xfrm>
            <a:off x="3953632" y="2468163"/>
            <a:ext cx="9784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10 Flecha derecha"/>
          <p:cNvSpPr/>
          <p:nvPr/>
        </p:nvSpPr>
        <p:spPr>
          <a:xfrm>
            <a:off x="4033453" y="393463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7772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Mejora Continua</a:t>
            </a:r>
            <a:endParaRPr lang="es-ES" sz="2800" dirty="0">
              <a:latin typeface="+mn-lt"/>
              <a:cs typeface="+mn-cs"/>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7997" y="1904997"/>
            <a:ext cx="3048006" cy="3048006"/>
          </a:xfrm>
          <a:prstGeom prst="rect">
            <a:avLst/>
          </a:prstGeom>
        </p:spPr>
      </p:pic>
    </p:spTree>
    <p:extLst>
      <p:ext uri="{BB962C8B-B14F-4D97-AF65-F5344CB8AC3E}">
        <p14:creationId xmlns:p14="http://schemas.microsoft.com/office/powerpoint/2010/main" val="377728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Mejora Continua</a:t>
            </a:r>
            <a:endParaRPr lang="es-ES" sz="2800" dirty="0">
              <a:latin typeface="+mn-lt"/>
              <a:cs typeface="+mn-cs"/>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47775"/>
            <a:ext cx="6096000" cy="4362450"/>
          </a:xfrm>
          <a:prstGeom prst="rect">
            <a:avLst/>
          </a:prstGeom>
        </p:spPr>
      </p:pic>
    </p:spTree>
    <p:extLst>
      <p:ext uri="{BB962C8B-B14F-4D97-AF65-F5344CB8AC3E}">
        <p14:creationId xmlns:p14="http://schemas.microsoft.com/office/powerpoint/2010/main" val="378374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Mejora Continua</a:t>
            </a:r>
            <a:endParaRPr lang="es-ES" sz="2800" dirty="0">
              <a:latin typeface="+mn-lt"/>
              <a:cs typeface="+mn-cs"/>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2890150" cy="2880320"/>
          </a:xfrm>
          <a:prstGeom prst="rect">
            <a:avLst/>
          </a:prstGeom>
        </p:spPr>
      </p:pic>
      <p:sp>
        <p:nvSpPr>
          <p:cNvPr id="5" name="4 CuadroTexto"/>
          <p:cNvSpPr txBox="1"/>
          <p:nvPr/>
        </p:nvSpPr>
        <p:spPr>
          <a:xfrm>
            <a:off x="2890150" y="1419253"/>
            <a:ext cx="5858314" cy="2862322"/>
          </a:xfrm>
          <a:prstGeom prst="rect">
            <a:avLst/>
          </a:prstGeom>
          <a:noFill/>
        </p:spPr>
        <p:txBody>
          <a:bodyPr wrap="square" rtlCol="0">
            <a:spAutoFit/>
          </a:bodyPr>
          <a:lstStyle/>
          <a:p>
            <a:pPr marL="285750" indent="-285750">
              <a:buFont typeface="Arial" panose="020B0604020202020204" pitchFamily="34" charset="0"/>
              <a:buChar char="•"/>
            </a:pPr>
            <a:r>
              <a:rPr lang="es-CL" dirty="0" smtClean="0"/>
              <a:t>El proceso original debe estar bien definido y documentado</a:t>
            </a:r>
          </a:p>
          <a:p>
            <a:pPr marL="285750" indent="-285750">
              <a:buFont typeface="Arial" panose="020B0604020202020204" pitchFamily="34" charset="0"/>
              <a:buChar char="•"/>
            </a:pPr>
            <a:r>
              <a:rPr lang="es-CL" dirty="0" smtClean="0"/>
              <a:t>Debe haber varios ejemplos de procesos parecidos</a:t>
            </a:r>
          </a:p>
          <a:p>
            <a:pPr marL="285750" indent="-285750">
              <a:buFont typeface="Arial" panose="020B0604020202020204" pitchFamily="34" charset="0"/>
              <a:buChar char="•"/>
            </a:pPr>
            <a:r>
              <a:rPr lang="es-CL" dirty="0" smtClean="0"/>
              <a:t>Los responsables del proceso deben poder participar en cualquier discusión de mejora</a:t>
            </a:r>
          </a:p>
          <a:p>
            <a:pPr marL="285750" indent="-285750">
              <a:buFont typeface="Arial" panose="020B0604020202020204" pitchFamily="34" charset="0"/>
              <a:buChar char="•"/>
            </a:pPr>
            <a:r>
              <a:rPr lang="es-CL" dirty="0" smtClean="0"/>
              <a:t>Un ambiente de transparencia favorece que fluyan las recomendaciones para la mejora</a:t>
            </a:r>
          </a:p>
          <a:p>
            <a:pPr marL="285750" indent="-285750">
              <a:buFont typeface="Arial" panose="020B0604020202020204" pitchFamily="34" charset="0"/>
              <a:buChar char="•"/>
            </a:pPr>
            <a:r>
              <a:rPr lang="es-CL" dirty="0" smtClean="0"/>
              <a:t>Cualquier proceso debe ser acordado, documentado, comunicado y medido en un marco temporal que asegure su éxito</a:t>
            </a:r>
            <a:endParaRPr lang="es-CL" dirty="0"/>
          </a:p>
        </p:txBody>
      </p:sp>
    </p:spTree>
    <p:extLst>
      <p:ext uri="{BB962C8B-B14F-4D97-AF65-F5344CB8AC3E}">
        <p14:creationId xmlns:p14="http://schemas.microsoft.com/office/powerpoint/2010/main" val="24646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Mejora Continua</a:t>
            </a:r>
            <a:endParaRPr lang="es-ES" sz="2800" dirty="0">
              <a:latin typeface="+mn-lt"/>
              <a:cs typeface="+mn-cs"/>
            </a:endParaRPr>
          </a:p>
        </p:txBody>
      </p:sp>
      <p:sp>
        <p:nvSpPr>
          <p:cNvPr id="5" name="4 CuadroTexto"/>
          <p:cNvSpPr txBox="1"/>
          <p:nvPr/>
        </p:nvSpPr>
        <p:spPr>
          <a:xfrm>
            <a:off x="2796374" y="1419253"/>
            <a:ext cx="5952090" cy="2031325"/>
          </a:xfrm>
          <a:prstGeom prst="rect">
            <a:avLst/>
          </a:prstGeom>
          <a:noFill/>
        </p:spPr>
        <p:txBody>
          <a:bodyPr wrap="square" rtlCol="0">
            <a:spAutoFit/>
          </a:bodyPr>
          <a:lstStyle/>
          <a:p>
            <a:pPr marL="285750" indent="-285750">
              <a:buFont typeface="Arial" panose="020B0604020202020204" pitchFamily="34" charset="0"/>
              <a:buChar char="•"/>
            </a:pPr>
            <a:r>
              <a:rPr lang="es-CL" dirty="0" smtClean="0"/>
              <a:t>Mantenlo simple (</a:t>
            </a:r>
            <a:r>
              <a:rPr lang="es-CL" dirty="0" err="1" smtClean="0"/>
              <a:t>Keep</a:t>
            </a:r>
            <a:r>
              <a:rPr lang="es-CL" dirty="0" smtClean="0"/>
              <a:t> </a:t>
            </a:r>
            <a:r>
              <a:rPr lang="es-CL" dirty="0" err="1" smtClean="0"/>
              <a:t>it</a:t>
            </a:r>
            <a:r>
              <a:rPr lang="es-CL" dirty="0" smtClean="0"/>
              <a:t> simple. KIS)</a:t>
            </a:r>
          </a:p>
          <a:p>
            <a:pPr marL="285750" indent="-285750">
              <a:buFont typeface="Arial" panose="020B0604020202020204" pitchFamily="34" charset="0"/>
              <a:buChar char="•"/>
            </a:pPr>
            <a:r>
              <a:rPr lang="es-CL" dirty="0" smtClean="0"/>
              <a:t>Si entran datos erróneos, saldrán datos erróneos (</a:t>
            </a:r>
            <a:r>
              <a:rPr lang="es-CL" dirty="0" err="1" smtClean="0"/>
              <a:t>Garbage</a:t>
            </a:r>
            <a:r>
              <a:rPr lang="es-CL" dirty="0" smtClean="0"/>
              <a:t> in </a:t>
            </a:r>
            <a:r>
              <a:rPr lang="es-CL" dirty="0" err="1" smtClean="0"/>
              <a:t>garbage</a:t>
            </a:r>
            <a:r>
              <a:rPr lang="es-CL" dirty="0" smtClean="0"/>
              <a:t> </a:t>
            </a:r>
            <a:r>
              <a:rPr lang="es-CL" dirty="0" err="1" smtClean="0"/>
              <a:t>out</a:t>
            </a:r>
            <a:r>
              <a:rPr lang="es-CL" dirty="0" smtClean="0"/>
              <a:t>. GIGO)</a:t>
            </a:r>
          </a:p>
          <a:p>
            <a:pPr marL="285750" indent="-285750">
              <a:buFont typeface="Arial" panose="020B0604020202020204" pitchFamily="34" charset="0"/>
              <a:buChar char="•"/>
            </a:pPr>
            <a:r>
              <a:rPr lang="es-CL" dirty="0" smtClean="0"/>
              <a:t>Confiamos en ellos, pero vamos a verificarlo (Trust, </a:t>
            </a:r>
            <a:r>
              <a:rPr lang="es-CL" dirty="0" err="1" smtClean="0"/>
              <a:t>but</a:t>
            </a:r>
            <a:r>
              <a:rPr lang="es-CL" dirty="0" smtClean="0"/>
              <a:t> </a:t>
            </a:r>
            <a:r>
              <a:rPr lang="es-CL" dirty="0" err="1" smtClean="0"/>
              <a:t>verify</a:t>
            </a:r>
            <a:r>
              <a:rPr lang="es-CL" dirty="0" smtClean="0"/>
              <a:t>)</a:t>
            </a:r>
          </a:p>
          <a:p>
            <a:pPr marL="285750" indent="-285750">
              <a:buFont typeface="Arial" panose="020B0604020202020204" pitchFamily="34" charset="0"/>
              <a:buChar char="•"/>
            </a:pPr>
            <a:r>
              <a:rPr lang="es-CL" dirty="0" smtClean="0"/>
              <a:t>Si no lo puedes medir, no lo podrás gestionar. (</a:t>
            </a:r>
            <a:r>
              <a:rPr lang="es-CL" dirty="0" err="1" smtClean="0"/>
              <a:t>If</a:t>
            </a:r>
            <a:r>
              <a:rPr lang="es-CL" dirty="0" smtClean="0"/>
              <a:t> </a:t>
            </a:r>
            <a:r>
              <a:rPr lang="es-CL" dirty="0" err="1" smtClean="0"/>
              <a:t>you</a:t>
            </a:r>
            <a:r>
              <a:rPr lang="es-CL" dirty="0" smtClean="0"/>
              <a:t> </a:t>
            </a:r>
            <a:r>
              <a:rPr lang="es-CL" dirty="0" err="1" smtClean="0"/>
              <a:t>can´t</a:t>
            </a:r>
            <a:r>
              <a:rPr lang="es-CL" dirty="0" smtClean="0"/>
              <a:t> </a:t>
            </a:r>
            <a:r>
              <a:rPr lang="es-CL" dirty="0" err="1" smtClean="0"/>
              <a:t>measure</a:t>
            </a:r>
            <a:r>
              <a:rPr lang="es-CL" dirty="0" smtClean="0"/>
              <a:t> </a:t>
            </a:r>
            <a:r>
              <a:rPr lang="es-CL" dirty="0" err="1" smtClean="0"/>
              <a:t>it</a:t>
            </a:r>
            <a:r>
              <a:rPr lang="es-CL" dirty="0" smtClean="0"/>
              <a:t>, </a:t>
            </a:r>
            <a:r>
              <a:rPr lang="es-CL" dirty="0" err="1" smtClean="0"/>
              <a:t>you</a:t>
            </a:r>
            <a:r>
              <a:rPr lang="es-CL" dirty="0" smtClean="0"/>
              <a:t> </a:t>
            </a:r>
            <a:r>
              <a:rPr lang="es-CL" dirty="0" err="1" smtClean="0"/>
              <a:t>can´t</a:t>
            </a:r>
            <a:r>
              <a:rPr lang="es-CL" dirty="0" smtClean="0"/>
              <a:t> </a:t>
            </a:r>
            <a:r>
              <a:rPr lang="es-CL" dirty="0" err="1" smtClean="0"/>
              <a:t>manage</a:t>
            </a:r>
            <a:r>
              <a:rPr lang="es-CL" dirty="0" smtClean="0"/>
              <a:t> </a:t>
            </a:r>
            <a:r>
              <a:rPr lang="es-CL" dirty="0" err="1" smtClean="0"/>
              <a:t>it</a:t>
            </a:r>
            <a:r>
              <a:rPr lang="es-CL" dirty="0" smtClean="0"/>
              <a:t>)</a:t>
            </a:r>
            <a:endParaRPr lang="es-CL"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419253"/>
            <a:ext cx="2796375" cy="2796375"/>
          </a:xfrm>
          <a:prstGeom prst="rect">
            <a:avLst/>
          </a:prstGeom>
        </p:spPr>
      </p:pic>
    </p:spTree>
    <p:extLst>
      <p:ext uri="{BB962C8B-B14F-4D97-AF65-F5344CB8AC3E}">
        <p14:creationId xmlns:p14="http://schemas.microsoft.com/office/powerpoint/2010/main" val="242473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Ciclo de Deming</a:t>
            </a:r>
            <a:endParaRPr lang="es-ES" sz="2800" dirty="0">
              <a:latin typeface="+mn-lt"/>
              <a:cs typeface="+mn-cs"/>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844824"/>
            <a:ext cx="4210542" cy="2715593"/>
          </a:xfrm>
          <a:prstGeom prst="rect">
            <a:avLst/>
          </a:prstGeom>
        </p:spPr>
      </p:pic>
    </p:spTree>
    <p:extLst>
      <p:ext uri="{BB962C8B-B14F-4D97-AF65-F5344CB8AC3E}">
        <p14:creationId xmlns:p14="http://schemas.microsoft.com/office/powerpoint/2010/main" val="36413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Ciclo de Deming</a:t>
            </a:r>
            <a:endParaRPr lang="es-ES" sz="2800" dirty="0">
              <a:latin typeface="+mn-lt"/>
              <a:cs typeface="+mn-cs"/>
            </a:endParaRPr>
          </a:p>
        </p:txBody>
      </p:sp>
      <p:sp>
        <p:nvSpPr>
          <p:cNvPr id="5" name="4 CuadroTexto"/>
          <p:cNvSpPr txBox="1"/>
          <p:nvPr/>
        </p:nvSpPr>
        <p:spPr>
          <a:xfrm>
            <a:off x="3563888" y="1196752"/>
            <a:ext cx="5344212" cy="1631216"/>
          </a:xfrm>
          <a:prstGeom prst="rect">
            <a:avLst/>
          </a:prstGeom>
          <a:noFill/>
        </p:spPr>
        <p:txBody>
          <a:bodyPr wrap="square" rtlCol="0">
            <a:spAutoFit/>
          </a:bodyPr>
          <a:lstStyle/>
          <a:p>
            <a:r>
              <a:rPr lang="es-CL" sz="2000" b="1" u="sng" dirty="0" smtClean="0"/>
              <a:t>Planificar</a:t>
            </a:r>
          </a:p>
          <a:p>
            <a:r>
              <a:rPr lang="es-CL" sz="2000" dirty="0" smtClean="0"/>
              <a:t>Se establecen actividades del proceso, necesarias para obtener el resultado esperado, la exactitud y cumplimiento de las especificaciones a lograr se convierten también en un elemento a mejorar.</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 y="1491940"/>
            <a:ext cx="3561666" cy="2297100"/>
          </a:xfrm>
          <a:prstGeom prst="rect">
            <a:avLst/>
          </a:prstGeom>
        </p:spPr>
      </p:pic>
    </p:spTree>
    <p:extLst>
      <p:ext uri="{BB962C8B-B14F-4D97-AF65-F5344CB8AC3E}">
        <p14:creationId xmlns:p14="http://schemas.microsoft.com/office/powerpoint/2010/main" val="337044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Ciclo de Deming</a:t>
            </a:r>
            <a:endParaRPr lang="es-ES" sz="2800" dirty="0">
              <a:latin typeface="+mn-lt"/>
              <a:cs typeface="+mn-cs"/>
            </a:endParaRPr>
          </a:p>
        </p:txBody>
      </p:sp>
      <p:sp>
        <p:nvSpPr>
          <p:cNvPr id="5" name="4 CuadroTexto"/>
          <p:cNvSpPr txBox="1"/>
          <p:nvPr/>
        </p:nvSpPr>
        <p:spPr>
          <a:xfrm>
            <a:off x="3563888" y="1196752"/>
            <a:ext cx="5344212" cy="1631216"/>
          </a:xfrm>
          <a:prstGeom prst="rect">
            <a:avLst/>
          </a:prstGeom>
          <a:noFill/>
        </p:spPr>
        <p:txBody>
          <a:bodyPr wrap="square" rtlCol="0">
            <a:spAutoFit/>
          </a:bodyPr>
          <a:lstStyle/>
          <a:p>
            <a:r>
              <a:rPr lang="es-CL" sz="2000" b="1" u="sng" dirty="0"/>
              <a:t>Hacer</a:t>
            </a:r>
          </a:p>
          <a:p>
            <a:r>
              <a:rPr lang="es-CL" sz="2000" dirty="0"/>
              <a:t>Se ejecuta el plan estratégico, lo que contempla: organizar, dirigir, asignar recursos y supervisar la ejecución, mientras se recopilan datos para verificarlos y evaluarlos en los siguientes pasos</a:t>
            </a:r>
            <a:endParaRPr lang="es-CL" sz="2000" dirty="0" smtClean="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 y="1491940"/>
            <a:ext cx="3561666" cy="2297100"/>
          </a:xfrm>
          <a:prstGeom prst="rect">
            <a:avLst/>
          </a:prstGeom>
        </p:spPr>
      </p:pic>
    </p:spTree>
    <p:extLst>
      <p:ext uri="{BB962C8B-B14F-4D97-AF65-F5344CB8AC3E}">
        <p14:creationId xmlns:p14="http://schemas.microsoft.com/office/powerpoint/2010/main" val="247139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Ciclo de Deming</a:t>
            </a:r>
            <a:endParaRPr lang="es-ES" sz="2800" dirty="0">
              <a:latin typeface="+mn-lt"/>
              <a:cs typeface="+mn-cs"/>
            </a:endParaRPr>
          </a:p>
        </p:txBody>
      </p:sp>
      <p:sp>
        <p:nvSpPr>
          <p:cNvPr id="5" name="4 CuadroTexto"/>
          <p:cNvSpPr txBox="1"/>
          <p:nvPr/>
        </p:nvSpPr>
        <p:spPr>
          <a:xfrm>
            <a:off x="3563888" y="1196752"/>
            <a:ext cx="5344212" cy="1938992"/>
          </a:xfrm>
          <a:prstGeom prst="rect">
            <a:avLst/>
          </a:prstGeom>
          <a:noFill/>
        </p:spPr>
        <p:txBody>
          <a:bodyPr wrap="square" rtlCol="0">
            <a:spAutoFit/>
          </a:bodyPr>
          <a:lstStyle/>
          <a:p>
            <a:r>
              <a:rPr lang="es-CL" sz="2000" b="1" u="sng" dirty="0"/>
              <a:t>Verificar</a:t>
            </a:r>
          </a:p>
          <a:p>
            <a:r>
              <a:rPr lang="es-CL" sz="2000" dirty="0"/>
              <a:t>Los datos de control son recopilados y analizados, comparándolos con los requisitos especificados inicialmente, para saber si se han cumplido y, en su caso, evaluar si se ha producido la mejora esperada</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 y="1491940"/>
            <a:ext cx="3561666" cy="2297100"/>
          </a:xfrm>
          <a:prstGeom prst="rect">
            <a:avLst/>
          </a:prstGeom>
        </p:spPr>
      </p:pic>
    </p:spTree>
    <p:extLst>
      <p:ext uri="{BB962C8B-B14F-4D97-AF65-F5344CB8AC3E}">
        <p14:creationId xmlns:p14="http://schemas.microsoft.com/office/powerpoint/2010/main" val="117109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Ciclo de Deming</a:t>
            </a:r>
            <a:endParaRPr lang="es-ES" sz="2800" dirty="0">
              <a:latin typeface="+mn-lt"/>
              <a:cs typeface="+mn-cs"/>
            </a:endParaRPr>
          </a:p>
        </p:txBody>
      </p:sp>
      <p:sp>
        <p:nvSpPr>
          <p:cNvPr id="5" name="4 CuadroTexto"/>
          <p:cNvSpPr txBox="1"/>
          <p:nvPr/>
        </p:nvSpPr>
        <p:spPr>
          <a:xfrm>
            <a:off x="3563888" y="1196752"/>
            <a:ext cx="5344212" cy="4401205"/>
          </a:xfrm>
          <a:prstGeom prst="rect">
            <a:avLst/>
          </a:prstGeom>
          <a:noFill/>
        </p:spPr>
        <p:txBody>
          <a:bodyPr wrap="square" rtlCol="0">
            <a:spAutoFit/>
          </a:bodyPr>
          <a:lstStyle/>
          <a:p>
            <a:r>
              <a:rPr lang="es-CL" sz="2000" b="1" u="sng" dirty="0"/>
              <a:t>Actuar</a:t>
            </a:r>
          </a:p>
          <a:p>
            <a:r>
              <a:rPr lang="es-CL" sz="2000" dirty="0"/>
              <a:t>Con base en las conclusiones del paso anterior elegir una opción:</a:t>
            </a:r>
          </a:p>
          <a:p>
            <a:pPr marL="342900" indent="-342900">
              <a:buFont typeface="+mj-lt"/>
              <a:buAutoNum type="arabicPeriod"/>
            </a:pPr>
            <a:r>
              <a:rPr lang="es-CL" sz="2000" dirty="0"/>
              <a:t>Si se han detectado errores parciales en el paso anterior, realizar un nuevo PDCA con nuevas mejoras</a:t>
            </a:r>
          </a:p>
          <a:p>
            <a:pPr marL="342900" indent="-342900">
              <a:buFont typeface="+mj-lt"/>
              <a:buAutoNum type="arabicPeriod"/>
            </a:pPr>
            <a:r>
              <a:rPr lang="es-CL" sz="2000" dirty="0"/>
              <a:t>Si no se han detectado errores relevantes, aplicar a gran escala las modificaciones de los procesos</a:t>
            </a:r>
          </a:p>
          <a:p>
            <a:pPr marL="342900" indent="-342900">
              <a:buFont typeface="+mj-lt"/>
              <a:buAutoNum type="arabicPeriod"/>
            </a:pPr>
            <a:r>
              <a:rPr lang="es-CL" sz="2000" dirty="0"/>
              <a:t>Si se han detectado errores insalvables, abandonar las modificaciones de los procesos.</a:t>
            </a:r>
          </a:p>
          <a:p>
            <a:r>
              <a:rPr lang="es-CL" sz="2000" dirty="0"/>
              <a:t>Documentar el proceso y ofrecer una realimentación para la mejora en la fase de planificación</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 y="1491940"/>
            <a:ext cx="3561666" cy="2297100"/>
          </a:xfrm>
          <a:prstGeom prst="rect">
            <a:avLst/>
          </a:prstGeom>
        </p:spPr>
      </p:pic>
    </p:spTree>
    <p:extLst>
      <p:ext uri="{BB962C8B-B14F-4D97-AF65-F5344CB8AC3E}">
        <p14:creationId xmlns:p14="http://schemas.microsoft.com/office/powerpoint/2010/main" val="117109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707749" y="1124744"/>
            <a:ext cx="7574510" cy="4142673"/>
          </a:xfrm>
          <a:prstGeom prst="rect">
            <a:avLst/>
          </a:prstGeom>
        </p:spPr>
        <p:txBody>
          <a:bodyPr wrap="non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N°1</a:t>
            </a:r>
          </a:p>
          <a:p>
            <a:pPr algn="ctr"/>
            <a:r>
              <a:rPr lang="es-CL" sz="2800" dirty="0" smtClean="0">
                <a:solidFill>
                  <a:schemeClr val="bg1"/>
                </a:solidFill>
                <a:latin typeface="Calibri" pitchFamily="34" charset="0"/>
              </a:rPr>
              <a:t>Introducción a los modelos de calidad del software</a:t>
            </a:r>
            <a:endParaRPr lang="es-CL" sz="2800" dirty="0" smtClean="0">
              <a:latin typeface="Calibri" pitchFamily="34" charset="0"/>
            </a:endParaRPr>
          </a:p>
          <a:p>
            <a:pPr algn="ct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a:latin typeface="Calibri" pitchFamily="34" charset="0"/>
              </a:rPr>
              <a:t>Experiencia de Aprendizaje:</a:t>
            </a:r>
          </a:p>
          <a:p>
            <a:r>
              <a:rPr lang="es-CL" sz="2800" dirty="0" smtClean="0"/>
              <a:t>Introducción a la calidad</a:t>
            </a:r>
            <a:endParaRPr lang="es-CL"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sz="2800" b="1" dirty="0" smtClean="0">
                <a:effectLst>
                  <a:outerShdw blurRad="38100" dist="38100" dir="2700000" algn="tl">
                    <a:srgbClr val="000000">
                      <a:alpha val="43137"/>
                    </a:srgbClr>
                  </a:outerShdw>
                </a:effectLst>
              </a:rPr>
              <a:t>Resumen - Conceptos aprendidos</a:t>
            </a:r>
            <a:endParaRPr lang="es-CL" sz="2800" b="1" dirty="0">
              <a:effectLst>
                <a:outerShdw blurRad="38100" dist="38100" dir="2700000" algn="tl">
                  <a:srgbClr val="000000">
                    <a:alpha val="43137"/>
                  </a:srgbClr>
                </a:outerShdw>
              </a:effectLst>
            </a:endParaRPr>
          </a:p>
        </p:txBody>
      </p:sp>
      <p:pic>
        <p:nvPicPr>
          <p:cNvPr id="4" name="Picture 1"/>
          <p:cNvPicPr>
            <a:picLocks noChangeAspect="1" noChangeArrowheads="1"/>
          </p:cNvPicPr>
          <p:nvPr/>
        </p:nvPicPr>
        <p:blipFill>
          <a:blip r:embed="rId3" cstate="print"/>
          <a:srcRect/>
          <a:stretch>
            <a:fillRect/>
          </a:stretch>
        </p:blipFill>
        <p:spPr bwMode="auto">
          <a:xfrm>
            <a:off x="714348" y="1714488"/>
            <a:ext cx="635000" cy="863600"/>
          </a:xfrm>
          <a:prstGeom prst="rect">
            <a:avLst/>
          </a:prstGeom>
          <a:noFill/>
          <a:ln w="9525">
            <a:noFill/>
            <a:miter lim="800000"/>
            <a:headEnd/>
            <a:tailEnd/>
          </a:ln>
          <a:effectLst/>
        </p:spPr>
      </p:pic>
      <p:sp>
        <p:nvSpPr>
          <p:cNvPr id="6" name="5 Rectángulo redondeado"/>
          <p:cNvSpPr/>
          <p:nvPr/>
        </p:nvSpPr>
        <p:spPr>
          <a:xfrm>
            <a:off x="1979712" y="1412776"/>
            <a:ext cx="6624736"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CL" sz="2400" dirty="0" smtClean="0">
                <a:solidFill>
                  <a:schemeClr val="dk1"/>
                </a:solidFill>
              </a:rPr>
              <a:t> Se describió </a:t>
            </a:r>
            <a:r>
              <a:rPr lang="es-CL" sz="2400" dirty="0" smtClean="0">
                <a:solidFill>
                  <a:schemeClr val="dk1"/>
                </a:solidFill>
              </a:rPr>
              <a:t>el concepto de calidad</a:t>
            </a:r>
            <a:endParaRPr lang="es-CL" sz="2400" dirty="0" smtClean="0">
              <a:solidFill>
                <a:schemeClr val="dk1"/>
              </a:solidFill>
            </a:endParaRPr>
          </a:p>
          <a:p>
            <a:pPr>
              <a:buFont typeface="Arial" pitchFamily="34" charset="0"/>
              <a:buChar char="•"/>
            </a:pPr>
            <a:endParaRPr lang="es-CL" sz="2400" dirty="0" smtClean="0">
              <a:solidFill>
                <a:schemeClr val="dk1"/>
              </a:solidFill>
            </a:endParaRPr>
          </a:p>
          <a:p>
            <a:pPr>
              <a:buFont typeface="Arial" pitchFamily="34" charset="0"/>
              <a:buChar char="•"/>
            </a:pPr>
            <a:r>
              <a:rPr lang="es-CL" sz="2400" dirty="0" smtClean="0">
                <a:solidFill>
                  <a:schemeClr val="dk1"/>
                </a:solidFill>
              </a:rPr>
              <a:t> </a:t>
            </a:r>
            <a:r>
              <a:rPr lang="es-CL" sz="2400" dirty="0" smtClean="0"/>
              <a:t>Se describió </a:t>
            </a:r>
            <a:r>
              <a:rPr lang="es-CL" sz="2400" dirty="0" smtClean="0"/>
              <a:t>el concepto de mejora continua</a:t>
            </a:r>
            <a:endParaRPr lang="es-CL" sz="2400" dirty="0" smtClean="0">
              <a:solidFill>
                <a:schemeClr val="dk1"/>
              </a:solidFill>
            </a:endParaRPr>
          </a:p>
          <a:p>
            <a:pPr>
              <a:buFont typeface="Arial" pitchFamily="34" charset="0"/>
              <a:buChar char="•"/>
            </a:pPr>
            <a:endParaRPr lang="es-CL" sz="2400" dirty="0" smtClean="0">
              <a:solidFill>
                <a:schemeClr val="dk1"/>
              </a:solidFill>
            </a:endParaRPr>
          </a:p>
          <a:p>
            <a:pPr>
              <a:buFont typeface="Arial" pitchFamily="34" charset="0"/>
              <a:buChar char="•"/>
            </a:pPr>
            <a:r>
              <a:rPr lang="es-CL" sz="2400" dirty="0" smtClean="0">
                <a:solidFill>
                  <a:schemeClr val="dk1"/>
                </a:solidFill>
              </a:rPr>
              <a:t> </a:t>
            </a:r>
            <a:r>
              <a:rPr lang="es-CL" sz="2400" dirty="0" smtClean="0"/>
              <a:t>Se describió </a:t>
            </a:r>
            <a:r>
              <a:rPr lang="es-CL" sz="2400" dirty="0" smtClean="0"/>
              <a:t>el ciclo de </a:t>
            </a:r>
            <a:r>
              <a:rPr lang="es-CL" sz="2400" dirty="0" err="1" smtClean="0"/>
              <a:t>deming</a:t>
            </a:r>
            <a:r>
              <a:rPr lang="es-CL" sz="2400" dirty="0" smtClean="0"/>
              <a:t> para la mejora continua</a:t>
            </a:r>
            <a:endParaRPr lang="es-CL" sz="2400" dirty="0" smtClean="0">
              <a:solidFill>
                <a:schemeClr val="dk1"/>
              </a:solidFill>
            </a:endParaRPr>
          </a:p>
          <a:p>
            <a:endParaRPr lang="es-CL" sz="2400" dirty="0" smtClean="0">
              <a:solidFill>
                <a:schemeClr val="dk1"/>
              </a:solidFill>
            </a:endParaRPr>
          </a:p>
        </p:txBody>
      </p:sp>
    </p:spTree>
    <p:extLst>
      <p:ext uri="{BB962C8B-B14F-4D97-AF65-F5344CB8AC3E}">
        <p14:creationId xmlns:p14="http://schemas.microsoft.com/office/powerpoint/2010/main" val="211910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a:spLocks noGrp="1"/>
          </p:cNvSpPr>
          <p:nvPr>
            <p:ph type="title"/>
          </p:nvPr>
        </p:nvSpPr>
        <p:spPr>
          <a:xfrm>
            <a:off x="467544" y="274638"/>
            <a:ext cx="8229600" cy="1143000"/>
          </a:xfrm>
        </p:spPr>
        <p:txBody>
          <a:bodyPr/>
          <a:lstStyle/>
          <a:p>
            <a:r>
              <a:rPr lang="es-CL" sz="2800" b="1" dirty="0" smtClean="0">
                <a:effectLst>
                  <a:outerShdw blurRad="38100" dist="38100" dir="2700000" algn="tl">
                    <a:srgbClr val="000000">
                      <a:alpha val="43137"/>
                    </a:srgbClr>
                  </a:outerShdw>
                </a:effectLst>
              </a:rPr>
              <a:t>Objetivos</a:t>
            </a:r>
            <a:endParaRPr lang="es-CL" sz="2800" b="1" dirty="0">
              <a:effectLst>
                <a:outerShdw blurRad="38100" dist="38100" dir="2700000" algn="tl">
                  <a:srgbClr val="000000">
                    <a:alpha val="43137"/>
                  </a:srgbClr>
                </a:outerShdw>
              </a:effectLst>
            </a:endParaRPr>
          </a:p>
        </p:txBody>
      </p:sp>
      <p:pic>
        <p:nvPicPr>
          <p:cNvPr id="4" name="Picture 2" descr="http://miriamrochadiaz.files.wordpress.com/2013/01/trabajo-en-equipo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3720" y="4337720"/>
            <a:ext cx="2520280" cy="2520280"/>
          </a:xfrm>
          <a:prstGeom prst="rect">
            <a:avLst/>
          </a:prstGeom>
          <a:noFill/>
        </p:spPr>
      </p:pic>
      <p:sp>
        <p:nvSpPr>
          <p:cNvPr id="6" name="5 Rectángulo redondeado"/>
          <p:cNvSpPr/>
          <p:nvPr/>
        </p:nvSpPr>
        <p:spPr>
          <a:xfrm>
            <a:off x="539552" y="1412776"/>
            <a:ext cx="6104150"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CL" sz="2400" dirty="0" smtClean="0">
                <a:solidFill>
                  <a:schemeClr val="dk1"/>
                </a:solidFill>
              </a:rPr>
              <a:t> </a:t>
            </a:r>
            <a:r>
              <a:rPr lang="es-ES" sz="2400" b="1" dirty="0"/>
              <a:t>Reconoce el ciclo de vida de </a:t>
            </a:r>
            <a:r>
              <a:rPr lang="es-ES" sz="2400" b="1" dirty="0" err="1"/>
              <a:t>deming</a:t>
            </a:r>
            <a:r>
              <a:rPr lang="es-ES" sz="2400" b="1" dirty="0"/>
              <a:t> en la organización o </a:t>
            </a:r>
            <a:r>
              <a:rPr lang="es-ES" sz="2400" b="1" dirty="0" smtClean="0"/>
              <a:t>proveedor</a:t>
            </a:r>
            <a:endParaRPr lang="es-CL" sz="2400" dirty="0" smtClean="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Concepto de Calidad</a:t>
            </a:r>
            <a:endParaRPr lang="es-ES" sz="2800" dirty="0">
              <a:solidFill>
                <a:schemeClr val="tx2">
                  <a:lumMod val="50000"/>
                </a:schemeClr>
              </a:solidFill>
              <a:ea typeface="ＭＳ Ｐゴシック" charset="-128"/>
            </a:endParaRPr>
          </a:p>
        </p:txBody>
      </p:sp>
      <p:sp>
        <p:nvSpPr>
          <p:cNvPr id="2" name="1 Nube"/>
          <p:cNvSpPr/>
          <p:nvPr/>
        </p:nvSpPr>
        <p:spPr>
          <a:xfrm>
            <a:off x="1187624" y="1844824"/>
            <a:ext cx="6840760" cy="316835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2400" dirty="0" smtClean="0"/>
              <a:t>Propiedad o conjunto de propiedades inherentes a una cosa, que permiten apreciarla como igual, mejor o peor que las restantes de su especie</a:t>
            </a:r>
            <a:endParaRPr lang="es-CL" sz="2400" dirty="0"/>
          </a:p>
        </p:txBody>
      </p:sp>
    </p:spTree>
    <p:custDataLst>
      <p:tags r:id="rId1"/>
    </p:custDataLst>
    <p:extLst>
      <p:ext uri="{BB962C8B-B14F-4D97-AF65-F5344CB8AC3E}">
        <p14:creationId xmlns:p14="http://schemas.microsoft.com/office/powerpoint/2010/main" val="380086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4"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5" name="1 Título"/>
          <p:cNvSpPr txBox="1">
            <a:spLocks/>
          </p:cNvSpPr>
          <p:nvPr/>
        </p:nvSpPr>
        <p:spPr>
          <a:xfrm>
            <a:off x="457200" y="485800"/>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Concepto de Calidad</a:t>
            </a:r>
            <a:endParaRPr lang="es-ES" sz="2800" dirty="0">
              <a:solidFill>
                <a:schemeClr val="tx2">
                  <a:lumMod val="50000"/>
                </a:schemeClr>
              </a:solidFill>
              <a:ea typeface="ＭＳ Ｐゴシック" charset="-128"/>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44824"/>
            <a:ext cx="2238366" cy="3880157"/>
          </a:xfrm>
          <a:prstGeom prst="rect">
            <a:avLst/>
          </a:prstGeom>
        </p:spPr>
      </p:pic>
      <p:sp>
        <p:nvSpPr>
          <p:cNvPr id="6" name="5 CuadroTexto"/>
          <p:cNvSpPr txBox="1"/>
          <p:nvPr/>
        </p:nvSpPr>
        <p:spPr>
          <a:xfrm>
            <a:off x="3428992" y="1844824"/>
            <a:ext cx="5031440" cy="3693319"/>
          </a:xfrm>
          <a:prstGeom prst="rect">
            <a:avLst/>
          </a:prstGeom>
          <a:noFill/>
        </p:spPr>
        <p:txBody>
          <a:bodyPr wrap="square" rtlCol="0">
            <a:spAutoFit/>
          </a:bodyPr>
          <a:lstStyle/>
          <a:p>
            <a:r>
              <a:rPr lang="es-CL" dirty="0" smtClean="0"/>
              <a:t>¿Qué diferencia existe en estas 2 frases?</a:t>
            </a:r>
          </a:p>
          <a:p>
            <a:r>
              <a:rPr lang="es-CL" dirty="0" smtClean="0"/>
              <a:t>a) El agua es suficiente para mantener a una persona con vida</a:t>
            </a:r>
          </a:p>
          <a:p>
            <a:r>
              <a:rPr lang="es-CL" dirty="0" smtClean="0"/>
              <a:t>b) El agua es necesaria para mantener a una persona con vida</a:t>
            </a:r>
          </a:p>
          <a:p>
            <a:endParaRPr lang="es-CL" dirty="0" smtClean="0"/>
          </a:p>
          <a:p>
            <a:r>
              <a:rPr lang="es-CL" dirty="0" smtClean="0"/>
              <a:t>Veamos esta frases de otra manera</a:t>
            </a:r>
          </a:p>
          <a:p>
            <a:pPr marL="342900" indent="-342900">
              <a:buAutoNum type="alphaLcParenR"/>
            </a:pPr>
            <a:r>
              <a:rPr lang="es-CL" dirty="0" smtClean="0"/>
              <a:t>Para mantener la vida de la persona el agua es una de las alternativas</a:t>
            </a:r>
          </a:p>
          <a:p>
            <a:pPr marL="342900" indent="-342900">
              <a:buAutoNum type="alphaLcParenR"/>
            </a:pPr>
            <a:r>
              <a:rPr lang="es-CL" dirty="0" smtClean="0"/>
              <a:t>Para mantener la vida de la persona el agua es indispensable.</a:t>
            </a:r>
          </a:p>
          <a:p>
            <a:pPr marL="342900" indent="-342900">
              <a:buAutoNum type="alphaLcParenR"/>
            </a:pPr>
            <a:endParaRPr lang="es-CL" dirty="0"/>
          </a:p>
          <a:p>
            <a:r>
              <a:rPr lang="es-CL" dirty="0" smtClean="0"/>
              <a:t>Notas la diferencia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Concepto de Calidad</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2" name="1 Nube"/>
          <p:cNvSpPr/>
          <p:nvPr/>
        </p:nvSpPr>
        <p:spPr>
          <a:xfrm>
            <a:off x="899592" y="1844824"/>
            <a:ext cx="7560840" cy="41044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Es la suma de valores agregados que se incorporan al producto y/o servicio a lo largo de un proceso; y que los clientes extraen de ellos, es decir el valor final a través del cual los mismo satisfacen sus necesidades.</a:t>
            </a:r>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Concepto de Calidad</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2" name="1 Nube"/>
          <p:cNvSpPr/>
          <p:nvPr/>
        </p:nvSpPr>
        <p:spPr>
          <a:xfrm>
            <a:off x="899592" y="1844824"/>
            <a:ext cx="7560840" cy="41044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Es la suma de valores agregados que se incorporan al producto y/o servicio a lo largo de un proceso; y que los clientes extraen de ellos, es decir el valor final a través del cual los mismo satisfacen sus necesidades.</a:t>
            </a:r>
            <a:endParaRPr lang="es-CL" dirty="0"/>
          </a:p>
        </p:txBody>
      </p:sp>
      <p:sp>
        <p:nvSpPr>
          <p:cNvPr id="6" name="5 Llamada de flecha hacia abajo"/>
          <p:cNvSpPr/>
          <p:nvPr/>
        </p:nvSpPr>
        <p:spPr>
          <a:xfrm>
            <a:off x="3059832" y="1619672"/>
            <a:ext cx="2088232" cy="1449288"/>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L" dirty="0" smtClean="0"/>
              <a:t>Condición Necesaria</a:t>
            </a:r>
            <a:endParaRPr lang="es-CL" dirty="0"/>
          </a:p>
        </p:txBody>
      </p:sp>
    </p:spTree>
    <p:extLst>
      <p:ext uri="{BB962C8B-B14F-4D97-AF65-F5344CB8AC3E}">
        <p14:creationId xmlns:p14="http://schemas.microsoft.com/office/powerpoint/2010/main" val="110655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Concepto de Calidad</a:t>
            </a:r>
            <a:endParaRPr lang="es-ES" sz="2800" dirty="0">
              <a:solidFill>
                <a:schemeClr val="tx2">
                  <a:lumMod val="50000"/>
                </a:schemeClr>
              </a:solidFill>
              <a:ea typeface="ＭＳ Ｐゴシック" charset="-128"/>
            </a:endParaRPr>
          </a:p>
        </p:txBody>
      </p:sp>
      <p:sp>
        <p:nvSpPr>
          <p:cNvPr id="4"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5"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2" name="1 Nube"/>
          <p:cNvSpPr/>
          <p:nvPr/>
        </p:nvSpPr>
        <p:spPr>
          <a:xfrm>
            <a:off x="899592" y="1844824"/>
            <a:ext cx="7560840" cy="41044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Es la suma de valores agregados que se incorporan al producto y/o servicio a lo largo de un proceso; y que los clientes extraen de ellos, es decir el valor final a través del cual los mismo satisfacen sus necesidades.</a:t>
            </a:r>
            <a:endParaRPr lang="es-CL" dirty="0"/>
          </a:p>
        </p:txBody>
      </p:sp>
      <p:sp>
        <p:nvSpPr>
          <p:cNvPr id="6" name="5 Llamada de flecha hacia abajo"/>
          <p:cNvSpPr/>
          <p:nvPr/>
        </p:nvSpPr>
        <p:spPr>
          <a:xfrm>
            <a:off x="3059832" y="1619672"/>
            <a:ext cx="2088232" cy="1449288"/>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L" dirty="0" smtClean="0"/>
              <a:t>Condición Necesaria</a:t>
            </a:r>
            <a:endParaRPr lang="es-CL" dirty="0"/>
          </a:p>
        </p:txBody>
      </p:sp>
      <p:sp>
        <p:nvSpPr>
          <p:cNvPr id="7" name="6 Llamada de flecha hacia arriba"/>
          <p:cNvSpPr/>
          <p:nvPr/>
        </p:nvSpPr>
        <p:spPr>
          <a:xfrm>
            <a:off x="4932040" y="4336962"/>
            <a:ext cx="1824923" cy="1612318"/>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L" dirty="0" smtClean="0"/>
              <a:t>Condición Suficiente</a:t>
            </a:r>
            <a:endParaRPr lang="es-CL" dirty="0"/>
          </a:p>
        </p:txBody>
      </p:sp>
    </p:spTree>
    <p:extLst>
      <p:ext uri="{BB962C8B-B14F-4D97-AF65-F5344CB8AC3E}">
        <p14:creationId xmlns:p14="http://schemas.microsoft.com/office/powerpoint/2010/main" val="110655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dirty="0" smtClean="0">
                <a:latin typeface="+mn-lt"/>
                <a:cs typeface="+mn-cs"/>
              </a:rPr>
              <a:t>Proceso productivo</a:t>
            </a:r>
            <a:endParaRPr lang="es-ES" sz="2800" dirty="0">
              <a:latin typeface="+mn-lt"/>
              <a:cs typeface="+mn-cs"/>
            </a:endParaRPr>
          </a:p>
        </p:txBody>
      </p:sp>
      <p:sp>
        <p:nvSpPr>
          <p:cNvPr id="4" name="3 Rectángulo"/>
          <p:cNvSpPr/>
          <p:nvPr/>
        </p:nvSpPr>
        <p:spPr>
          <a:xfrm>
            <a:off x="1115616" y="2276872"/>
            <a:ext cx="2664296" cy="23042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L" b="1" dirty="0" smtClean="0">
                <a:solidFill>
                  <a:schemeClr val="tx1"/>
                </a:solidFill>
              </a:rPr>
              <a:t>Proceso de Producción de un Producto</a:t>
            </a:r>
            <a:endParaRPr lang="es-CL" b="1" dirty="0">
              <a:solidFill>
                <a:schemeClr val="tx1"/>
              </a:solidFill>
            </a:endParaRPr>
          </a:p>
        </p:txBody>
      </p:sp>
      <p:sp>
        <p:nvSpPr>
          <p:cNvPr id="8" name="7 Rectángulo"/>
          <p:cNvSpPr/>
          <p:nvPr/>
        </p:nvSpPr>
        <p:spPr>
          <a:xfrm>
            <a:off x="5076056" y="2278431"/>
            <a:ext cx="2520280" cy="86409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b="1" dirty="0" smtClean="0"/>
              <a:t>Requerimientos de partes interesadas</a:t>
            </a:r>
            <a:endParaRPr lang="es-CL" b="1" dirty="0"/>
          </a:p>
        </p:txBody>
      </p:sp>
      <p:sp>
        <p:nvSpPr>
          <p:cNvPr id="10" name="9 Flecha izquierda"/>
          <p:cNvSpPr/>
          <p:nvPr/>
        </p:nvSpPr>
        <p:spPr>
          <a:xfrm>
            <a:off x="3953632" y="2468163"/>
            <a:ext cx="9784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1308671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628</TotalTime>
  <Words>1831</Words>
  <Application>Microsoft Office PowerPoint</Application>
  <PresentationFormat>Presentación en pantalla (4:3)</PresentationFormat>
  <Paragraphs>133</Paragraphs>
  <Slides>20</Slides>
  <Notes>18</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DuocUC 2012</vt:lpstr>
      <vt:lpstr>Presentación de PowerPoint</vt:lpstr>
      <vt:lpstr>Presentación de PowerPoint</vt:lpstr>
      <vt:lpstr>Objetivos</vt:lpstr>
      <vt:lpstr>Presentación de PowerPoint</vt:lpstr>
      <vt:lpstr>Presentación de PowerPoint</vt:lpstr>
      <vt:lpstr>Presentación de PowerPoint</vt:lpstr>
      <vt:lpstr>Presentación de PowerPoint</vt:lpstr>
      <vt:lpstr>Presentación de PowerPoint</vt:lpstr>
      <vt:lpstr>Proceso productivo</vt:lpstr>
      <vt:lpstr>Proceso productivo</vt:lpstr>
      <vt:lpstr>Mejora Continua</vt:lpstr>
      <vt:lpstr>Mejora Continua</vt:lpstr>
      <vt:lpstr>Mejora Continua</vt:lpstr>
      <vt:lpstr>Mejora Continua</vt:lpstr>
      <vt:lpstr>Ciclo de Deming</vt:lpstr>
      <vt:lpstr>Ciclo de Deming</vt:lpstr>
      <vt:lpstr>Ciclo de Deming</vt:lpstr>
      <vt:lpstr>Ciclo de Deming</vt:lpstr>
      <vt:lpstr>Ciclo de Deming</vt:lpstr>
      <vt:lpstr>Resumen - Conceptos aprendidos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evivanco@duoc.cl</dc:creator>
  <cp:lastModifiedBy>evivanco</cp:lastModifiedBy>
  <cp:revision>95</cp:revision>
  <dcterms:created xsi:type="dcterms:W3CDTF">2013-06-28T16:52:03Z</dcterms:created>
  <dcterms:modified xsi:type="dcterms:W3CDTF">2015-03-07T14:30:31Z</dcterms:modified>
</cp:coreProperties>
</file>