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6"/>
  </p:notesMasterIdLst>
  <p:sldIdLst>
    <p:sldId id="260" r:id="rId2"/>
    <p:sldId id="259" r:id="rId3"/>
    <p:sldId id="258" r:id="rId4"/>
    <p:sldId id="311" r:id="rId5"/>
    <p:sldId id="317" r:id="rId6"/>
    <p:sldId id="320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7" r:id="rId16"/>
    <p:sldId id="334" r:id="rId17"/>
    <p:sldId id="335" r:id="rId18"/>
    <p:sldId id="336" r:id="rId19"/>
    <p:sldId id="338" r:id="rId20"/>
    <p:sldId id="339" r:id="rId21"/>
    <p:sldId id="340" r:id="rId22"/>
    <p:sldId id="341" r:id="rId23"/>
    <p:sldId id="342" r:id="rId24"/>
    <p:sldId id="343" r:id="rId25"/>
  </p:sldIdLst>
  <p:sldSz cx="9144000" cy="6858000" type="screen4x3"/>
  <p:notesSz cx="6858000" cy="9144000"/>
  <p:custDataLst>
    <p:tags r:id="rId27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2705" autoAdjust="0"/>
  </p:normalViewPr>
  <p:slideViewPr>
    <p:cSldViewPr>
      <p:cViewPr varScale="1">
        <p:scale>
          <a:sx n="104" d="100"/>
          <a:sy n="104" d="100"/>
        </p:scale>
        <p:origin x="-11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</a:t>
            </a:fld>
            <a:endParaRPr lang="es-C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12</a:t>
            </a:fld>
            <a:endParaRPr lang="es-C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13</a:t>
            </a:fld>
            <a:endParaRPr lang="es-C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14</a:t>
            </a:fld>
            <a:endParaRPr 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15</a:t>
            </a:fld>
            <a:endParaRPr lang="es-C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16</a:t>
            </a:fld>
            <a:endParaRPr lang="es-C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17</a:t>
            </a:fld>
            <a:endParaRPr lang="es-C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18</a:t>
            </a:fld>
            <a:endParaRPr lang="es-C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19</a:t>
            </a:fld>
            <a:endParaRPr lang="es-C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20</a:t>
            </a:fld>
            <a:endParaRPr lang="es-CL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21</a:t>
            </a:fld>
            <a:endParaRPr 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s-ES" smtClean="0"/>
              <a:pPr/>
              <a:t>4</a:t>
            </a:fld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22</a:t>
            </a:fld>
            <a:endParaRPr lang="es-CL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23</a:t>
            </a:fld>
            <a:endParaRPr lang="es-CL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s-CL" smtClean="0"/>
              <a:pPr/>
              <a:t>24</a:t>
            </a:fld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sz="1200" b="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5</a:t>
            </a:fld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6</a:t>
            </a:fld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7</a:t>
            </a:fld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8</a:t>
            </a:fld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9</a:t>
            </a:fld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10</a:t>
            </a:fld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11</a:t>
            </a:fld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s-ES_tradnl" noProof="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24-03-2015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59632" y="518862"/>
            <a:ext cx="6624736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s-CL" sz="2800" dirty="0" smtClean="0">
                <a:latin typeface="Calibri" pitchFamily="34" charset="0"/>
              </a:rPr>
              <a:t>MDC7501 MODELOS DE CALIDAD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51520" y="4284385"/>
            <a:ext cx="2542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ISO de calidad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Beneficios Esperados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619672"/>
            <a:ext cx="8463314" cy="51216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 smtClean="0">
                <a:solidFill>
                  <a:srgbClr val="FF0000"/>
                </a:solidFill>
              </a:rPr>
              <a:t>Lista no exhaustiva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Mejora de la satisfacción del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Prevención de defectos.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Aumento de la productividad y la eficiencia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Estandarización de los métodos de trabajo..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Uso de las mejores prácticas.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Mejora de los procesos y del control de los procesos.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Mejora de la gestión y del control de los costos.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Reducción de los costos.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Aumento de las ventajas competitivas en la comercialización.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Recuperación, incremento o mantención en el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Mejora de la imagen y del prestigio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Apertura de nuevos mercados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Mejora de las utilidades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Desarrollo organizativo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Desarrollo y motivación personal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Mejora de la comunicación interna</a:t>
            </a: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394375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Mitos de las Normas ISO-9000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619672"/>
            <a:ext cx="8463314" cy="2313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Costos adicionales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Estorbo y burocracia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Certificación por correo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Adorno de pared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Solución mágica</a:t>
            </a:r>
          </a:p>
        </p:txBody>
      </p:sp>
    </p:spTree>
    <p:extLst>
      <p:ext uri="{BB962C8B-B14F-4D97-AF65-F5344CB8AC3E}">
        <p14:creationId xmlns:p14="http://schemas.microsoft.com/office/powerpoint/2010/main" val="394375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Norma ISO-9000:2000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619672"/>
            <a:ext cx="8463314" cy="2313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 smtClean="0"/>
              <a:t>“Sistemas de gestión de la calidad: principios y vocabulario”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Establece el punto de partida para comprender las normas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Define los términos fundamentales</a:t>
            </a:r>
          </a:p>
        </p:txBody>
      </p:sp>
    </p:spTree>
    <p:extLst>
      <p:ext uri="{BB962C8B-B14F-4D97-AF65-F5344CB8AC3E}">
        <p14:creationId xmlns:p14="http://schemas.microsoft.com/office/powerpoint/2010/main" val="52027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Ejemplo: Definición de Calidad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619672"/>
            <a:ext cx="8463314" cy="48336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 smtClean="0"/>
              <a:t>Según ISO</a:t>
            </a:r>
          </a:p>
          <a:p>
            <a:endParaRPr lang="es-CL" sz="2400" dirty="0" smtClean="0"/>
          </a:p>
          <a:p>
            <a:r>
              <a:rPr lang="es-CL" sz="2400" b="1" dirty="0" smtClean="0">
                <a:solidFill>
                  <a:srgbClr val="FF0000"/>
                </a:solidFill>
              </a:rPr>
              <a:t>Calidad</a:t>
            </a:r>
          </a:p>
          <a:p>
            <a:r>
              <a:rPr lang="es-CL" sz="2400" dirty="0" smtClean="0"/>
              <a:t>Grado en el que un conjunto de </a:t>
            </a:r>
            <a:r>
              <a:rPr lang="es-CL" sz="2400" b="1" dirty="0" smtClean="0">
                <a:solidFill>
                  <a:srgbClr val="FF0000"/>
                </a:solidFill>
              </a:rPr>
              <a:t>características</a:t>
            </a:r>
            <a:r>
              <a:rPr lang="es-CL" sz="2400" dirty="0" smtClean="0"/>
              <a:t> (3.5.1) inherentes cumple con los </a:t>
            </a:r>
            <a:r>
              <a:rPr lang="es-CL" sz="2400" b="1" dirty="0" smtClean="0">
                <a:solidFill>
                  <a:srgbClr val="FF0000"/>
                </a:solidFill>
              </a:rPr>
              <a:t>requisitos</a:t>
            </a:r>
            <a:r>
              <a:rPr lang="es-CL" sz="2400" dirty="0" smtClean="0"/>
              <a:t> (3.1.2)</a:t>
            </a:r>
          </a:p>
          <a:p>
            <a:endParaRPr lang="es-CL" sz="2400" dirty="0" smtClean="0"/>
          </a:p>
          <a:p>
            <a:r>
              <a:rPr lang="es-CL" sz="2400" dirty="0" smtClean="0"/>
              <a:t>NOTA 1 El término de “</a:t>
            </a:r>
            <a:r>
              <a:rPr lang="es-CL" sz="2400" b="1" dirty="0" smtClean="0">
                <a:solidFill>
                  <a:srgbClr val="FF0000"/>
                </a:solidFill>
              </a:rPr>
              <a:t>calidad</a:t>
            </a:r>
            <a:r>
              <a:rPr lang="es-CL" sz="2400" dirty="0" smtClean="0"/>
              <a:t>” puede utilizarse acompañado de adjetivos tales como pobre, buena o excelente.</a:t>
            </a:r>
          </a:p>
          <a:p>
            <a:r>
              <a:rPr lang="es-CL" sz="2400" dirty="0" smtClean="0"/>
              <a:t>NOTA 2 “</a:t>
            </a:r>
            <a:r>
              <a:rPr lang="es-CL" sz="2400" b="1" dirty="0" smtClean="0">
                <a:solidFill>
                  <a:srgbClr val="FF0000"/>
                </a:solidFill>
              </a:rPr>
              <a:t>inherente</a:t>
            </a:r>
            <a:r>
              <a:rPr lang="es-CL" sz="2400" dirty="0" smtClean="0"/>
              <a:t>”, en contraposición a “asignado”, significa que existe en algo, especialmente como una característica permanente.</a:t>
            </a:r>
          </a:p>
        </p:txBody>
      </p:sp>
    </p:spTree>
    <p:extLst>
      <p:ext uri="{BB962C8B-B14F-4D97-AF65-F5344CB8AC3E}">
        <p14:creationId xmlns:p14="http://schemas.microsoft.com/office/powerpoint/2010/main" val="97467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Ejemplo: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" name="1 Rectángulo redondeado"/>
          <p:cNvSpPr/>
          <p:nvPr/>
        </p:nvSpPr>
        <p:spPr>
          <a:xfrm>
            <a:off x="3059832" y="908720"/>
            <a:ext cx="2808312" cy="15659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Requisito</a:t>
            </a:r>
            <a:r>
              <a:rPr lang="es-CL" dirty="0" smtClean="0"/>
              <a:t> (3.1.2)</a:t>
            </a:r>
          </a:p>
          <a:p>
            <a:pPr algn="ctr"/>
            <a:r>
              <a:rPr lang="es-CL" dirty="0" smtClean="0"/>
              <a:t>Necesidad o expectativa establecida, generalmente implícita u obligatoria</a:t>
            </a:r>
            <a:endParaRPr lang="es-CL" dirty="0"/>
          </a:p>
        </p:txBody>
      </p:sp>
      <p:sp>
        <p:nvSpPr>
          <p:cNvPr id="8" name="7 Rectángulo redondeado"/>
          <p:cNvSpPr/>
          <p:nvPr/>
        </p:nvSpPr>
        <p:spPr>
          <a:xfrm>
            <a:off x="42471" y="2420888"/>
            <a:ext cx="2808312" cy="18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Calidad</a:t>
            </a:r>
            <a:r>
              <a:rPr lang="es-CL" dirty="0" smtClean="0"/>
              <a:t> (3.1.1)</a:t>
            </a:r>
          </a:p>
          <a:p>
            <a:pPr algn="ctr"/>
            <a:r>
              <a:rPr lang="es-CL" dirty="0" smtClean="0"/>
              <a:t>Grado en el que un conjunto de características inherentes cumplen con los requisitos </a:t>
            </a:r>
            <a:endParaRPr lang="es-CL" dirty="0"/>
          </a:p>
        </p:txBody>
      </p:sp>
      <p:sp>
        <p:nvSpPr>
          <p:cNvPr id="9" name="8 Rectángulo redondeado"/>
          <p:cNvSpPr/>
          <p:nvPr/>
        </p:nvSpPr>
        <p:spPr>
          <a:xfrm>
            <a:off x="6169525" y="1935072"/>
            <a:ext cx="2808312" cy="2008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Clase</a:t>
            </a:r>
            <a:r>
              <a:rPr lang="es-CL" dirty="0" smtClean="0"/>
              <a:t> (3.1.3)</a:t>
            </a:r>
          </a:p>
          <a:p>
            <a:pPr algn="ctr"/>
            <a:r>
              <a:rPr lang="es-CL" dirty="0" smtClean="0"/>
              <a:t>Categoría o rango dado a diferentes requisitos de la calidad para productos, procesos o sistemas que tienen el mismo uso funcional</a:t>
            </a:r>
            <a:endParaRPr lang="es-CL" dirty="0"/>
          </a:p>
        </p:txBody>
      </p:sp>
      <p:sp>
        <p:nvSpPr>
          <p:cNvPr id="10" name="9 Rectángulo redondeado"/>
          <p:cNvSpPr/>
          <p:nvPr/>
        </p:nvSpPr>
        <p:spPr>
          <a:xfrm>
            <a:off x="2195736" y="4941168"/>
            <a:ext cx="2808312" cy="17819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Satisfacción del cliente</a:t>
            </a:r>
            <a:r>
              <a:rPr lang="es-CL" dirty="0" smtClean="0"/>
              <a:t> (3.1.4)</a:t>
            </a:r>
          </a:p>
          <a:p>
            <a:pPr algn="ctr"/>
            <a:r>
              <a:rPr lang="es-CL" dirty="0" smtClean="0"/>
              <a:t>Percepción del cliente sobre el grado en que se han cumplido sus requisitos</a:t>
            </a:r>
            <a:endParaRPr lang="es-CL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162629" y="4653136"/>
            <a:ext cx="2808312" cy="1944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Capacidad</a:t>
            </a:r>
            <a:r>
              <a:rPr lang="es-CL" dirty="0" smtClean="0"/>
              <a:t> (3.1.5)</a:t>
            </a:r>
          </a:p>
          <a:p>
            <a:pPr algn="ctr"/>
            <a:r>
              <a:rPr lang="es-CL" dirty="0" smtClean="0"/>
              <a:t>Aptitud de una organización, sistema o proceso para realizar un producto que cumple los requisitos para ese producto</a:t>
            </a:r>
            <a:endParaRPr lang="es-CL" dirty="0"/>
          </a:p>
        </p:txBody>
      </p:sp>
      <p:cxnSp>
        <p:nvCxnSpPr>
          <p:cNvPr id="12" name="11 Conector recto de flecha"/>
          <p:cNvCxnSpPr>
            <a:stCxn id="2" idx="3"/>
            <a:endCxn id="9" idx="0"/>
          </p:cNvCxnSpPr>
          <p:nvPr/>
        </p:nvCxnSpPr>
        <p:spPr>
          <a:xfrm>
            <a:off x="5868144" y="1691688"/>
            <a:ext cx="1705537" cy="243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8" idx="0"/>
            <a:endCxn id="2" idx="1"/>
          </p:cNvCxnSpPr>
          <p:nvPr/>
        </p:nvCxnSpPr>
        <p:spPr>
          <a:xfrm flipV="1">
            <a:off x="1446627" y="1691688"/>
            <a:ext cx="1613205" cy="72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8" idx="2"/>
            <a:endCxn id="10" idx="0"/>
          </p:cNvCxnSpPr>
          <p:nvPr/>
        </p:nvCxnSpPr>
        <p:spPr>
          <a:xfrm>
            <a:off x="1446627" y="4221088"/>
            <a:ext cx="2153265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0" idx="3"/>
            <a:endCxn id="11" idx="1"/>
          </p:cNvCxnSpPr>
          <p:nvPr/>
        </p:nvCxnSpPr>
        <p:spPr>
          <a:xfrm flipV="1">
            <a:off x="5004048" y="5625244"/>
            <a:ext cx="1158581" cy="2069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4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001124" y="285728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107504" y="353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 smtClean="0">
                <a:solidFill>
                  <a:srgbClr val="FF0000"/>
                </a:solidFill>
              </a:rPr>
              <a:t>Indice</a:t>
            </a:r>
            <a:r>
              <a:rPr lang="es-CL" b="1" dirty="0" smtClean="0">
                <a:solidFill>
                  <a:srgbClr val="FF0000"/>
                </a:solidFill>
              </a:rPr>
              <a:t> ISO-9001:2000</a:t>
            </a:r>
            <a:endParaRPr lang="es-CL" b="1" dirty="0">
              <a:solidFill>
                <a:srgbClr val="FF0000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9850"/>
            <a:ext cx="6735115" cy="606827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7524328" y="3299320"/>
            <a:ext cx="11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Capítulos</a:t>
            </a:r>
            <a:endParaRPr lang="es-CL" dirty="0"/>
          </a:p>
        </p:txBody>
      </p:sp>
      <p:sp>
        <p:nvSpPr>
          <p:cNvPr id="9" name="8 Llamada de flecha a la derecha"/>
          <p:cNvSpPr/>
          <p:nvPr/>
        </p:nvSpPr>
        <p:spPr>
          <a:xfrm>
            <a:off x="7020272" y="449850"/>
            <a:ext cx="360040" cy="606827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Llamada de flecha a la derecha"/>
          <p:cNvSpPr/>
          <p:nvPr/>
        </p:nvSpPr>
        <p:spPr>
          <a:xfrm>
            <a:off x="7308304" y="449850"/>
            <a:ext cx="288032" cy="890918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CuadroTexto"/>
          <p:cNvSpPr txBox="1"/>
          <p:nvPr/>
        </p:nvSpPr>
        <p:spPr>
          <a:xfrm>
            <a:off x="7524328" y="710643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Introductorios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543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Norma ISO-9001:2000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619672"/>
            <a:ext cx="8463314" cy="48336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b="1" dirty="0" smtClean="0">
                <a:solidFill>
                  <a:srgbClr val="FF0000"/>
                </a:solidFill>
              </a:rPr>
              <a:t>“</a:t>
            </a:r>
            <a:r>
              <a:rPr lang="es-CL" sz="2000" b="1" dirty="0" smtClean="0">
                <a:solidFill>
                  <a:srgbClr val="FF0000"/>
                </a:solidFill>
              </a:rPr>
              <a:t>Sistemas de gestión de la calidad: requisitos”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Especifica los requisitos de los sistemas de gestión de la calidad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Reemplaza a las normas ISO-9001, 9002 y 9003 del año 1994.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No todos los requisitos son apropiados para todas las organizaciones.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Permite que las organizaciones excluyan requisitos específicos: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Que no afecten su capacidad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Ni que la absuelvan de su responsabilidad con respecto a la calidad</a:t>
            </a:r>
            <a:r>
              <a:rPr lang="es-CL" sz="2000" dirty="0" smtClean="0"/>
              <a:t>.</a:t>
            </a:r>
          </a:p>
          <a:p>
            <a:r>
              <a:rPr lang="es-CL" sz="2000" dirty="0" smtClean="0"/>
              <a:t>Dentro de la norma existen capítulos que deben ser considerados para obtenerla.</a:t>
            </a:r>
            <a:endParaRPr lang="es-C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Requisitos obligatorios: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Capítulos 1,2,3,4,5,6 y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Requisitos opcionales (exclusiones):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Capitulo 7 “Realización del Producto”.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Deben justificarse plenamente en el Manual de la Calidad.</a:t>
            </a:r>
          </a:p>
        </p:txBody>
      </p:sp>
    </p:spTree>
    <p:extLst>
      <p:ext uri="{BB962C8B-B14F-4D97-AF65-F5344CB8AC3E}">
        <p14:creationId xmlns:p14="http://schemas.microsoft.com/office/powerpoint/2010/main" val="347402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Norma ISO-9001:2000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67686"/>
              </p:ext>
            </p:extLst>
          </p:nvPr>
        </p:nvGraphicFramePr>
        <p:xfrm>
          <a:off x="899592" y="1710100"/>
          <a:ext cx="7416824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82"/>
                <a:gridCol w="1036924"/>
                <a:gridCol w="5562618"/>
              </a:tblGrid>
              <a:tr h="330915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N°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Cláusula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Procedimiento</a:t>
                      </a:r>
                      <a:endParaRPr lang="es-CL" sz="1600" dirty="0"/>
                    </a:p>
                  </a:txBody>
                  <a:tcPr/>
                </a:tc>
              </a:tr>
              <a:tr h="303339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1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4.2.3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Control</a:t>
                      </a:r>
                      <a:r>
                        <a:rPr lang="es-CL" sz="1400" baseline="0" dirty="0" smtClean="0"/>
                        <a:t> de documentos</a:t>
                      </a:r>
                      <a:endParaRPr lang="es-CL" sz="1400" dirty="0"/>
                    </a:p>
                  </a:txBody>
                  <a:tcPr/>
                </a:tc>
              </a:tr>
              <a:tr h="303339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2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4.2.4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Control de los</a:t>
                      </a:r>
                      <a:r>
                        <a:rPr lang="es-CL" sz="1400" baseline="0" dirty="0" smtClean="0"/>
                        <a:t> registros de la calidad</a:t>
                      </a:r>
                      <a:endParaRPr lang="es-CL" sz="1400" dirty="0"/>
                    </a:p>
                  </a:txBody>
                  <a:tcPr/>
                </a:tc>
              </a:tr>
              <a:tr h="303339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3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8.2.2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Auditorias</a:t>
                      </a:r>
                      <a:r>
                        <a:rPr lang="es-CL" sz="1400" baseline="0" dirty="0" smtClean="0"/>
                        <a:t> internas</a:t>
                      </a:r>
                      <a:endParaRPr lang="es-CL" sz="1400" dirty="0"/>
                    </a:p>
                  </a:txBody>
                  <a:tcPr/>
                </a:tc>
              </a:tr>
              <a:tr h="303339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4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8.3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Control de las no conformidades</a:t>
                      </a:r>
                      <a:endParaRPr lang="es-CL" sz="1400" dirty="0"/>
                    </a:p>
                  </a:txBody>
                  <a:tcPr/>
                </a:tc>
              </a:tr>
              <a:tr h="303339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5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8.5.2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Acciones</a:t>
                      </a:r>
                      <a:r>
                        <a:rPr lang="es-CL" sz="1400" baseline="0" dirty="0" smtClean="0"/>
                        <a:t> correctivas</a:t>
                      </a:r>
                      <a:endParaRPr lang="es-CL" sz="1400" dirty="0"/>
                    </a:p>
                  </a:txBody>
                  <a:tcPr/>
                </a:tc>
              </a:tr>
              <a:tr h="303339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6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8.5.3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Acciones preventivas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99592" y="13407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Procedimientos obligatorios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899592" y="4149080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Se pueden incluir procedimientos documentados adicionales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Dependiendo del tamaño y la cultura de la organización, pueden no ser necesarios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En cualquier caso se debe ser capaz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“Demostrar la capacidad de proporcionar de </a:t>
            </a:r>
            <a:r>
              <a:rPr lang="es-CL" b="1" dirty="0" smtClean="0">
                <a:solidFill>
                  <a:srgbClr val="FF0000"/>
                </a:solidFill>
              </a:rPr>
              <a:t>forma coherente </a:t>
            </a:r>
            <a:r>
              <a:rPr lang="es-CL" dirty="0" smtClean="0"/>
              <a:t>productos que satisfagan los requisitos del cliente y los reglamentarios aplicables”;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Proporciona evidencia objetiva de la eficacia del sistema de gestión de la calidad </a:t>
            </a:r>
            <a:r>
              <a:rPr lang="es-CL" b="1" dirty="0" smtClean="0">
                <a:solidFill>
                  <a:srgbClr val="FF0000"/>
                </a:solidFill>
              </a:rPr>
              <a:t>registros de calidad</a:t>
            </a:r>
            <a:r>
              <a:rPr lang="es-C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92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52317"/>
              </p:ext>
            </p:extLst>
          </p:nvPr>
        </p:nvGraphicFramePr>
        <p:xfrm>
          <a:off x="107504" y="332656"/>
          <a:ext cx="8507289" cy="63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70"/>
                <a:gridCol w="991141"/>
                <a:gridCol w="7020578"/>
              </a:tblGrid>
              <a:tr h="267822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N°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Cláusula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Procedimiento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5.6.1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b="1" dirty="0" smtClean="0">
                          <a:solidFill>
                            <a:srgbClr val="FF0000"/>
                          </a:solidFill>
                        </a:rPr>
                        <a:t>Revisiones de la alta dirección</a:t>
                      </a:r>
                      <a:endParaRPr lang="es-C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2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6.2.2</a:t>
                      </a:r>
                      <a:r>
                        <a:rPr lang="es-CL" sz="1100" baseline="0" dirty="0" smtClean="0"/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b="1" dirty="0" smtClean="0">
                          <a:solidFill>
                            <a:srgbClr val="FF0000"/>
                          </a:solidFill>
                        </a:rPr>
                        <a:t>Educación,</a:t>
                      </a:r>
                      <a:r>
                        <a:rPr lang="es-CL" sz="1100" b="1" baseline="0" dirty="0" smtClean="0">
                          <a:solidFill>
                            <a:srgbClr val="FF0000"/>
                          </a:solidFill>
                        </a:rPr>
                        <a:t> entrenamiento, habilidades y experiencia del personal.</a:t>
                      </a:r>
                      <a:endParaRPr lang="es-C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3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7.1 d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Evidencia de que los procesos y los productos cumplen con los requisitos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4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7.2.2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Resultados de la revisión de los requisitos del producto</a:t>
                      </a:r>
                      <a:r>
                        <a:rPr lang="es-CL" sz="1100" baseline="0" dirty="0" smtClean="0"/>
                        <a:t> y de las acciones originadas por dicha revisión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5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7.3.2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Entradas</a:t>
                      </a:r>
                      <a:r>
                        <a:rPr lang="es-CL" sz="1100" baseline="0" dirty="0" smtClean="0"/>
                        <a:t> al diseño y desarrollo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6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7.3.4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Resultados de las revisiones del diseño y desarrollo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7.3.5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Resultados de la</a:t>
                      </a:r>
                      <a:r>
                        <a:rPr lang="es-CL" sz="1100" baseline="0" dirty="0" smtClean="0"/>
                        <a:t> verificación del diseño y desarrollo y de las acciones originadas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8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7.3.6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Resultados</a:t>
                      </a:r>
                      <a:r>
                        <a:rPr lang="es-CL" sz="1100" baseline="0" dirty="0" smtClean="0"/>
                        <a:t> de la validación del diseño y desarrollo y de las acciones originadas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9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7.3.7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Resultados de la</a:t>
                      </a:r>
                      <a:r>
                        <a:rPr lang="es-CL" sz="1100" baseline="0" dirty="0" smtClean="0"/>
                        <a:t> revisión de los cambios del diseño y desarrollo y de las acciones originadas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10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7.4.1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Resultados</a:t>
                      </a:r>
                      <a:r>
                        <a:rPr lang="es-CL" sz="1100" baseline="0" dirty="0" smtClean="0"/>
                        <a:t> de la evaluación de los proveedores y de las acciones originadas</a:t>
                      </a:r>
                      <a:endParaRPr lang="es-CL" sz="1100" dirty="0"/>
                    </a:p>
                  </a:txBody>
                  <a:tcPr/>
                </a:tc>
              </a:tr>
              <a:tr h="421903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11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7.5.2 d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Los requeridos</a:t>
                      </a:r>
                      <a:r>
                        <a:rPr lang="es-CL" sz="1100" baseline="0" dirty="0" smtClean="0"/>
                        <a:t> por la organización para demostrar la validación de los procesos en los que la salida resultante no puede verificarse por seguimiento o monitoreo posterior.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12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7.5.3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Identificación</a:t>
                      </a:r>
                      <a:r>
                        <a:rPr lang="es-CL" sz="1100" baseline="0" dirty="0" smtClean="0"/>
                        <a:t> única de los productos, en los caos en que la trazabilidad sea un registro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13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7.5.4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Propiedades del cliente</a:t>
                      </a:r>
                      <a:endParaRPr lang="es-CL" sz="1100" dirty="0"/>
                    </a:p>
                  </a:txBody>
                  <a:tcPr/>
                </a:tc>
              </a:tr>
              <a:tr h="421903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14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7.6 a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Patrones utilizados</a:t>
                      </a:r>
                      <a:r>
                        <a:rPr lang="es-CL" sz="1100" baseline="0" dirty="0" smtClean="0"/>
                        <a:t> para la calibración o verificación de los equipos de medición, en los casos en que no existan normas o patrones nacionales o internacionales</a:t>
                      </a:r>
                      <a:endParaRPr lang="es-CL" sz="1100" dirty="0"/>
                    </a:p>
                  </a:txBody>
                  <a:tcPr/>
                </a:tc>
              </a:tr>
              <a:tr h="421143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15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7.6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Validez de los resultados</a:t>
                      </a:r>
                      <a:r>
                        <a:rPr lang="es-CL" sz="1100" baseline="0" dirty="0" smtClean="0"/>
                        <a:t> de mediciones anteriores, cuando se demuestre que el equipo no está conforme a requisitos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16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7.6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Resultados de la calibración y verificación de los equipos de medición</a:t>
                      </a:r>
                      <a:endParaRPr lang="es-CL" sz="1100" dirty="0"/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17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8.2.2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b="1" dirty="0" smtClean="0">
                          <a:solidFill>
                            <a:srgbClr val="FF0000"/>
                          </a:solidFill>
                        </a:rPr>
                        <a:t>Resultados de las</a:t>
                      </a:r>
                      <a:r>
                        <a:rPr lang="es-CL" sz="1100" b="1" baseline="0" dirty="0" smtClean="0">
                          <a:solidFill>
                            <a:srgbClr val="FF0000"/>
                          </a:solidFill>
                        </a:rPr>
                        <a:t> auditorías internas.</a:t>
                      </a:r>
                      <a:endParaRPr lang="es-C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1903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18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8.2.4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b="1" dirty="0" smtClean="0">
                          <a:solidFill>
                            <a:srgbClr val="FF0000"/>
                          </a:solidFill>
                        </a:rPr>
                        <a:t>Evidencia de la conformidad de los productos con los criterios de aceptación e indicación</a:t>
                      </a:r>
                      <a:r>
                        <a:rPr lang="es-CL" sz="1100" b="1" baseline="0" dirty="0" smtClean="0">
                          <a:solidFill>
                            <a:srgbClr val="FF0000"/>
                          </a:solidFill>
                        </a:rPr>
                        <a:t> de la autoridad responsable de su liberación</a:t>
                      </a:r>
                      <a:endParaRPr lang="es-C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19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8.3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b="1" dirty="0" smtClean="0">
                          <a:solidFill>
                            <a:srgbClr val="FF0000"/>
                          </a:solidFill>
                        </a:rPr>
                        <a:t>Naturaleza de las no conformidades y cualquier acción subsecuente</a:t>
                      </a:r>
                      <a:r>
                        <a:rPr lang="es-CL" sz="1100" b="1" baseline="0" dirty="0" smtClean="0">
                          <a:solidFill>
                            <a:srgbClr val="FF0000"/>
                          </a:solidFill>
                        </a:rPr>
                        <a:t>, incluyendo las concesiones obtenidas.</a:t>
                      </a:r>
                      <a:endParaRPr lang="es-C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20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8.5.2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b="1" dirty="0" smtClean="0">
                          <a:solidFill>
                            <a:srgbClr val="FF0000"/>
                          </a:solidFill>
                        </a:rPr>
                        <a:t>Resultados</a:t>
                      </a:r>
                      <a:r>
                        <a:rPr lang="es-CL" sz="1100" b="1" baseline="0" dirty="0" smtClean="0">
                          <a:solidFill>
                            <a:srgbClr val="FF0000"/>
                          </a:solidFill>
                        </a:rPr>
                        <a:t> de las acciones correctivas.</a:t>
                      </a:r>
                      <a:endParaRPr lang="es-C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6156"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21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 smtClean="0"/>
                        <a:t>8.5.3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b="1" dirty="0" smtClean="0">
                          <a:solidFill>
                            <a:srgbClr val="FF0000"/>
                          </a:solidFill>
                        </a:rPr>
                        <a:t>Resultados de las acciones preventivas.</a:t>
                      </a:r>
                      <a:endParaRPr lang="es-C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07504" y="353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FF0000"/>
                </a:solidFill>
              </a:rPr>
              <a:t>Registros de calidad obligatorios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0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22500" y="404664"/>
            <a:ext cx="447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FF0000"/>
                </a:solidFill>
              </a:rPr>
              <a:t>Estructura de la Norma ISO-9001:2000</a:t>
            </a:r>
            <a:endParaRPr lang="es-CL" b="1" dirty="0">
              <a:solidFill>
                <a:srgbClr val="FF0000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794"/>
            <a:ext cx="8609335" cy="56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707749" y="1124744"/>
            <a:ext cx="7574510" cy="4142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N°1</a:t>
            </a:r>
          </a:p>
          <a:p>
            <a:pPr algn="ctr"/>
            <a:r>
              <a:rPr lang="es-CL" sz="2800" dirty="0" smtClean="0">
                <a:solidFill>
                  <a:schemeClr val="bg1"/>
                </a:solidFill>
                <a:latin typeface="Calibri" pitchFamily="34" charset="0"/>
              </a:rPr>
              <a:t>Introducción a los modelos de calidad del software</a:t>
            </a:r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b="1" dirty="0">
                <a:latin typeface="Calibri" pitchFamily="34" charset="0"/>
              </a:rPr>
              <a:t>Experiencia de Aprendizaje:</a:t>
            </a:r>
          </a:p>
          <a:p>
            <a:r>
              <a:rPr lang="es-CL" sz="2800" dirty="0" smtClean="0"/>
              <a:t>ISO de Calidad</a:t>
            </a:r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Norma ISO-9004:2000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619672"/>
            <a:ext cx="8463314" cy="48336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b="1" dirty="0" smtClean="0">
                <a:solidFill>
                  <a:srgbClr val="FF0000"/>
                </a:solidFill>
              </a:rPr>
              <a:t>“</a:t>
            </a:r>
            <a:r>
              <a:rPr lang="es-CL" sz="2000" b="1" dirty="0" smtClean="0">
                <a:solidFill>
                  <a:srgbClr val="FF0000"/>
                </a:solidFill>
              </a:rPr>
              <a:t>Sistemas de gestión de la calidad: directrices para la mejora del desempeño”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Proporciona ayuda para la mejora continua del sistema, abarcando tanto la eficiencia como la eficacia del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Se utiliza para ampliar los beneficios de la ISO-9001:2000 a todas las partes interesadas: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/>
              <a:t>E</a:t>
            </a:r>
            <a:r>
              <a:rPr lang="es-CL" sz="2000" dirty="0" smtClean="0"/>
              <a:t>mpleados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/>
              <a:t>P</a:t>
            </a:r>
            <a:r>
              <a:rPr lang="es-CL" sz="2000" dirty="0" smtClean="0"/>
              <a:t>ropietarios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Proveedores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Sociedad en 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Son sólo directrices: no está concebida para uso contractual, reglamentario o de certificación.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Tampoco es una guía de implementación de la ISO-9001:2000</a:t>
            </a:r>
          </a:p>
        </p:txBody>
      </p:sp>
    </p:spTree>
    <p:extLst>
      <p:ext uri="{BB962C8B-B14F-4D97-AF65-F5344CB8AC3E}">
        <p14:creationId xmlns:p14="http://schemas.microsoft.com/office/powerpoint/2010/main" val="127795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Norma ISO-9004:2000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" name="1 CuadroTexto"/>
          <p:cNvSpPr txBox="1"/>
          <p:nvPr/>
        </p:nvSpPr>
        <p:spPr>
          <a:xfrm>
            <a:off x="27703" y="1403484"/>
            <a:ext cx="19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Ejemplo:</a:t>
            </a:r>
            <a:endParaRPr lang="es-CL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2" y="1772816"/>
            <a:ext cx="9144000" cy="47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5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85728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Índice ISO-9004:2000</a:t>
            </a:r>
            <a:endParaRPr lang="es-ES" sz="2400" b="1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" y="700060"/>
            <a:ext cx="6214177" cy="61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8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CMMI versus ISO-9001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657"/>
            <a:ext cx="9144000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- Conceptos aprendidos</a:t>
            </a:r>
            <a:endParaRPr lang="es-C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714488"/>
            <a:ext cx="635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979712" y="1412776"/>
            <a:ext cx="6624736" cy="4521684"/>
          </a:xfrm>
          <a:prstGeom prst="roundRect">
            <a:avLst>
              <a:gd name="adj" fmla="val 6000"/>
            </a:avLst>
          </a:prstGeom>
          <a:gradFill flip="none" rotWithShape="1">
            <a:gsLst>
              <a:gs pos="0">
                <a:schemeClr val="accent1">
                  <a:lumMod val="50000"/>
                  <a:alpha val="1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dk1"/>
                </a:solidFill>
              </a:rPr>
              <a:t> Se describió el concepto de calidad</a:t>
            </a:r>
          </a:p>
          <a:p>
            <a:pPr>
              <a:buFont typeface="Arial" pitchFamily="34" charset="0"/>
              <a:buChar char="•"/>
            </a:pPr>
            <a:endParaRPr lang="es-CL" sz="2400" dirty="0" smtClean="0">
              <a:solidFill>
                <a:schemeClr val="dk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dk1"/>
                </a:solidFill>
              </a:rPr>
              <a:t> </a:t>
            </a:r>
            <a:r>
              <a:rPr lang="es-CL" sz="2400" dirty="0" smtClean="0"/>
              <a:t>Se describió el concepto de mejora continua</a:t>
            </a:r>
            <a:endParaRPr lang="es-CL" sz="2400" dirty="0" smtClean="0">
              <a:solidFill>
                <a:schemeClr val="dk1"/>
              </a:solidFill>
            </a:endParaRPr>
          </a:p>
          <a:p>
            <a:pPr>
              <a:buFont typeface="Arial" pitchFamily="34" charset="0"/>
              <a:buChar char="•"/>
            </a:pPr>
            <a:endParaRPr lang="es-CL" sz="2400" dirty="0" smtClean="0">
              <a:solidFill>
                <a:schemeClr val="dk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dk1"/>
                </a:solidFill>
              </a:rPr>
              <a:t> </a:t>
            </a:r>
            <a:r>
              <a:rPr lang="es-CL" sz="2400" dirty="0" smtClean="0"/>
              <a:t>Se describió el ciclo de </a:t>
            </a:r>
            <a:r>
              <a:rPr lang="es-CL" sz="2400" dirty="0" err="1" smtClean="0"/>
              <a:t>deming</a:t>
            </a:r>
            <a:r>
              <a:rPr lang="es-CL" sz="2400" dirty="0" smtClean="0"/>
              <a:t> para la mejora continua</a:t>
            </a:r>
            <a:endParaRPr lang="es-CL" sz="2400" dirty="0" smtClean="0">
              <a:solidFill>
                <a:schemeClr val="dk1"/>
              </a:solidFill>
            </a:endParaRPr>
          </a:p>
          <a:p>
            <a:endParaRPr lang="es-CL" sz="24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7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s-C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C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miriamrochadiaz.files.wordpress.com/2013/01/trabajo-en-equipo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3720" y="4337720"/>
            <a:ext cx="2520280" cy="2520280"/>
          </a:xfrm>
          <a:prstGeom prst="rect">
            <a:avLst/>
          </a:prstGeom>
          <a:noFill/>
        </p:spPr>
      </p:pic>
      <p:sp>
        <p:nvSpPr>
          <p:cNvPr id="6" name="5 Rectángulo redondeado"/>
          <p:cNvSpPr/>
          <p:nvPr/>
        </p:nvSpPr>
        <p:spPr>
          <a:xfrm>
            <a:off x="539552" y="1412776"/>
            <a:ext cx="6104150" cy="4521684"/>
          </a:xfrm>
          <a:prstGeom prst="roundRect">
            <a:avLst>
              <a:gd name="adj" fmla="val 6000"/>
            </a:avLst>
          </a:prstGeom>
          <a:gradFill flip="none" rotWithShape="1">
            <a:gsLst>
              <a:gs pos="0">
                <a:schemeClr val="accent1">
                  <a:lumMod val="50000"/>
                  <a:alpha val="1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dk1"/>
                </a:solidFill>
              </a:rPr>
              <a:t> </a:t>
            </a:r>
            <a:r>
              <a:rPr lang="es-CL" sz="2400" b="1" dirty="0"/>
              <a:t>Identifica los subsistemas interactivos de acuerdo a la norma de calidad ISO 9001</a:t>
            </a:r>
          </a:p>
          <a:p>
            <a:pPr>
              <a:buFont typeface="Arial" pitchFamily="34" charset="0"/>
              <a:buChar char="•"/>
            </a:pPr>
            <a:endParaRPr lang="es-CL" sz="2400" b="1" dirty="0"/>
          </a:p>
          <a:p>
            <a:pPr>
              <a:buFont typeface="Arial" pitchFamily="34" charset="0"/>
              <a:buChar char="•"/>
            </a:pPr>
            <a:r>
              <a:rPr lang="es-CL" sz="2400" b="1" dirty="0"/>
              <a:t>Identifica los principios que constituyen las normas ISO 9000:2000, ISO </a:t>
            </a:r>
            <a:r>
              <a:rPr lang="es-CL" sz="2400" b="1" dirty="0" smtClean="0"/>
              <a:t>9004:2000 </a:t>
            </a:r>
            <a:r>
              <a:rPr lang="es-CL" sz="2400" b="1" dirty="0"/>
              <a:t>de acuerdo al modelo de sistema de </a:t>
            </a:r>
            <a:r>
              <a:rPr lang="es-CL" sz="2400" b="1" dirty="0" smtClean="0"/>
              <a:t>calidad.</a:t>
            </a:r>
          </a:p>
          <a:p>
            <a:endParaRPr lang="es-CL" sz="2400" b="1" dirty="0" smtClean="0"/>
          </a:p>
          <a:p>
            <a:pPr>
              <a:buFont typeface="Arial" pitchFamily="34" charset="0"/>
              <a:buChar char="•"/>
            </a:pPr>
            <a:r>
              <a:rPr lang="es-ES" sz="2400" b="1" dirty="0" smtClean="0"/>
              <a:t>Reconoce </a:t>
            </a:r>
            <a:r>
              <a:rPr lang="es-ES" sz="2400" b="1" dirty="0"/>
              <a:t>la diferencia entre las normas ISO 9000 y CMMI</a:t>
            </a:r>
            <a:endParaRPr lang="es-CL" sz="2400" b="1" dirty="0"/>
          </a:p>
          <a:p>
            <a:pPr>
              <a:buFont typeface="Arial" pitchFamily="34" charset="0"/>
              <a:buChar char="•"/>
            </a:pPr>
            <a:endParaRPr lang="es-C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Familia ISO-9000:2000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611560" y="1619672"/>
            <a:ext cx="7848872" cy="3897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 smtClean="0"/>
              <a:t>Serie o familia de Normas que especifican los requisitos para un Sistema de Gestión de la Calidad.</a:t>
            </a:r>
          </a:p>
          <a:p>
            <a:endParaRPr lang="es-C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ISO 9000 Administración de sistemas de calidad fundamentos y vocabulario.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ISO 9001 Sistemas de Gestión de Calidad: Requisitos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ISO 9004 Sistemas de Gestión de Calidad Directrices para la mejora del desempeño</a:t>
            </a:r>
            <a:endParaRPr lang="es-C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8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Características Generales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57200" y="1412776"/>
            <a:ext cx="8401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Estandarizan los requisitos y las reglas generales para los sistemas de gestión de la calidad.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Son de aplicación voluntaria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Se aplican en situaciones: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Contractuales: para acordar un cierto nivel de calidad entre un cliente y un proveedor.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lvl="1"/>
            <a:endParaRPr lang="es-C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lvl="1"/>
            <a:endParaRPr lang="es-C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De certificación: para certificar un cierto nivel de calidad de un proveedor para todos sus clientes.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lvl="1"/>
            <a:endParaRPr lang="es-CL" dirty="0"/>
          </a:p>
        </p:txBody>
      </p:sp>
      <p:sp>
        <p:nvSpPr>
          <p:cNvPr id="8" name="7 Elipse"/>
          <p:cNvSpPr/>
          <p:nvPr/>
        </p:nvSpPr>
        <p:spPr>
          <a:xfrm>
            <a:off x="2051720" y="3068960"/>
            <a:ext cx="1584176" cy="13161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/>
              <a:t>Proveedor</a:t>
            </a:r>
            <a:endParaRPr lang="es-CL" sz="1600" b="1" dirty="0"/>
          </a:p>
        </p:txBody>
      </p:sp>
      <p:sp>
        <p:nvSpPr>
          <p:cNvPr id="9" name="8 Elipse"/>
          <p:cNvSpPr/>
          <p:nvPr/>
        </p:nvSpPr>
        <p:spPr>
          <a:xfrm>
            <a:off x="5652120" y="3068960"/>
            <a:ext cx="1440160" cy="1316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>
                <a:solidFill>
                  <a:schemeClr val="tx1"/>
                </a:solidFill>
              </a:rPr>
              <a:t>Cliente</a:t>
            </a:r>
            <a:endParaRPr lang="es-CL" sz="1600" b="1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>
            <a:stCxn id="9" idx="2"/>
            <a:endCxn id="8" idx="6"/>
          </p:cNvCxnSpPr>
          <p:nvPr/>
        </p:nvCxnSpPr>
        <p:spPr>
          <a:xfrm flipH="1">
            <a:off x="3635896" y="372704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4067944" y="3356992"/>
            <a:ext cx="1296144" cy="2459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contrato</a:t>
            </a:r>
            <a:endParaRPr lang="es-CL" dirty="0"/>
          </a:p>
        </p:txBody>
      </p:sp>
      <p:sp>
        <p:nvSpPr>
          <p:cNvPr id="17" name="16 Elipse"/>
          <p:cNvSpPr/>
          <p:nvPr/>
        </p:nvSpPr>
        <p:spPr>
          <a:xfrm>
            <a:off x="2051720" y="5085184"/>
            <a:ext cx="1584176" cy="13161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/>
              <a:t>Proveedor</a:t>
            </a:r>
            <a:endParaRPr lang="es-CL" sz="1600" b="1" dirty="0"/>
          </a:p>
        </p:txBody>
      </p:sp>
      <p:cxnSp>
        <p:nvCxnSpPr>
          <p:cNvPr id="19" name="18 Conector recto de flecha"/>
          <p:cNvCxnSpPr>
            <a:endCxn id="17" idx="6"/>
          </p:cNvCxnSpPr>
          <p:nvPr/>
        </p:nvCxnSpPr>
        <p:spPr>
          <a:xfrm flipH="1">
            <a:off x="3635896" y="574327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4067944" y="5373216"/>
            <a:ext cx="1296144" cy="2459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contrato</a:t>
            </a:r>
            <a:endParaRPr lang="es-CL" dirty="0"/>
          </a:p>
        </p:txBody>
      </p:sp>
      <p:sp>
        <p:nvSpPr>
          <p:cNvPr id="21" name="20 Llamada de nube"/>
          <p:cNvSpPr/>
          <p:nvPr/>
        </p:nvSpPr>
        <p:spPr>
          <a:xfrm>
            <a:off x="5652120" y="5085184"/>
            <a:ext cx="2304256" cy="1152128"/>
          </a:xfrm>
          <a:prstGeom prst="cloud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>
                <a:solidFill>
                  <a:schemeClr val="tx1"/>
                </a:solidFill>
              </a:rPr>
              <a:t>Mercado</a:t>
            </a:r>
            <a:endParaRPr lang="es-CL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Características Generales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484784"/>
            <a:ext cx="8463314" cy="32403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Es una familia de normas o de “modelos para el aseguramiento de la calidad”.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Los requisitos de calidad establecidos actúan como complementos de los requisitos técnicos de un servicio o producto.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Establecen el </a:t>
            </a:r>
            <a:r>
              <a:rPr lang="es-CL" b="1" dirty="0" smtClean="0">
                <a:solidFill>
                  <a:srgbClr val="FF0000"/>
                </a:solidFill>
              </a:rPr>
              <a:t>QUÉ</a:t>
            </a:r>
            <a:r>
              <a:rPr lang="es-CL" b="1" dirty="0" smtClean="0"/>
              <a:t> </a:t>
            </a:r>
            <a:r>
              <a:rPr lang="es-CL" dirty="0" smtClean="0"/>
              <a:t>no el </a:t>
            </a:r>
            <a:r>
              <a:rPr lang="es-CL" b="1" dirty="0" smtClean="0">
                <a:solidFill>
                  <a:srgbClr val="FF0000"/>
                </a:solidFill>
              </a:rPr>
              <a:t>CÓMO</a:t>
            </a:r>
            <a:r>
              <a:rPr lang="es-C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Están orientadas al </a:t>
            </a:r>
            <a:r>
              <a:rPr lang="es-CL" b="1" dirty="0" smtClean="0">
                <a:solidFill>
                  <a:srgbClr val="FF0000"/>
                </a:solidFill>
              </a:rPr>
              <a:t>PROCESO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smtClean="0"/>
              <a:t>no al </a:t>
            </a:r>
            <a:r>
              <a:rPr lang="es-CL" b="1" dirty="0" smtClean="0">
                <a:solidFill>
                  <a:srgbClr val="FF0000"/>
                </a:solidFill>
              </a:rPr>
              <a:t>PRODUCTO</a:t>
            </a:r>
            <a:r>
              <a:rPr lang="es-C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La calidad del proceso asegura mayores probabilidades de un producto o servicio de calidad, pero no la garantiza.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Están bajo la responsabilidad del Comité Técnico ISO/TC 176 liderado por la Canadian </a:t>
            </a:r>
            <a:r>
              <a:rPr lang="es-CL" dirty="0" err="1" smtClean="0"/>
              <a:t>Standars</a:t>
            </a:r>
            <a:r>
              <a:rPr lang="es-CL" dirty="0" smtClean="0"/>
              <a:t> </a:t>
            </a:r>
            <a:r>
              <a:rPr lang="es-CL" dirty="0" err="1" smtClean="0"/>
              <a:t>Association</a:t>
            </a:r>
            <a:r>
              <a:rPr lang="es-CL" dirty="0" smtClean="0"/>
              <a:t> (CSA)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ISO, International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Organization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for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</a:t>
            </a:r>
            <a:r>
              <a:rPr lang="es-ES" sz="2800" dirty="0" err="1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Standardization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47525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rgbClr val="FF0000"/>
                </a:solidFill>
              </a:rPr>
              <a:t>ISO</a:t>
            </a:r>
            <a:r>
              <a:rPr lang="es-CL" dirty="0" smtClean="0"/>
              <a:t> significa “igual” en griego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Federación internacional de normalización.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Fundada en Londres en 1946.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151 países miembros.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El INN es el representante de Chile.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Secretaria General con sede en Ginebra, Suiza.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Existen más de 15.000 normas ISO, en todos los campos, excepto electricidad y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Cada país homologa las normas: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España: 		NE 66 9001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Dinamarca:		DS/ISO 9001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EEUU:		ANSI/ASQC Q 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Suecia:		SS-ISO 90001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Rusia:		40.9001:05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 smtClean="0"/>
              <a:t>Chile:		</a:t>
            </a:r>
            <a:r>
              <a:rPr lang="es-CL" dirty="0" err="1" smtClean="0"/>
              <a:t>NCh</a:t>
            </a:r>
            <a:r>
              <a:rPr lang="es-CL" dirty="0" smtClean="0"/>
              <a:t> 9001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65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INN, Instituto Nacional de Normalización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619672"/>
            <a:ext cx="8463314" cy="28174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Organización de derecho privado, sin fines de lucro dedicada a la normalización, acreditación y metrología.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Nace como un Instituto de la CORFO en la década de los 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Representante chileno ante la ISO.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2.300 Normas Chilenas.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1.500 Reglamentos.</a:t>
            </a:r>
          </a:p>
        </p:txBody>
      </p:sp>
    </p:spTree>
    <p:extLst>
      <p:ext uri="{BB962C8B-B14F-4D97-AF65-F5344CB8AC3E}">
        <p14:creationId xmlns:p14="http://schemas.microsoft.com/office/powerpoint/2010/main" val="306930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Historia de las Normas ISO-9000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619672"/>
            <a:ext cx="8463314" cy="4617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Primera versión: 1987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Homologada en Chile en 1990, como </a:t>
            </a:r>
            <a:r>
              <a:rPr lang="es-CL" sz="2400" dirty="0" err="1" smtClean="0"/>
              <a:t>NCh</a:t>
            </a:r>
            <a:r>
              <a:rPr lang="es-CL" sz="2400" dirty="0" smtClean="0"/>
              <a:t> 9000.Of90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Segunda versión: 1994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Homologada en Chile en 1995, como </a:t>
            </a:r>
            <a:r>
              <a:rPr lang="es-CL" sz="2400" dirty="0" err="1" smtClean="0"/>
              <a:t>NCh</a:t>
            </a:r>
            <a:r>
              <a:rPr lang="es-CL" sz="2400" dirty="0" smtClean="0"/>
              <a:t> 9000.Of95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Vigente hasta el 31 diciembre de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Tercera versión: 2000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Homologada en Chile en Abril de 2001, como </a:t>
            </a:r>
            <a:r>
              <a:rPr lang="es-CL" sz="2400" dirty="0" err="1" smtClean="0"/>
              <a:t>NCh</a:t>
            </a:r>
            <a:r>
              <a:rPr lang="es-CL" sz="2400" dirty="0" smtClean="0"/>
              <a:t> 9000.Of2001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Cuarta versión: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Proyectada para el segundo semestre del 2008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Comité Técnico ISO/TC 176 está en proceso de aprobación</a:t>
            </a:r>
          </a:p>
        </p:txBody>
      </p:sp>
    </p:spTree>
    <p:extLst>
      <p:ext uri="{BB962C8B-B14F-4D97-AF65-F5344CB8AC3E}">
        <p14:creationId xmlns:p14="http://schemas.microsoft.com/office/powerpoint/2010/main" val="3943753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207CC56-1D23-46B4-9388-ED9755EAAD26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1167</TotalTime>
  <Words>1492</Words>
  <Application>Microsoft Office PowerPoint</Application>
  <PresentationFormat>Presentación en pantalla (4:3)</PresentationFormat>
  <Paragraphs>280</Paragraphs>
  <Slides>24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DuocUC 2012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 - Conceptos aprendidos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evivanco@duoc.cl</dc:creator>
  <cp:lastModifiedBy>evivanco</cp:lastModifiedBy>
  <cp:revision>114</cp:revision>
  <dcterms:created xsi:type="dcterms:W3CDTF">2013-06-28T16:52:03Z</dcterms:created>
  <dcterms:modified xsi:type="dcterms:W3CDTF">2015-03-24T18:18:16Z</dcterms:modified>
</cp:coreProperties>
</file>