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2"/>
  </p:notesMasterIdLst>
  <p:sldIdLst>
    <p:sldId id="260" r:id="rId2"/>
    <p:sldId id="259" r:id="rId3"/>
    <p:sldId id="258" r:id="rId4"/>
    <p:sldId id="311" r:id="rId5"/>
    <p:sldId id="317" r:id="rId6"/>
    <p:sldId id="320" r:id="rId7"/>
    <p:sldId id="326" r:id="rId8"/>
    <p:sldId id="327" r:id="rId9"/>
    <p:sldId id="328" r:id="rId10"/>
    <p:sldId id="329" r:id="rId11"/>
    <p:sldId id="330" r:id="rId12"/>
    <p:sldId id="331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</p:sldIdLst>
  <p:sldSz cx="9144000" cy="6858000" type="screen4x3"/>
  <p:notesSz cx="6858000" cy="9144000"/>
  <p:custDataLst>
    <p:tags r:id="rId23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4164" autoAdjust="0"/>
  </p:normalViewPr>
  <p:slideViewPr>
    <p:cSldViewPr>
      <p:cViewPr varScale="1">
        <p:scale>
          <a:sx n="61" d="100"/>
          <a:sy n="61" d="100"/>
        </p:scale>
        <p:origin x="-15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Errores</c:v>
                </c:pt>
              </c:strCache>
            </c:strRef>
          </c:tx>
          <c:explosion val="25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Hoja1!$A$2:$A$5</c:f>
              <c:strCache>
                <c:ptCount val="4"/>
                <c:pt idx="0">
                  <c:v>Requerimientos</c:v>
                </c:pt>
                <c:pt idx="1">
                  <c:v>Diseño</c:v>
                </c:pt>
                <c:pt idx="2">
                  <c:v>Codificación</c:v>
                </c:pt>
                <c:pt idx="3">
                  <c:v>Otros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0.56000000000000005</c:v>
                </c:pt>
                <c:pt idx="1">
                  <c:v>0.27</c:v>
                </c:pt>
                <c:pt idx="2">
                  <c:v>0.08</c:v>
                </c:pt>
                <c:pt idx="3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</a:t>
            </a:fld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Para poder incorporar</a:t>
            </a:r>
            <a:r>
              <a:rPr lang="es-CL" baseline="0" dirty="0" smtClean="0"/>
              <a:t> la calidad la organización completa debe incorporar sistemas de calidad, cuyo objetivo principal es definir y mejorar los procesos de la organización, ahora la calidad del proceso no implica calidad del producto o servicio, pero aumenta las probabilidades de obtenerla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13</a:t>
            </a:fld>
            <a:endParaRPr 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Como</a:t>
            </a:r>
            <a:r>
              <a:rPr lang="es-CL" baseline="0" dirty="0" smtClean="0"/>
              <a:t> principio fundamental de los Sistemas de Gestión de Calidad es necesario aplicar un ciclo de pasos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Diga lo que hace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Haga lo que dice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Registre lo que haga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Verifique lo que hizo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Actúe sobre la diferencia</a:t>
            </a:r>
          </a:p>
          <a:p>
            <a:pPr marL="0" indent="0">
              <a:buFontTx/>
              <a:buNone/>
            </a:pPr>
            <a:r>
              <a:rPr lang="es-CL" baseline="0" dirty="0" smtClean="0"/>
              <a:t>Esto se realiza permanentemente y cíclicamente para seguir mejorando.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14</a:t>
            </a:fld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Los</a:t>
            </a:r>
            <a:r>
              <a:rPr lang="es-CL" baseline="0" dirty="0" smtClean="0"/>
              <a:t> sistemas de calidad requieren se la mejora continua, por lo que encontrar un modelo que se acomode a la organización es muy importante, para aplicar buenas practicas, una vez encontrado el modelo los pasos de mejora continua son los siguientes: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Establecer estrategia, política y objetivos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Realizar Diagnóstico de la situación actual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Planificar la implementación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Analizar los procesos del negocio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Identificar las mejoras prácticas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Modelar y Documentar los Procesos</a:t>
            </a:r>
          </a:p>
          <a:p>
            <a:pPr marL="171450" indent="-171450">
              <a:buFontTx/>
              <a:buChar char="-"/>
            </a:pPr>
            <a:r>
              <a:rPr lang="es-CL" baseline="0" dirty="0" smtClean="0"/>
              <a:t>Implantar los procesos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Para lograr</a:t>
            </a:r>
            <a:r>
              <a:rPr lang="es-CL" baseline="0" dirty="0" smtClean="0"/>
              <a:t> la mejora continua existen diferentes normas que permiten a las organización obtener certificaciones respecto a las practicas organizacionales, en donde un tercero imparcial es el que debe evaluar de acuerdo a la norma.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 por esto que se necesitan</a:t>
            </a:r>
            <a:r>
              <a:rPr lang="es-CL" baseline="0" dirty="0" smtClean="0"/>
              <a:t> modelos de calidad, que traduzcan la historia de experiencia industrial en una representación de buenas practicas de procesos.</a:t>
            </a:r>
          </a:p>
          <a:p>
            <a:r>
              <a:rPr lang="es-CL" baseline="0" dirty="0" smtClean="0"/>
              <a:t>Los modelos:</a:t>
            </a:r>
          </a:p>
          <a:p>
            <a:r>
              <a:rPr lang="es-CL" dirty="0" smtClean="0"/>
              <a:t>Simplifican la realidad para facilitar su comprensión y el estudio del comportamiento del objeto modelado</a:t>
            </a:r>
          </a:p>
          <a:p>
            <a:r>
              <a:rPr lang="es-CL" dirty="0" smtClean="0"/>
              <a:t>Resaltan los elementos fundamentales y hacen abstracción de los detalles</a:t>
            </a:r>
          </a:p>
          <a:p>
            <a:endParaRPr lang="es-CL" dirty="0" smtClean="0"/>
          </a:p>
          <a:p>
            <a:r>
              <a:rPr lang="es-CL" dirty="0" smtClean="0"/>
              <a:t>Para esto la</a:t>
            </a:r>
            <a:r>
              <a:rPr lang="es-CL" baseline="0" dirty="0" smtClean="0"/>
              <a:t> particularidad es asociarlo a la calidad, para esto existen </a:t>
            </a:r>
            <a:r>
              <a:rPr lang="es-CL" dirty="0" smtClean="0"/>
              <a:t>Modelos</a:t>
            </a:r>
            <a:r>
              <a:rPr lang="es-CL" baseline="0" dirty="0" smtClean="0"/>
              <a:t> de Calidad:</a:t>
            </a:r>
          </a:p>
          <a:p>
            <a:r>
              <a:rPr lang="es-CL" dirty="0" smtClean="0"/>
              <a:t>Marco de trabajo orientado a la obtención de un grado óptimo de orden en un contexto dado, respecto a productos, servicios, procesos o métodos de operación</a:t>
            </a:r>
          </a:p>
          <a:p>
            <a:r>
              <a:rPr lang="es-CL" dirty="0" smtClean="0"/>
              <a:t>Especifican las mejores prácticas para un ámbito específico, por ejemplo: El desarrollo de software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Sabiendo que</a:t>
            </a:r>
            <a:r>
              <a:rPr lang="es-CL" baseline="0" dirty="0" smtClean="0"/>
              <a:t> los modelos de calidad, nos facilitan muchas practicas organizacionales, es importante entender que los sistemas para poder operar necesitan a la organización, por lo que se convierten en sistemas de gestión de la calidad, en donde los objetivos de los modelos de gestión son los siguientes:</a:t>
            </a:r>
          </a:p>
          <a:p>
            <a:r>
              <a:rPr lang="es-CL" dirty="0" smtClean="0"/>
              <a:t>Simplificar, reduciendo la diversidad de tipos y características.</a:t>
            </a:r>
          </a:p>
          <a:p>
            <a:r>
              <a:rPr lang="es-CL" dirty="0" smtClean="0"/>
              <a:t>Unificar, facilitando la </a:t>
            </a:r>
            <a:r>
              <a:rPr lang="es-CL" dirty="0" err="1" smtClean="0"/>
              <a:t>intercambialidad</a:t>
            </a:r>
            <a:r>
              <a:rPr lang="es-CL" dirty="0" smtClean="0"/>
              <a:t> funcional y dimensional.</a:t>
            </a:r>
          </a:p>
          <a:p>
            <a:r>
              <a:rPr lang="es-CL" dirty="0" smtClean="0"/>
              <a:t>Entregar un lenguaje común, que facilite el entendimiento y la comunicación.</a:t>
            </a:r>
          </a:p>
          <a:p>
            <a:r>
              <a:rPr lang="es-CL" dirty="0" smtClean="0"/>
              <a:t>Mejorar la adaptación de los procesos , productos y servicios a sus propósitos.</a:t>
            </a:r>
          </a:p>
          <a:p>
            <a:r>
              <a:rPr lang="es-CL" dirty="0" smtClean="0"/>
              <a:t>Prevenir obstáculos técnicos al comercio internacional</a:t>
            </a:r>
          </a:p>
          <a:p>
            <a:r>
              <a:rPr lang="es-CL" dirty="0" smtClean="0"/>
              <a:t>Facilitar la cooperación tecnológica.</a:t>
            </a:r>
          </a:p>
          <a:p>
            <a:r>
              <a:rPr lang="es-CL" dirty="0" smtClean="0"/>
              <a:t>Mejorar la economía global, optimizando el uso del esfuerzo humano, materiales, energía, etc.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18</a:t>
            </a:fld>
            <a:endParaRPr lang="es-C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Dependiendo</a:t>
            </a:r>
            <a:r>
              <a:rPr lang="es-CL" baseline="0" dirty="0" smtClean="0"/>
              <a:t> de que se quiera normar las normas ISO tenderán a resolver el qué de una organización, no dará su implementación, en cambio existen modelos que hacen convivir el qué con el como, por lo que mencionaremos aquí a los modelos de calidad CMMI.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19</a:t>
            </a:fld>
            <a:endParaRPr lang="es-C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Otra vista es</a:t>
            </a:r>
            <a:r>
              <a:rPr lang="es-CL" baseline="0" dirty="0" smtClean="0"/>
              <a:t> la orientación que tienen las normas, orientadas al proceso y orientadas </a:t>
            </a:r>
            <a:r>
              <a:rPr lang="es-CL" baseline="0" smtClean="0"/>
              <a:t>al producto.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20</a:t>
            </a:fld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 smtClean="0"/>
              <a:t>Los conceptos de calidad tienen</a:t>
            </a:r>
            <a:r>
              <a:rPr lang="es-ES" b="0" baseline="0" dirty="0" smtClean="0"/>
              <a:t> muchos precursores e impulsores, desde el punto de visto de la gestión, el conjunto de propiedades y características de un producto o servicio, que le confiere la aptitud para satisfacer necesidades explícitas o implícitas, por otra parte cuando queremos acercarnos un concepto a partir del software, nos encontramos en un escenario que requiere entender que los intangibles requieren de otra mirada, cito algunas definiciones por el lado de la IEEE.</a:t>
            </a:r>
          </a:p>
          <a:p>
            <a:r>
              <a:rPr lang="es-CL" b="0" baseline="0" dirty="0" smtClean="0"/>
              <a:t>- “El grado en que un producto, proceso o sistema cumple con sus requerimientos” (IEEE 610.12).</a:t>
            </a:r>
          </a:p>
          <a:p>
            <a:r>
              <a:rPr lang="es-CL" b="0" baseline="0" dirty="0" smtClean="0"/>
              <a:t>- “El grado con el cual el cliente o usuario percibe que el software satisface sus expectativas” (IEEE 729-83)</a:t>
            </a:r>
          </a:p>
          <a:p>
            <a:pPr marL="171450" indent="-171450">
              <a:buFontTx/>
              <a:buChar char="-"/>
            </a:pPr>
            <a:r>
              <a:rPr lang="es-CL" b="0" baseline="0" dirty="0" smtClean="0"/>
              <a:t>“El grado en que un producto, proceso o sistema cumple con las necesidades o expectativas de los clientes o usuarios” (IEEE 610.12).</a:t>
            </a:r>
          </a:p>
          <a:p>
            <a:pPr marL="0" indent="0">
              <a:buFontTx/>
              <a:buNone/>
            </a:pPr>
            <a:r>
              <a:rPr lang="es-CL" b="0" baseline="0" dirty="0" smtClean="0"/>
              <a:t>Por ultimo para agregar otro antecedente, incluso el departamento de los estados unidos tiene una mención sobre la calidad.</a:t>
            </a:r>
          </a:p>
          <a:p>
            <a:pPr marL="0" indent="0">
              <a:buFontTx/>
              <a:buNone/>
            </a:pPr>
            <a:r>
              <a:rPr lang="es-CL" b="0" baseline="0" dirty="0" smtClean="0"/>
              <a:t>“Capacidad del producto de software para satisfacer los requisitos establecidos” (</a:t>
            </a:r>
            <a:r>
              <a:rPr lang="es-CL" b="0" baseline="0" dirty="0" err="1" smtClean="0"/>
              <a:t>DoD</a:t>
            </a:r>
            <a:r>
              <a:rPr lang="es-CL" b="0" baseline="0" dirty="0" smtClean="0"/>
              <a:t> 2168)</a:t>
            </a:r>
          </a:p>
          <a:p>
            <a:pPr marL="0" indent="0">
              <a:buFontTx/>
              <a:buNone/>
            </a:pPr>
            <a:endParaRPr lang="es-CL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b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acuerdo a las definiciones lo que podemos concluir es que la calidad es relativa por lo que implica la comparación entre unos requisitos preestablecidos y el producto realmente desarrollado.</a:t>
            </a:r>
            <a:endParaRPr lang="es-CL" sz="1200" b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Si podemos contratar las diferentes visiones de calidad nos daremos cuenta que es una interacción conjunta,</a:t>
            </a:r>
            <a:r>
              <a:rPr lang="es-CL" baseline="0" dirty="0" smtClean="0"/>
              <a:t> en donde existe una calidad requerida que es solicitada por el cliente o usuario, que logra impulsar la construcción de un software, dependiendo de sus procesos de construcción de software se tenderá a obtener una calidad Programada o Especificada, la cual sería la que se intenta conseguir, el resultado de esto será una calidad realizada, o dicho de otra forma, la calidad que se ha conseguido. Lo más importante es la coherencia entre lo requerido y realizado, en donde las pruebas del cliente deberán develar la calidad percibida fue lo que realmente se necesito, por lo que esta intersección entre la calidad requerida y realizada es importante para la mejora del proceso de construcción del software.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 partir de esta diferencia</a:t>
            </a:r>
            <a:r>
              <a:rPr lang="es-CL" baseline="0" dirty="0" smtClean="0"/>
              <a:t> entre lo que quiere el cliente y lo que se construye en el software, es necesario entender la naturaleza del software para poder crear un software de calidad, de acuerdo a las características especiales del software y las diferentes perspectivas de la ingeniería de software tenemos lo siguiente:</a:t>
            </a:r>
          </a:p>
          <a:p>
            <a:r>
              <a:rPr lang="es-CL" baseline="0" dirty="0" smtClean="0"/>
              <a:t>Características especiales del software:</a:t>
            </a:r>
          </a:p>
          <a:p>
            <a:r>
              <a:rPr lang="es-CL" baseline="0" dirty="0" smtClean="0"/>
              <a:t>El software es lógico, no físico.</a:t>
            </a:r>
          </a:p>
          <a:p>
            <a:r>
              <a:rPr lang="es-CL" baseline="0" dirty="0" smtClean="0"/>
              <a:t>Se desarrolla, no se fábrica</a:t>
            </a:r>
          </a:p>
          <a:p>
            <a:r>
              <a:rPr lang="es-CL" baseline="0" dirty="0" smtClean="0"/>
              <a:t>No se deteriora, pero se estropea (por los cambios).</a:t>
            </a:r>
          </a:p>
          <a:p>
            <a:r>
              <a:rPr lang="es-CL" baseline="0" dirty="0" smtClean="0"/>
              <a:t>Es artesanal, la mayor parte del software se construye a medida.</a:t>
            </a:r>
          </a:p>
          <a:p>
            <a:r>
              <a:rPr lang="es-CL" baseline="0" dirty="0" smtClean="0"/>
              <a:t>El mantenimiento del software es complejo, pero es engañosamente fácil modificarlo.</a:t>
            </a:r>
          </a:p>
          <a:p>
            <a:r>
              <a:rPr lang="es-CL" baseline="0" dirty="0" smtClean="0"/>
              <a:t>El software con errores no se rechaza, se asume que es inevitable que presente errores.</a:t>
            </a:r>
          </a:p>
          <a:p>
            <a:r>
              <a:rPr lang="es-CL" baseline="0" dirty="0" smtClean="0"/>
              <a:t>El software evoluciona y tiene un ciclo de vida y en cada fase se debe asegurar la calidad</a:t>
            </a:r>
          </a:p>
          <a:p>
            <a:r>
              <a:rPr lang="es-CL" baseline="0" dirty="0" smtClean="0"/>
              <a:t>La ingeniería de software es una disciplina joven e inmadura.</a:t>
            </a:r>
          </a:p>
          <a:p>
            <a:r>
              <a:rPr lang="es-CL" baseline="0" dirty="0" smtClean="0"/>
              <a:t>El desarrollo de software tarda más de lo planificado, cuesta más de lo presupuestado y termina siempre con problemas de calidad en los productos.</a:t>
            </a:r>
          </a:p>
          <a:p>
            <a:r>
              <a:rPr lang="es-CL" baseline="0" dirty="0" smtClean="0"/>
              <a:t>El software limita la evolución de los sistemas informáticos y las tecnologías de la información.</a:t>
            </a:r>
          </a:p>
          <a:p>
            <a:endParaRPr lang="es-C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 la medida que se avanza en cada</a:t>
            </a:r>
            <a:r>
              <a:rPr lang="es-CL" baseline="0" dirty="0" smtClean="0"/>
              <a:t> etapa de la construcción de un software lo costos de detectar y corregir los errores son cada vez más alto, por lo que es importante en etapas tempranas tener clara la forma de hacer software, o sea tener claro el proceso de hacer software de calidad.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Según</a:t>
            </a:r>
            <a:r>
              <a:rPr lang="es-CL" baseline="0" dirty="0" smtClean="0"/>
              <a:t> </a:t>
            </a:r>
            <a:r>
              <a:rPr lang="es-CL" baseline="0" dirty="0" err="1" smtClean="0"/>
              <a:t>DoD</a:t>
            </a:r>
            <a:r>
              <a:rPr lang="es-CL" baseline="0" dirty="0" smtClean="0"/>
              <a:t> la mayor parte de los errores provienen de los requerimientos y el diseño por lo que es evidente que los errores deben ser considerados en etapas tempranas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Para poder incorporar la calidad</a:t>
            </a:r>
            <a:r>
              <a:rPr lang="es-CL" baseline="0" dirty="0" smtClean="0"/>
              <a:t> debemos tener en cuenta que el principal elemento a definir es la gestión de la calidad, para que la organización internalice en sus políticas internas la calidad, por lo tanto la dirección y control de una organización tiene que alinearse a asegurar y controlar la calidad.</a:t>
            </a:r>
          </a:p>
          <a:p>
            <a:r>
              <a:rPr lang="es-CL" baseline="0" dirty="0" smtClean="0"/>
              <a:t>Es por esto que los grandes desafíos a mejorar en una organización es:</a:t>
            </a:r>
          </a:p>
          <a:p>
            <a:r>
              <a:rPr lang="es-CL" baseline="0" dirty="0" smtClean="0"/>
              <a:t>Gestión</a:t>
            </a:r>
          </a:p>
          <a:p>
            <a:r>
              <a:rPr lang="es-CL" baseline="0" dirty="0" smtClean="0"/>
              <a:t>Aseguramiento</a:t>
            </a:r>
          </a:p>
          <a:p>
            <a:r>
              <a:rPr lang="es-CL" baseline="0" dirty="0" smtClean="0"/>
              <a:t>Control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22-03-2015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59632" y="518862"/>
            <a:ext cx="6624736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s-CL" sz="2800" dirty="0" smtClean="0">
                <a:latin typeface="Calibri" pitchFamily="34" charset="0"/>
              </a:rPr>
              <a:t>MDC7501 MODELOS DE CALIDAD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51520" y="4284385"/>
            <a:ext cx="3521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 smtClean="0">
                <a:solidFill>
                  <a:schemeClr val="bg1"/>
                </a:solidFill>
                <a:latin typeface="Calibri" pitchFamily="34" charset="0"/>
              </a:rPr>
              <a:t>Calidad de Software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Costos de la no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048172"/>
            <a:ext cx="8463314" cy="5693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No Calidad: </a:t>
            </a:r>
            <a:r>
              <a:rPr lang="es-CL" sz="2400" b="1" dirty="0" smtClean="0">
                <a:solidFill>
                  <a:schemeClr val="tx1"/>
                </a:solidFill>
              </a:rPr>
              <a:t>el costo de NO hacerlo en forma correcta la primera vez</a:t>
            </a:r>
            <a:endParaRPr lang="es-CL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Ineficiencia de los procesos productivos.</a:t>
            </a:r>
            <a:endParaRPr lang="es-C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Ineficiencia de los procesos administrativos.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Lucros cesantes emergentes.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Insatisfacción de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Pérdida de prestigio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Pérdida de mercado y/o venta</a:t>
            </a:r>
          </a:p>
          <a:p>
            <a:endParaRPr lang="es-CL" sz="2400" dirty="0"/>
          </a:p>
          <a:p>
            <a:pPr algn="ctr"/>
            <a:r>
              <a:rPr lang="es-CL" sz="2400" dirty="0" smtClean="0">
                <a:solidFill>
                  <a:srgbClr val="FF0000"/>
                </a:solidFill>
              </a:rPr>
              <a:t>¡Cada peso ahorrado del costo de la No Calidad es un beneficio directo!</a:t>
            </a:r>
          </a:p>
          <a:p>
            <a:pPr algn="ctr"/>
            <a:endParaRPr lang="es-CL" sz="2400" dirty="0">
              <a:solidFill>
                <a:srgbClr val="FF0000"/>
              </a:solidFill>
            </a:endParaRPr>
          </a:p>
          <a:p>
            <a:pPr algn="ctr"/>
            <a:r>
              <a:rPr lang="es-CL" sz="2400" dirty="0" smtClean="0">
                <a:solidFill>
                  <a:srgbClr val="FF0000"/>
                </a:solidFill>
              </a:rPr>
              <a:t>¿Por qué nunca hay tiempo de hacerlo bien a la primera, pero siempre hay tiempo de hacerlo de nuevo?</a:t>
            </a:r>
            <a:endParaRPr lang="es-CL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94375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Control, Aseguramiento y Gestión de la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Rectángulo"/>
          <p:cNvSpPr/>
          <p:nvPr/>
        </p:nvSpPr>
        <p:spPr>
          <a:xfrm>
            <a:off x="4427984" y="1268760"/>
            <a:ext cx="4430296" cy="11521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b="1" dirty="0" smtClean="0">
                <a:solidFill>
                  <a:schemeClr val="tx2">
                    <a:lumMod val="50000"/>
                  </a:schemeClr>
                </a:solidFill>
              </a:rPr>
              <a:t>Gestión de Calidad:</a:t>
            </a:r>
          </a:p>
          <a:p>
            <a:r>
              <a:rPr lang="es-CL" sz="1400" dirty="0" smtClean="0">
                <a:solidFill>
                  <a:schemeClr val="tx1"/>
                </a:solidFill>
              </a:rPr>
              <a:t>Definir y aplicar las políticas de calidad de la organización.</a:t>
            </a:r>
          </a:p>
          <a:p>
            <a:r>
              <a:rPr lang="es-CL" sz="1400" dirty="0" smtClean="0">
                <a:solidFill>
                  <a:schemeClr val="tx1"/>
                </a:solidFill>
              </a:rPr>
              <a:t>Dirigir y controlar una organización para asegurar y controlar la calidad.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427984" y="2564904"/>
            <a:ext cx="4430296" cy="2160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b="1" dirty="0" smtClean="0">
                <a:solidFill>
                  <a:srgbClr val="FF0000"/>
                </a:solidFill>
              </a:rPr>
              <a:t>Aseguramiento (garantía) de calidad:</a:t>
            </a:r>
          </a:p>
          <a:p>
            <a:r>
              <a:rPr lang="es-CL" sz="1400" dirty="0" smtClean="0">
                <a:solidFill>
                  <a:schemeClr val="tx1"/>
                </a:solidFill>
              </a:rPr>
              <a:t>Actividades planificadas y sistemáticas necesarias para proporcionar confianza en que se cumplirán los requisitos: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Desarrollar estándares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Elaborar planes de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Controlar la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Mejorar la calidad: acciones correctivas y preventivas, mejoramiento continuo.</a:t>
            </a:r>
          </a:p>
          <a:p>
            <a:r>
              <a:rPr lang="es-CL" sz="1400" dirty="0" smtClean="0">
                <a:solidFill>
                  <a:schemeClr val="tx1"/>
                </a:solidFill>
              </a:rPr>
              <a:t>Dar confianza en que los requerimientos serán satisfechos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427984" y="4941168"/>
            <a:ext cx="4430296" cy="17728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b="1" dirty="0" smtClean="0">
                <a:solidFill>
                  <a:srgbClr val="00B050"/>
                </a:solidFill>
              </a:rPr>
              <a:t>Control de Calidad:</a:t>
            </a:r>
          </a:p>
          <a:p>
            <a:r>
              <a:rPr lang="es-CL" sz="1400" dirty="0" smtClean="0">
                <a:solidFill>
                  <a:schemeClr val="tx1"/>
                </a:solidFill>
              </a:rPr>
              <a:t>Actividades realizadas para evaluar la calidad de los productos desarrollados: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V&amp;V o </a:t>
            </a:r>
            <a:r>
              <a:rPr lang="es-CL" sz="1400" dirty="0" err="1" smtClean="0">
                <a:solidFill>
                  <a:schemeClr val="tx1"/>
                </a:solidFill>
              </a:rPr>
              <a:t>testing</a:t>
            </a:r>
            <a:endParaRPr lang="es-CL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Revisiones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Inspecciones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 smtClean="0">
                <a:solidFill>
                  <a:schemeClr val="tx1"/>
                </a:solidFill>
              </a:rPr>
              <a:t>Auditorías, etc.</a:t>
            </a:r>
          </a:p>
          <a:p>
            <a:r>
              <a:rPr lang="es-CL" sz="1400" dirty="0" smtClean="0">
                <a:solidFill>
                  <a:schemeClr val="tx1"/>
                </a:solidFill>
              </a:rPr>
              <a:t>Controlar la satisfacción de los requerimientos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1340768"/>
            <a:ext cx="3816424" cy="3240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b="1" dirty="0" smtClean="0">
                <a:solidFill>
                  <a:srgbClr val="002060"/>
                </a:solidFill>
              </a:rPr>
              <a:t>Gestión</a:t>
            </a:r>
            <a:endParaRPr lang="es-CL" b="1" dirty="0">
              <a:solidFill>
                <a:srgbClr val="00206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3568" y="1844824"/>
            <a:ext cx="2952328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Aseguramiento (garantía)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187624" y="2636912"/>
            <a:ext cx="2016224" cy="11521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00B050"/>
                </a:solidFill>
              </a:rPr>
              <a:t>Control</a:t>
            </a:r>
            <a:endParaRPr lang="es-C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5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Sistemas de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619672"/>
            <a:ext cx="8463314" cy="49776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Sistemas de Calidad: </a:t>
            </a:r>
            <a:r>
              <a:rPr lang="es-CL" sz="2400" dirty="0" smtClean="0"/>
              <a:t>La estructura organizacional, los procesos, los procedimientos y los recursos necesarios para implantar el aseguramiento de la calidad.</a:t>
            </a:r>
          </a:p>
          <a:p>
            <a:endParaRPr lang="es-CL" sz="2400" dirty="0"/>
          </a:p>
          <a:p>
            <a:r>
              <a:rPr lang="es-CL" sz="2400" dirty="0" smtClean="0"/>
              <a:t>Objetivo Fundamental: </a:t>
            </a:r>
            <a:r>
              <a:rPr lang="es-CL" sz="2400" b="1" dirty="0" smtClean="0">
                <a:solidFill>
                  <a:srgbClr val="FF0000"/>
                </a:solidFill>
              </a:rPr>
              <a:t>Los procesos</a:t>
            </a:r>
          </a:p>
          <a:p>
            <a:endParaRPr lang="es-CL" sz="2400" b="1" dirty="0">
              <a:solidFill>
                <a:srgbClr val="FF0000"/>
              </a:solidFill>
            </a:endParaRPr>
          </a:p>
          <a:p>
            <a:r>
              <a:rPr lang="es-CL" sz="2400" b="1" dirty="0" smtClean="0">
                <a:solidFill>
                  <a:schemeClr val="bg1"/>
                </a:solidFill>
              </a:rPr>
              <a:t>Calidad del proceso no implica calidad del producto o servicio, pero aumenta las probabilidades de obtenerla</a:t>
            </a:r>
            <a:endParaRPr lang="es-CL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¿Por qué enfocarse al proceso?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142984"/>
            <a:ext cx="8463314" cy="3438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 smtClean="0">
                <a:solidFill>
                  <a:srgbClr val="FF0000"/>
                </a:solidFill>
              </a:rPr>
              <a:t>Porque es más constructivo: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Al contrario de enfocarse a las personas: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La fuerza de trabajo, en promedio, es tan “buena” como lo entrenada que esté para serlo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Trabajar más duro no es la respuesta.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Trabajar inteligentemente, a través de un proceso, es la respuesta.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L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Al contrario de enfocarse en la tecnología: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La tecnología aplicada sin un mapa adecuado no reporta los frutos esperados.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La tecnología brinda su mayor beneficio en el contexto de un proceso adecuado.</a:t>
            </a:r>
            <a:endParaRPr lang="es-CL" b="1" dirty="0" smtClean="0">
              <a:solidFill>
                <a:schemeClr val="tx1"/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4572000" y="4581128"/>
            <a:ext cx="1296144" cy="126531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 smtClean="0">
                <a:solidFill>
                  <a:schemeClr val="tx1"/>
                </a:solidFill>
              </a:rPr>
              <a:t>Personas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7308304" y="4581128"/>
            <a:ext cx="1276257" cy="12449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Tecnología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6012160" y="5594429"/>
            <a:ext cx="1296144" cy="126531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bg1"/>
                </a:solidFill>
              </a:rPr>
              <a:t>Procesos</a:t>
            </a:r>
            <a:endParaRPr lang="es-CL" sz="1200" b="1" dirty="0">
              <a:solidFill>
                <a:schemeClr val="bg1"/>
              </a:solidFill>
            </a:endParaRPr>
          </a:p>
        </p:txBody>
      </p:sp>
      <p:cxnSp>
        <p:nvCxnSpPr>
          <p:cNvPr id="10" name="9 Conector recto"/>
          <p:cNvCxnSpPr>
            <a:stCxn id="9" idx="2"/>
            <a:endCxn id="2" idx="5"/>
          </p:cNvCxnSpPr>
          <p:nvPr/>
        </p:nvCxnSpPr>
        <p:spPr>
          <a:xfrm flipH="1" flipV="1">
            <a:off x="5678328" y="5661138"/>
            <a:ext cx="333832" cy="565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2" idx="6"/>
            <a:endCxn id="8" idx="2"/>
          </p:cNvCxnSpPr>
          <p:nvPr/>
        </p:nvCxnSpPr>
        <p:spPr>
          <a:xfrm flipV="1">
            <a:off x="5868144" y="5203614"/>
            <a:ext cx="1440160" cy="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9" idx="6"/>
            <a:endCxn id="8" idx="3"/>
          </p:cNvCxnSpPr>
          <p:nvPr/>
        </p:nvCxnSpPr>
        <p:spPr>
          <a:xfrm flipV="1">
            <a:off x="7308304" y="5643777"/>
            <a:ext cx="186904" cy="58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4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66631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Principios Fundamentales de los SGC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1403648" y="1359008"/>
            <a:ext cx="3888432" cy="70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000" b="1" dirty="0" smtClean="0"/>
              <a:t>Diga lo que hace</a:t>
            </a:r>
            <a:endParaRPr lang="es-CL" sz="2000" b="1" dirty="0"/>
          </a:p>
        </p:txBody>
      </p:sp>
      <p:sp>
        <p:nvSpPr>
          <p:cNvPr id="13" name="12 Rectángulo"/>
          <p:cNvSpPr/>
          <p:nvPr/>
        </p:nvSpPr>
        <p:spPr>
          <a:xfrm>
            <a:off x="2195736" y="2223104"/>
            <a:ext cx="3888432" cy="70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000" b="1" dirty="0" smtClean="0"/>
              <a:t>Haga lo que dice</a:t>
            </a:r>
            <a:endParaRPr lang="es-CL" sz="2000" b="1" dirty="0"/>
          </a:p>
        </p:txBody>
      </p:sp>
      <p:sp>
        <p:nvSpPr>
          <p:cNvPr id="15" name="14 Rectángulo"/>
          <p:cNvSpPr/>
          <p:nvPr/>
        </p:nvSpPr>
        <p:spPr>
          <a:xfrm>
            <a:off x="2987824" y="3087200"/>
            <a:ext cx="3888432" cy="701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2000" b="1" dirty="0" smtClean="0">
                <a:solidFill>
                  <a:srgbClr val="002060"/>
                </a:solidFill>
              </a:rPr>
              <a:t>Registre lo que haga</a:t>
            </a:r>
            <a:endParaRPr lang="es-CL" sz="2000" b="1" dirty="0">
              <a:solidFill>
                <a:srgbClr val="002060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779912" y="4023304"/>
            <a:ext cx="3888432" cy="701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2000" b="1" dirty="0" smtClean="0">
                <a:solidFill>
                  <a:srgbClr val="002060"/>
                </a:solidFill>
              </a:rPr>
              <a:t>Verifique lo que hizo</a:t>
            </a:r>
            <a:endParaRPr lang="es-CL" sz="2000" b="1" dirty="0">
              <a:solidFill>
                <a:srgbClr val="00206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572000" y="4959408"/>
            <a:ext cx="3888432" cy="701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2000" b="1" dirty="0" smtClean="0">
                <a:solidFill>
                  <a:srgbClr val="002060"/>
                </a:solidFill>
              </a:rPr>
              <a:t>Actúe sobre la diferencia</a:t>
            </a:r>
            <a:endParaRPr lang="es-CL" sz="2000" b="1" dirty="0">
              <a:solidFill>
                <a:srgbClr val="002060"/>
              </a:solidFill>
            </a:endParaRPr>
          </a:p>
        </p:txBody>
      </p:sp>
      <p:cxnSp>
        <p:nvCxnSpPr>
          <p:cNvPr id="19" name="18 Conector recto"/>
          <p:cNvCxnSpPr>
            <a:stCxn id="6" idx="2"/>
            <a:endCxn id="13" idx="0"/>
          </p:cNvCxnSpPr>
          <p:nvPr/>
        </p:nvCxnSpPr>
        <p:spPr>
          <a:xfrm>
            <a:off x="3347864" y="2060848"/>
            <a:ext cx="792088" cy="162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3" idx="2"/>
            <a:endCxn id="15" idx="0"/>
          </p:cNvCxnSpPr>
          <p:nvPr/>
        </p:nvCxnSpPr>
        <p:spPr>
          <a:xfrm>
            <a:off x="4139952" y="2924944"/>
            <a:ext cx="792088" cy="162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5" idx="2"/>
            <a:endCxn id="16" idx="0"/>
          </p:cNvCxnSpPr>
          <p:nvPr/>
        </p:nvCxnSpPr>
        <p:spPr>
          <a:xfrm>
            <a:off x="4932040" y="3789040"/>
            <a:ext cx="792088" cy="234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6" idx="2"/>
            <a:endCxn id="17" idx="0"/>
          </p:cNvCxnSpPr>
          <p:nvPr/>
        </p:nvCxnSpPr>
        <p:spPr>
          <a:xfrm>
            <a:off x="5724128" y="4725144"/>
            <a:ext cx="792088" cy="234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3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66631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Proceso de Elaboración de un Sistema de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Rectángulo"/>
          <p:cNvSpPr/>
          <p:nvPr/>
        </p:nvSpPr>
        <p:spPr>
          <a:xfrm>
            <a:off x="971600" y="1142984"/>
            <a:ext cx="1872208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Seleccionar el Modelo Aplicable</a:t>
            </a:r>
            <a:endParaRPr lang="es-CL" b="1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endCxn id="2" idx="1"/>
          </p:cNvCxnSpPr>
          <p:nvPr/>
        </p:nvCxnSpPr>
        <p:spPr>
          <a:xfrm>
            <a:off x="251520" y="160191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428992" y="1756746"/>
            <a:ext cx="2079112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Establecer Estrategia, Política y Objetivos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212217" y="2689682"/>
            <a:ext cx="2079112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Realizar Diagnóstico de la Situación Actual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215074" y="4077072"/>
            <a:ext cx="2079112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Planificar la implementación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5004048" y="5589240"/>
            <a:ext cx="2079112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Analizar los Procesos del Negocio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195736" y="5589240"/>
            <a:ext cx="2079112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Identificar las Mejores Prácticas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943460" y="4095985"/>
            <a:ext cx="2079112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Modelar y Documentar los Procesos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943460" y="2780928"/>
            <a:ext cx="2079112" cy="91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chemeClr val="tx1"/>
                </a:solidFill>
              </a:rPr>
              <a:t>Implantar los Procesos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3428992" y="3148614"/>
            <a:ext cx="2367144" cy="20805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 smtClean="0">
                <a:solidFill>
                  <a:srgbClr val="FF0000"/>
                </a:solidFill>
              </a:rPr>
              <a:t>Mejora Continua</a:t>
            </a:r>
            <a:endParaRPr lang="es-CL" sz="2400" b="1" dirty="0">
              <a:solidFill>
                <a:srgbClr val="FF0000"/>
              </a:solidFill>
            </a:endParaRPr>
          </a:p>
        </p:txBody>
      </p:sp>
      <p:cxnSp>
        <p:nvCxnSpPr>
          <p:cNvPr id="14" name="13 Conector recto de flecha"/>
          <p:cNvCxnSpPr>
            <a:stCxn id="2" idx="3"/>
            <a:endCxn id="20" idx="1"/>
          </p:cNvCxnSpPr>
          <p:nvPr/>
        </p:nvCxnSpPr>
        <p:spPr>
          <a:xfrm>
            <a:off x="2843808" y="1601916"/>
            <a:ext cx="585184" cy="613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0" idx="3"/>
            <a:endCxn id="22" idx="0"/>
          </p:cNvCxnSpPr>
          <p:nvPr/>
        </p:nvCxnSpPr>
        <p:spPr>
          <a:xfrm>
            <a:off x="5508104" y="2215678"/>
            <a:ext cx="1743669" cy="474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24" idx="0"/>
          </p:cNvCxnSpPr>
          <p:nvPr/>
        </p:nvCxnSpPr>
        <p:spPr>
          <a:xfrm>
            <a:off x="7254630" y="3607546"/>
            <a:ext cx="0" cy="469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26" idx="0"/>
          </p:cNvCxnSpPr>
          <p:nvPr/>
        </p:nvCxnSpPr>
        <p:spPr>
          <a:xfrm flipH="1">
            <a:off x="6043604" y="5013849"/>
            <a:ext cx="1211026" cy="575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H="1">
            <a:off x="4274848" y="6048172"/>
            <a:ext cx="72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H="1" flipV="1">
            <a:off x="1983016" y="5013849"/>
            <a:ext cx="1252276" cy="575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8" idx="0"/>
          </p:cNvCxnSpPr>
          <p:nvPr/>
        </p:nvCxnSpPr>
        <p:spPr>
          <a:xfrm flipV="1">
            <a:off x="1983016" y="3698792"/>
            <a:ext cx="0" cy="39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1983016" y="2215678"/>
            <a:ext cx="1445976" cy="565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7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Certificación/Evaluación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142984"/>
            <a:ext cx="8463314" cy="5454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Actividad realizada por un tercero imparcial, con el objeto de reflejar la conformidad entre un producto, un proceso o un servicio y una norma o modelo específicos.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Normas ISO-9000, las normas militares, CMMI, etc.</a:t>
            </a:r>
          </a:p>
          <a:p>
            <a:endParaRPr lang="es-CL" b="1" dirty="0" smtClean="0">
              <a:solidFill>
                <a:schemeClr val="tx1"/>
              </a:solidFill>
            </a:endParaRPr>
          </a:p>
          <a:p>
            <a:endParaRPr lang="es-CL" b="1" dirty="0">
              <a:solidFill>
                <a:schemeClr val="tx1"/>
              </a:solidFill>
            </a:endParaRPr>
          </a:p>
          <a:p>
            <a:endParaRPr lang="es-CL" b="1" dirty="0" smtClean="0">
              <a:solidFill>
                <a:schemeClr val="tx1"/>
              </a:solidFill>
            </a:endParaRPr>
          </a:p>
          <a:p>
            <a:endParaRPr lang="es-CL" b="1" dirty="0">
              <a:solidFill>
                <a:schemeClr val="tx1"/>
              </a:solidFill>
            </a:endParaRPr>
          </a:p>
          <a:p>
            <a:endParaRPr lang="es-CL" b="1" dirty="0" smtClean="0">
              <a:solidFill>
                <a:schemeClr val="tx1"/>
              </a:solidFill>
            </a:endParaRPr>
          </a:p>
          <a:p>
            <a:endParaRPr lang="es-CL" b="1" dirty="0">
              <a:solidFill>
                <a:schemeClr val="tx1"/>
              </a:solidFill>
            </a:endParaRPr>
          </a:p>
          <a:p>
            <a:endParaRPr lang="es-CL" b="1" dirty="0" smtClean="0">
              <a:solidFill>
                <a:schemeClr val="tx1"/>
              </a:solidFill>
            </a:endParaRPr>
          </a:p>
          <a:p>
            <a:endParaRPr lang="es-CL" b="1" dirty="0">
              <a:solidFill>
                <a:schemeClr val="tx1"/>
              </a:solidFill>
            </a:endParaRPr>
          </a:p>
          <a:p>
            <a:endParaRPr lang="es-CL" b="1" dirty="0" smtClean="0">
              <a:solidFill>
                <a:schemeClr val="tx1"/>
              </a:solidFill>
            </a:endParaRPr>
          </a:p>
          <a:p>
            <a:endParaRPr lang="es-CL" b="1" dirty="0">
              <a:solidFill>
                <a:schemeClr val="tx1"/>
              </a:solidFill>
            </a:endParaRPr>
          </a:p>
          <a:p>
            <a:endParaRPr lang="es-CL" b="1" dirty="0" smtClean="0">
              <a:solidFill>
                <a:schemeClr val="tx1"/>
              </a:solidFill>
            </a:endParaRPr>
          </a:p>
          <a:p>
            <a:endParaRPr lang="es-CL" b="1" dirty="0" smtClean="0">
              <a:solidFill>
                <a:schemeClr val="tx1"/>
              </a:solidFill>
            </a:endParaRPr>
          </a:p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Certifica que existe una aptitud para la calidad.</a:t>
            </a:r>
          </a:p>
          <a:p>
            <a:pPr algn="ctr"/>
            <a:r>
              <a:rPr lang="es-CL" b="1" dirty="0" smtClean="0">
                <a:solidFill>
                  <a:srgbClr val="FF0000"/>
                </a:solidFill>
              </a:rPr>
              <a:t>Evalúa la aptitud para la calidad (madurez).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4"/>
          <a:stretch/>
        </p:blipFill>
        <p:spPr>
          <a:xfrm>
            <a:off x="1763688" y="2625436"/>
            <a:ext cx="5544616" cy="31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3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Modelos de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142984"/>
            <a:ext cx="8463314" cy="5454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2000" b="1" dirty="0" smtClean="0">
                <a:solidFill>
                  <a:srgbClr val="FF0000"/>
                </a:solidFill>
              </a:rPr>
              <a:t>Modelos: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Simplifican la realidad para facilitar su comprensión y el estudio del comportamiento del objeto modelado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Resaltan los elementos fundamentales y hacen abstracción de los detalles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rgbClr val="FF0000"/>
                </a:solidFill>
              </a:rPr>
              <a:t>Modelos de Calidad: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Marco de trabajo orientado a la obtención de un grado óptimo de orden en un contexto dado, respecto a productos, servicios, procesos o métodos de operación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Especifican las mejores prácticas para un ámbito específico, por ejemplo: El desarrollo de software</a:t>
            </a:r>
          </a:p>
          <a:p>
            <a:endParaRPr lang="es-CL" b="1" dirty="0" smtClean="0">
              <a:solidFill>
                <a:schemeClr val="tx1"/>
              </a:solidFill>
            </a:endParaRPr>
          </a:p>
          <a:p>
            <a:endParaRPr lang="es-CL" b="1" dirty="0">
              <a:solidFill>
                <a:schemeClr val="tx1"/>
              </a:solidFill>
            </a:endParaRPr>
          </a:p>
          <a:p>
            <a:endParaRPr lang="es-CL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 smtClean="0">
              <a:solidFill>
                <a:schemeClr val="tx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56832"/>
            <a:ext cx="2679422" cy="19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3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66631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Objetivos de los Modelos de Gestión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142984"/>
            <a:ext cx="8463314" cy="5454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1" dirty="0" smtClean="0">
                <a:solidFill>
                  <a:schemeClr val="tx1"/>
                </a:solidFill>
              </a:rPr>
              <a:t>Simplificar, reduciendo la diversidad de tipos y características.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1" dirty="0" smtClean="0">
                <a:solidFill>
                  <a:schemeClr val="tx1"/>
                </a:solidFill>
              </a:rPr>
              <a:t>Unificar, facilitando la </a:t>
            </a:r>
            <a:r>
              <a:rPr lang="es-CL" sz="2400" b="1" dirty="0" err="1" smtClean="0">
                <a:solidFill>
                  <a:schemeClr val="tx1"/>
                </a:solidFill>
              </a:rPr>
              <a:t>intercambialidad</a:t>
            </a:r>
            <a:r>
              <a:rPr lang="es-CL" sz="2400" b="1" dirty="0" smtClean="0">
                <a:solidFill>
                  <a:schemeClr val="tx1"/>
                </a:solidFill>
              </a:rPr>
              <a:t> funcional y dimensional.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1" dirty="0" smtClean="0">
                <a:solidFill>
                  <a:schemeClr val="tx1"/>
                </a:solidFill>
              </a:rPr>
              <a:t>Entregar un lenguaje común, que facilite el entendimiento y la comunicación.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1" dirty="0" smtClean="0">
                <a:solidFill>
                  <a:schemeClr val="tx1"/>
                </a:solidFill>
              </a:rPr>
              <a:t>Mejorar la adaptación de los procesos , productos y servicios a sus propósitos.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1" dirty="0" smtClean="0">
                <a:solidFill>
                  <a:schemeClr val="tx1"/>
                </a:solidFill>
              </a:rPr>
              <a:t>Prevenir obstáculos técnicos al comercio internacional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1" dirty="0" smtClean="0">
                <a:solidFill>
                  <a:schemeClr val="tx1"/>
                </a:solidFill>
              </a:rPr>
              <a:t>Facilitar la cooperación tecnológica.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400" b="1" dirty="0" smtClean="0">
                <a:solidFill>
                  <a:schemeClr val="tx1"/>
                </a:solidFill>
              </a:rPr>
              <a:t>Mejorar la economía global, optimizando el uso del esfuerzo humano, materiales, energía,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0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66631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Los tipos de Normas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Triángulo isósceles"/>
          <p:cNvSpPr/>
          <p:nvPr/>
        </p:nvSpPr>
        <p:spPr>
          <a:xfrm>
            <a:off x="971600" y="1394486"/>
            <a:ext cx="5544616" cy="47525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11 Conector recto"/>
          <p:cNvCxnSpPr/>
          <p:nvPr/>
        </p:nvCxnSpPr>
        <p:spPr>
          <a:xfrm>
            <a:off x="3068952" y="2708920"/>
            <a:ext cx="1359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41987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QUÉ</a:t>
            </a:r>
            <a:endParaRPr lang="es-CL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7864" y="34014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COMO</a:t>
            </a:r>
            <a:endParaRPr lang="es-CL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03848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CON QUÉ</a:t>
            </a:r>
            <a:endParaRPr lang="es-CL" b="1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1979712" y="4437112"/>
            <a:ext cx="3528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7 Cerrar llave"/>
          <p:cNvSpPr/>
          <p:nvPr/>
        </p:nvSpPr>
        <p:spPr>
          <a:xfrm>
            <a:off x="4572000" y="1268760"/>
            <a:ext cx="432048" cy="1440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CuadroTexto"/>
          <p:cNvSpPr txBox="1"/>
          <p:nvPr/>
        </p:nvSpPr>
        <p:spPr>
          <a:xfrm>
            <a:off x="5111396" y="1763524"/>
            <a:ext cx="298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Normas ISO-9000, ISO 90003</a:t>
            </a:r>
            <a:endParaRPr lang="es-CL" dirty="0"/>
          </a:p>
        </p:txBody>
      </p:sp>
      <p:sp>
        <p:nvSpPr>
          <p:cNvPr id="20" name="19 Cerrar llave"/>
          <p:cNvSpPr/>
          <p:nvPr/>
        </p:nvSpPr>
        <p:spPr>
          <a:xfrm>
            <a:off x="5148064" y="2204864"/>
            <a:ext cx="432048" cy="1440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20 CuadroTexto"/>
          <p:cNvSpPr txBox="1"/>
          <p:nvPr/>
        </p:nvSpPr>
        <p:spPr>
          <a:xfrm>
            <a:off x="5652120" y="2566645"/>
            <a:ext cx="342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Modelos de Calidad: </a:t>
            </a:r>
            <a:r>
              <a:rPr lang="es-CL" dirty="0" err="1" smtClean="0"/>
              <a:t>Sw</a:t>
            </a:r>
            <a:r>
              <a:rPr lang="es-CL" dirty="0" smtClean="0"/>
              <a:t>-CMMI, CMMI, etc.</a:t>
            </a:r>
            <a:endParaRPr lang="es-CL" dirty="0"/>
          </a:p>
        </p:txBody>
      </p:sp>
      <p:sp>
        <p:nvSpPr>
          <p:cNvPr id="22" name="21 Cerrar llave"/>
          <p:cNvSpPr/>
          <p:nvPr/>
        </p:nvSpPr>
        <p:spPr>
          <a:xfrm>
            <a:off x="5783026" y="3348849"/>
            <a:ext cx="432048" cy="1440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CuadroTexto"/>
          <p:cNvSpPr txBox="1"/>
          <p:nvPr/>
        </p:nvSpPr>
        <p:spPr>
          <a:xfrm>
            <a:off x="6215074" y="3745763"/>
            <a:ext cx="292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Normas militares, estándares OTAN</a:t>
            </a:r>
            <a:endParaRPr lang="es-CL" dirty="0"/>
          </a:p>
        </p:txBody>
      </p:sp>
      <p:sp>
        <p:nvSpPr>
          <p:cNvPr id="24" name="23 Cerrar llave"/>
          <p:cNvSpPr/>
          <p:nvPr/>
        </p:nvSpPr>
        <p:spPr>
          <a:xfrm>
            <a:off x="6544154" y="4706854"/>
            <a:ext cx="432048" cy="1440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6976202" y="4941168"/>
            <a:ext cx="216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Normas IEEE, Estándares organizacionales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0" y="1763523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Nivel Estratégico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0" y="3124419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Nivel Táctico</a:t>
            </a:r>
            <a:endParaRPr lang="es-CL" dirty="0"/>
          </a:p>
        </p:txBody>
      </p:sp>
      <p:sp>
        <p:nvSpPr>
          <p:cNvPr id="28" name="27 CuadroTexto"/>
          <p:cNvSpPr txBox="1"/>
          <p:nvPr/>
        </p:nvSpPr>
        <p:spPr>
          <a:xfrm>
            <a:off x="0" y="4914998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Nivel Operativo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731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707749" y="1124744"/>
            <a:ext cx="7574510" cy="4142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N°1</a:t>
            </a:r>
          </a:p>
          <a:p>
            <a:pPr algn="ctr"/>
            <a:r>
              <a:rPr lang="es-CL" sz="2800" dirty="0" smtClean="0">
                <a:solidFill>
                  <a:schemeClr val="bg1"/>
                </a:solidFill>
                <a:latin typeface="Calibri" pitchFamily="34" charset="0"/>
              </a:rPr>
              <a:t>Introducción a los modelos de calidad del software</a:t>
            </a:r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Experiencia de Aprendizaje:</a:t>
            </a:r>
          </a:p>
          <a:p>
            <a:r>
              <a:rPr lang="es-CL" sz="2800" dirty="0" smtClean="0"/>
              <a:t>Calidad de Software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66631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Los tipos de Normas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179512" y="1484784"/>
            <a:ext cx="3249480" cy="1944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 smtClean="0"/>
              <a:t>Orientadas al Proceso</a:t>
            </a:r>
            <a:endParaRPr lang="es-CL" sz="3200" b="1" dirty="0"/>
          </a:p>
        </p:txBody>
      </p:sp>
      <p:sp>
        <p:nvSpPr>
          <p:cNvPr id="29" name="28 Rectángulo"/>
          <p:cNvSpPr/>
          <p:nvPr/>
        </p:nvSpPr>
        <p:spPr>
          <a:xfrm>
            <a:off x="179512" y="4005064"/>
            <a:ext cx="3249480" cy="1944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 smtClean="0">
                <a:solidFill>
                  <a:srgbClr val="C00000"/>
                </a:solidFill>
              </a:rPr>
              <a:t>Orientadas al Producto</a:t>
            </a:r>
            <a:endParaRPr lang="es-CL" sz="3200" b="1" dirty="0">
              <a:solidFill>
                <a:srgbClr val="C00000"/>
              </a:solidFill>
            </a:endParaRPr>
          </a:p>
        </p:txBody>
      </p:sp>
      <p:sp>
        <p:nvSpPr>
          <p:cNvPr id="7" name="6 Cerrar llave"/>
          <p:cNvSpPr/>
          <p:nvPr/>
        </p:nvSpPr>
        <p:spPr>
          <a:xfrm>
            <a:off x="3491880" y="1484784"/>
            <a:ext cx="288032" cy="4464496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Cerrar llave"/>
          <p:cNvSpPr/>
          <p:nvPr/>
        </p:nvSpPr>
        <p:spPr>
          <a:xfrm>
            <a:off x="3851920" y="1479596"/>
            <a:ext cx="288032" cy="1229324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1" name="30 Cerrar llave"/>
          <p:cNvSpPr/>
          <p:nvPr/>
        </p:nvSpPr>
        <p:spPr>
          <a:xfrm>
            <a:off x="3851920" y="3102370"/>
            <a:ext cx="296416" cy="212683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3968" y="19168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7030A0"/>
                </a:solidFill>
              </a:rPr>
              <a:t>Normas ISO-9000, ISO-90003</a:t>
            </a:r>
            <a:endParaRPr lang="es-CL" b="1" dirty="0">
              <a:solidFill>
                <a:srgbClr val="7030A0"/>
              </a:solidFill>
            </a:endParaRPr>
          </a:p>
        </p:txBody>
      </p:sp>
      <p:sp>
        <p:nvSpPr>
          <p:cNvPr id="32" name="31 Cerrar llave"/>
          <p:cNvSpPr/>
          <p:nvPr/>
        </p:nvSpPr>
        <p:spPr>
          <a:xfrm>
            <a:off x="5004048" y="1486836"/>
            <a:ext cx="288032" cy="194216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234854" y="3981119"/>
            <a:ext cx="36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C00000"/>
                </a:solidFill>
              </a:rPr>
              <a:t>Normas militares, estándares OTAN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851920" y="5445224"/>
            <a:ext cx="51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accent6"/>
                </a:solidFill>
              </a:rPr>
              <a:t>Norma IEEE, ISO Estándares organizacionales</a:t>
            </a:r>
            <a:endParaRPr lang="es-CL" b="1" dirty="0">
              <a:solidFill>
                <a:schemeClr val="accent6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364088" y="226758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92D050"/>
                </a:solidFill>
              </a:rPr>
              <a:t>Modelos de Calidad: </a:t>
            </a:r>
            <a:r>
              <a:rPr lang="es-CL" b="1" dirty="0" err="1" smtClean="0">
                <a:solidFill>
                  <a:srgbClr val="92D050"/>
                </a:solidFill>
              </a:rPr>
              <a:t>Sw</a:t>
            </a:r>
            <a:r>
              <a:rPr lang="es-CL" b="1" dirty="0" smtClean="0">
                <a:solidFill>
                  <a:srgbClr val="92D050"/>
                </a:solidFill>
              </a:rPr>
              <a:t>-CMM, CMMI, </a:t>
            </a:r>
            <a:r>
              <a:rPr lang="es-CL" b="1" dirty="0" err="1" smtClean="0">
                <a:solidFill>
                  <a:srgbClr val="92D050"/>
                </a:solidFill>
              </a:rPr>
              <a:t>etc</a:t>
            </a:r>
            <a:endParaRPr lang="es-CL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miriamrochadiaz.files.wordpress.com/2013/01/trabajo-en-equipo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3720" y="4337720"/>
            <a:ext cx="2520280" cy="2520280"/>
          </a:xfrm>
          <a:prstGeom prst="rect">
            <a:avLst/>
          </a:prstGeom>
          <a:noFill/>
        </p:spPr>
      </p:pic>
      <p:sp>
        <p:nvSpPr>
          <p:cNvPr id="6" name="5 Rectángulo redondeado"/>
          <p:cNvSpPr/>
          <p:nvPr/>
        </p:nvSpPr>
        <p:spPr>
          <a:xfrm>
            <a:off x="539552" y="1412776"/>
            <a:ext cx="6104150" cy="4521684"/>
          </a:xfrm>
          <a:prstGeom prst="roundRect">
            <a:avLst>
              <a:gd name="adj" fmla="val 6000"/>
            </a:avLst>
          </a:prstGeom>
          <a:gradFill flip="none" rotWithShape="1">
            <a:gsLst>
              <a:gs pos="0">
                <a:schemeClr val="accent1">
                  <a:lumMod val="50000"/>
                  <a:alpha val="1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s-CL" sz="2400" dirty="0" smtClean="0">
                <a:solidFill>
                  <a:schemeClr val="dk1"/>
                </a:solidFill>
              </a:rPr>
              <a:t> </a:t>
            </a:r>
            <a:r>
              <a:rPr lang="es-CL" sz="2400" b="1" dirty="0"/>
              <a:t>Reconocer la relación entre aseguramiento de calidad y control de calidad en la organización o proveedor</a:t>
            </a:r>
          </a:p>
          <a:p>
            <a:pPr>
              <a:buFont typeface="Arial" pitchFamily="34" charset="0"/>
              <a:buChar char="•"/>
            </a:pPr>
            <a:endParaRPr lang="es-CL" sz="2400" b="1" dirty="0"/>
          </a:p>
          <a:p>
            <a:pPr>
              <a:buFont typeface="Arial" pitchFamily="34" charset="0"/>
              <a:buChar char="•"/>
            </a:pPr>
            <a:r>
              <a:rPr lang="es-CL" sz="2400" b="1" dirty="0"/>
              <a:t>Reconocer la mejora continua de procesos de acuerdo a las necesidades de la organización</a:t>
            </a:r>
          </a:p>
          <a:p>
            <a:pPr>
              <a:buFont typeface="Arial" pitchFamily="34" charset="0"/>
              <a:buChar char="•"/>
            </a:pPr>
            <a:endParaRPr lang="es-C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Concepto Formal de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611560" y="1142984"/>
            <a:ext cx="7848872" cy="53823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“Conjunto de </a:t>
            </a:r>
            <a:r>
              <a:rPr lang="es-CL" sz="2400" b="1" dirty="0" smtClean="0">
                <a:solidFill>
                  <a:srgbClr val="FF0000"/>
                </a:solidFill>
              </a:rPr>
              <a:t>propiedades</a:t>
            </a:r>
            <a:r>
              <a:rPr lang="es-CL" sz="2400" dirty="0" smtClean="0"/>
              <a:t> y </a:t>
            </a:r>
            <a:r>
              <a:rPr lang="es-CL" sz="2400" b="1" dirty="0" smtClean="0">
                <a:solidFill>
                  <a:srgbClr val="FF0000"/>
                </a:solidFill>
              </a:rPr>
              <a:t>características</a:t>
            </a:r>
            <a:r>
              <a:rPr lang="es-CL" sz="2400" dirty="0" smtClean="0">
                <a:solidFill>
                  <a:srgbClr val="FF0000"/>
                </a:solidFill>
              </a:rPr>
              <a:t> </a:t>
            </a:r>
            <a:r>
              <a:rPr lang="es-CL" sz="2400" dirty="0" smtClean="0"/>
              <a:t>de un producto o servicio, que le confiere la </a:t>
            </a:r>
            <a:r>
              <a:rPr lang="es-CL" sz="2400" b="1" dirty="0" smtClean="0">
                <a:solidFill>
                  <a:srgbClr val="FF0000"/>
                </a:solidFill>
              </a:rPr>
              <a:t>aptitud</a:t>
            </a:r>
            <a:r>
              <a:rPr lang="es-CL" sz="2400" dirty="0" smtClean="0"/>
              <a:t> para </a:t>
            </a:r>
            <a:r>
              <a:rPr lang="es-CL" sz="2400" b="1" dirty="0" smtClean="0">
                <a:solidFill>
                  <a:srgbClr val="FF0000"/>
                </a:solidFill>
              </a:rPr>
              <a:t>satisfacer necesidades explícitas o implícitas</a:t>
            </a:r>
            <a:r>
              <a:rPr lang="es-CL" sz="2400" dirty="0" smtClean="0"/>
              <a:t>” (ISO 8402).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“El </a:t>
            </a:r>
            <a:r>
              <a:rPr lang="es-CL" sz="2400" b="1" dirty="0" smtClean="0">
                <a:solidFill>
                  <a:srgbClr val="FF0000"/>
                </a:solidFill>
              </a:rPr>
              <a:t>grado</a:t>
            </a:r>
            <a:r>
              <a:rPr lang="es-CL" sz="2400" dirty="0" smtClean="0"/>
              <a:t> en que un producto, proceso o sistema </a:t>
            </a:r>
            <a:r>
              <a:rPr lang="es-CL" sz="2400" b="1" dirty="0" smtClean="0">
                <a:solidFill>
                  <a:srgbClr val="FF0000"/>
                </a:solidFill>
              </a:rPr>
              <a:t>cumple</a:t>
            </a:r>
            <a:r>
              <a:rPr lang="es-CL" sz="2400" dirty="0" smtClean="0"/>
              <a:t> con sus </a:t>
            </a:r>
            <a:r>
              <a:rPr lang="es-CL" sz="2400" b="1" dirty="0" smtClean="0">
                <a:solidFill>
                  <a:srgbClr val="FF0000"/>
                </a:solidFill>
              </a:rPr>
              <a:t>requerimientos</a:t>
            </a:r>
            <a:r>
              <a:rPr lang="es-CL" sz="2400" dirty="0" smtClean="0"/>
              <a:t>” (IEEE 610.12).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“El </a:t>
            </a:r>
            <a:r>
              <a:rPr lang="es-CL" sz="2400" b="1" dirty="0" smtClean="0">
                <a:solidFill>
                  <a:srgbClr val="FF0000"/>
                </a:solidFill>
              </a:rPr>
              <a:t>grado</a:t>
            </a:r>
            <a:r>
              <a:rPr lang="es-CL" sz="2400" dirty="0" smtClean="0"/>
              <a:t> con el cual el cliente o usuario </a:t>
            </a:r>
            <a:r>
              <a:rPr lang="es-CL" sz="2400" b="1" dirty="0" smtClean="0">
                <a:solidFill>
                  <a:srgbClr val="FF0000"/>
                </a:solidFill>
              </a:rPr>
              <a:t>percibe</a:t>
            </a:r>
            <a:r>
              <a:rPr lang="es-CL" sz="2400" dirty="0" smtClean="0"/>
              <a:t> que el software </a:t>
            </a:r>
            <a:r>
              <a:rPr lang="es-CL" sz="2400" b="1" dirty="0" smtClean="0">
                <a:solidFill>
                  <a:srgbClr val="FF0000"/>
                </a:solidFill>
              </a:rPr>
              <a:t>satisface</a:t>
            </a:r>
            <a:r>
              <a:rPr lang="es-CL" sz="2400" dirty="0" smtClean="0"/>
              <a:t> </a:t>
            </a:r>
            <a:r>
              <a:rPr lang="es-CL" sz="2400" b="1" dirty="0" smtClean="0">
                <a:solidFill>
                  <a:srgbClr val="FF0000"/>
                </a:solidFill>
              </a:rPr>
              <a:t>sus</a:t>
            </a:r>
            <a:r>
              <a:rPr lang="es-CL" sz="2400" dirty="0" smtClean="0"/>
              <a:t> </a:t>
            </a:r>
            <a:r>
              <a:rPr lang="es-CL" sz="2400" b="1" dirty="0" smtClean="0">
                <a:solidFill>
                  <a:srgbClr val="FF0000"/>
                </a:solidFill>
              </a:rPr>
              <a:t>expectativas</a:t>
            </a:r>
            <a:r>
              <a:rPr lang="es-CL" sz="2400" dirty="0" smtClean="0"/>
              <a:t>” (IEEE 729-83)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“El </a:t>
            </a:r>
            <a:r>
              <a:rPr lang="es-CL" sz="2400" b="1" dirty="0" smtClean="0">
                <a:solidFill>
                  <a:srgbClr val="FF0000"/>
                </a:solidFill>
              </a:rPr>
              <a:t>grado</a:t>
            </a:r>
            <a:r>
              <a:rPr lang="es-CL" sz="2400" dirty="0" smtClean="0"/>
              <a:t> en que un producto, proceso o sistema </a:t>
            </a:r>
            <a:r>
              <a:rPr lang="es-CL" sz="2400" b="1" dirty="0" smtClean="0">
                <a:solidFill>
                  <a:srgbClr val="FF0000"/>
                </a:solidFill>
              </a:rPr>
              <a:t>cumple</a:t>
            </a:r>
            <a:r>
              <a:rPr lang="es-CL" sz="2400" dirty="0" smtClean="0"/>
              <a:t> con las </a:t>
            </a:r>
            <a:r>
              <a:rPr lang="es-CL" sz="2400" b="1" dirty="0" smtClean="0">
                <a:solidFill>
                  <a:srgbClr val="FF0000"/>
                </a:solidFill>
              </a:rPr>
              <a:t>necesidades o expectativas </a:t>
            </a:r>
            <a:r>
              <a:rPr lang="es-CL" sz="2400" dirty="0" smtClean="0"/>
              <a:t>de los clientes o usuarios” (IEEE 610.12).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/>
              <a:t>“</a:t>
            </a:r>
            <a:r>
              <a:rPr lang="es-CL" sz="2400" b="1" dirty="0" smtClean="0">
                <a:solidFill>
                  <a:srgbClr val="FF0000"/>
                </a:solidFill>
              </a:rPr>
              <a:t>Capacidad</a:t>
            </a:r>
            <a:r>
              <a:rPr lang="es-CL" sz="2400" dirty="0" smtClean="0"/>
              <a:t> del producto de software para </a:t>
            </a:r>
            <a:r>
              <a:rPr lang="es-CL" sz="2400" b="1" dirty="0" smtClean="0">
                <a:solidFill>
                  <a:srgbClr val="FF0000"/>
                </a:solidFill>
              </a:rPr>
              <a:t>satisfacer los requisitos</a:t>
            </a:r>
            <a:r>
              <a:rPr lang="es-CL" sz="2400" dirty="0" smtClean="0"/>
              <a:t> establecidos” (</a:t>
            </a:r>
            <a:r>
              <a:rPr lang="es-CL" sz="2400" dirty="0" err="1" smtClean="0"/>
              <a:t>DoD</a:t>
            </a:r>
            <a:r>
              <a:rPr lang="es-CL" sz="2400" dirty="0" smtClean="0"/>
              <a:t> 2168)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8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Calidad es Relativa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7200" y="1412776"/>
            <a:ext cx="84010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smtClean="0"/>
              <a:t>Implica la comparación entre unos requisitos preestablecidos y el producto realmente desarrollado.</a:t>
            </a:r>
            <a:endParaRPr lang="es-CL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lvl="1"/>
            <a:endParaRPr lang="es-CL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41124"/>
            <a:ext cx="3960440" cy="256636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60" y="2641124"/>
            <a:ext cx="3732895" cy="2566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Visiones de la Calidad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Elipse"/>
          <p:cNvSpPr/>
          <p:nvPr/>
        </p:nvSpPr>
        <p:spPr>
          <a:xfrm>
            <a:off x="1403648" y="1988840"/>
            <a:ext cx="3384376" cy="309634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Calidad Requerida</a:t>
            </a:r>
          </a:p>
          <a:p>
            <a:pPr algn="ctr"/>
            <a:r>
              <a:rPr lang="es-CL" b="1" dirty="0" smtClean="0">
                <a:solidFill>
                  <a:schemeClr val="tx1"/>
                </a:solidFill>
              </a:rPr>
              <a:t>La que quiere el cliente o usuario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563888" y="3429000"/>
            <a:ext cx="3384376" cy="309634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Calidad Realizada:</a:t>
            </a:r>
          </a:p>
          <a:p>
            <a:pPr algn="ctr"/>
            <a:r>
              <a:rPr lang="es-CL" b="1" dirty="0" smtClean="0">
                <a:solidFill>
                  <a:schemeClr val="tx1"/>
                </a:solidFill>
              </a:rPr>
              <a:t>La que se ha conseguido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4283968" y="1039536"/>
            <a:ext cx="3384376" cy="309634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Calidad Programada o Especificada:</a:t>
            </a:r>
          </a:p>
          <a:p>
            <a:pPr algn="ctr"/>
            <a:r>
              <a:rPr lang="es-CL" b="1" dirty="0" smtClean="0">
                <a:solidFill>
                  <a:schemeClr val="tx1"/>
                </a:solidFill>
              </a:rPr>
              <a:t>La que se intenta conseguir</a:t>
            </a:r>
            <a:endParaRPr lang="es-CL" b="1" dirty="0">
              <a:solidFill>
                <a:schemeClr val="tx1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3095836" y="5229200"/>
            <a:ext cx="333156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9512" y="5553236"/>
            <a:ext cx="2916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FF0000"/>
                </a:solidFill>
              </a:rPr>
              <a:t>Calidad Percibida: </a:t>
            </a:r>
            <a:r>
              <a:rPr lang="es-CL" dirty="0" smtClean="0"/>
              <a:t>Intersección entre la calidad requerida y la realizada</a:t>
            </a:r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necesidad de calidad en el software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323528" y="1268760"/>
            <a:ext cx="8463314" cy="5040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 smtClean="0">
                <a:solidFill>
                  <a:srgbClr val="FF0000"/>
                </a:solidFill>
              </a:rPr>
              <a:t>Características especiales del 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El software es lógico, no físico.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Se desarrolla, no se fábrica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No se deteriora, pero se estropea (por los cambios).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Es artesanal, la mayor parte del software se construye a medida.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El mantenimiento del software es complejo, pero es engañosamente fácil modificarlo.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El software con errores no se rechaza, se asume que es inevitable que presente errores.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El software evoluciona y tiene un ciclo de vida y en cada fase se debe asegurar la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La ingeniería de software es una disciplina joven e inmadura.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El desarrollo de software tarda más de lo planificado, cuesta más de lo presupuestado y termina siempre con problemas de calidad en los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smtClean="0">
                <a:solidFill>
                  <a:schemeClr val="tx1"/>
                </a:solidFill>
              </a:rPr>
              <a:t>El software limita la evolución de los sistemas informáticos y las tecnologías de la información.</a:t>
            </a:r>
            <a:endParaRPr lang="es-CL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65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6588224" y="1048172"/>
            <a:ext cx="1008112" cy="547717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$500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Costo de Detectar y Corregir Errores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" name="1 Rectángulo"/>
          <p:cNvSpPr/>
          <p:nvPr/>
        </p:nvSpPr>
        <p:spPr>
          <a:xfrm>
            <a:off x="395536" y="1619672"/>
            <a:ext cx="1008112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Elaboración del Contrato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403648" y="1772072"/>
            <a:ext cx="1152128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smtClean="0">
                <a:solidFill>
                  <a:schemeClr val="tx1"/>
                </a:solidFill>
              </a:rPr>
              <a:t>Especificación de Requerimientos</a:t>
            </a:r>
            <a:endParaRPr lang="es-CL" sz="1100" b="1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555776" y="1924472"/>
            <a:ext cx="1008112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Diseño de Arquitectura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563888" y="2076872"/>
            <a:ext cx="1008112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Diseño Detallado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572000" y="2229272"/>
            <a:ext cx="1008112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Codificación y Pruebas Unitarias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580112" y="2381672"/>
            <a:ext cx="1008112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Pruebas de Integración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588224" y="2534072"/>
            <a:ext cx="1008112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Pruebas de Validación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596336" y="2686472"/>
            <a:ext cx="1190506" cy="1017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smtClean="0">
                <a:solidFill>
                  <a:schemeClr val="tx1"/>
                </a:solidFill>
              </a:rPr>
              <a:t>Mantenimiento</a:t>
            </a:r>
            <a:endParaRPr lang="es-CL" sz="1200" b="1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6280162"/>
            <a:ext cx="1008112" cy="25431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$1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547664" y="6021288"/>
            <a:ext cx="1008112" cy="50405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$5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555776" y="5733256"/>
            <a:ext cx="1008112" cy="7920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$8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563888" y="5517232"/>
            <a:ext cx="1008112" cy="100811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$10c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4572000" y="4869160"/>
            <a:ext cx="1008112" cy="165618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$40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5580112" y="3703712"/>
            <a:ext cx="1008112" cy="282163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 smtClean="0">
                <a:solidFill>
                  <a:schemeClr val="tx1"/>
                </a:solidFill>
              </a:rPr>
              <a:t>$240</a:t>
            </a:r>
            <a:endParaRPr lang="es-CL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0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origen de los errores</a:t>
            </a:r>
            <a:endParaRPr lang="es-ES" sz="28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12556930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3753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207CC56-1D23-46B4-9388-ED9755EAAD26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1911</TotalTime>
  <Words>2412</Words>
  <Application>Microsoft Office PowerPoint</Application>
  <PresentationFormat>Presentación en pantalla (4:3)</PresentationFormat>
  <Paragraphs>264</Paragraphs>
  <Slides>20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DuocUC 2012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evivanco@duoc.cl</dc:creator>
  <cp:lastModifiedBy>evivanco</cp:lastModifiedBy>
  <cp:revision>140</cp:revision>
  <dcterms:created xsi:type="dcterms:W3CDTF">2013-06-28T16:52:03Z</dcterms:created>
  <dcterms:modified xsi:type="dcterms:W3CDTF">2015-03-23T01:34:44Z</dcterms:modified>
</cp:coreProperties>
</file>