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1"/>
  </p:notesMasterIdLst>
  <p:sldIdLst>
    <p:sldId id="260" r:id="rId2"/>
    <p:sldId id="259" r:id="rId3"/>
    <p:sldId id="258" r:id="rId4"/>
    <p:sldId id="311" r:id="rId5"/>
    <p:sldId id="326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</p:sldIdLst>
  <p:sldSz cx="9144000" cy="6858000" type="screen4x3"/>
  <p:notesSz cx="6858000" cy="9144000"/>
  <p:custDataLst>
    <p:tags r:id="rId32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84164" autoAdjust="0"/>
  </p:normalViewPr>
  <p:slideViewPr>
    <p:cSldViewPr>
      <p:cViewPr varScale="1">
        <p:scale>
          <a:sx n="93" d="100"/>
          <a:sy n="93" d="100"/>
        </p:scale>
        <p:origin x="-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</a:t>
            </a:fld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13</a:t>
            </a:fld>
            <a:endParaRPr 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14</a:t>
            </a:fld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18</a:t>
            </a:fld>
            <a:endParaRPr 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19</a:t>
            </a:fld>
            <a:endParaRPr lang="es-C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20</a:t>
            </a:fld>
            <a:endParaRPr lang="es-C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21</a:t>
            </a:fld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s-CL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22</a:t>
            </a:fld>
            <a:endParaRPr lang="es-CL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23</a:t>
            </a:fld>
            <a:endParaRPr lang="es-CL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24</a:t>
            </a:fld>
            <a:endParaRPr lang="es-CL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25</a:t>
            </a:fld>
            <a:endParaRPr lang="es-CL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26</a:t>
            </a:fld>
            <a:endParaRPr lang="es-CL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27</a:t>
            </a:fld>
            <a:endParaRPr lang="es-CL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28</a:t>
            </a:fld>
            <a:endParaRPr lang="es-CL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29</a:t>
            </a:fld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30-03-2015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59632" y="518862"/>
            <a:ext cx="6624736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s-CL" sz="2800" dirty="0" smtClean="0">
                <a:latin typeface="Calibri" pitchFamily="34" charset="0"/>
              </a:rPr>
              <a:t>MDC7501 MODELOS DE CALIDAD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51520" y="428438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CMMI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Representaciones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El modelo </a:t>
            </a:r>
            <a:r>
              <a:rPr lang="es-CL" sz="2000" b="1" dirty="0" smtClean="0">
                <a:solidFill>
                  <a:schemeClr val="tx1"/>
                </a:solidFill>
              </a:rPr>
              <a:t>CMMI-</a:t>
            </a:r>
            <a:r>
              <a:rPr lang="es-CL" sz="2000" b="1" dirty="0" err="1" smtClean="0">
                <a:solidFill>
                  <a:schemeClr val="tx1"/>
                </a:solidFill>
              </a:rPr>
              <a:t>Dev</a:t>
            </a:r>
            <a:r>
              <a:rPr lang="es-CL" sz="2000" dirty="0" smtClean="0">
                <a:solidFill>
                  <a:schemeClr val="tx1"/>
                </a:solidFill>
              </a:rPr>
              <a:t> está compuesto por prácticas comunes que pueden agruparse en dos tipos de representaciones: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b="1" dirty="0" smtClean="0">
                <a:solidFill>
                  <a:srgbClr val="FF0000"/>
                </a:solidFill>
              </a:rPr>
              <a:t>Escalonada (</a:t>
            </a:r>
            <a:r>
              <a:rPr lang="es-CL" sz="2000" b="1" dirty="0" err="1" smtClean="0">
                <a:solidFill>
                  <a:srgbClr val="FF0000"/>
                </a:solidFill>
              </a:rPr>
              <a:t>staged</a:t>
            </a:r>
            <a:r>
              <a:rPr lang="es-CL" sz="2000" b="1" dirty="0" smtClean="0">
                <a:solidFill>
                  <a:srgbClr val="FF0000"/>
                </a:solidFill>
              </a:rPr>
              <a:t>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Camino sistemático y estructurado.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Cinco niveles de madurez, cada uno es un conjunto de áreas de proceso.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b="1" dirty="0" smtClean="0">
                <a:solidFill>
                  <a:srgbClr val="FF0000"/>
                </a:solidFill>
              </a:rPr>
              <a:t>Continua (</a:t>
            </a:r>
            <a:r>
              <a:rPr lang="es-CL" sz="2000" b="1" dirty="0" err="1" smtClean="0">
                <a:solidFill>
                  <a:srgbClr val="FF0000"/>
                </a:solidFill>
              </a:rPr>
              <a:t>continuous</a:t>
            </a:r>
            <a:r>
              <a:rPr lang="es-CL" sz="2000" b="1" dirty="0" smtClean="0">
                <a:solidFill>
                  <a:srgbClr val="FF0000"/>
                </a:solidFill>
              </a:rPr>
              <a:t>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Máxima flexibilidad en la mejora de procesos (1 a varios procesos).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Cinco niveles de capacidad, cada uno para cada área de proceso.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El concepto es análogo a una base de datos con componentes comunes que pueden presentarse en distintos reportes.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6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Representación Escalonada (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Staged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rgbClr val="FF0000"/>
                </a:solidFill>
              </a:rPr>
              <a:t>Define 5 niveles de madurez (</a:t>
            </a:r>
            <a:r>
              <a:rPr lang="es-CL" sz="2000" b="1" dirty="0" err="1" smtClean="0">
                <a:solidFill>
                  <a:srgbClr val="FF0000"/>
                </a:solidFill>
              </a:rPr>
              <a:t>Maturity</a:t>
            </a:r>
            <a:r>
              <a:rPr lang="es-CL" sz="2000" b="1" dirty="0" smtClean="0">
                <a:solidFill>
                  <a:srgbClr val="FF0000"/>
                </a:solidFill>
              </a:rPr>
              <a:t> </a:t>
            </a:r>
            <a:r>
              <a:rPr lang="es-CL" sz="2000" b="1" dirty="0" err="1" smtClean="0">
                <a:solidFill>
                  <a:srgbClr val="FF0000"/>
                </a:solidFill>
              </a:rPr>
              <a:t>Levels</a:t>
            </a:r>
            <a:r>
              <a:rPr lang="es-CL" sz="2000" b="1" dirty="0" smtClean="0">
                <a:solidFill>
                  <a:srgbClr val="FF0000"/>
                </a:solidFill>
              </a:rPr>
              <a:t>):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b="1" dirty="0" smtClean="0">
                <a:solidFill>
                  <a:schemeClr val="tx1"/>
                </a:solidFill>
              </a:rPr>
              <a:t>ML1: Inicial (</a:t>
            </a:r>
            <a:r>
              <a:rPr lang="es-CL" sz="2000" b="1" dirty="0" err="1" smtClean="0">
                <a:solidFill>
                  <a:schemeClr val="tx1"/>
                </a:solidFill>
              </a:rPr>
              <a:t>Initial</a:t>
            </a:r>
            <a:r>
              <a:rPr lang="es-CL" sz="2000" b="1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b="1" dirty="0" smtClean="0">
                <a:solidFill>
                  <a:schemeClr val="tx1"/>
                </a:solidFill>
              </a:rPr>
              <a:t>ML2: Administrado (</a:t>
            </a:r>
            <a:r>
              <a:rPr lang="es-CL" sz="2000" b="1" dirty="0" err="1" smtClean="0">
                <a:solidFill>
                  <a:schemeClr val="tx1"/>
                </a:solidFill>
              </a:rPr>
              <a:t>Managed</a:t>
            </a:r>
            <a:r>
              <a:rPr lang="es-CL" sz="2000" b="1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b="1" dirty="0" smtClean="0">
                <a:solidFill>
                  <a:schemeClr val="tx1"/>
                </a:solidFill>
              </a:rPr>
              <a:t>ML3: Definido (</a:t>
            </a:r>
            <a:r>
              <a:rPr lang="es-CL" sz="2000" b="1" dirty="0" err="1" smtClean="0">
                <a:solidFill>
                  <a:schemeClr val="tx1"/>
                </a:solidFill>
              </a:rPr>
              <a:t>Defined</a:t>
            </a:r>
            <a:r>
              <a:rPr lang="es-CL" sz="2000" b="1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b="1" dirty="0" smtClean="0">
                <a:solidFill>
                  <a:schemeClr val="tx1"/>
                </a:solidFill>
              </a:rPr>
              <a:t>ML4: Administrado </a:t>
            </a:r>
            <a:r>
              <a:rPr lang="es-CL" sz="2000" b="1" dirty="0" err="1" smtClean="0">
                <a:solidFill>
                  <a:schemeClr val="tx1"/>
                </a:solidFill>
              </a:rPr>
              <a:t>Cuantitativemente</a:t>
            </a:r>
            <a:r>
              <a:rPr lang="es-CL" sz="2000" b="1" dirty="0" smtClean="0">
                <a:solidFill>
                  <a:schemeClr val="tx1"/>
                </a:solidFill>
              </a:rPr>
              <a:t> (</a:t>
            </a:r>
            <a:r>
              <a:rPr lang="es-CL" sz="2000" b="1" dirty="0" err="1" smtClean="0">
                <a:solidFill>
                  <a:schemeClr val="tx1"/>
                </a:solidFill>
              </a:rPr>
              <a:t>Quantitatively</a:t>
            </a:r>
            <a:r>
              <a:rPr lang="es-CL" sz="2000" b="1" dirty="0" smtClean="0">
                <a:solidFill>
                  <a:schemeClr val="tx1"/>
                </a:solidFill>
              </a:rPr>
              <a:t> </a:t>
            </a:r>
            <a:r>
              <a:rPr lang="es-CL" sz="2000" b="1" dirty="0" err="1" smtClean="0">
                <a:solidFill>
                  <a:schemeClr val="tx1"/>
                </a:solidFill>
              </a:rPr>
              <a:t>Managed</a:t>
            </a:r>
            <a:r>
              <a:rPr lang="es-CL" sz="2000" b="1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b="1" dirty="0" smtClean="0">
                <a:solidFill>
                  <a:schemeClr val="tx1"/>
                </a:solidFill>
              </a:rPr>
              <a:t>ML5: En optimización (</a:t>
            </a:r>
            <a:r>
              <a:rPr lang="es-CL" sz="2000" b="1" dirty="0" err="1" smtClean="0">
                <a:solidFill>
                  <a:schemeClr val="tx1"/>
                </a:solidFill>
              </a:rPr>
              <a:t>Optimizing</a:t>
            </a:r>
            <a:r>
              <a:rPr lang="es-CL" sz="20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chemeClr val="tx1"/>
                </a:solidFill>
              </a:rPr>
              <a:t>Cada nivel de madurez se logra mediante la institucionalización de las Áreas de proceso (</a:t>
            </a:r>
            <a:r>
              <a:rPr lang="es-CL" sz="2000" b="1" dirty="0" err="1" smtClean="0">
                <a:solidFill>
                  <a:schemeClr val="tx1"/>
                </a:solidFill>
              </a:rPr>
              <a:t>PAs</a:t>
            </a:r>
            <a:r>
              <a:rPr lang="es-CL" sz="2000" b="1" dirty="0" smtClean="0">
                <a:solidFill>
                  <a:schemeClr val="tx1"/>
                </a:solidFill>
              </a:rPr>
              <a:t>) definidas para ese nivel, incluyendo los anteriores.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rgbClr val="FF0000"/>
                </a:solidFill>
              </a:rPr>
              <a:t>Nivel de madurez (ML):</a:t>
            </a:r>
            <a:r>
              <a:rPr lang="es-CL" sz="2000" b="1" dirty="0" smtClean="0">
                <a:solidFill>
                  <a:schemeClr val="tx1"/>
                </a:solidFill>
              </a:rPr>
              <a:t> Grado de implantación del mejoramiento de procesos en un conjunto de Pas determinado.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chemeClr val="tx1"/>
                </a:solidFill>
              </a:rPr>
              <a:t>Un nivel de madurez (ML) representa un camino para la evolución del mejoramiento de procesos.</a:t>
            </a:r>
          </a:p>
        </p:txBody>
      </p:sp>
    </p:spTree>
    <p:extLst>
      <p:ext uri="{BB962C8B-B14F-4D97-AF65-F5344CB8AC3E}">
        <p14:creationId xmlns:p14="http://schemas.microsoft.com/office/powerpoint/2010/main" val="76246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Estructura del Modelo en Representación Escalonada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Rectángulo"/>
          <p:cNvSpPr/>
          <p:nvPr/>
        </p:nvSpPr>
        <p:spPr>
          <a:xfrm>
            <a:off x="2915816" y="1412776"/>
            <a:ext cx="266429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Nivel de Madurez</a:t>
            </a:r>
            <a:endParaRPr lang="es-CL" dirty="0"/>
          </a:p>
        </p:txBody>
      </p:sp>
      <p:sp>
        <p:nvSpPr>
          <p:cNvPr id="8" name="7 Rectángulo"/>
          <p:cNvSpPr/>
          <p:nvPr/>
        </p:nvSpPr>
        <p:spPr>
          <a:xfrm>
            <a:off x="457200" y="2708920"/>
            <a:ext cx="217058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Área de proceso 1</a:t>
            </a:r>
            <a:endParaRPr lang="es-CL" dirty="0"/>
          </a:p>
        </p:txBody>
      </p:sp>
      <p:sp>
        <p:nvSpPr>
          <p:cNvPr id="9" name="8 Rectángulo"/>
          <p:cNvSpPr/>
          <p:nvPr/>
        </p:nvSpPr>
        <p:spPr>
          <a:xfrm>
            <a:off x="3162672" y="2708920"/>
            <a:ext cx="217058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Área de proceso 2</a:t>
            </a:r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5940152" y="2708920"/>
            <a:ext cx="217058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Área de proceso n</a:t>
            </a:r>
            <a:endParaRPr lang="es-CL" dirty="0"/>
          </a:p>
        </p:txBody>
      </p:sp>
      <p:cxnSp>
        <p:nvCxnSpPr>
          <p:cNvPr id="11" name="10 Conector recto"/>
          <p:cNvCxnSpPr>
            <a:stCxn id="2" idx="2"/>
            <a:endCxn id="9" idx="0"/>
          </p:cNvCxnSpPr>
          <p:nvPr/>
        </p:nvCxnSpPr>
        <p:spPr>
          <a:xfrm>
            <a:off x="4247964" y="2132856"/>
            <a:ext cx="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2"/>
            <a:endCxn id="8" idx="0"/>
          </p:cNvCxnSpPr>
          <p:nvPr/>
        </p:nvCxnSpPr>
        <p:spPr>
          <a:xfrm flipH="1">
            <a:off x="1542492" y="2132856"/>
            <a:ext cx="2705472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" idx="2"/>
            <a:endCxn id="10" idx="0"/>
          </p:cNvCxnSpPr>
          <p:nvPr/>
        </p:nvCxnSpPr>
        <p:spPr>
          <a:xfrm>
            <a:off x="4247964" y="2132856"/>
            <a:ext cx="277748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1542492" y="3501008"/>
            <a:ext cx="18865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Metas Específicas</a:t>
            </a:r>
            <a:endParaRPr lang="es-CL" dirty="0"/>
          </a:p>
        </p:txBody>
      </p:sp>
      <p:sp>
        <p:nvSpPr>
          <p:cNvPr id="17" name="16 Elipse"/>
          <p:cNvSpPr/>
          <p:nvPr/>
        </p:nvSpPr>
        <p:spPr>
          <a:xfrm>
            <a:off x="4878680" y="3501008"/>
            <a:ext cx="18865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Metas Genéricas</a:t>
            </a:r>
            <a:endParaRPr lang="es-CL" dirty="0"/>
          </a:p>
        </p:txBody>
      </p:sp>
      <p:sp>
        <p:nvSpPr>
          <p:cNvPr id="18" name="17 Elipse"/>
          <p:cNvSpPr/>
          <p:nvPr/>
        </p:nvSpPr>
        <p:spPr>
          <a:xfrm>
            <a:off x="1265960" y="4744144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19" name="18 Elipse"/>
          <p:cNvSpPr/>
          <p:nvPr/>
        </p:nvSpPr>
        <p:spPr>
          <a:xfrm>
            <a:off x="1390092" y="4860776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0" name="19 Elipse"/>
          <p:cNvSpPr/>
          <p:nvPr/>
        </p:nvSpPr>
        <p:spPr>
          <a:xfrm>
            <a:off x="1542492" y="5013176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1" name="20 Elipse"/>
          <p:cNvSpPr/>
          <p:nvPr/>
        </p:nvSpPr>
        <p:spPr>
          <a:xfrm>
            <a:off x="4644008" y="4744144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2" name="21 Elipse"/>
          <p:cNvSpPr/>
          <p:nvPr/>
        </p:nvSpPr>
        <p:spPr>
          <a:xfrm>
            <a:off x="4768140" y="4860776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3" name="22 Elipse"/>
          <p:cNvSpPr/>
          <p:nvPr/>
        </p:nvSpPr>
        <p:spPr>
          <a:xfrm>
            <a:off x="4920540" y="5013176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cxnSp>
        <p:nvCxnSpPr>
          <p:cNvPr id="25" name="24 Conector recto"/>
          <p:cNvCxnSpPr>
            <a:stCxn id="9" idx="2"/>
            <a:endCxn id="16" idx="0"/>
          </p:cNvCxnSpPr>
          <p:nvPr/>
        </p:nvCxnSpPr>
        <p:spPr>
          <a:xfrm flipH="1">
            <a:off x="2485742" y="3212976"/>
            <a:ext cx="1762222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9" idx="2"/>
            <a:endCxn id="17" idx="0"/>
          </p:cNvCxnSpPr>
          <p:nvPr/>
        </p:nvCxnSpPr>
        <p:spPr>
          <a:xfrm>
            <a:off x="4247964" y="3212976"/>
            <a:ext cx="1573966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6" idx="4"/>
            <a:endCxn id="18" idx="0"/>
          </p:cNvCxnSpPr>
          <p:nvPr/>
        </p:nvCxnSpPr>
        <p:spPr>
          <a:xfrm flipH="1">
            <a:off x="2132642" y="4437112"/>
            <a:ext cx="353100" cy="307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6" idx="4"/>
            <a:endCxn id="19" idx="0"/>
          </p:cNvCxnSpPr>
          <p:nvPr/>
        </p:nvCxnSpPr>
        <p:spPr>
          <a:xfrm flipH="1">
            <a:off x="2256774" y="4437112"/>
            <a:ext cx="228968" cy="423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6" idx="4"/>
            <a:endCxn id="20" idx="0"/>
          </p:cNvCxnSpPr>
          <p:nvPr/>
        </p:nvCxnSpPr>
        <p:spPr>
          <a:xfrm flipH="1">
            <a:off x="2409174" y="4437112"/>
            <a:ext cx="76568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17" idx="4"/>
            <a:endCxn id="21" idx="0"/>
          </p:cNvCxnSpPr>
          <p:nvPr/>
        </p:nvCxnSpPr>
        <p:spPr>
          <a:xfrm flipH="1">
            <a:off x="5510690" y="4437112"/>
            <a:ext cx="311240" cy="307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17" idx="4"/>
            <a:endCxn id="22" idx="0"/>
          </p:cNvCxnSpPr>
          <p:nvPr/>
        </p:nvCxnSpPr>
        <p:spPr>
          <a:xfrm flipH="1">
            <a:off x="5634822" y="4437112"/>
            <a:ext cx="187108" cy="423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17" idx="4"/>
            <a:endCxn id="23" idx="0"/>
          </p:cNvCxnSpPr>
          <p:nvPr/>
        </p:nvCxnSpPr>
        <p:spPr>
          <a:xfrm flipH="1">
            <a:off x="5787222" y="4437112"/>
            <a:ext cx="34708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6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Áreas de Proceso Representación Escalonada (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Staged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46397"/>
              </p:ext>
            </p:extLst>
          </p:nvPr>
        </p:nvGraphicFramePr>
        <p:xfrm>
          <a:off x="2446784" y="126876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28"/>
                <a:gridCol w="1944216"/>
                <a:gridCol w="2818656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En Optimización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Mejora continua del proceso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chemeClr val="accent6"/>
                          </a:solidFill>
                        </a:rPr>
                        <a:t>Innovación</a:t>
                      </a:r>
                      <a:r>
                        <a:rPr lang="es-CL" sz="1200" baseline="0" dirty="0" smtClean="0">
                          <a:solidFill>
                            <a:schemeClr val="accent6"/>
                          </a:solidFill>
                        </a:rPr>
                        <a:t> y despliegue organizacional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3"/>
                          </a:solidFill>
                        </a:rPr>
                        <a:t>Análisis y resolución de causas</a:t>
                      </a:r>
                      <a:endParaRPr lang="es-CL" sz="12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85031"/>
              </p:ext>
            </p:extLst>
          </p:nvPr>
        </p:nvGraphicFramePr>
        <p:xfrm>
          <a:off x="1979712" y="1700808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837184"/>
                <a:gridCol w="2818656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Administrado</a:t>
                      </a:r>
                      <a:r>
                        <a:rPr lang="es-CL" sz="1200" baseline="0" dirty="0" smtClean="0"/>
                        <a:t> Cuantitativamente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Gestión cuantitativa de los procesos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chemeClr val="accent6"/>
                          </a:solidFill>
                        </a:rPr>
                        <a:t>Desempeño</a:t>
                      </a:r>
                      <a:r>
                        <a:rPr lang="es-CL" sz="1200" baseline="0" dirty="0" smtClean="0">
                          <a:solidFill>
                            <a:schemeClr val="accent6"/>
                          </a:solidFill>
                        </a:rPr>
                        <a:t> del proceso organizacional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rgbClr val="7030A0"/>
                          </a:solidFill>
                        </a:rPr>
                        <a:t>Administración cuantitativa de proyectos</a:t>
                      </a:r>
                      <a:endParaRPr lang="es-CL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64414"/>
              </p:ext>
            </p:extLst>
          </p:nvPr>
        </p:nvGraphicFramePr>
        <p:xfrm>
          <a:off x="1547664" y="213285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944216"/>
                <a:gridCol w="3215680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Definido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Estandarización</a:t>
                      </a:r>
                      <a:r>
                        <a:rPr lang="es-CL" sz="1200" baseline="0" dirty="0" smtClean="0"/>
                        <a:t> del proceso</a:t>
                      </a:r>
                    </a:p>
                    <a:p>
                      <a:r>
                        <a:rPr lang="es-CL" sz="1200" baseline="0" dirty="0" smtClean="0"/>
                        <a:t>Organización proactiva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chemeClr val="tx1"/>
                          </a:solidFill>
                        </a:rPr>
                        <a:t>Desarrollo de requerimientos</a:t>
                      </a:r>
                    </a:p>
                    <a:p>
                      <a:r>
                        <a:rPr lang="es-CL" sz="1200" dirty="0" smtClean="0">
                          <a:solidFill>
                            <a:schemeClr val="tx1"/>
                          </a:solidFill>
                        </a:rPr>
                        <a:t>Solución</a:t>
                      </a:r>
                      <a:r>
                        <a:rPr lang="es-CL" sz="1200" baseline="0" dirty="0" smtClean="0">
                          <a:solidFill>
                            <a:schemeClr val="tx1"/>
                          </a:solidFill>
                        </a:rPr>
                        <a:t> técnica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tx1"/>
                          </a:solidFill>
                        </a:rPr>
                        <a:t>Integración de producto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tx1"/>
                          </a:solidFill>
                        </a:rPr>
                        <a:t>Verificación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tx1"/>
                          </a:solidFill>
                        </a:rPr>
                        <a:t>Validación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6"/>
                          </a:solidFill>
                        </a:rPr>
                        <a:t>Enfoque al proceso organizacional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6"/>
                          </a:solidFill>
                        </a:rPr>
                        <a:t>Definición del proceso organizacional + IPPD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6"/>
                          </a:solidFill>
                        </a:rPr>
                        <a:t>Entrenamiento organizacional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rgbClr val="7030A0"/>
                          </a:solidFill>
                        </a:rPr>
                        <a:t>Administración integrada de proyectos + IPPD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rgbClr val="7030A0"/>
                          </a:solidFill>
                        </a:rPr>
                        <a:t>Administración de riesgos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3"/>
                          </a:solidFill>
                        </a:rPr>
                        <a:t>Análisis de decisiones y soluciones</a:t>
                      </a:r>
                      <a:endParaRPr lang="es-CL" sz="12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79509"/>
              </p:ext>
            </p:extLst>
          </p:nvPr>
        </p:nvGraphicFramePr>
        <p:xfrm>
          <a:off x="1115616" y="422108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800200"/>
                <a:gridCol w="3143672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Administrado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Administración</a:t>
                      </a:r>
                      <a:r>
                        <a:rPr lang="es-CL" sz="1200" baseline="0" dirty="0" smtClean="0"/>
                        <a:t> de proyectos</a:t>
                      </a:r>
                    </a:p>
                    <a:p>
                      <a:r>
                        <a:rPr lang="es-CL" sz="1200" baseline="0" dirty="0" smtClean="0"/>
                        <a:t>Organización reactiva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chemeClr val="tx1"/>
                          </a:solidFill>
                        </a:rPr>
                        <a:t>Administración de requerimientos</a:t>
                      </a:r>
                    </a:p>
                    <a:p>
                      <a:r>
                        <a:rPr lang="es-CL" sz="1200" dirty="0" smtClean="0">
                          <a:solidFill>
                            <a:srgbClr val="7030A0"/>
                          </a:solidFill>
                        </a:rPr>
                        <a:t>Planificación de proyectos</a:t>
                      </a:r>
                    </a:p>
                    <a:p>
                      <a:r>
                        <a:rPr lang="es-CL" sz="1200" dirty="0" smtClean="0">
                          <a:solidFill>
                            <a:srgbClr val="7030A0"/>
                          </a:solidFill>
                        </a:rPr>
                        <a:t>Seguimiento</a:t>
                      </a:r>
                      <a:r>
                        <a:rPr lang="es-CL" sz="1200" baseline="0" dirty="0" smtClean="0">
                          <a:solidFill>
                            <a:srgbClr val="7030A0"/>
                          </a:solidFill>
                        </a:rPr>
                        <a:t> y control de proyectos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rgbClr val="7030A0"/>
                          </a:solidFill>
                        </a:rPr>
                        <a:t>Administración de acuerdos con proveedores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3"/>
                          </a:solidFill>
                        </a:rPr>
                        <a:t>Medición y análisis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3"/>
                          </a:solidFill>
                        </a:rPr>
                        <a:t>Aseguramiento calidad de proceso y producto</a:t>
                      </a:r>
                    </a:p>
                    <a:p>
                      <a:r>
                        <a:rPr lang="es-CL" sz="1200" baseline="0" dirty="0" smtClean="0">
                          <a:solidFill>
                            <a:schemeClr val="accent3"/>
                          </a:solidFill>
                        </a:rPr>
                        <a:t>Administración de la configuración</a:t>
                      </a:r>
                      <a:endParaRPr lang="es-CL" sz="12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62739"/>
              </p:ext>
            </p:extLst>
          </p:nvPr>
        </p:nvGraphicFramePr>
        <p:xfrm>
          <a:off x="708248" y="558924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837184"/>
                <a:gridCol w="2818656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Inicial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Dependencia de los héroes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chemeClr val="tx1"/>
                          </a:solidFill>
                        </a:rPr>
                        <a:t>No existen</a:t>
                      </a:r>
                      <a:r>
                        <a:rPr lang="es-CL" sz="1200" baseline="0" dirty="0" smtClean="0">
                          <a:solidFill>
                            <a:schemeClr val="tx1"/>
                          </a:solidFill>
                        </a:rPr>
                        <a:t> áreas de proceso – el trabajo se realiza de alguna manera.</a:t>
                      </a:r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028384" y="1700808"/>
            <a:ext cx="111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FF0000"/>
                </a:solidFill>
              </a:rPr>
              <a:t>Calidad Productividad</a:t>
            </a:r>
            <a:endParaRPr lang="es-CL" sz="1200" b="1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308304" y="5589240"/>
            <a:ext cx="111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FF0000"/>
                </a:solidFill>
              </a:rPr>
              <a:t>Riesgo </a:t>
            </a:r>
            <a:r>
              <a:rPr lang="es-CL" sz="1200" b="1" dirty="0" err="1" smtClean="0">
                <a:solidFill>
                  <a:srgbClr val="FF0000"/>
                </a:solidFill>
              </a:rPr>
              <a:t>Retrabajo</a:t>
            </a:r>
            <a:endParaRPr lang="es-CL" sz="1200" b="1" dirty="0">
              <a:solidFill>
                <a:srgbClr val="FF0000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35496" y="5517231"/>
            <a:ext cx="648072" cy="605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15" name="14 Elipse"/>
          <p:cNvSpPr/>
          <p:nvPr/>
        </p:nvSpPr>
        <p:spPr>
          <a:xfrm>
            <a:off x="359532" y="4581128"/>
            <a:ext cx="648072" cy="605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6" name="15 Elipse"/>
          <p:cNvSpPr/>
          <p:nvPr/>
        </p:nvSpPr>
        <p:spPr>
          <a:xfrm>
            <a:off x="683568" y="2780928"/>
            <a:ext cx="648072" cy="605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  <a:endParaRPr lang="es-CL" dirty="0"/>
          </a:p>
        </p:txBody>
      </p:sp>
      <p:sp>
        <p:nvSpPr>
          <p:cNvPr id="17" name="16 Elipse"/>
          <p:cNvSpPr/>
          <p:nvPr/>
        </p:nvSpPr>
        <p:spPr>
          <a:xfrm>
            <a:off x="835968" y="1628799"/>
            <a:ext cx="648072" cy="605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sp>
        <p:nvSpPr>
          <p:cNvPr id="18" name="17 Elipse"/>
          <p:cNvSpPr/>
          <p:nvPr/>
        </p:nvSpPr>
        <p:spPr>
          <a:xfrm>
            <a:off x="1331640" y="1137006"/>
            <a:ext cx="648072" cy="605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5</a:t>
            </a:r>
            <a:endParaRPr lang="es-CL" dirty="0"/>
          </a:p>
        </p:txBody>
      </p:sp>
      <p:cxnSp>
        <p:nvCxnSpPr>
          <p:cNvPr id="20" name="19 Conector recto"/>
          <p:cNvCxnSpPr>
            <a:stCxn id="14" idx="0"/>
            <a:endCxn id="15" idx="3"/>
          </p:cNvCxnSpPr>
          <p:nvPr/>
        </p:nvCxnSpPr>
        <p:spPr>
          <a:xfrm flipV="1">
            <a:off x="359532" y="5098109"/>
            <a:ext cx="94908" cy="419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0"/>
            <a:endCxn id="16" idx="4"/>
          </p:cNvCxnSpPr>
          <p:nvPr/>
        </p:nvCxnSpPr>
        <p:spPr>
          <a:xfrm flipV="1">
            <a:off x="683568" y="3386609"/>
            <a:ext cx="324036" cy="1194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6" idx="0"/>
            <a:endCxn id="17" idx="4"/>
          </p:cNvCxnSpPr>
          <p:nvPr/>
        </p:nvCxnSpPr>
        <p:spPr>
          <a:xfrm flipV="1">
            <a:off x="1007604" y="2234480"/>
            <a:ext cx="152400" cy="546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7" idx="7"/>
            <a:endCxn id="18" idx="3"/>
          </p:cNvCxnSpPr>
          <p:nvPr/>
        </p:nvCxnSpPr>
        <p:spPr>
          <a:xfrm flipV="1">
            <a:off x="1389132" y="1653987"/>
            <a:ext cx="37416" cy="63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9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Resumen Representación Escalonada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32743"/>
              </p:ext>
            </p:extLst>
          </p:nvPr>
        </p:nvGraphicFramePr>
        <p:xfrm>
          <a:off x="179510" y="1397000"/>
          <a:ext cx="867877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2"/>
                <a:gridCol w="2751426"/>
                <a:gridCol w="1735754"/>
                <a:gridCol w="1735754"/>
                <a:gridCol w="17357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Nivel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Administración</a:t>
                      </a:r>
                      <a:r>
                        <a:rPr lang="es-CL" sz="1400" baseline="0" dirty="0" smtClean="0"/>
                        <a:t> de procesos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Administración</a:t>
                      </a:r>
                      <a:r>
                        <a:rPr lang="es-CL" sz="1400" baseline="0" dirty="0" smtClean="0"/>
                        <a:t>  de Proyectos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Ingeniería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Soporte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5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Organizational</a:t>
                      </a:r>
                      <a:r>
                        <a:rPr lang="es-CL" sz="1400" dirty="0" smtClean="0"/>
                        <a:t> </a:t>
                      </a:r>
                      <a:r>
                        <a:rPr lang="es-CL" sz="1400" dirty="0" err="1" smtClean="0"/>
                        <a:t>Innovation</a:t>
                      </a:r>
                      <a:r>
                        <a:rPr lang="es-CL" sz="1400" dirty="0" smtClean="0"/>
                        <a:t> and </a:t>
                      </a:r>
                      <a:r>
                        <a:rPr lang="es-CL" sz="1400" dirty="0" err="1" smtClean="0"/>
                        <a:t>Deployment</a:t>
                      </a:r>
                      <a:r>
                        <a:rPr lang="es-CL" sz="1400" dirty="0" smtClean="0"/>
                        <a:t> (OID)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Causal </a:t>
                      </a:r>
                      <a:r>
                        <a:rPr lang="es-CL" sz="1400" dirty="0" err="1" smtClean="0"/>
                        <a:t>Analysis</a:t>
                      </a:r>
                      <a:r>
                        <a:rPr lang="es-CL" sz="1400" dirty="0" smtClean="0"/>
                        <a:t> and </a:t>
                      </a:r>
                      <a:r>
                        <a:rPr lang="es-CL" sz="1400" dirty="0" err="1" smtClean="0"/>
                        <a:t>Resolution</a:t>
                      </a:r>
                      <a:r>
                        <a:rPr lang="es-CL" sz="1400" baseline="0" dirty="0" smtClean="0"/>
                        <a:t> (CAR)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4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Organizational</a:t>
                      </a:r>
                      <a:r>
                        <a:rPr lang="es-CL" sz="1400" dirty="0" smtClean="0"/>
                        <a:t> </a:t>
                      </a:r>
                      <a:r>
                        <a:rPr lang="es-CL" sz="1400" dirty="0" err="1" smtClean="0"/>
                        <a:t>Process</a:t>
                      </a:r>
                      <a:r>
                        <a:rPr lang="es-CL" sz="1400" dirty="0" smtClean="0"/>
                        <a:t> Performance (OPP)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Quantitative</a:t>
                      </a:r>
                      <a:r>
                        <a:rPr lang="es-CL" sz="1400" baseline="0" dirty="0" smtClean="0"/>
                        <a:t> Project Management (QPM)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3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Organizational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err="1" smtClean="0"/>
                        <a:t>Process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err="1" smtClean="0"/>
                        <a:t>Focus</a:t>
                      </a:r>
                      <a:r>
                        <a:rPr lang="es-CL" sz="1400" baseline="0" dirty="0" smtClean="0"/>
                        <a:t> (OPF)</a:t>
                      </a:r>
                    </a:p>
                    <a:p>
                      <a:r>
                        <a:rPr lang="es-CL" sz="1400" baseline="0" dirty="0" err="1" smtClean="0"/>
                        <a:t>Organizational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err="1" smtClean="0"/>
                        <a:t>Process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err="1" smtClean="0"/>
                        <a:t>Definition</a:t>
                      </a:r>
                      <a:r>
                        <a:rPr lang="es-CL" sz="1400" baseline="0" dirty="0" smtClean="0"/>
                        <a:t> (OPD) + IPPD</a:t>
                      </a:r>
                    </a:p>
                    <a:p>
                      <a:r>
                        <a:rPr lang="es-CL" sz="1400" baseline="0" dirty="0" err="1" smtClean="0"/>
                        <a:t>Organizational</a:t>
                      </a:r>
                      <a:r>
                        <a:rPr lang="es-CL" sz="1400" baseline="0" dirty="0" smtClean="0"/>
                        <a:t> Training (OT)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Integrated</a:t>
                      </a:r>
                      <a:r>
                        <a:rPr lang="es-CL" sz="1400" dirty="0" smtClean="0"/>
                        <a:t> </a:t>
                      </a:r>
                      <a:r>
                        <a:rPr lang="es-CL" sz="1400" dirty="0" err="1" smtClean="0"/>
                        <a:t>Proyect</a:t>
                      </a:r>
                      <a:r>
                        <a:rPr lang="es-CL" sz="1400" dirty="0" smtClean="0"/>
                        <a:t> Management</a:t>
                      </a:r>
                      <a:r>
                        <a:rPr lang="es-CL" sz="1400" baseline="0" dirty="0" smtClean="0"/>
                        <a:t> (IPM) + IPPD</a:t>
                      </a:r>
                    </a:p>
                    <a:p>
                      <a:r>
                        <a:rPr lang="es-CL" sz="1400" baseline="0" dirty="0" err="1" smtClean="0"/>
                        <a:t>Risk</a:t>
                      </a:r>
                      <a:r>
                        <a:rPr lang="es-CL" sz="1400" baseline="0" dirty="0" smtClean="0"/>
                        <a:t> Management (RSKM)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Requirements</a:t>
                      </a:r>
                      <a:r>
                        <a:rPr lang="es-CL" sz="1400" dirty="0" smtClean="0"/>
                        <a:t> </a:t>
                      </a:r>
                      <a:r>
                        <a:rPr lang="es-CL" sz="1400" dirty="0" err="1" smtClean="0"/>
                        <a:t>Development</a:t>
                      </a:r>
                      <a:r>
                        <a:rPr lang="es-CL" sz="1400" dirty="0" smtClean="0"/>
                        <a:t> (RD)</a:t>
                      </a:r>
                    </a:p>
                    <a:p>
                      <a:r>
                        <a:rPr lang="es-CL" sz="1400" dirty="0" err="1" smtClean="0"/>
                        <a:t>Technical</a:t>
                      </a:r>
                      <a:r>
                        <a:rPr lang="es-CL" sz="1400" dirty="0" smtClean="0"/>
                        <a:t> </a:t>
                      </a:r>
                      <a:r>
                        <a:rPr lang="es-CL" sz="1400" dirty="0" err="1" smtClean="0"/>
                        <a:t>Solution</a:t>
                      </a:r>
                      <a:r>
                        <a:rPr lang="es-CL" sz="1400" baseline="0" dirty="0" smtClean="0"/>
                        <a:t> (TS)</a:t>
                      </a:r>
                    </a:p>
                    <a:p>
                      <a:r>
                        <a:rPr lang="es-CL" sz="1400" baseline="0" dirty="0" err="1" smtClean="0"/>
                        <a:t>Verification</a:t>
                      </a:r>
                      <a:r>
                        <a:rPr lang="es-CL" sz="1400" baseline="0" dirty="0" smtClean="0"/>
                        <a:t> (VER)</a:t>
                      </a:r>
                    </a:p>
                    <a:p>
                      <a:r>
                        <a:rPr lang="es-CL" sz="1400" baseline="0" dirty="0" err="1" smtClean="0"/>
                        <a:t>Validation</a:t>
                      </a:r>
                      <a:r>
                        <a:rPr lang="es-CL" sz="1400" baseline="0" dirty="0" smtClean="0"/>
                        <a:t> (VAL)</a:t>
                      </a:r>
                    </a:p>
                    <a:p>
                      <a:r>
                        <a:rPr lang="es-CL" sz="1400" baseline="0" dirty="0" err="1" smtClean="0"/>
                        <a:t>Product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err="1" smtClean="0"/>
                        <a:t>Integration</a:t>
                      </a:r>
                      <a:r>
                        <a:rPr lang="es-CL" sz="1400" baseline="0" dirty="0" smtClean="0"/>
                        <a:t> (PI)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Decision</a:t>
                      </a:r>
                      <a:r>
                        <a:rPr lang="es-CL" sz="1400" dirty="0" smtClean="0"/>
                        <a:t> </a:t>
                      </a:r>
                      <a:r>
                        <a:rPr lang="es-CL" sz="1400" dirty="0" err="1" smtClean="0"/>
                        <a:t>Analysis</a:t>
                      </a:r>
                      <a:r>
                        <a:rPr lang="es-CL" sz="1400" dirty="0" smtClean="0"/>
                        <a:t> and </a:t>
                      </a:r>
                      <a:r>
                        <a:rPr lang="es-CL" sz="1400" dirty="0" err="1" smtClean="0"/>
                        <a:t>Resolution</a:t>
                      </a:r>
                      <a:r>
                        <a:rPr lang="es-CL" sz="1400" baseline="0" dirty="0" smtClean="0"/>
                        <a:t> (DAR)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2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Project </a:t>
                      </a:r>
                      <a:r>
                        <a:rPr lang="es-CL" sz="1400" dirty="0" err="1" smtClean="0"/>
                        <a:t>Planning</a:t>
                      </a:r>
                      <a:r>
                        <a:rPr lang="es-CL" sz="1400" baseline="0" dirty="0" smtClean="0"/>
                        <a:t> (PP)</a:t>
                      </a:r>
                    </a:p>
                    <a:p>
                      <a:r>
                        <a:rPr lang="es-CL" sz="1400" baseline="0" dirty="0" smtClean="0"/>
                        <a:t>Project </a:t>
                      </a:r>
                      <a:r>
                        <a:rPr lang="es-CL" sz="1400" baseline="0" dirty="0" err="1" smtClean="0"/>
                        <a:t>Monitoring</a:t>
                      </a:r>
                      <a:r>
                        <a:rPr lang="es-CL" sz="1400" baseline="0" dirty="0" smtClean="0"/>
                        <a:t> and Control (PMC)</a:t>
                      </a:r>
                    </a:p>
                    <a:p>
                      <a:r>
                        <a:rPr lang="es-CL" sz="1400" baseline="0" dirty="0" err="1" smtClean="0"/>
                        <a:t>Supplier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err="1" smtClean="0"/>
                        <a:t>Agreement</a:t>
                      </a:r>
                      <a:r>
                        <a:rPr lang="es-CL" sz="1400" baseline="0" dirty="0" smtClean="0"/>
                        <a:t> Management (SAM)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Requirements</a:t>
                      </a:r>
                      <a:r>
                        <a:rPr lang="es-CL" sz="1400" baseline="0" dirty="0" smtClean="0"/>
                        <a:t> Management (REQM)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 smtClean="0"/>
                        <a:t>Configuration</a:t>
                      </a:r>
                      <a:r>
                        <a:rPr lang="es-CL" sz="1400" dirty="0" smtClean="0"/>
                        <a:t> Management (CM)</a:t>
                      </a:r>
                    </a:p>
                    <a:p>
                      <a:r>
                        <a:rPr lang="es-CL" sz="1400" dirty="0" err="1" smtClean="0"/>
                        <a:t>Process</a:t>
                      </a:r>
                      <a:r>
                        <a:rPr lang="es-CL" sz="1400" dirty="0" smtClean="0"/>
                        <a:t> and </a:t>
                      </a:r>
                      <a:r>
                        <a:rPr lang="es-CL" sz="1400" dirty="0" err="1" smtClean="0"/>
                        <a:t>Product</a:t>
                      </a:r>
                      <a:r>
                        <a:rPr lang="es-CL" sz="1400" dirty="0" smtClean="0"/>
                        <a:t> </a:t>
                      </a:r>
                      <a:r>
                        <a:rPr lang="es-CL" sz="1400" dirty="0" err="1" smtClean="0"/>
                        <a:t>Quality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err="1" smtClean="0"/>
                        <a:t>Assurance</a:t>
                      </a:r>
                      <a:r>
                        <a:rPr lang="es-CL" sz="1400" baseline="0" dirty="0" smtClean="0"/>
                        <a:t> (PPQA)</a:t>
                      </a:r>
                    </a:p>
                    <a:p>
                      <a:r>
                        <a:rPr lang="es-CL" sz="1400" baseline="0" dirty="0" err="1" smtClean="0"/>
                        <a:t>Measurement</a:t>
                      </a:r>
                      <a:r>
                        <a:rPr lang="es-CL" sz="1400" baseline="0" dirty="0" smtClean="0"/>
                        <a:t> and </a:t>
                      </a:r>
                      <a:r>
                        <a:rPr lang="es-CL" sz="1400" baseline="0" dirty="0" err="1" smtClean="0"/>
                        <a:t>Analysis</a:t>
                      </a:r>
                      <a:r>
                        <a:rPr lang="es-CL" sz="1400" baseline="0" dirty="0" smtClean="0"/>
                        <a:t> (M&amp;A)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1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--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--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--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--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6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Área de Proceso (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Process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Area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Agrupación de prácticas relacionadas en una determinada área que, cuando se ejecutan colectivamente, permiten cumplir con las metas consideradas importantes para realizar mejoras significativas en esa área.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Las prácticas son acciones a ser ejecutadas para alcanzar las metas de las áreas de proceso.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Un área de proceso </a:t>
            </a:r>
            <a:r>
              <a:rPr lang="es-CL" sz="1600" b="1" dirty="0" smtClean="0">
                <a:solidFill>
                  <a:srgbClr val="FF0000"/>
                </a:solidFill>
              </a:rPr>
              <a:t>NO</a:t>
            </a:r>
            <a:r>
              <a:rPr lang="es-CL" sz="1600" dirty="0" smtClean="0">
                <a:solidFill>
                  <a:schemeClr val="tx1"/>
                </a:solidFill>
              </a:rPr>
              <a:t> es una descripción de procesos</a:t>
            </a:r>
          </a:p>
          <a:p>
            <a:endParaRPr lang="es-CL" sz="2000" b="1" dirty="0" smtClean="0">
              <a:solidFill>
                <a:schemeClr val="tx1"/>
              </a:solidFill>
            </a:endParaRPr>
          </a:p>
          <a:p>
            <a:endParaRPr lang="es-CL" sz="2000" b="1" dirty="0" smtClean="0">
              <a:solidFill>
                <a:schemeClr val="tx1"/>
              </a:solidFill>
            </a:endParaRPr>
          </a:p>
          <a:p>
            <a:endParaRPr lang="es-CL" sz="2000" b="1" dirty="0">
              <a:solidFill>
                <a:schemeClr val="tx1"/>
              </a:solidFill>
            </a:endParaRPr>
          </a:p>
          <a:p>
            <a:endParaRPr lang="es-CL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2" name="1 Rectángulo"/>
          <p:cNvSpPr/>
          <p:nvPr/>
        </p:nvSpPr>
        <p:spPr>
          <a:xfrm>
            <a:off x="827584" y="2708920"/>
            <a:ext cx="1008112" cy="504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Área de Proceso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827584" y="3919964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Metas específicas</a:t>
            </a:r>
            <a:endParaRPr lang="es-CL" sz="1200" dirty="0"/>
          </a:p>
        </p:txBody>
      </p:sp>
      <p:sp>
        <p:nvSpPr>
          <p:cNvPr id="9" name="8 Decisión"/>
          <p:cNvSpPr/>
          <p:nvPr/>
        </p:nvSpPr>
        <p:spPr>
          <a:xfrm>
            <a:off x="1835696" y="4207996"/>
            <a:ext cx="1639369" cy="115212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b="1" dirty="0" smtClean="0"/>
              <a:t>Prácticas Específicas</a:t>
            </a:r>
            <a:endParaRPr lang="es-CL" sz="1100" b="1" dirty="0"/>
          </a:p>
        </p:txBody>
      </p:sp>
      <p:sp>
        <p:nvSpPr>
          <p:cNvPr id="10" name="9 Elipse"/>
          <p:cNvSpPr/>
          <p:nvPr/>
        </p:nvSpPr>
        <p:spPr>
          <a:xfrm>
            <a:off x="1187624" y="5360124"/>
            <a:ext cx="1224136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Productos de Trabajo Típicos</a:t>
            </a:r>
            <a:endParaRPr lang="es-CL" sz="1200" dirty="0"/>
          </a:p>
        </p:txBody>
      </p:sp>
      <p:sp>
        <p:nvSpPr>
          <p:cNvPr id="11" name="10 Elipse"/>
          <p:cNvSpPr/>
          <p:nvPr/>
        </p:nvSpPr>
        <p:spPr>
          <a:xfrm>
            <a:off x="2591780" y="5403780"/>
            <a:ext cx="1386154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err="1" smtClean="0"/>
              <a:t>Subprácticas</a:t>
            </a:r>
            <a:endParaRPr lang="es-CL" sz="1200" dirty="0"/>
          </a:p>
        </p:txBody>
      </p:sp>
      <p:cxnSp>
        <p:nvCxnSpPr>
          <p:cNvPr id="13" name="12 Conector recto de flecha"/>
          <p:cNvCxnSpPr>
            <a:stCxn id="2" idx="2"/>
            <a:endCxn id="6" idx="0"/>
          </p:cNvCxnSpPr>
          <p:nvPr/>
        </p:nvCxnSpPr>
        <p:spPr>
          <a:xfrm>
            <a:off x="1331640" y="3212976"/>
            <a:ext cx="0" cy="70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6" idx="3"/>
            <a:endCxn id="9" idx="0"/>
          </p:cNvCxnSpPr>
          <p:nvPr/>
        </p:nvCxnSpPr>
        <p:spPr>
          <a:xfrm>
            <a:off x="1835696" y="4207996"/>
            <a:ext cx="819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3"/>
          </p:cNvCxnSpPr>
          <p:nvPr/>
        </p:nvCxnSpPr>
        <p:spPr>
          <a:xfrm>
            <a:off x="1835696" y="4207996"/>
            <a:ext cx="40984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9" idx="2"/>
            <a:endCxn id="10" idx="7"/>
          </p:cNvCxnSpPr>
          <p:nvPr/>
        </p:nvCxnSpPr>
        <p:spPr>
          <a:xfrm flipH="1">
            <a:off x="2232489" y="5360124"/>
            <a:ext cx="422892" cy="126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9" idx="2"/>
            <a:endCxn id="11" idx="1"/>
          </p:cNvCxnSpPr>
          <p:nvPr/>
        </p:nvCxnSpPr>
        <p:spPr>
          <a:xfrm>
            <a:off x="2655381" y="5360124"/>
            <a:ext cx="139397" cy="17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3851920" y="3919964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Metas Genéricas</a:t>
            </a:r>
            <a:endParaRPr lang="es-CL" sz="1200" dirty="0"/>
          </a:p>
        </p:txBody>
      </p:sp>
      <p:cxnSp>
        <p:nvCxnSpPr>
          <p:cNvPr id="24" name="23 Conector recto de flecha"/>
          <p:cNvCxnSpPr>
            <a:stCxn id="2" idx="2"/>
          </p:cNvCxnSpPr>
          <p:nvPr/>
        </p:nvCxnSpPr>
        <p:spPr>
          <a:xfrm>
            <a:off x="1331640" y="3212976"/>
            <a:ext cx="2520280" cy="1211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24 Decisión"/>
          <p:cNvSpPr/>
          <p:nvPr/>
        </p:nvSpPr>
        <p:spPr>
          <a:xfrm>
            <a:off x="4839216" y="4207996"/>
            <a:ext cx="1639369" cy="115212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b="1" dirty="0" smtClean="0"/>
              <a:t>Prácticas Específicas</a:t>
            </a:r>
            <a:endParaRPr lang="es-CL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4051128" y="5403780"/>
            <a:ext cx="1456975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err="1" smtClean="0"/>
              <a:t>Subprácticas</a:t>
            </a:r>
            <a:endParaRPr lang="es-CL" sz="1200" dirty="0"/>
          </a:p>
        </p:txBody>
      </p:sp>
      <p:sp>
        <p:nvSpPr>
          <p:cNvPr id="27" name="26 Elipse"/>
          <p:cNvSpPr/>
          <p:nvPr/>
        </p:nvSpPr>
        <p:spPr>
          <a:xfrm>
            <a:off x="5866516" y="5445224"/>
            <a:ext cx="1586394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Elaboraciones</a:t>
            </a:r>
            <a:endParaRPr lang="es-CL" sz="1200" dirty="0"/>
          </a:p>
        </p:txBody>
      </p:sp>
      <p:cxnSp>
        <p:nvCxnSpPr>
          <p:cNvPr id="29" name="28 Conector recto de flecha"/>
          <p:cNvCxnSpPr>
            <a:stCxn id="25" idx="2"/>
            <a:endCxn id="26" idx="7"/>
          </p:cNvCxnSpPr>
          <p:nvPr/>
        </p:nvCxnSpPr>
        <p:spPr>
          <a:xfrm flipH="1">
            <a:off x="5294734" y="5360124"/>
            <a:ext cx="364167" cy="17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5" idx="2"/>
            <a:endCxn id="27" idx="1"/>
          </p:cNvCxnSpPr>
          <p:nvPr/>
        </p:nvCxnSpPr>
        <p:spPr>
          <a:xfrm>
            <a:off x="5658901" y="5360124"/>
            <a:ext cx="439937" cy="211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2" idx="3"/>
            <a:endCxn id="25" idx="0"/>
          </p:cNvCxnSpPr>
          <p:nvPr/>
        </p:nvCxnSpPr>
        <p:spPr>
          <a:xfrm>
            <a:off x="4860032" y="4207996"/>
            <a:ext cx="798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2" idx="3"/>
          </p:cNvCxnSpPr>
          <p:nvPr/>
        </p:nvCxnSpPr>
        <p:spPr>
          <a:xfrm>
            <a:off x="4860032" y="4207996"/>
            <a:ext cx="39943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6948854" y="2892172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Mandatorio</a:t>
            </a:r>
            <a:endParaRPr lang="es-CL" sz="1200" dirty="0"/>
          </a:p>
        </p:txBody>
      </p:sp>
      <p:sp>
        <p:nvSpPr>
          <p:cNvPr id="37" name="36 Decisión"/>
          <p:cNvSpPr/>
          <p:nvPr/>
        </p:nvSpPr>
        <p:spPr>
          <a:xfrm>
            <a:off x="6660232" y="3559924"/>
            <a:ext cx="1585356" cy="64807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b="1" dirty="0" smtClean="0"/>
              <a:t>Esperados</a:t>
            </a:r>
            <a:endParaRPr lang="es-CL" sz="1100" b="1" dirty="0"/>
          </a:p>
        </p:txBody>
      </p:sp>
      <p:sp>
        <p:nvSpPr>
          <p:cNvPr id="38" name="37 Elipse"/>
          <p:cNvSpPr/>
          <p:nvPr/>
        </p:nvSpPr>
        <p:spPr>
          <a:xfrm>
            <a:off x="6767654" y="4334540"/>
            <a:ext cx="1404746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Informativos</a:t>
            </a:r>
            <a:endParaRPr lang="es-CL" sz="1200" dirty="0"/>
          </a:p>
        </p:txBody>
      </p:sp>
      <p:sp>
        <p:nvSpPr>
          <p:cNvPr id="39" name="38 Elipse"/>
          <p:cNvSpPr/>
          <p:nvPr/>
        </p:nvSpPr>
        <p:spPr>
          <a:xfrm>
            <a:off x="2339752" y="3176972"/>
            <a:ext cx="1224136" cy="6120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Propósito</a:t>
            </a:r>
            <a:endParaRPr lang="es-CL" sz="1200" dirty="0"/>
          </a:p>
        </p:txBody>
      </p:sp>
      <p:sp>
        <p:nvSpPr>
          <p:cNvPr id="40" name="39 Elipse"/>
          <p:cNvSpPr/>
          <p:nvPr/>
        </p:nvSpPr>
        <p:spPr>
          <a:xfrm>
            <a:off x="3707904" y="3176972"/>
            <a:ext cx="1496368" cy="6120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Notas Introductorias</a:t>
            </a:r>
            <a:endParaRPr lang="es-CL" sz="1200" dirty="0"/>
          </a:p>
        </p:txBody>
      </p:sp>
      <p:sp>
        <p:nvSpPr>
          <p:cNvPr id="41" name="40 Elipse"/>
          <p:cNvSpPr/>
          <p:nvPr/>
        </p:nvSpPr>
        <p:spPr>
          <a:xfrm>
            <a:off x="5364088" y="3284984"/>
            <a:ext cx="1512168" cy="6120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Pas Relacionadas</a:t>
            </a:r>
            <a:endParaRPr lang="es-CL" sz="1200" dirty="0"/>
          </a:p>
        </p:txBody>
      </p:sp>
      <p:cxnSp>
        <p:nvCxnSpPr>
          <p:cNvPr id="45" name="44 Conector angular"/>
          <p:cNvCxnSpPr>
            <a:stCxn id="2" idx="3"/>
            <a:endCxn id="41" idx="0"/>
          </p:cNvCxnSpPr>
          <p:nvPr/>
        </p:nvCxnSpPr>
        <p:spPr>
          <a:xfrm>
            <a:off x="1835696" y="2960948"/>
            <a:ext cx="4284476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endCxn id="40" idx="0"/>
          </p:cNvCxnSpPr>
          <p:nvPr/>
        </p:nvCxnSpPr>
        <p:spPr>
          <a:xfrm>
            <a:off x="4456088" y="29609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39" idx="0"/>
          </p:cNvCxnSpPr>
          <p:nvPr/>
        </p:nvCxnSpPr>
        <p:spPr>
          <a:xfrm>
            <a:off x="2951820" y="29609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6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Representación Continua (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Continuous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Agrupa las Pas en categorías y designa niveles de capacidad para mejorar los procesos de CADA UNA de las Pas.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Define 6 niveles de capacidad (</a:t>
            </a:r>
            <a:r>
              <a:rPr lang="es-CL" sz="2000" dirty="0" err="1" smtClean="0">
                <a:solidFill>
                  <a:schemeClr val="tx1"/>
                </a:solidFill>
              </a:rPr>
              <a:t>capability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levels</a:t>
            </a:r>
            <a:r>
              <a:rPr lang="es-CL" sz="2000" dirty="0" smtClean="0">
                <a:solidFill>
                  <a:schemeClr val="tx1"/>
                </a:solidFill>
              </a:rPr>
              <a:t>):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CL0: Incompleto (</a:t>
            </a:r>
            <a:r>
              <a:rPr lang="es-CL" sz="2000" dirty="0" err="1" smtClean="0">
                <a:solidFill>
                  <a:schemeClr val="tx1"/>
                </a:solidFill>
              </a:rPr>
              <a:t>Incomplete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CL1: Ejecutado (</a:t>
            </a:r>
            <a:r>
              <a:rPr lang="es-CL" sz="2000" dirty="0" err="1" smtClean="0">
                <a:solidFill>
                  <a:schemeClr val="tx1"/>
                </a:solidFill>
              </a:rPr>
              <a:t>Performed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CL2: Administrado (</a:t>
            </a:r>
            <a:r>
              <a:rPr lang="es-CL" sz="2000" dirty="0" err="1" smtClean="0">
                <a:solidFill>
                  <a:schemeClr val="tx1"/>
                </a:solidFill>
              </a:rPr>
              <a:t>Managed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CL3: Definido (</a:t>
            </a:r>
            <a:r>
              <a:rPr lang="es-CL" sz="2000" dirty="0" err="1" smtClean="0">
                <a:solidFill>
                  <a:schemeClr val="tx1"/>
                </a:solidFill>
              </a:rPr>
              <a:t>Defined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CL4: Administrado </a:t>
            </a:r>
            <a:r>
              <a:rPr lang="es-CL" sz="2000" dirty="0" err="1" smtClean="0">
                <a:solidFill>
                  <a:schemeClr val="tx1"/>
                </a:solidFill>
              </a:rPr>
              <a:t>Cuantivativamente</a:t>
            </a:r>
            <a:r>
              <a:rPr lang="es-CL" sz="2000" dirty="0" smtClean="0">
                <a:solidFill>
                  <a:schemeClr val="tx1"/>
                </a:solidFill>
              </a:rPr>
              <a:t> (</a:t>
            </a:r>
            <a:r>
              <a:rPr lang="es-CL" sz="2000" dirty="0" err="1" smtClean="0">
                <a:solidFill>
                  <a:schemeClr val="tx1"/>
                </a:solidFill>
              </a:rPr>
              <a:t>Quiantitatively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Managed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CL5: En optimización (</a:t>
            </a:r>
            <a:r>
              <a:rPr lang="es-CL" sz="2000" dirty="0" err="1" smtClean="0">
                <a:solidFill>
                  <a:schemeClr val="tx1"/>
                </a:solidFill>
              </a:rPr>
              <a:t>Optimizing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Cada nivel es una “capa” en el cimiento del proceso continuo.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Los niveles de capacidad son acumulativos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El “</a:t>
            </a:r>
            <a:r>
              <a:rPr lang="es-CL" sz="2000" dirty="0" err="1" smtClean="0">
                <a:solidFill>
                  <a:schemeClr val="tx1"/>
                </a:solidFill>
              </a:rPr>
              <a:t>equivalent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staging</a:t>
            </a:r>
            <a:r>
              <a:rPr lang="es-CL" sz="2000" dirty="0" smtClean="0">
                <a:solidFill>
                  <a:schemeClr val="tx1"/>
                </a:solidFill>
              </a:rPr>
              <a:t>” permite relacionar los </a:t>
            </a:r>
            <a:r>
              <a:rPr lang="es-CL" sz="2000" dirty="0">
                <a:solidFill>
                  <a:schemeClr val="tx1"/>
                </a:solidFill>
              </a:rPr>
              <a:t>n</a:t>
            </a:r>
            <a:r>
              <a:rPr lang="es-CL" sz="2000" dirty="0" smtClean="0">
                <a:solidFill>
                  <a:schemeClr val="tx1"/>
                </a:solidFill>
              </a:rPr>
              <a:t>iveles de capacidad de las Pas con los niveles de madurez de la representación escalonada</a:t>
            </a:r>
          </a:p>
        </p:txBody>
      </p:sp>
    </p:spTree>
    <p:extLst>
      <p:ext uri="{BB962C8B-B14F-4D97-AF65-F5344CB8AC3E}">
        <p14:creationId xmlns:p14="http://schemas.microsoft.com/office/powerpoint/2010/main" val="147662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Áreas de Proceso Representación Continua (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Continuous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96231"/>
              </p:ext>
            </p:extLst>
          </p:nvPr>
        </p:nvGraphicFramePr>
        <p:xfrm>
          <a:off x="2699792" y="1412776"/>
          <a:ext cx="384008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Administración de Procesos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Enfoque al proceso</a:t>
                      </a:r>
                      <a:r>
                        <a:rPr lang="es-CL" sz="1200" baseline="0" dirty="0" smtClean="0"/>
                        <a:t> organizacional</a:t>
                      </a:r>
                    </a:p>
                    <a:p>
                      <a:r>
                        <a:rPr lang="es-CL" sz="1200" baseline="0" dirty="0" smtClean="0"/>
                        <a:t>Definición del proceso organizacional + IPPD</a:t>
                      </a:r>
                    </a:p>
                    <a:p>
                      <a:r>
                        <a:rPr lang="es-CL" sz="1200" baseline="0" dirty="0" smtClean="0"/>
                        <a:t>Capacitación organizacional</a:t>
                      </a:r>
                    </a:p>
                    <a:p>
                      <a:r>
                        <a:rPr lang="es-CL" sz="1200" baseline="0" dirty="0" smtClean="0"/>
                        <a:t>Desempeño del proceso organizacional</a:t>
                      </a:r>
                    </a:p>
                    <a:p>
                      <a:r>
                        <a:rPr lang="es-CL" sz="1200" baseline="0" dirty="0" smtClean="0"/>
                        <a:t>Innovación y despliegue organizacional</a:t>
                      </a:r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60857"/>
              </p:ext>
            </p:extLst>
          </p:nvPr>
        </p:nvGraphicFramePr>
        <p:xfrm>
          <a:off x="2699792" y="3284984"/>
          <a:ext cx="384008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Soporte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Administración</a:t>
                      </a:r>
                      <a:r>
                        <a:rPr lang="es-CL" sz="1200" baseline="0" dirty="0" smtClean="0"/>
                        <a:t> de la configuración</a:t>
                      </a:r>
                    </a:p>
                    <a:p>
                      <a:r>
                        <a:rPr lang="es-CL" sz="1200" baseline="0" dirty="0" smtClean="0"/>
                        <a:t>Aseguramiento de la calidad del proceso y del producto</a:t>
                      </a:r>
                    </a:p>
                    <a:p>
                      <a:r>
                        <a:rPr lang="es-CL" sz="1200" baseline="0" dirty="0" smtClean="0"/>
                        <a:t>Medición y análisis</a:t>
                      </a:r>
                    </a:p>
                    <a:p>
                      <a:r>
                        <a:rPr lang="es-CL" sz="1200" baseline="0" dirty="0" smtClean="0"/>
                        <a:t>Análisis de decisiones y soluciones</a:t>
                      </a:r>
                    </a:p>
                    <a:p>
                      <a:r>
                        <a:rPr lang="es-CL" sz="1200" baseline="0" dirty="0" smtClean="0"/>
                        <a:t>Análisis de causas y resolución</a:t>
                      </a:r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10690"/>
              </p:ext>
            </p:extLst>
          </p:nvPr>
        </p:nvGraphicFramePr>
        <p:xfrm>
          <a:off x="323528" y="5208128"/>
          <a:ext cx="384008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Administración</a:t>
                      </a:r>
                      <a:r>
                        <a:rPr lang="es-CL" sz="1200" baseline="0" dirty="0" smtClean="0"/>
                        <a:t> de proyectos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Planificación de proyectos</a:t>
                      </a:r>
                    </a:p>
                    <a:p>
                      <a:r>
                        <a:rPr lang="es-CL" sz="1200" dirty="0" smtClean="0"/>
                        <a:t>Seguimiento y control de proyectos</a:t>
                      </a:r>
                    </a:p>
                    <a:p>
                      <a:r>
                        <a:rPr lang="es-CL" sz="1200" dirty="0" smtClean="0"/>
                        <a:t>Administración de acuerdos con proveedores</a:t>
                      </a:r>
                    </a:p>
                    <a:p>
                      <a:r>
                        <a:rPr lang="es-CL" sz="1200" dirty="0" smtClean="0"/>
                        <a:t>Administración integrada de</a:t>
                      </a:r>
                      <a:r>
                        <a:rPr lang="es-CL" sz="1200" baseline="0" dirty="0" smtClean="0"/>
                        <a:t> proyectos + IPPD</a:t>
                      </a:r>
                    </a:p>
                    <a:p>
                      <a:r>
                        <a:rPr lang="es-CL" sz="1200" baseline="0" dirty="0" smtClean="0"/>
                        <a:t>Administración de riesgos</a:t>
                      </a:r>
                    </a:p>
                    <a:p>
                      <a:r>
                        <a:rPr lang="es-CL" sz="1200" baseline="0" dirty="0" smtClean="0"/>
                        <a:t>Administración cuantitativa del proyecto</a:t>
                      </a:r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68081"/>
              </p:ext>
            </p:extLst>
          </p:nvPr>
        </p:nvGraphicFramePr>
        <p:xfrm>
          <a:off x="4980384" y="5229200"/>
          <a:ext cx="384008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Ingeniería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Administración</a:t>
                      </a:r>
                      <a:r>
                        <a:rPr lang="es-CL" sz="1200" baseline="0" dirty="0" smtClean="0"/>
                        <a:t> de requerimientos</a:t>
                      </a:r>
                    </a:p>
                    <a:p>
                      <a:r>
                        <a:rPr lang="es-CL" sz="1200" baseline="0" dirty="0" smtClean="0"/>
                        <a:t>Desarrollo de requerimientos</a:t>
                      </a:r>
                    </a:p>
                    <a:p>
                      <a:r>
                        <a:rPr lang="es-CL" sz="1200" baseline="0" dirty="0" smtClean="0"/>
                        <a:t>Solución técnica</a:t>
                      </a:r>
                    </a:p>
                    <a:p>
                      <a:r>
                        <a:rPr lang="es-CL" sz="1200" baseline="0" dirty="0" smtClean="0"/>
                        <a:t>Integración de productos</a:t>
                      </a:r>
                    </a:p>
                    <a:p>
                      <a:r>
                        <a:rPr lang="es-CL" sz="1200" baseline="0" dirty="0" smtClean="0"/>
                        <a:t>Verificación</a:t>
                      </a:r>
                    </a:p>
                    <a:p>
                      <a:r>
                        <a:rPr lang="es-CL" sz="1200" baseline="0" dirty="0" smtClean="0"/>
                        <a:t>Validación</a:t>
                      </a:r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10 Conector angular"/>
          <p:cNvCxnSpPr>
            <a:endCxn id="8" idx="1"/>
          </p:cNvCxnSpPr>
          <p:nvPr/>
        </p:nvCxnSpPr>
        <p:spPr>
          <a:xfrm rot="5400000" flipH="1" flipV="1">
            <a:off x="1855830" y="4313230"/>
            <a:ext cx="1183868" cy="50405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2" idx="1"/>
          </p:cNvCxnSpPr>
          <p:nvPr/>
        </p:nvCxnSpPr>
        <p:spPr>
          <a:xfrm rot="10800000" flipH="1">
            <a:off x="323528" y="2101116"/>
            <a:ext cx="2376264" cy="3886792"/>
          </a:xfrm>
          <a:prstGeom prst="bentConnector3">
            <a:avLst>
              <a:gd name="adj1" fmla="val -96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2" idx="3"/>
            <a:endCxn id="10" idx="3"/>
          </p:cNvCxnSpPr>
          <p:nvPr/>
        </p:nvCxnSpPr>
        <p:spPr>
          <a:xfrm>
            <a:off x="6539880" y="2101116"/>
            <a:ext cx="2280592" cy="3907864"/>
          </a:xfrm>
          <a:prstGeom prst="bentConnector3">
            <a:avLst>
              <a:gd name="adj1" fmla="val 11002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endCxn id="8" idx="3"/>
          </p:cNvCxnSpPr>
          <p:nvPr/>
        </p:nvCxnSpPr>
        <p:spPr>
          <a:xfrm rot="16200000" flipV="1">
            <a:off x="6116134" y="4397070"/>
            <a:ext cx="1183868" cy="3363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8" idx="0"/>
            <a:endCxn id="2" idx="2"/>
          </p:cNvCxnSpPr>
          <p:nvPr/>
        </p:nvCxnSpPr>
        <p:spPr>
          <a:xfrm flipV="1">
            <a:off x="4619836" y="2789456"/>
            <a:ext cx="0" cy="495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4225071" y="5896468"/>
            <a:ext cx="7235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8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Estructura del Modelo en Representación Continua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Rectángulo"/>
          <p:cNvSpPr/>
          <p:nvPr/>
        </p:nvSpPr>
        <p:spPr>
          <a:xfrm>
            <a:off x="2915816" y="1412776"/>
            <a:ext cx="266429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Nivel de Madurez</a:t>
            </a:r>
            <a:endParaRPr lang="es-CL" dirty="0"/>
          </a:p>
        </p:txBody>
      </p:sp>
      <p:sp>
        <p:nvSpPr>
          <p:cNvPr id="8" name="7 Rectángulo"/>
          <p:cNvSpPr/>
          <p:nvPr/>
        </p:nvSpPr>
        <p:spPr>
          <a:xfrm>
            <a:off x="457200" y="2708920"/>
            <a:ext cx="217058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Área de proceso 1</a:t>
            </a:r>
            <a:endParaRPr lang="es-CL" dirty="0"/>
          </a:p>
        </p:txBody>
      </p:sp>
      <p:sp>
        <p:nvSpPr>
          <p:cNvPr id="9" name="8 Rectángulo"/>
          <p:cNvSpPr/>
          <p:nvPr/>
        </p:nvSpPr>
        <p:spPr>
          <a:xfrm>
            <a:off x="3162672" y="2708920"/>
            <a:ext cx="217058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Área de proceso 2</a:t>
            </a:r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5940152" y="2708920"/>
            <a:ext cx="217058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Área de proceso n</a:t>
            </a:r>
            <a:endParaRPr lang="es-CL" dirty="0"/>
          </a:p>
        </p:txBody>
      </p:sp>
      <p:cxnSp>
        <p:nvCxnSpPr>
          <p:cNvPr id="11" name="10 Conector recto"/>
          <p:cNvCxnSpPr>
            <a:stCxn id="2" idx="2"/>
            <a:endCxn id="9" idx="0"/>
          </p:cNvCxnSpPr>
          <p:nvPr/>
        </p:nvCxnSpPr>
        <p:spPr>
          <a:xfrm>
            <a:off x="4247964" y="2132856"/>
            <a:ext cx="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2"/>
            <a:endCxn id="8" idx="0"/>
          </p:cNvCxnSpPr>
          <p:nvPr/>
        </p:nvCxnSpPr>
        <p:spPr>
          <a:xfrm flipH="1">
            <a:off x="1542492" y="2132856"/>
            <a:ext cx="2705472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" idx="2"/>
            <a:endCxn id="10" idx="0"/>
          </p:cNvCxnSpPr>
          <p:nvPr/>
        </p:nvCxnSpPr>
        <p:spPr>
          <a:xfrm>
            <a:off x="4247964" y="2132856"/>
            <a:ext cx="277748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08786" y="3605331"/>
            <a:ext cx="18865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Metas Específicas</a:t>
            </a:r>
            <a:endParaRPr lang="es-CL" dirty="0"/>
          </a:p>
        </p:txBody>
      </p:sp>
      <p:sp>
        <p:nvSpPr>
          <p:cNvPr id="17" name="16 Elipse"/>
          <p:cNvSpPr/>
          <p:nvPr/>
        </p:nvSpPr>
        <p:spPr>
          <a:xfrm>
            <a:off x="6082194" y="3620875"/>
            <a:ext cx="18865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Metas Genéricas</a:t>
            </a:r>
            <a:endParaRPr lang="es-CL" dirty="0"/>
          </a:p>
        </p:txBody>
      </p:sp>
      <p:sp>
        <p:nvSpPr>
          <p:cNvPr id="18" name="17 Elipse"/>
          <p:cNvSpPr/>
          <p:nvPr/>
        </p:nvSpPr>
        <p:spPr>
          <a:xfrm>
            <a:off x="332254" y="4848467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19" name="18 Elipse"/>
          <p:cNvSpPr/>
          <p:nvPr/>
        </p:nvSpPr>
        <p:spPr>
          <a:xfrm>
            <a:off x="456386" y="4965099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0" name="19 Elipse"/>
          <p:cNvSpPr/>
          <p:nvPr/>
        </p:nvSpPr>
        <p:spPr>
          <a:xfrm>
            <a:off x="608786" y="5117499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1" name="20 Elipse"/>
          <p:cNvSpPr/>
          <p:nvPr/>
        </p:nvSpPr>
        <p:spPr>
          <a:xfrm>
            <a:off x="5847522" y="4864011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2" name="21 Elipse"/>
          <p:cNvSpPr/>
          <p:nvPr/>
        </p:nvSpPr>
        <p:spPr>
          <a:xfrm>
            <a:off x="5971654" y="4980643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sp>
        <p:nvSpPr>
          <p:cNvPr id="23" name="22 Elipse"/>
          <p:cNvSpPr/>
          <p:nvPr/>
        </p:nvSpPr>
        <p:spPr>
          <a:xfrm>
            <a:off x="6124054" y="5133043"/>
            <a:ext cx="1733364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Prácticas Específicas</a:t>
            </a:r>
            <a:endParaRPr lang="es-CL" dirty="0"/>
          </a:p>
        </p:txBody>
      </p:sp>
      <p:cxnSp>
        <p:nvCxnSpPr>
          <p:cNvPr id="25" name="24 Conector recto"/>
          <p:cNvCxnSpPr>
            <a:stCxn id="9" idx="2"/>
            <a:endCxn id="16" idx="0"/>
          </p:cNvCxnSpPr>
          <p:nvPr/>
        </p:nvCxnSpPr>
        <p:spPr>
          <a:xfrm flipH="1">
            <a:off x="1552036" y="3212976"/>
            <a:ext cx="2695928" cy="392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9" idx="2"/>
            <a:endCxn id="17" idx="0"/>
          </p:cNvCxnSpPr>
          <p:nvPr/>
        </p:nvCxnSpPr>
        <p:spPr>
          <a:xfrm>
            <a:off x="4247964" y="3212976"/>
            <a:ext cx="2777480" cy="407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6" idx="4"/>
            <a:endCxn id="18" idx="0"/>
          </p:cNvCxnSpPr>
          <p:nvPr/>
        </p:nvCxnSpPr>
        <p:spPr>
          <a:xfrm flipH="1">
            <a:off x="1198936" y="4541435"/>
            <a:ext cx="353100" cy="307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6" idx="4"/>
            <a:endCxn id="19" idx="0"/>
          </p:cNvCxnSpPr>
          <p:nvPr/>
        </p:nvCxnSpPr>
        <p:spPr>
          <a:xfrm flipH="1">
            <a:off x="1323068" y="4541435"/>
            <a:ext cx="228968" cy="423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6" idx="4"/>
            <a:endCxn id="20" idx="0"/>
          </p:cNvCxnSpPr>
          <p:nvPr/>
        </p:nvCxnSpPr>
        <p:spPr>
          <a:xfrm flipH="1">
            <a:off x="1475468" y="4541435"/>
            <a:ext cx="76568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17" idx="4"/>
            <a:endCxn id="21" idx="0"/>
          </p:cNvCxnSpPr>
          <p:nvPr/>
        </p:nvCxnSpPr>
        <p:spPr>
          <a:xfrm flipH="1">
            <a:off x="6714204" y="4556979"/>
            <a:ext cx="311240" cy="307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17" idx="4"/>
            <a:endCxn id="22" idx="0"/>
          </p:cNvCxnSpPr>
          <p:nvPr/>
        </p:nvCxnSpPr>
        <p:spPr>
          <a:xfrm flipH="1">
            <a:off x="6838336" y="4556979"/>
            <a:ext cx="187108" cy="423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17" idx="4"/>
            <a:endCxn id="23" idx="0"/>
          </p:cNvCxnSpPr>
          <p:nvPr/>
        </p:nvCxnSpPr>
        <p:spPr>
          <a:xfrm flipH="1">
            <a:off x="6990736" y="4556979"/>
            <a:ext cx="34708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3428992" y="5163697"/>
            <a:ext cx="1224136" cy="1017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Niveles de Capacidad</a:t>
            </a:r>
            <a:endParaRPr lang="es-CL" dirty="0"/>
          </a:p>
        </p:txBody>
      </p:sp>
      <p:cxnSp>
        <p:nvCxnSpPr>
          <p:cNvPr id="24" name="23 Conector recto de flecha"/>
          <p:cNvCxnSpPr>
            <a:stCxn id="6" idx="1"/>
          </p:cNvCxnSpPr>
          <p:nvPr/>
        </p:nvCxnSpPr>
        <p:spPr>
          <a:xfrm flipH="1" flipV="1">
            <a:off x="2495286" y="5163697"/>
            <a:ext cx="933706" cy="50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6" idx="1"/>
          </p:cNvCxnSpPr>
          <p:nvPr/>
        </p:nvCxnSpPr>
        <p:spPr>
          <a:xfrm flipH="1">
            <a:off x="2495286" y="5672503"/>
            <a:ext cx="933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6" idx="1"/>
          </p:cNvCxnSpPr>
          <p:nvPr/>
        </p:nvCxnSpPr>
        <p:spPr>
          <a:xfrm flipH="1">
            <a:off x="2495286" y="5672503"/>
            <a:ext cx="933706" cy="50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6" idx="3"/>
          </p:cNvCxnSpPr>
          <p:nvPr/>
        </p:nvCxnSpPr>
        <p:spPr>
          <a:xfrm>
            <a:off x="4653128" y="5672503"/>
            <a:ext cx="983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6" idx="3"/>
          </p:cNvCxnSpPr>
          <p:nvPr/>
        </p:nvCxnSpPr>
        <p:spPr>
          <a:xfrm flipV="1">
            <a:off x="4653128" y="5163697"/>
            <a:ext cx="983576" cy="50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6" idx="3"/>
          </p:cNvCxnSpPr>
          <p:nvPr/>
        </p:nvCxnSpPr>
        <p:spPr>
          <a:xfrm>
            <a:off x="4653128" y="5672503"/>
            <a:ext cx="983576" cy="56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5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Estructura del Modelo en Representación Continua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1108615"/>
            <a:ext cx="820217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7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707749" y="1124744"/>
            <a:ext cx="7574510" cy="4142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N°1</a:t>
            </a:r>
          </a:p>
          <a:p>
            <a:pPr algn="ctr"/>
            <a:r>
              <a:rPr lang="es-CL" sz="2800" dirty="0" smtClean="0">
                <a:solidFill>
                  <a:schemeClr val="bg1"/>
                </a:solidFill>
                <a:latin typeface="Calibri" pitchFamily="34" charset="0"/>
              </a:rPr>
              <a:t>Introducción a los modelos de calidad del software</a:t>
            </a:r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Experiencia de Aprendizaje:</a:t>
            </a:r>
          </a:p>
          <a:p>
            <a:r>
              <a:rPr lang="es-CL" sz="2800" dirty="0" smtClean="0"/>
              <a:t>CMMI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Metas y Prácticas Genéricas (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GGs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–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GPs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052736"/>
            <a:ext cx="8463314" cy="56886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Son la “Piedra fundamental o base” para institucionalizar los procesos que implementa una PA: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Institucionalizar significa que el proceso está “enraizado” en la manera como se ejecuta el trabajo en la organización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>
              <a:solidFill>
                <a:schemeClr val="tx1"/>
              </a:solidFill>
            </a:endParaRPr>
          </a:p>
          <a:p>
            <a:endParaRPr lang="es-CL" sz="2000" dirty="0">
              <a:solidFill>
                <a:schemeClr val="tx1"/>
              </a:solidFill>
            </a:endParaRPr>
          </a:p>
          <a:p>
            <a:endParaRPr lang="es-CL" sz="2000" dirty="0" smtClean="0">
              <a:solidFill>
                <a:schemeClr val="tx1"/>
              </a:solidFill>
            </a:endParaRPr>
          </a:p>
          <a:p>
            <a:endParaRPr lang="es-CL" sz="2000" dirty="0">
              <a:solidFill>
                <a:schemeClr val="tx1"/>
              </a:solidFill>
            </a:endParaRPr>
          </a:p>
          <a:p>
            <a:endParaRPr lang="es-CL" sz="2000" dirty="0" smtClean="0">
              <a:solidFill>
                <a:schemeClr val="tx1"/>
              </a:solidFill>
            </a:endParaRPr>
          </a:p>
          <a:p>
            <a:endParaRPr lang="es-CL" sz="2000" dirty="0">
              <a:solidFill>
                <a:schemeClr val="tx1"/>
              </a:solidFill>
            </a:endParaRPr>
          </a:p>
          <a:p>
            <a:endParaRPr lang="es-CL" sz="2000" dirty="0" smtClean="0">
              <a:solidFill>
                <a:schemeClr val="tx1"/>
              </a:solidFill>
            </a:endParaRPr>
          </a:p>
          <a:p>
            <a:endParaRPr lang="es-CL" sz="2000" dirty="0">
              <a:solidFill>
                <a:schemeClr val="tx1"/>
              </a:solidFill>
            </a:endParaRPr>
          </a:p>
          <a:p>
            <a:endParaRPr lang="es-CL" sz="2000" dirty="0" smtClean="0">
              <a:solidFill>
                <a:schemeClr val="tx1"/>
              </a:solidFill>
            </a:endParaRPr>
          </a:p>
          <a:p>
            <a:endParaRPr lang="es-CL" sz="2000" dirty="0">
              <a:solidFill>
                <a:schemeClr val="tx1"/>
              </a:solidFill>
            </a:endParaRPr>
          </a:p>
          <a:p>
            <a:endParaRPr lang="es-CL" sz="2000" dirty="0" smtClean="0">
              <a:solidFill>
                <a:schemeClr val="tx1"/>
              </a:solidFill>
            </a:endParaRPr>
          </a:p>
          <a:p>
            <a:endParaRPr lang="es-CL" sz="2000" dirty="0">
              <a:solidFill>
                <a:schemeClr val="tx1"/>
              </a:solidFill>
            </a:endParaRPr>
          </a:p>
          <a:p>
            <a:endParaRPr lang="es-CL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06562"/>
              </p:ext>
            </p:extLst>
          </p:nvPr>
        </p:nvGraphicFramePr>
        <p:xfrm>
          <a:off x="954785" y="2276872"/>
          <a:ext cx="7200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4608512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Metas Genéricas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Prácticas</a:t>
                      </a:r>
                      <a:r>
                        <a:rPr lang="es-CL" sz="1400" baseline="0" dirty="0" smtClean="0"/>
                        <a:t> Genéricas</a:t>
                      </a:r>
                      <a:endParaRPr lang="es-CL" sz="1400" dirty="0"/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GG1:</a:t>
                      </a:r>
                      <a:r>
                        <a:rPr lang="es-CL" sz="1400" baseline="0" dirty="0" smtClean="0"/>
                        <a:t> Lograr Metas Específicas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GP1.1 Ejecutar Prácticas Especificas</a:t>
                      </a:r>
                      <a:endParaRPr lang="es-CL" sz="1400" dirty="0"/>
                    </a:p>
                  </a:txBody>
                  <a:tcPr/>
                </a:tc>
              </a:tr>
              <a:tr h="254496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FF0000"/>
                          </a:solidFill>
                        </a:rPr>
                        <a:t>GG2: Institucionalizar un Proceso Administrado</a:t>
                      </a:r>
                      <a:endParaRPr lang="es-C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FF0000"/>
                          </a:solidFill>
                        </a:rPr>
                        <a:t>GP2.1 Establecer Política Organizacional</a:t>
                      </a:r>
                    </a:p>
                    <a:p>
                      <a:r>
                        <a:rPr lang="es-CL" sz="1400" dirty="0" smtClean="0">
                          <a:solidFill>
                            <a:srgbClr val="FF0000"/>
                          </a:solidFill>
                        </a:rPr>
                        <a:t>GP2.2 Planificar el Proceso</a:t>
                      </a:r>
                    </a:p>
                    <a:p>
                      <a:r>
                        <a:rPr lang="es-CL" sz="1400" dirty="0" smtClean="0">
                          <a:solidFill>
                            <a:srgbClr val="FF0000"/>
                          </a:solidFill>
                        </a:rPr>
                        <a:t>GP2.3 Proveer</a:t>
                      </a: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 los Recursos</a:t>
                      </a:r>
                    </a:p>
                    <a:p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GP2.4 Asignar las Responsabilidades</a:t>
                      </a:r>
                    </a:p>
                    <a:p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GP2.5 Capacitar a las Personas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GP2.6 Administrar las Configuraciones</a:t>
                      </a:r>
                      <a:endParaRPr lang="es-CL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GP2.7 Identificar e Involucrar a los </a:t>
                      </a:r>
                      <a:r>
                        <a:rPr lang="es-CL" sz="1400" baseline="0" dirty="0" err="1" smtClean="0">
                          <a:solidFill>
                            <a:srgbClr val="FF0000"/>
                          </a:solidFill>
                        </a:rPr>
                        <a:t>Stakeholders</a:t>
                      </a: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 Relevantes</a:t>
                      </a:r>
                      <a:endParaRPr lang="es-CL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GP2.8 Monitorear y Controlar el Proceso</a:t>
                      </a:r>
                      <a:endParaRPr lang="es-CL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GP2.9 Evaluar Objetivamente la Adherencia</a:t>
                      </a:r>
                      <a:endParaRPr lang="es-CL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GP2.10 Revisar el Estado con la Alta Gerencia</a:t>
                      </a:r>
                      <a:endParaRPr lang="es-CL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FF0000"/>
                          </a:solidFill>
                        </a:rPr>
                        <a:t>GG3: Institucionalizar un Proceso Definido</a:t>
                      </a:r>
                      <a:endParaRPr lang="es-C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FF0000"/>
                          </a:solidFill>
                        </a:rPr>
                        <a:t>GP3.1</a:t>
                      </a:r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 Establecer un Proceso Definido</a:t>
                      </a:r>
                    </a:p>
                    <a:p>
                      <a:r>
                        <a:rPr lang="es-CL" sz="1400" baseline="0" dirty="0" smtClean="0">
                          <a:solidFill>
                            <a:srgbClr val="FF0000"/>
                          </a:solidFill>
                        </a:rPr>
                        <a:t>GP3.2 Recolectar Información de Mejoramiento</a:t>
                      </a:r>
                      <a:endParaRPr lang="es-C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96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GG4: Institucionalizar un Proceso</a:t>
                      </a:r>
                      <a:r>
                        <a:rPr lang="es-CL" sz="1400" baseline="0" dirty="0" smtClean="0"/>
                        <a:t> Administrado Cuantitativamente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GP4.1</a:t>
                      </a:r>
                      <a:r>
                        <a:rPr lang="es-CL" sz="1400" baseline="0" dirty="0" smtClean="0"/>
                        <a:t> Establecer Objetivos Cuantitativos para los Procesos</a:t>
                      </a:r>
                    </a:p>
                    <a:p>
                      <a:r>
                        <a:rPr lang="es-CL" sz="1400" baseline="0" dirty="0" smtClean="0"/>
                        <a:t>GP4.2 Estabilizar el Rendimiento de los Subprocesos</a:t>
                      </a:r>
                      <a:endParaRPr lang="es-CL" sz="1400" dirty="0"/>
                    </a:p>
                  </a:txBody>
                  <a:tcPr/>
                </a:tc>
              </a:tr>
              <a:tr h="27620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GG5: Institucionalizar</a:t>
                      </a:r>
                      <a:r>
                        <a:rPr lang="es-CL" sz="1400" baseline="0" dirty="0" smtClean="0"/>
                        <a:t> un Proceso en Optimización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GP5.1 Asegurar</a:t>
                      </a:r>
                      <a:r>
                        <a:rPr lang="es-CL" sz="1400" baseline="0" dirty="0" smtClean="0"/>
                        <a:t> el Proceso de Mejoramiento Continuo</a:t>
                      </a:r>
                    </a:p>
                    <a:p>
                      <a:r>
                        <a:rPr lang="es-CL" sz="1400" baseline="0" dirty="0" smtClean="0"/>
                        <a:t>GP5.2 Corregir las Causas Raíces de los Problemas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5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Nivel 1: Inicial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Los procesos  se ejecutan y usualmente cumplen sus objetivos, pero de una manera ad-hoc y ocasionalmente caótica.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La ejecución es dependiente de la competencia y actos heroicos de las personas.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La alta calidad y el desempeño correctos es posible, en la medida que los mejores recursos humanos sean asignados a las tareas.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El desempeño es difícil de predecir.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Las prácticas de administración pueden no ser efectivas.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</p:txBody>
      </p:sp>
      <p:sp>
        <p:nvSpPr>
          <p:cNvPr id="2" name="1 Nube"/>
          <p:cNvSpPr/>
          <p:nvPr/>
        </p:nvSpPr>
        <p:spPr>
          <a:xfrm>
            <a:off x="3203848" y="4725144"/>
            <a:ext cx="2016224" cy="115212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CuadroTexto"/>
          <p:cNvSpPr txBox="1"/>
          <p:nvPr/>
        </p:nvSpPr>
        <p:spPr>
          <a:xfrm>
            <a:off x="2195736" y="511654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51165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OUT?</a:t>
            </a:r>
            <a:endParaRPr lang="es-CL" dirty="0"/>
          </a:p>
        </p:txBody>
      </p:sp>
      <p:cxnSp>
        <p:nvCxnSpPr>
          <p:cNvPr id="10" name="9 Conector recto de flecha"/>
          <p:cNvCxnSpPr>
            <a:stCxn id="6" idx="3"/>
            <a:endCxn id="2" idx="2"/>
          </p:cNvCxnSpPr>
          <p:nvPr/>
        </p:nvCxnSpPr>
        <p:spPr>
          <a:xfrm>
            <a:off x="2699792" y="5301208"/>
            <a:ext cx="510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2" idx="0"/>
            <a:endCxn id="8" idx="1"/>
          </p:cNvCxnSpPr>
          <p:nvPr/>
        </p:nvCxnSpPr>
        <p:spPr>
          <a:xfrm>
            <a:off x="5218392" y="5301208"/>
            <a:ext cx="6497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3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Nivel 2: Administrado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472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La administración de los proyectos es más disciplinada.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Se establecen y siguen las políticas organizacionales.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Los planes de los proyectos y las descripciones de los procesos se documentan y siguen.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Se asignan los recursos adecuados.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La responsabilidad y la autoridad están definidas y asignadas.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Los éxitos pasados pueden repetirse en proyectos similares.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La disciplina ayuda a asegurar que las prácticas existentes se mantienen en los períodos de estrés.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La administración tienen visibilidad adecuada del estado de las actividades y de los productos de trabajo.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511654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51165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OUT</a:t>
            </a:r>
            <a:endParaRPr lang="es-CL" dirty="0"/>
          </a:p>
        </p:txBody>
      </p:sp>
      <p:cxnSp>
        <p:nvCxnSpPr>
          <p:cNvPr id="10" name="9 Conector recto de flecha"/>
          <p:cNvCxnSpPr>
            <a:stCxn id="6" idx="3"/>
          </p:cNvCxnSpPr>
          <p:nvPr/>
        </p:nvCxnSpPr>
        <p:spPr>
          <a:xfrm>
            <a:off x="971600" y="5301208"/>
            <a:ext cx="510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8" idx="1"/>
          </p:cNvCxnSpPr>
          <p:nvPr/>
        </p:nvCxnSpPr>
        <p:spPr>
          <a:xfrm>
            <a:off x="3490200" y="5301208"/>
            <a:ext cx="6497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81910" y="4869160"/>
            <a:ext cx="1937962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16 Conector recto"/>
          <p:cNvCxnSpPr/>
          <p:nvPr/>
        </p:nvCxnSpPr>
        <p:spPr>
          <a:xfrm flipV="1">
            <a:off x="1619672" y="5300951"/>
            <a:ext cx="1656184" cy="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763688" y="5116285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2151244" y="5120627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538800" y="5122799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2926357" y="5118456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ilindro"/>
          <p:cNvSpPr/>
          <p:nvPr/>
        </p:nvSpPr>
        <p:spPr>
          <a:xfrm>
            <a:off x="1907704" y="6021288"/>
            <a:ext cx="1090661" cy="50405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Métricas</a:t>
            </a:r>
            <a:endParaRPr lang="es-CL" sz="1600" dirty="0"/>
          </a:p>
        </p:txBody>
      </p:sp>
      <p:cxnSp>
        <p:nvCxnSpPr>
          <p:cNvPr id="20" name="19 Conector recto de flecha"/>
          <p:cNvCxnSpPr>
            <a:stCxn id="9" idx="2"/>
            <a:endCxn id="18" idx="1"/>
          </p:cNvCxnSpPr>
          <p:nvPr/>
        </p:nvCxnSpPr>
        <p:spPr>
          <a:xfrm>
            <a:off x="2450891" y="5877272"/>
            <a:ext cx="214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4351984"/>
            <a:ext cx="3351358" cy="21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3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Nivel 3: Definido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980728"/>
            <a:ext cx="8463314" cy="5760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La organización posee un conjunto de procesos estándares que los proyectos adaptan a sus necesidades.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Los procesos están bien caracterizados, se entienden bien y están descritos en estándares, procedimientos, herramientas y métodos.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Los procesos son comunes a toda la organización y se pueden adaptar a las necesidades de cada proyecto usando guías de adaptación definidas.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Los procesos de ingeniería se implementan de una manera más efectiva.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Se identifican y satisfacen las necesidades de entrenamiento de la organización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La gerencia establece objetivos de proceso en base a este proceso común.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Las métricas miden procesos comparables y usados consistentemente por todos los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La organización se hace más proactiva.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511654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51165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OUT</a:t>
            </a:r>
            <a:endParaRPr lang="es-CL" dirty="0"/>
          </a:p>
        </p:txBody>
      </p:sp>
      <p:cxnSp>
        <p:nvCxnSpPr>
          <p:cNvPr id="10" name="9 Conector recto de flecha"/>
          <p:cNvCxnSpPr>
            <a:stCxn id="6" idx="3"/>
          </p:cNvCxnSpPr>
          <p:nvPr/>
        </p:nvCxnSpPr>
        <p:spPr>
          <a:xfrm>
            <a:off x="971600" y="5301208"/>
            <a:ext cx="510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8" idx="1"/>
          </p:cNvCxnSpPr>
          <p:nvPr/>
        </p:nvCxnSpPr>
        <p:spPr>
          <a:xfrm>
            <a:off x="3490200" y="5301208"/>
            <a:ext cx="6497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81910" y="4941168"/>
            <a:ext cx="1937962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16 Conector recto"/>
          <p:cNvCxnSpPr/>
          <p:nvPr/>
        </p:nvCxnSpPr>
        <p:spPr>
          <a:xfrm flipV="1">
            <a:off x="1619672" y="5372959"/>
            <a:ext cx="1656184" cy="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763688" y="5188293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2151244" y="5192635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538800" y="5194807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2926357" y="5190464"/>
            <a:ext cx="144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ilindro"/>
          <p:cNvSpPr/>
          <p:nvPr/>
        </p:nvSpPr>
        <p:spPr>
          <a:xfrm>
            <a:off x="1907704" y="6165304"/>
            <a:ext cx="1090661" cy="50405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Métricas</a:t>
            </a:r>
            <a:endParaRPr lang="es-CL" sz="1600" dirty="0"/>
          </a:p>
        </p:txBody>
      </p:sp>
      <p:cxnSp>
        <p:nvCxnSpPr>
          <p:cNvPr id="20" name="19 Conector recto de flecha"/>
          <p:cNvCxnSpPr>
            <a:stCxn id="9" idx="2"/>
            <a:endCxn id="18" idx="1"/>
          </p:cNvCxnSpPr>
          <p:nvPr/>
        </p:nvCxnSpPr>
        <p:spPr>
          <a:xfrm>
            <a:off x="2450891" y="5949280"/>
            <a:ext cx="214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1 Cilindro"/>
          <p:cNvSpPr/>
          <p:nvPr/>
        </p:nvSpPr>
        <p:spPr>
          <a:xfrm>
            <a:off x="1866429" y="4135960"/>
            <a:ext cx="1162669" cy="51717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Procesos Estándares</a:t>
            </a:r>
            <a:endParaRPr lang="es-CL" sz="1200" dirty="0"/>
          </a:p>
        </p:txBody>
      </p:sp>
      <p:cxnSp>
        <p:nvCxnSpPr>
          <p:cNvPr id="19" name="18 Conector recto de flecha"/>
          <p:cNvCxnSpPr>
            <a:stCxn id="2" idx="3"/>
            <a:endCxn id="9" idx="0"/>
          </p:cNvCxnSpPr>
          <p:nvPr/>
        </p:nvCxnSpPr>
        <p:spPr>
          <a:xfrm>
            <a:off x="2447764" y="4653136"/>
            <a:ext cx="3127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88691"/>
            <a:ext cx="3471592" cy="26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Nivel 4: Administrado Cuantitativamente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980728"/>
            <a:ext cx="8463314" cy="5760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El comportamiento del proceso es predecible y comprendido cuantitativamente.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Existe una base cuantitativa para la toma de decisiones que permite </a:t>
            </a:r>
            <a:r>
              <a:rPr lang="es-CL" sz="1600" dirty="0" err="1" smtClean="0">
                <a:solidFill>
                  <a:schemeClr val="tx1"/>
                </a:solidFill>
              </a:rPr>
              <a:t>acanzar</a:t>
            </a:r>
            <a:r>
              <a:rPr lang="es-CL" sz="1600" dirty="0" smtClean="0">
                <a:solidFill>
                  <a:schemeClr val="tx1"/>
                </a:solidFill>
              </a:rPr>
              <a:t> la calidad establecida del producto o servicio y las metas de desempeño del proceso.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Se utilizan métodos estadísticos y cuantitativos a nivel de los proyectos y de la organización para: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L" sz="1600" dirty="0" smtClean="0">
                <a:solidFill>
                  <a:schemeClr val="tx1"/>
                </a:solidFill>
              </a:rPr>
              <a:t>Entender los desempeños del proceso y la calidad del producto y servicio pasados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L" sz="1600" dirty="0" smtClean="0">
                <a:solidFill>
                  <a:schemeClr val="tx1"/>
                </a:solidFill>
              </a:rPr>
              <a:t>Predecir el desempeño del proceso y la calidad del producto y servicio futuros.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Se establecen objetivos cuantitativos para el rendimiento de la calidad y de los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Se recolectan mediciones detalladas del rendimiento de estos procesos y se analizan estadísticamente.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Las causas especiales de variación de procesos se identifican para poder remover sus orígenes.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En este nivel se adquiere la capacidad de predecir cuantitativamente el rendimiento de los procesos.</a:t>
            </a: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91" y="5085184"/>
            <a:ext cx="545858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1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Nivel 5: En Optimización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980728"/>
            <a:ext cx="8463314" cy="5760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Los análisis se concentran en discernir las causas comunes de la variabilidad de los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Se utilizan mediciones para: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L" sz="1600" dirty="0" smtClean="0">
                <a:solidFill>
                  <a:schemeClr val="tx1"/>
                </a:solidFill>
              </a:rPr>
              <a:t>Seleccionar mejores e innovaciones.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L" sz="1600" dirty="0" smtClean="0">
                <a:solidFill>
                  <a:schemeClr val="tx1"/>
                </a:solidFill>
              </a:rPr>
              <a:t>Estimar los costos y los beneficios de las mejoras e innovaciones.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L" sz="1600" dirty="0" smtClean="0">
                <a:solidFill>
                  <a:schemeClr val="tx1"/>
                </a:solidFill>
              </a:rPr>
              <a:t>Medir los costos y los beneficios reales de las mejoras e innovaciones.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Tanto los procesos definidos para los proyectos como para la organización son el objetivo de las actividades de mejora.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Se establecen objetivos cuantitativos de mejora de los procesos para la organización y se revisan continuamente para reflejar los cambios en los objetivos del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Se identifican, evalúan y despliegan mejoras e innovaciones incrementales que aumentan de una manera medible las capacidades de los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Enfoque en la mejora continua del rendimiento del proceso mediante mejoras tecnológicas incrementales e </a:t>
            </a:r>
            <a:r>
              <a:rPr lang="es-CL" sz="1600" dirty="0" err="1" smtClean="0">
                <a:solidFill>
                  <a:schemeClr val="tx1"/>
                </a:solidFill>
              </a:rPr>
              <a:t>innovativas</a:t>
            </a:r>
            <a:r>
              <a:rPr lang="es-CL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La organización adquiere la capacidad de introducir cambios manteniendo su impacto bajo control.</a:t>
            </a: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36" y="5229200"/>
            <a:ext cx="4772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5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Decisiones Previas a la implementación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980728"/>
            <a:ext cx="8463314" cy="5760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Seleccionar la representación a utilizar: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Continua (</a:t>
            </a:r>
            <a:r>
              <a:rPr lang="es-CL" sz="2000" dirty="0" err="1" smtClean="0">
                <a:solidFill>
                  <a:schemeClr val="tx1"/>
                </a:solidFill>
              </a:rPr>
              <a:t>continuous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Escalonada (</a:t>
            </a:r>
            <a:r>
              <a:rPr lang="es-CL" sz="2000" dirty="0" err="1" smtClean="0">
                <a:solidFill>
                  <a:schemeClr val="tx1"/>
                </a:solidFill>
              </a:rPr>
              <a:t>staged</a:t>
            </a:r>
            <a:r>
              <a:rPr lang="es-CL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Elegir el nivel de madurez o el perfil de capacidades a alcanzar.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Determinar el modelo aplicable: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CMMI-</a:t>
            </a:r>
            <a:r>
              <a:rPr lang="es-CL" sz="2000" dirty="0" err="1" smtClean="0">
                <a:solidFill>
                  <a:schemeClr val="tx1"/>
                </a:solidFill>
              </a:rPr>
              <a:t>Dev</a:t>
            </a:r>
            <a:endParaRPr lang="es-CL" sz="20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CMMI-</a:t>
            </a:r>
            <a:r>
              <a:rPr lang="es-CL" sz="2000" dirty="0" err="1" smtClean="0">
                <a:solidFill>
                  <a:schemeClr val="tx1"/>
                </a:solidFill>
              </a:rPr>
              <a:t>Dev</a:t>
            </a:r>
            <a:r>
              <a:rPr lang="es-CL" sz="2000" dirty="0" smtClean="0">
                <a:solidFill>
                  <a:schemeClr val="tx1"/>
                </a:solidFill>
              </a:rPr>
              <a:t> + Sin IPPD</a:t>
            </a:r>
          </a:p>
          <a:p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1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Modelo Proceso IDEAL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691"/>
            <a:ext cx="9144000" cy="55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Tipos de Evaluaciones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980728"/>
            <a:ext cx="8463314" cy="5760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La </a:t>
            </a:r>
            <a:r>
              <a:rPr lang="es-CL" sz="2000" b="1" dirty="0" smtClean="0">
                <a:solidFill>
                  <a:srgbClr val="FF0000"/>
                </a:solidFill>
              </a:rPr>
              <a:t>evaluación oficial</a:t>
            </a:r>
            <a:r>
              <a:rPr lang="es-CL" sz="2000" dirty="0" smtClean="0">
                <a:solidFill>
                  <a:schemeClr val="tx1"/>
                </a:solidFill>
              </a:rPr>
              <a:t> (clase A) la realizan evaluadores oficialmente autorizados por el SEI: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Reconocida por el SEI.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Incorporada al </a:t>
            </a:r>
            <a:r>
              <a:rPr lang="es-CL" sz="2000" dirty="0" err="1" smtClean="0">
                <a:solidFill>
                  <a:schemeClr val="tx1"/>
                </a:solidFill>
              </a:rPr>
              <a:t>Maturity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Profile</a:t>
            </a:r>
            <a:r>
              <a:rPr lang="es-CL" sz="20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SCAMPI : Estándar CMM </a:t>
            </a:r>
            <a:r>
              <a:rPr lang="es-CL" sz="2000" dirty="0" err="1" smtClean="0">
                <a:solidFill>
                  <a:schemeClr val="tx1"/>
                </a:solidFill>
              </a:rPr>
              <a:t>Appraisal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Method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for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Process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Improvement</a:t>
            </a:r>
            <a:r>
              <a:rPr lang="es-CL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La </a:t>
            </a:r>
            <a:r>
              <a:rPr lang="es-CL" sz="2000" b="1" dirty="0" smtClean="0">
                <a:solidFill>
                  <a:srgbClr val="FF0000"/>
                </a:solidFill>
              </a:rPr>
              <a:t>evaluación no oficial </a:t>
            </a:r>
            <a:r>
              <a:rPr lang="es-CL" sz="2000" dirty="0" smtClean="0">
                <a:solidFill>
                  <a:schemeClr val="tx1"/>
                </a:solidFill>
              </a:rPr>
              <a:t>(Clase B) puede realizarla cualquier organización interesada en hacerlo.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Diagnostico inicial.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Preparación para la evaluación oficial.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Ejemplo: PMAM – </a:t>
            </a:r>
            <a:r>
              <a:rPr lang="es-CL" sz="2000" dirty="0" err="1" smtClean="0">
                <a:solidFill>
                  <a:schemeClr val="tx1"/>
                </a:solidFill>
              </a:rPr>
              <a:t>Procesix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Multipurpose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Assesment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Method</a:t>
            </a:r>
            <a:endParaRPr lang="es-CL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La </a:t>
            </a:r>
            <a:r>
              <a:rPr lang="es-CL" sz="2000" b="1" dirty="0" smtClean="0">
                <a:solidFill>
                  <a:srgbClr val="FF0000"/>
                </a:solidFill>
              </a:rPr>
              <a:t>evaluación informal </a:t>
            </a:r>
            <a:r>
              <a:rPr lang="es-CL" sz="2000" dirty="0" smtClean="0">
                <a:solidFill>
                  <a:schemeClr val="tx1"/>
                </a:solidFill>
              </a:rPr>
              <a:t>(Clase C) puede realizarla cualquier organización interesada en hacerlo, incluso una auto-evaluación.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Análisis del estado actual.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Análisis puntual (</a:t>
            </a:r>
            <a:r>
              <a:rPr lang="es-CL" sz="2000" dirty="0" err="1" smtClean="0">
                <a:solidFill>
                  <a:schemeClr val="tx1"/>
                </a:solidFill>
              </a:rPr>
              <a:t>quick</a:t>
            </a:r>
            <a:r>
              <a:rPr lang="es-CL" sz="2000" dirty="0" smtClean="0">
                <a:solidFill>
                  <a:schemeClr val="tx1"/>
                </a:solidFill>
              </a:rPr>
              <a:t> look) de las Pas.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CL" sz="2000" dirty="0" smtClean="0">
                <a:solidFill>
                  <a:schemeClr val="tx1"/>
                </a:solidFill>
              </a:rPr>
              <a:t>Autoevaluaciones.</a:t>
            </a:r>
            <a:endParaRPr lang="es-CL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38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Características Comparadas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91542"/>
              </p:ext>
            </p:extLst>
          </p:nvPr>
        </p:nvGraphicFramePr>
        <p:xfrm>
          <a:off x="128991" y="2636912"/>
          <a:ext cx="872928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22"/>
                <a:gridCol w="2182322"/>
                <a:gridCol w="2182322"/>
                <a:gridCol w="2182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Características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Clase</a:t>
                      </a:r>
                      <a:r>
                        <a:rPr lang="es-CL" sz="1600" baseline="0" dirty="0" smtClean="0"/>
                        <a:t> 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Clase B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Clase C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sz="1600" dirty="0" smtClean="0"/>
                        <a:t>Cantidad de evidencia objetiva evaluada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Alta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Media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Baja</a:t>
                      </a:r>
                      <a:endParaRPr lang="es-CL" sz="1600" dirty="0"/>
                    </a:p>
                  </a:txBody>
                  <a:tcPr/>
                </a:tc>
              </a:tr>
              <a:tr h="298936">
                <a:tc>
                  <a:txBody>
                    <a:bodyPr/>
                    <a:lstStyle/>
                    <a:p>
                      <a:pPr algn="l"/>
                      <a:r>
                        <a:rPr lang="es-CL" sz="1600" dirty="0" smtClean="0"/>
                        <a:t>Valoración</a:t>
                      </a:r>
                      <a:r>
                        <a:rPr lang="es-CL" sz="1600" baseline="0" dirty="0" smtClean="0"/>
                        <a:t> generada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Sí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No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No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sz="1600" dirty="0" smtClean="0"/>
                        <a:t>Necesidad</a:t>
                      </a:r>
                      <a:r>
                        <a:rPr lang="es-CL" sz="1600" baseline="0" dirty="0" smtClean="0"/>
                        <a:t> de Recursos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Alta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Media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Baja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sz="1600" dirty="0" smtClean="0"/>
                        <a:t>Tamaño</a:t>
                      </a:r>
                      <a:r>
                        <a:rPr lang="es-CL" sz="1600" baseline="0" dirty="0" smtClean="0"/>
                        <a:t> de los equipos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Grande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Mediano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Pequeño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sz="1600" dirty="0" smtClean="0"/>
                        <a:t>Requerimiento</a:t>
                      </a:r>
                      <a:r>
                        <a:rPr lang="es-CL" sz="1600" baseline="0" dirty="0" smtClean="0"/>
                        <a:t> para el Líder del Equipo de Evaluación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Lead </a:t>
                      </a:r>
                      <a:r>
                        <a:rPr lang="es-CL" sz="1600" dirty="0" err="1" smtClean="0"/>
                        <a:t>Appraiser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Lead </a:t>
                      </a:r>
                      <a:r>
                        <a:rPr lang="es-CL" sz="1600" dirty="0" err="1" smtClean="0"/>
                        <a:t>Appraiser</a:t>
                      </a:r>
                      <a:r>
                        <a:rPr lang="es-CL" sz="1600" dirty="0" smtClean="0"/>
                        <a:t> o persona entrenada y experimentada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Persona experimentada</a:t>
                      </a:r>
                      <a:r>
                        <a:rPr lang="es-CL" sz="1600" baseline="0" dirty="0" smtClean="0"/>
                        <a:t> o entrenada</a:t>
                      </a:r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Elipse"/>
          <p:cNvSpPr/>
          <p:nvPr/>
        </p:nvSpPr>
        <p:spPr>
          <a:xfrm>
            <a:off x="35496" y="1268760"/>
            <a:ext cx="2736304" cy="10081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50" dirty="0" smtClean="0"/>
              <a:t>Clase A:</a:t>
            </a:r>
          </a:p>
          <a:p>
            <a:pPr algn="ctr"/>
            <a:r>
              <a:rPr lang="es-CL" sz="1050" dirty="0" smtClean="0"/>
              <a:t>Método de evaluación completa</a:t>
            </a:r>
          </a:p>
          <a:p>
            <a:pPr algn="ctr"/>
            <a:r>
              <a:rPr lang="es-CL" sz="1050" dirty="0" smtClean="0"/>
              <a:t>Evalúa cobertura del modelo</a:t>
            </a:r>
          </a:p>
          <a:p>
            <a:pPr algn="ctr"/>
            <a:r>
              <a:rPr lang="es-CL" sz="1050" dirty="0" smtClean="0"/>
              <a:t>Entrega el nivel de madurez</a:t>
            </a:r>
            <a:endParaRPr lang="es-CL" sz="1050" dirty="0"/>
          </a:p>
        </p:txBody>
      </p:sp>
      <p:sp>
        <p:nvSpPr>
          <p:cNvPr id="8" name="7 Elipse"/>
          <p:cNvSpPr/>
          <p:nvPr/>
        </p:nvSpPr>
        <p:spPr>
          <a:xfrm>
            <a:off x="2915816" y="1268760"/>
            <a:ext cx="3299258" cy="10081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Clase B:</a:t>
            </a:r>
          </a:p>
          <a:p>
            <a:pPr algn="ctr"/>
            <a:r>
              <a:rPr lang="es-CL" sz="1000" dirty="0" smtClean="0"/>
              <a:t>Método de evaluación parcial</a:t>
            </a:r>
          </a:p>
          <a:p>
            <a:pPr algn="ctr"/>
            <a:r>
              <a:rPr lang="es-CL" sz="1000" dirty="0" smtClean="0"/>
              <a:t>Menor Costo</a:t>
            </a:r>
          </a:p>
          <a:p>
            <a:pPr algn="ctr"/>
            <a:r>
              <a:rPr lang="es-CL" sz="1000" dirty="0" smtClean="0"/>
              <a:t>Enfocado en áreas de proceso específicas</a:t>
            </a:r>
          </a:p>
          <a:p>
            <a:pPr algn="ctr"/>
            <a:r>
              <a:rPr lang="es-CL" sz="1000" dirty="0" smtClean="0"/>
              <a:t>No entrega nivel de madurez</a:t>
            </a:r>
            <a:endParaRPr lang="es-CL" sz="1000" dirty="0"/>
          </a:p>
        </p:txBody>
      </p:sp>
      <p:sp>
        <p:nvSpPr>
          <p:cNvPr id="9" name="8 Elipse"/>
          <p:cNvSpPr/>
          <p:nvPr/>
        </p:nvSpPr>
        <p:spPr>
          <a:xfrm>
            <a:off x="6300192" y="1272086"/>
            <a:ext cx="2736304" cy="10081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Clase C:</a:t>
            </a:r>
          </a:p>
          <a:p>
            <a:pPr algn="ctr"/>
            <a:r>
              <a:rPr lang="es-CL" sz="1000" dirty="0" smtClean="0"/>
              <a:t>Quick look</a:t>
            </a:r>
          </a:p>
          <a:p>
            <a:pPr algn="ctr"/>
            <a:r>
              <a:rPr lang="es-CL" sz="1000" dirty="0" smtClean="0"/>
              <a:t>Evaluación de prácticas específicas</a:t>
            </a:r>
          </a:p>
          <a:p>
            <a:pPr algn="ctr"/>
            <a:r>
              <a:rPr lang="es-CL" sz="1000" dirty="0" smtClean="0"/>
              <a:t>Bajo costo, no requiere entrenamiento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109493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miriamrochadiaz.files.wordpress.com/2013/01/trabajo-en-equipo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3720" y="4337720"/>
            <a:ext cx="2520280" cy="2520280"/>
          </a:xfrm>
          <a:prstGeom prst="rect">
            <a:avLst/>
          </a:prstGeom>
          <a:noFill/>
        </p:spPr>
      </p:pic>
      <p:sp>
        <p:nvSpPr>
          <p:cNvPr id="6" name="5 Rectángulo redondeado"/>
          <p:cNvSpPr/>
          <p:nvPr/>
        </p:nvSpPr>
        <p:spPr>
          <a:xfrm>
            <a:off x="539552" y="1412776"/>
            <a:ext cx="6104150" cy="4521684"/>
          </a:xfrm>
          <a:prstGeom prst="roundRect">
            <a:avLst>
              <a:gd name="adj" fmla="val 6000"/>
            </a:avLst>
          </a:prstGeom>
          <a:gradFill flip="none" rotWithShape="1">
            <a:gsLst>
              <a:gs pos="0">
                <a:schemeClr val="accent1">
                  <a:lumMod val="50000"/>
                  <a:alpha val="1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dk1"/>
                </a:solidFill>
              </a:rPr>
              <a:t> </a:t>
            </a:r>
            <a:r>
              <a:rPr lang="es-CL" sz="2400" b="1" dirty="0"/>
              <a:t>Reconocer  las áreas de procesos clave en una organización o proveedor para la producción de </a:t>
            </a:r>
            <a:r>
              <a:rPr lang="es-CL" sz="2400" b="1" dirty="0" smtClean="0"/>
              <a:t>software</a:t>
            </a:r>
          </a:p>
          <a:p>
            <a:pPr>
              <a:buFont typeface="Arial" pitchFamily="34" charset="0"/>
              <a:buChar char="•"/>
            </a:pPr>
            <a:r>
              <a:rPr lang="es-CL" sz="2400" b="1" dirty="0" smtClean="0"/>
              <a:t> Reconocer </a:t>
            </a:r>
            <a:r>
              <a:rPr lang="es-CL" sz="2400" b="1" dirty="0"/>
              <a:t>la mejora continua de procesos de acuerdo a las necesidades de la organización</a:t>
            </a:r>
            <a:endParaRPr lang="es-C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CMMI –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Capability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Maturity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Model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611560" y="1142984"/>
            <a:ext cx="7848872" cy="53823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rgbClr val="FF0000"/>
                </a:solidFill>
              </a:rPr>
              <a:t>Modelo de Madurez de las Capacidades </a:t>
            </a:r>
            <a:r>
              <a:rPr lang="es-CL" sz="2000" dirty="0" smtClean="0"/>
              <a:t>de la organización para administrar los procesos de desarrollo, adquisición y/o mantención de productos o servicios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rgbClr val="FF0000"/>
                </a:solidFill>
              </a:rPr>
              <a:t>Madurez:</a:t>
            </a:r>
            <a:r>
              <a:rPr lang="es-CL" sz="2000" dirty="0" smtClean="0"/>
              <a:t> capacidad de la organización para controlar los procesos de desarrollo, adquisición y mantención de productos o servicios.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rgbClr val="FF0000"/>
                </a:solidFill>
              </a:rPr>
              <a:t>Objetivo:</a:t>
            </a:r>
            <a:r>
              <a:rPr lang="es-CL" sz="2000" dirty="0" smtClean="0"/>
              <a:t> establecer y mejorar el nivel de madurez de los procesos de desarrollo, adquisición y mantención de productos y servicios.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Modelo descriptivo y normativo (</a:t>
            </a:r>
            <a:r>
              <a:rPr lang="es-CL" sz="2000" b="1" dirty="0" smtClean="0">
                <a:solidFill>
                  <a:srgbClr val="FF0000"/>
                </a:solidFill>
              </a:rPr>
              <a:t>Qué</a:t>
            </a:r>
            <a:r>
              <a:rPr lang="es-CL" sz="2000" dirty="0" smtClean="0"/>
              <a:t>). No es prescriptivo (</a:t>
            </a:r>
            <a:r>
              <a:rPr lang="es-CL" sz="2000" b="1" dirty="0" smtClean="0">
                <a:solidFill>
                  <a:srgbClr val="FF0000"/>
                </a:solidFill>
              </a:rPr>
              <a:t>Cómo</a:t>
            </a:r>
            <a:r>
              <a:rPr lang="es-CL" sz="20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Aplicación del </a:t>
            </a:r>
            <a:r>
              <a:rPr lang="es-CL" sz="2000" b="1" dirty="0" smtClean="0">
                <a:solidFill>
                  <a:srgbClr val="FF0000"/>
                </a:solidFill>
              </a:rPr>
              <a:t>sentido común </a:t>
            </a:r>
            <a:r>
              <a:rPr lang="es-CL" sz="2000" dirty="0" smtClean="0"/>
              <a:t>de la administración de procesos y del mejoramiento de la calidad al desarrollo, la adquisición y/o la mantención de productos o servicios. </a:t>
            </a:r>
            <a:endParaRPr lang="es-CL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8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necesidad de calidad en el software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b="1" dirty="0" err="1" smtClean="0">
                <a:solidFill>
                  <a:srgbClr val="FF0000"/>
                </a:solidFill>
              </a:rPr>
              <a:t>Capability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Maturity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Model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Integration</a:t>
            </a:r>
            <a:r>
              <a:rPr lang="es-CL" sz="1600" b="1" dirty="0" smtClean="0">
                <a:solidFill>
                  <a:srgbClr val="FF0000"/>
                </a:solidFill>
              </a:rPr>
              <a:t>: </a:t>
            </a:r>
            <a:r>
              <a:rPr lang="es-CL" sz="1600" dirty="0" smtClean="0">
                <a:solidFill>
                  <a:schemeClr val="tx1"/>
                </a:solidFill>
              </a:rPr>
              <a:t>modelo de madurez y capacidades integrado.</a:t>
            </a:r>
          </a:p>
          <a:p>
            <a:endParaRPr lang="es-CL" sz="1600" dirty="0">
              <a:solidFill>
                <a:schemeClr val="tx1"/>
              </a:solidFill>
            </a:endParaRPr>
          </a:p>
          <a:p>
            <a:r>
              <a:rPr lang="es-CL" sz="1600" dirty="0" smtClean="0">
                <a:solidFill>
                  <a:schemeClr val="tx1"/>
                </a:solidFill>
              </a:rPr>
              <a:t>Integración de disciplinas (</a:t>
            </a:r>
            <a:r>
              <a:rPr lang="es-CL" sz="1600" dirty="0" err="1" smtClean="0">
                <a:solidFill>
                  <a:schemeClr val="tx1"/>
                </a:solidFill>
              </a:rPr>
              <a:t>bodies</a:t>
            </a:r>
            <a:r>
              <a:rPr lang="es-CL" sz="1600" dirty="0" smtClean="0">
                <a:solidFill>
                  <a:schemeClr val="tx1"/>
                </a:solidFill>
              </a:rPr>
              <a:t> of </a:t>
            </a:r>
            <a:r>
              <a:rPr lang="es-CL" sz="1600" dirty="0" err="1" smtClean="0">
                <a:solidFill>
                  <a:schemeClr val="tx1"/>
                </a:solidFill>
              </a:rPr>
              <a:t>knowledge</a:t>
            </a:r>
            <a:r>
              <a:rPr lang="es-CL" sz="1600" dirty="0" smtClean="0">
                <a:solidFill>
                  <a:schemeClr val="tx1"/>
                </a:solidFill>
              </a:rPr>
              <a:t>) que son esenciales para el desarrollo y mantención de productos en un todo consistente: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Ingeniería de sistemas.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Ingeniería de software</a:t>
            </a:r>
            <a:r>
              <a:rPr lang="es-CL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Ingeniería de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Adquisiciones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Otras ingenierías.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tx1"/>
              </a:solidFill>
            </a:endParaRPr>
          </a:p>
          <a:p>
            <a:r>
              <a:rPr lang="es-CL" sz="1600" b="1" dirty="0" err="1" smtClean="0">
                <a:solidFill>
                  <a:srgbClr val="FF0000"/>
                </a:solidFill>
              </a:rPr>
              <a:t>Capability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Maturity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Model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Integration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for</a:t>
            </a:r>
            <a:r>
              <a:rPr lang="es-CL" sz="1600" b="1" dirty="0" smtClean="0">
                <a:solidFill>
                  <a:srgbClr val="FF0000"/>
                </a:solidFill>
              </a:rPr>
              <a:t> </a:t>
            </a:r>
            <a:r>
              <a:rPr lang="es-CL" sz="1600" b="1" dirty="0" err="1" smtClean="0">
                <a:solidFill>
                  <a:srgbClr val="FF0000"/>
                </a:solidFill>
              </a:rPr>
              <a:t>Development</a:t>
            </a:r>
            <a:r>
              <a:rPr lang="es-CL" sz="1600" b="1" dirty="0" smtClean="0">
                <a:solidFill>
                  <a:srgbClr val="FF0000"/>
                </a:solidFill>
              </a:rPr>
              <a:t>: </a:t>
            </a:r>
            <a:r>
              <a:rPr lang="es-CL" sz="1600" dirty="0" smtClean="0">
                <a:solidFill>
                  <a:schemeClr val="tx1"/>
                </a:solidFill>
              </a:rPr>
              <a:t>modelo de madurez de las capacidades integrado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Ayuda a las organizaciones a mejorar sus procesos de desarrollo y mantención de productos y servicios;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Contiene las mejores prácticas para abordar las actividades de desarrollo y la mantención de productos y servicios;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tx1"/>
                </a:solidFill>
              </a:rPr>
              <a:t>Abarca las prácticas del ciclo de vida del producto o servicio desde la concepción hasta la entrega y mantención.</a:t>
            </a:r>
          </a:p>
        </p:txBody>
      </p:sp>
    </p:spTree>
    <p:extLst>
      <p:ext uri="{BB962C8B-B14F-4D97-AF65-F5344CB8AC3E}">
        <p14:creationId xmlns:p14="http://schemas.microsoft.com/office/powerpoint/2010/main" val="110655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Beneficios reportados al SEI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Mejoramiento de la predictibilidad del cronograma y del presupuesto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Mejora del time to </a:t>
            </a:r>
            <a:r>
              <a:rPr lang="es-CL" sz="2800" dirty="0" err="1" smtClean="0">
                <a:solidFill>
                  <a:schemeClr val="tx1"/>
                </a:solidFill>
              </a:rPr>
              <a:t>market</a:t>
            </a:r>
            <a:endParaRPr lang="es-CL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Incremento de la productividad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Mejoramiento de la calidad (en términos de los defectos)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Incremento de la satisfacción del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Mejora de la moral de los empleados.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Incremento del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Disminución del costo de la no calidad.</a:t>
            </a:r>
          </a:p>
          <a:p>
            <a:pPr algn="r"/>
            <a:r>
              <a:rPr lang="es-CL" sz="2800" dirty="0" smtClean="0">
                <a:solidFill>
                  <a:schemeClr val="tx1"/>
                </a:solidFill>
              </a:rPr>
              <a:t>Fuente: SEI</a:t>
            </a:r>
          </a:p>
        </p:txBody>
      </p:sp>
    </p:spTree>
    <p:extLst>
      <p:ext uri="{BB962C8B-B14F-4D97-AF65-F5344CB8AC3E}">
        <p14:creationId xmlns:p14="http://schemas.microsoft.com/office/powerpoint/2010/main" val="166476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SEI (Software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Engineering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Institute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Centro Federal de Investigación y Desarrollo (FRDC).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Fundado en 1984.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Forma parte de la </a:t>
            </a:r>
            <a:r>
              <a:rPr lang="es-CL" sz="2800" dirty="0" err="1" smtClean="0">
                <a:solidFill>
                  <a:schemeClr val="tx1"/>
                </a:solidFill>
              </a:rPr>
              <a:t>Carmegie</a:t>
            </a:r>
            <a:r>
              <a:rPr lang="es-CL" sz="2800" dirty="0" smtClean="0">
                <a:solidFill>
                  <a:schemeClr val="tx1"/>
                </a:solidFill>
              </a:rPr>
              <a:t> </a:t>
            </a:r>
            <a:r>
              <a:rPr lang="es-CL" sz="2800" dirty="0" err="1" smtClean="0">
                <a:solidFill>
                  <a:schemeClr val="tx1"/>
                </a:solidFill>
              </a:rPr>
              <a:t>Mellon</a:t>
            </a:r>
            <a:r>
              <a:rPr lang="es-CL" sz="2800" dirty="0" smtClean="0">
                <a:solidFill>
                  <a:schemeClr val="tx1"/>
                </a:solidFill>
              </a:rPr>
              <a:t> </a:t>
            </a:r>
            <a:r>
              <a:rPr lang="es-CL" sz="2800" dirty="0" err="1" smtClean="0">
                <a:solidFill>
                  <a:schemeClr val="tx1"/>
                </a:solidFill>
              </a:rPr>
              <a:t>University</a:t>
            </a:r>
            <a:r>
              <a:rPr lang="es-CL" sz="2800" dirty="0" smtClean="0">
                <a:solidFill>
                  <a:schemeClr val="tx1"/>
                </a:solidFill>
              </a:rPr>
              <a:t> (CMU), Pittsburgh, </a:t>
            </a:r>
            <a:r>
              <a:rPr lang="es-CL" sz="2800" dirty="0" err="1" smtClean="0">
                <a:solidFill>
                  <a:schemeClr val="tx1"/>
                </a:solidFill>
              </a:rPr>
              <a:t>Penssylvannia</a:t>
            </a:r>
            <a:r>
              <a:rPr lang="es-CL" sz="2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Auspiciado por la Office of </a:t>
            </a:r>
            <a:r>
              <a:rPr lang="es-CL" sz="2800" dirty="0" err="1" smtClean="0">
                <a:solidFill>
                  <a:schemeClr val="tx1"/>
                </a:solidFill>
              </a:rPr>
              <a:t>the</a:t>
            </a:r>
            <a:r>
              <a:rPr lang="es-CL" sz="2800" dirty="0" smtClean="0">
                <a:solidFill>
                  <a:schemeClr val="tx1"/>
                </a:solidFill>
              </a:rPr>
              <a:t> </a:t>
            </a:r>
            <a:r>
              <a:rPr lang="es-CL" sz="2800" dirty="0" err="1" smtClean="0">
                <a:solidFill>
                  <a:schemeClr val="tx1"/>
                </a:solidFill>
              </a:rPr>
              <a:t>Under</a:t>
            </a:r>
            <a:r>
              <a:rPr lang="es-CL" sz="2800" dirty="0" smtClean="0">
                <a:solidFill>
                  <a:schemeClr val="tx1"/>
                </a:solidFill>
              </a:rPr>
              <a:t> </a:t>
            </a:r>
            <a:r>
              <a:rPr lang="es-CL" sz="2800" dirty="0" err="1" smtClean="0">
                <a:solidFill>
                  <a:schemeClr val="tx1"/>
                </a:solidFill>
              </a:rPr>
              <a:t>Secretary</a:t>
            </a:r>
            <a:r>
              <a:rPr lang="es-CL" sz="2800" dirty="0" smtClean="0">
                <a:solidFill>
                  <a:schemeClr val="tx1"/>
                </a:solidFill>
              </a:rPr>
              <a:t> of </a:t>
            </a:r>
            <a:r>
              <a:rPr lang="es-CL" sz="2800" dirty="0" err="1" smtClean="0">
                <a:solidFill>
                  <a:schemeClr val="tx1"/>
                </a:solidFill>
              </a:rPr>
              <a:t>Defense</a:t>
            </a:r>
            <a:r>
              <a:rPr lang="es-CL" sz="2800" dirty="0" smtClean="0">
                <a:solidFill>
                  <a:schemeClr val="tx1"/>
                </a:solidFill>
              </a:rPr>
              <a:t> </a:t>
            </a:r>
            <a:r>
              <a:rPr lang="es-CL" sz="2800" dirty="0" err="1" smtClean="0">
                <a:solidFill>
                  <a:schemeClr val="tx1"/>
                </a:solidFill>
              </a:rPr>
              <a:t>for</a:t>
            </a:r>
            <a:r>
              <a:rPr lang="es-CL" sz="2800" dirty="0" smtClean="0">
                <a:solidFill>
                  <a:schemeClr val="tx1"/>
                </a:solidFill>
              </a:rPr>
              <a:t> </a:t>
            </a:r>
            <a:r>
              <a:rPr lang="es-CL" sz="2800" dirty="0" err="1" smtClean="0">
                <a:solidFill>
                  <a:schemeClr val="tx1"/>
                </a:solidFill>
              </a:rPr>
              <a:t>Acquisition</a:t>
            </a:r>
            <a:r>
              <a:rPr lang="es-CL" sz="2800" dirty="0" smtClean="0">
                <a:solidFill>
                  <a:schemeClr val="tx1"/>
                </a:solidFill>
              </a:rPr>
              <a:t> and </a:t>
            </a:r>
            <a:r>
              <a:rPr lang="es-CL" sz="2800" dirty="0" err="1" smtClean="0">
                <a:solidFill>
                  <a:schemeClr val="tx1"/>
                </a:solidFill>
              </a:rPr>
              <a:t>Technology</a:t>
            </a:r>
            <a:r>
              <a:rPr lang="es-CL" sz="2800" dirty="0" smtClean="0">
                <a:solidFill>
                  <a:schemeClr val="tx1"/>
                </a:solidFill>
              </a:rPr>
              <a:t> [OUSD(A&amp;T)].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tx1"/>
                </a:solidFill>
              </a:rPr>
              <a:t>Autores y Dueños de los modelos de madurez y capacidad (</a:t>
            </a:r>
            <a:r>
              <a:rPr lang="es-CL" sz="2800" dirty="0" err="1" smtClean="0">
                <a:solidFill>
                  <a:schemeClr val="tx1"/>
                </a:solidFill>
              </a:rPr>
              <a:t>maturity</a:t>
            </a:r>
            <a:r>
              <a:rPr lang="es-CL" sz="2800" dirty="0" smtClean="0">
                <a:solidFill>
                  <a:schemeClr val="tx1"/>
                </a:solidFill>
              </a:rPr>
              <a:t> </a:t>
            </a:r>
            <a:r>
              <a:rPr lang="es-CL" sz="2800" dirty="0" err="1" smtClean="0">
                <a:solidFill>
                  <a:schemeClr val="tx1"/>
                </a:solidFill>
              </a:rPr>
              <a:t>models</a:t>
            </a:r>
            <a:r>
              <a:rPr lang="es-CL" sz="2800" dirty="0" smtClean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50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Constelaciones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Una constelación es un colección de componentes de CMMI que incluye, para una determinada área de interés: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Un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Los materiales de entrenamiento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Los documentos relacionados con las evaluaciones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Actualmente hay tres constelaciones soportadas por la versión 1.2 del </a:t>
            </a:r>
            <a:r>
              <a:rPr lang="es-CL" dirty="0" err="1" smtClean="0">
                <a:solidFill>
                  <a:schemeClr val="tx1"/>
                </a:solidFill>
              </a:rPr>
              <a:t>framework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Desarrollo (</a:t>
            </a:r>
            <a:r>
              <a:rPr lang="es-CL" dirty="0" err="1" smtClean="0">
                <a:solidFill>
                  <a:schemeClr val="tx1"/>
                </a:solidFill>
              </a:rPr>
              <a:t>Development</a:t>
            </a:r>
            <a:r>
              <a:rPr lang="es-CL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Servicios (</a:t>
            </a:r>
            <a:r>
              <a:rPr lang="es-CL" dirty="0" err="1" smtClean="0">
                <a:solidFill>
                  <a:schemeClr val="tx1"/>
                </a:solidFill>
              </a:rPr>
              <a:t>Services</a:t>
            </a:r>
            <a:r>
              <a:rPr lang="es-CL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1"/>
                </a:solidFill>
              </a:rPr>
              <a:t>Adquisiciones (</a:t>
            </a:r>
            <a:r>
              <a:rPr lang="es-CL" dirty="0" err="1" smtClean="0">
                <a:solidFill>
                  <a:schemeClr val="tx1"/>
                </a:solidFill>
              </a:rPr>
              <a:t>Acquisitions</a:t>
            </a:r>
            <a:r>
              <a:rPr lang="es-CL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123728" y="4797152"/>
            <a:ext cx="1656184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CMMI-</a:t>
            </a:r>
            <a:r>
              <a:rPr lang="es-CL" sz="1200" b="1" dirty="0" err="1" smtClean="0">
                <a:solidFill>
                  <a:schemeClr val="tx1"/>
                </a:solidFill>
              </a:rPr>
              <a:t>Dev</a:t>
            </a:r>
            <a:endParaRPr lang="es-CL" sz="1200" b="1" dirty="0" smtClean="0">
              <a:solidFill>
                <a:schemeClr val="tx1"/>
              </a:solidFill>
            </a:endParaRPr>
          </a:p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Guías para la medición, monitoreo y gestión de los procesos de desarrollo.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4211961" y="4797152"/>
            <a:ext cx="1512168" cy="151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CMMI-DEV</a:t>
            </a:r>
            <a:endParaRPr lang="es-CL" dirty="0"/>
          </a:p>
        </p:txBody>
      </p:sp>
      <p:sp>
        <p:nvSpPr>
          <p:cNvPr id="8" name="7 Elipse"/>
          <p:cNvSpPr/>
          <p:nvPr/>
        </p:nvSpPr>
        <p:spPr>
          <a:xfrm>
            <a:off x="4788025" y="3789040"/>
            <a:ext cx="1427050" cy="13681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CMMI-SVC</a:t>
            </a:r>
            <a:endParaRPr lang="es-CL" dirty="0"/>
          </a:p>
        </p:txBody>
      </p:sp>
      <p:sp>
        <p:nvSpPr>
          <p:cNvPr id="9" name="8 Elipse"/>
          <p:cNvSpPr/>
          <p:nvPr/>
        </p:nvSpPr>
        <p:spPr>
          <a:xfrm>
            <a:off x="5364088" y="4797152"/>
            <a:ext cx="1584176" cy="15121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CMMI-ACQ</a:t>
            </a:r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6876256" y="3501008"/>
            <a:ext cx="1512168" cy="11161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CMMI-SVC</a:t>
            </a:r>
          </a:p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Guías para la provisión de servicios entre organizaciones y a clientes externos.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174632" y="4840982"/>
            <a:ext cx="1512168" cy="10441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smtClean="0">
                <a:solidFill>
                  <a:schemeClr val="tx1"/>
                </a:solidFill>
              </a:rPr>
              <a:t>CMMI-</a:t>
            </a:r>
            <a:r>
              <a:rPr lang="es-CL" sz="1100" b="1" dirty="0" err="1" smtClean="0">
                <a:solidFill>
                  <a:schemeClr val="tx1"/>
                </a:solidFill>
              </a:rPr>
              <a:t>Acq</a:t>
            </a:r>
            <a:endParaRPr lang="es-CL" sz="1100" b="1" dirty="0" smtClean="0">
              <a:solidFill>
                <a:schemeClr val="tx1"/>
              </a:solidFill>
            </a:endParaRPr>
          </a:p>
          <a:p>
            <a:pPr algn="ctr"/>
            <a:r>
              <a:rPr lang="es-CL" sz="1100" b="1" dirty="0" smtClean="0">
                <a:solidFill>
                  <a:schemeClr val="tx1"/>
                </a:solidFill>
              </a:rPr>
              <a:t>Guías para desarrollar un liderazgo informado y resuelto en las adquisiciones</a:t>
            </a:r>
            <a:endParaRPr lang="es-CL" sz="1100" b="1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220072" y="4869160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 smtClean="0"/>
              <a:t>16 Áreas de Proceso Comunes</a:t>
            </a:r>
            <a:endParaRPr lang="es-CL" sz="1000" b="1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779912" y="5337212"/>
            <a:ext cx="432049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0" idx="1"/>
          </p:cNvCxnSpPr>
          <p:nvPr/>
        </p:nvCxnSpPr>
        <p:spPr>
          <a:xfrm flipH="1">
            <a:off x="6215074" y="4059070"/>
            <a:ext cx="661182" cy="2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1" idx="1"/>
          </p:cNvCxnSpPr>
          <p:nvPr/>
        </p:nvCxnSpPr>
        <p:spPr>
          <a:xfrm flipH="1">
            <a:off x="6948264" y="5363040"/>
            <a:ext cx="226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02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Modelos en la constelación CMMI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for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Development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rgbClr val="FF0000"/>
                </a:solidFill>
              </a:rPr>
              <a:t>CMMI </a:t>
            </a:r>
            <a:r>
              <a:rPr lang="es-CL" sz="2000" b="1" dirty="0" err="1" smtClean="0">
                <a:solidFill>
                  <a:srgbClr val="FF0000"/>
                </a:solidFill>
              </a:rPr>
              <a:t>for</a:t>
            </a:r>
            <a:r>
              <a:rPr lang="es-CL" sz="2000" b="1" dirty="0" smtClean="0">
                <a:solidFill>
                  <a:srgbClr val="FF0000"/>
                </a:solidFill>
              </a:rPr>
              <a:t> </a:t>
            </a:r>
            <a:r>
              <a:rPr lang="es-CL" sz="2000" b="1" dirty="0" err="1" smtClean="0">
                <a:solidFill>
                  <a:srgbClr val="FF0000"/>
                </a:solidFill>
              </a:rPr>
              <a:t>Development</a:t>
            </a:r>
            <a:r>
              <a:rPr lang="es-CL" sz="2000" b="1" dirty="0" smtClean="0">
                <a:solidFill>
                  <a:srgbClr val="FF0000"/>
                </a:solidFill>
              </a:rPr>
              <a:t> </a:t>
            </a:r>
            <a:r>
              <a:rPr lang="es-CL" sz="2000" dirty="0" smtClean="0">
                <a:solidFill>
                  <a:schemeClr val="tx1"/>
                </a:solidFill>
              </a:rPr>
              <a:t>contiene prácticas que cubren: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Gestión de proyectos.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Gestión de procesos.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Ingeniería de sistemas.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Ingeniería de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Ingeniería de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b="1" dirty="0" smtClean="0">
                <a:solidFill>
                  <a:srgbClr val="FF0000"/>
                </a:solidFill>
              </a:rPr>
              <a:t>CMMI </a:t>
            </a:r>
            <a:r>
              <a:rPr lang="es-CL" sz="2000" b="1" dirty="0" err="1" smtClean="0">
                <a:solidFill>
                  <a:srgbClr val="FF0000"/>
                </a:solidFill>
              </a:rPr>
              <a:t>for</a:t>
            </a:r>
            <a:r>
              <a:rPr lang="es-CL" sz="2000" b="1" dirty="0" smtClean="0">
                <a:solidFill>
                  <a:srgbClr val="FF0000"/>
                </a:solidFill>
              </a:rPr>
              <a:t> </a:t>
            </a:r>
            <a:r>
              <a:rPr lang="es-CL" sz="2000" b="1" dirty="0" err="1" smtClean="0">
                <a:solidFill>
                  <a:srgbClr val="FF0000"/>
                </a:solidFill>
              </a:rPr>
              <a:t>Development</a:t>
            </a:r>
            <a:r>
              <a:rPr lang="es-CL" sz="2000" b="1" dirty="0" smtClean="0">
                <a:solidFill>
                  <a:srgbClr val="FF0000"/>
                </a:solidFill>
              </a:rPr>
              <a:t> + IPPD </a:t>
            </a:r>
            <a:r>
              <a:rPr lang="es-CL" sz="2000" dirty="0" smtClean="0">
                <a:solidFill>
                  <a:schemeClr val="tx1"/>
                </a:solidFill>
              </a:rPr>
              <a:t>contiene además prácticas que cubren: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Equipos integrados para las actividades de desarrollo y mantención.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IPPD (</a:t>
            </a:r>
            <a:r>
              <a:rPr lang="es-CL" sz="2000" dirty="0" err="1" smtClean="0">
                <a:solidFill>
                  <a:schemeClr val="tx1"/>
                </a:solidFill>
              </a:rPr>
              <a:t>Integrated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Process</a:t>
            </a:r>
            <a:r>
              <a:rPr lang="es-CL" sz="2000" dirty="0" smtClean="0">
                <a:solidFill>
                  <a:schemeClr val="tx1"/>
                </a:solidFill>
              </a:rPr>
              <a:t> and </a:t>
            </a:r>
            <a:r>
              <a:rPr lang="es-CL" sz="2000" dirty="0" err="1" smtClean="0">
                <a:solidFill>
                  <a:schemeClr val="tx1"/>
                </a:solidFill>
              </a:rPr>
              <a:t>Product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err="1" smtClean="0">
                <a:solidFill>
                  <a:schemeClr val="tx1"/>
                </a:solidFill>
              </a:rPr>
              <a:t>Development</a:t>
            </a:r>
            <a:r>
              <a:rPr lang="es-CL" sz="2000" dirty="0" smtClean="0">
                <a:solidFill>
                  <a:schemeClr val="tx1"/>
                </a:solidFill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Ejemplos: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Organizaciones geográficamente o políticamente distribuidas.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/>
                </a:solidFill>
              </a:rPr>
              <a:t>Consorcios.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43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207CC56-1D23-46B4-9388-ED9755EAAD26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2553</TotalTime>
  <Words>2560</Words>
  <Application>Microsoft Office PowerPoint</Application>
  <PresentationFormat>Presentación en pantalla (4:3)</PresentationFormat>
  <Paragraphs>497</Paragraphs>
  <Slides>29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DuocUC 2012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evivanco@duoc.cl</dc:creator>
  <cp:lastModifiedBy>evivanco</cp:lastModifiedBy>
  <cp:revision>170</cp:revision>
  <dcterms:created xsi:type="dcterms:W3CDTF">2013-06-28T16:52:03Z</dcterms:created>
  <dcterms:modified xsi:type="dcterms:W3CDTF">2015-03-30T23:39:30Z</dcterms:modified>
</cp:coreProperties>
</file>