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t\Desktop\Graficos%20MDC%20Evaluacion%2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t\Desktop\Graficos%20MDC%20Evaluacio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t\Desktop\Graficos%20MDC%20Evaluacion%20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t\Desktop\Graficos%20MDC%20Evaluacion%20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t\Desktop\Graficos%20MDC%20Evaluacion%20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t\Desktop\Graficos%20MDC%20Evaluacion%20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t\Desktop\Graficos%20MDC%20Evaluacion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Planificación</a:t>
            </a:r>
            <a:r>
              <a:rPr lang="es-ES" baseline="0"/>
              <a:t> del Proyecto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470645081594263E-2"/>
          <c:y val="0.20609295790366822"/>
          <c:w val="0.77020256198415682"/>
          <c:h val="0.637121840219726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Conforme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Establecer Estimaciones</c:v>
                </c:pt>
                <c:pt idx="1">
                  <c:v>Desarrollar un Plan de Proyecto</c:v>
                </c:pt>
                <c:pt idx="2">
                  <c:v>Obtener el compromiso con el plan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 Conforme</c:v>
                </c:pt>
              </c:strCache>
            </c:strRef>
          </c:tx>
          <c:invertIfNegative val="0"/>
          <c:cat>
            <c:strRef>
              <c:f>Hoja1!$A$2:$A$4</c:f>
              <c:strCache>
                <c:ptCount val="3"/>
                <c:pt idx="0">
                  <c:v>Establecer Estimaciones</c:v>
                </c:pt>
                <c:pt idx="1">
                  <c:v>Desarrollar un Plan de Proyecto</c:v>
                </c:pt>
                <c:pt idx="2">
                  <c:v>Obtener el compromiso con el plan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87161088"/>
        <c:axId val="105545728"/>
      </c:barChart>
      <c:catAx>
        <c:axId val="871610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05545728"/>
        <c:crosses val="autoZero"/>
        <c:auto val="1"/>
        <c:lblAlgn val="ctr"/>
        <c:lblOffset val="100"/>
        <c:noMultiLvlLbl val="0"/>
      </c:catAx>
      <c:valAx>
        <c:axId val="1055457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7161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Monitoreo</a:t>
            </a:r>
            <a:r>
              <a:rPr lang="es-ES" baseline="0"/>
              <a:t> y Control del Proyecto</a:t>
            </a:r>
            <a:endParaRPr lang="es-E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4.9483961873186905E-2"/>
          <c:y val="0.20021896806942624"/>
          <c:w val="0.73239596629368686"/>
          <c:h val="0.63471096784900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Hoja1!$B$6</c:f>
              <c:strCache>
                <c:ptCount val="1"/>
                <c:pt idx="0">
                  <c:v>Conforme</c:v>
                </c:pt>
              </c:strCache>
            </c:strRef>
          </c:tx>
          <c:invertIfNegative val="0"/>
          <c:cat>
            <c:strRef>
              <c:f>Hoja1!$A$7:$A$8</c:f>
              <c:strCache>
                <c:ptCount val="2"/>
                <c:pt idx="0">
                  <c:v>Monitorizar el Proyecto Frente al Plan</c:v>
                </c:pt>
                <c:pt idx="1">
                  <c:v>Gestionar Acciones Correctivas</c:v>
                </c:pt>
              </c:strCache>
            </c:strRef>
          </c:cat>
          <c:val>
            <c:numRef>
              <c:f>Hoja1!$B$7:$B$8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Hoja1!$C$6</c:f>
              <c:strCache>
                <c:ptCount val="1"/>
                <c:pt idx="0">
                  <c:v>No Conforme</c:v>
                </c:pt>
              </c:strCache>
            </c:strRef>
          </c:tx>
          <c:invertIfNegative val="0"/>
          <c:cat>
            <c:strRef>
              <c:f>Hoja1!$A$7:$A$8</c:f>
              <c:strCache>
                <c:ptCount val="2"/>
                <c:pt idx="0">
                  <c:v>Monitorizar el Proyecto Frente al Plan</c:v>
                </c:pt>
                <c:pt idx="1">
                  <c:v>Gestionar Acciones Correctivas</c:v>
                </c:pt>
              </c:strCache>
            </c:strRef>
          </c:cat>
          <c:val>
            <c:numRef>
              <c:f>Hoja1!$C$7:$C$8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702336"/>
        <c:axId val="106703872"/>
      </c:barChart>
      <c:catAx>
        <c:axId val="106702336"/>
        <c:scaling>
          <c:orientation val="minMax"/>
        </c:scaling>
        <c:delete val="0"/>
        <c:axPos val="b"/>
        <c:majorTickMark val="out"/>
        <c:minorTickMark val="none"/>
        <c:tickLblPos val="nextTo"/>
        <c:crossAx val="106703872"/>
        <c:crosses val="autoZero"/>
        <c:auto val="1"/>
        <c:lblAlgn val="ctr"/>
        <c:lblOffset val="100"/>
        <c:noMultiLvlLbl val="0"/>
      </c:catAx>
      <c:valAx>
        <c:axId val="10670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702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Administración</a:t>
            </a:r>
            <a:r>
              <a:rPr lang="es-ES" baseline="0"/>
              <a:t> de Acuerdos con Proveedores</a:t>
            </a:r>
            <a:endParaRPr lang="es-ES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Hoja1!$B$10</c:f>
              <c:strCache>
                <c:ptCount val="1"/>
                <c:pt idx="0">
                  <c:v>Conforme</c:v>
                </c:pt>
              </c:strCache>
            </c:strRef>
          </c:tx>
          <c:invertIfNegative val="0"/>
          <c:cat>
            <c:strRef>
              <c:f>Hoja1!$A$11:$A$12</c:f>
              <c:strCache>
                <c:ptCount val="2"/>
                <c:pt idx="0">
                  <c:v>Establecer Acuerdos con los Proveedores</c:v>
                </c:pt>
                <c:pt idx="1">
                  <c:v>Satisfacer Acuerdos con los Proveedores</c:v>
                </c:pt>
              </c:strCache>
            </c:strRef>
          </c:cat>
          <c:val>
            <c:numRef>
              <c:f>Hoja1!$B$11:$B$12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Hoja1!$C$10</c:f>
              <c:strCache>
                <c:ptCount val="1"/>
                <c:pt idx="0">
                  <c:v>No Conforme</c:v>
                </c:pt>
              </c:strCache>
            </c:strRef>
          </c:tx>
          <c:invertIfNegative val="0"/>
          <c:cat>
            <c:strRef>
              <c:f>Hoja1!$A$11:$A$12</c:f>
              <c:strCache>
                <c:ptCount val="2"/>
                <c:pt idx="0">
                  <c:v>Establecer Acuerdos con los Proveedores</c:v>
                </c:pt>
                <c:pt idx="1">
                  <c:v>Satisfacer Acuerdos con los Proveedores</c:v>
                </c:pt>
              </c:strCache>
            </c:strRef>
          </c:cat>
          <c:val>
            <c:numRef>
              <c:f>Hoja1!$C$11:$C$12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6738816"/>
        <c:axId val="106740352"/>
        <c:axId val="0"/>
      </c:bar3DChart>
      <c:catAx>
        <c:axId val="10673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06740352"/>
        <c:crosses val="autoZero"/>
        <c:auto val="1"/>
        <c:lblAlgn val="ctr"/>
        <c:lblOffset val="100"/>
        <c:noMultiLvlLbl val="0"/>
      </c:catAx>
      <c:valAx>
        <c:axId val="106740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738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Medicion y Analisis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Hoja1!$B$14</c:f>
              <c:strCache>
                <c:ptCount val="1"/>
                <c:pt idx="0">
                  <c:v>Conforme</c:v>
                </c:pt>
              </c:strCache>
            </c:strRef>
          </c:tx>
          <c:invertIfNegative val="0"/>
          <c:cat>
            <c:strRef>
              <c:f>Hoja1!$A$15:$A$16</c:f>
              <c:strCache>
                <c:ptCount val="2"/>
                <c:pt idx="0">
                  <c:v>Alinear las actividades de medición y analisis</c:v>
                </c:pt>
                <c:pt idx="1">
                  <c:v>Proporcionar los resultados de la medicion</c:v>
                </c:pt>
              </c:strCache>
            </c:strRef>
          </c:cat>
          <c:val>
            <c:numRef>
              <c:f>Hoja1!$B$15:$B$16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Hoja1!$C$14</c:f>
              <c:strCache>
                <c:ptCount val="1"/>
                <c:pt idx="0">
                  <c:v>No Conforme</c:v>
                </c:pt>
              </c:strCache>
            </c:strRef>
          </c:tx>
          <c:invertIfNegative val="0"/>
          <c:cat>
            <c:strRef>
              <c:f>Hoja1!$A$15:$A$16</c:f>
              <c:strCache>
                <c:ptCount val="2"/>
                <c:pt idx="0">
                  <c:v>Alinear las actividades de medición y analisis</c:v>
                </c:pt>
                <c:pt idx="1">
                  <c:v>Proporcionar los resultados de la medicion</c:v>
                </c:pt>
              </c:strCache>
            </c:strRef>
          </c:cat>
          <c:val>
            <c:numRef>
              <c:f>Hoja1!$C$15:$C$16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114880"/>
        <c:axId val="107116416"/>
      </c:barChart>
      <c:catAx>
        <c:axId val="107114880"/>
        <c:scaling>
          <c:orientation val="minMax"/>
        </c:scaling>
        <c:delete val="0"/>
        <c:axPos val="l"/>
        <c:majorTickMark val="out"/>
        <c:minorTickMark val="none"/>
        <c:tickLblPos val="nextTo"/>
        <c:crossAx val="107116416"/>
        <c:crosses val="autoZero"/>
        <c:auto val="1"/>
        <c:lblAlgn val="ctr"/>
        <c:lblOffset val="100"/>
        <c:noMultiLvlLbl val="0"/>
      </c:catAx>
      <c:valAx>
        <c:axId val="1071164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7114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Aseguramiento</a:t>
            </a:r>
            <a:r>
              <a:rPr lang="es-ES" baseline="0"/>
              <a:t> de la Calidad</a:t>
            </a:r>
            <a:endParaRPr lang="es-ES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Hoja1!$B$18</c:f>
              <c:strCache>
                <c:ptCount val="1"/>
                <c:pt idx="0">
                  <c:v>Conforme</c:v>
                </c:pt>
              </c:strCache>
            </c:strRef>
          </c:tx>
          <c:invertIfNegative val="0"/>
          <c:cat>
            <c:strRef>
              <c:f>Hoja1!$A$19:$A$20</c:f>
              <c:strCache>
                <c:ptCount val="2"/>
                <c:pt idx="0">
                  <c:v>Evaluar Objetivamente los procesos y productos</c:v>
                </c:pt>
                <c:pt idx="1">
                  <c:v>Proporcionar una vision objetiva</c:v>
                </c:pt>
              </c:strCache>
            </c:strRef>
          </c:cat>
          <c:val>
            <c:numRef>
              <c:f>Hoja1!$B$19:$B$20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Hoja1!$C$18</c:f>
              <c:strCache>
                <c:ptCount val="1"/>
                <c:pt idx="0">
                  <c:v>No Conforme</c:v>
                </c:pt>
              </c:strCache>
            </c:strRef>
          </c:tx>
          <c:invertIfNegative val="0"/>
          <c:cat>
            <c:strRef>
              <c:f>Hoja1!$A$19:$A$20</c:f>
              <c:strCache>
                <c:ptCount val="2"/>
                <c:pt idx="0">
                  <c:v>Evaluar Objetivamente los procesos y productos</c:v>
                </c:pt>
                <c:pt idx="1">
                  <c:v>Proporcionar una vision objetiva</c:v>
                </c:pt>
              </c:strCache>
            </c:strRef>
          </c:cat>
          <c:val>
            <c:numRef>
              <c:f>Hoja1!$C$19:$C$20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7147264"/>
        <c:axId val="107148800"/>
        <c:axId val="0"/>
      </c:bar3DChart>
      <c:catAx>
        <c:axId val="107147264"/>
        <c:scaling>
          <c:orientation val="minMax"/>
        </c:scaling>
        <c:delete val="0"/>
        <c:axPos val="b"/>
        <c:majorTickMark val="out"/>
        <c:minorTickMark val="none"/>
        <c:tickLblPos val="nextTo"/>
        <c:crossAx val="107148800"/>
        <c:crosses val="autoZero"/>
        <c:auto val="1"/>
        <c:lblAlgn val="ctr"/>
        <c:lblOffset val="100"/>
        <c:noMultiLvlLbl val="0"/>
      </c:catAx>
      <c:valAx>
        <c:axId val="107148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147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Administración de Configuraciones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Hoja1!$B$23</c:f>
              <c:strCache>
                <c:ptCount val="1"/>
                <c:pt idx="0">
                  <c:v>Conforme</c:v>
                </c:pt>
              </c:strCache>
            </c:strRef>
          </c:tx>
          <c:invertIfNegative val="0"/>
          <c:cat>
            <c:strRef>
              <c:f>Hoja1!$A$24:$A$26</c:f>
              <c:strCache>
                <c:ptCount val="3"/>
                <c:pt idx="0">
                  <c:v>Establecer la linea base</c:v>
                </c:pt>
                <c:pt idx="1">
                  <c:v>Seguir y Controlar Cambios</c:v>
                </c:pt>
                <c:pt idx="2">
                  <c:v>Establecer la integridad</c:v>
                </c:pt>
              </c:strCache>
            </c:strRef>
          </c:cat>
          <c:val>
            <c:numRef>
              <c:f>Hoja1!$B$24:$B$26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Hoja1!$C$23</c:f>
              <c:strCache>
                <c:ptCount val="1"/>
                <c:pt idx="0">
                  <c:v>No Conforme</c:v>
                </c:pt>
              </c:strCache>
            </c:strRef>
          </c:tx>
          <c:invertIfNegative val="0"/>
          <c:cat>
            <c:strRef>
              <c:f>Hoja1!$A$24:$A$26</c:f>
              <c:strCache>
                <c:ptCount val="3"/>
                <c:pt idx="0">
                  <c:v>Establecer la linea base</c:v>
                </c:pt>
                <c:pt idx="1">
                  <c:v>Seguir y Controlar Cambios</c:v>
                </c:pt>
                <c:pt idx="2">
                  <c:v>Establecer la integridad</c:v>
                </c:pt>
              </c:strCache>
            </c:strRef>
          </c:cat>
          <c:val>
            <c:numRef>
              <c:f>Hoja1!$C$24:$C$26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278464"/>
        <c:axId val="105288448"/>
      </c:barChart>
      <c:catAx>
        <c:axId val="105278464"/>
        <c:scaling>
          <c:orientation val="minMax"/>
        </c:scaling>
        <c:delete val="0"/>
        <c:axPos val="l"/>
        <c:majorTickMark val="out"/>
        <c:minorTickMark val="none"/>
        <c:tickLblPos val="nextTo"/>
        <c:crossAx val="105288448"/>
        <c:crosses val="autoZero"/>
        <c:auto val="1"/>
        <c:lblAlgn val="ctr"/>
        <c:lblOffset val="100"/>
        <c:noMultiLvlLbl val="0"/>
      </c:catAx>
      <c:valAx>
        <c:axId val="1052884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5278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smtClean="0"/>
              <a:t>Administración</a:t>
            </a:r>
            <a:r>
              <a:rPr lang="es-ES" baseline="0" dirty="0" smtClean="0"/>
              <a:t> de Requerimientos</a:t>
            </a:r>
            <a:endParaRPr lang="es-E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Hoja1!$B$28</c:f>
              <c:strCache>
                <c:ptCount val="1"/>
                <c:pt idx="0">
                  <c:v>Conforme</c:v>
                </c:pt>
              </c:strCache>
            </c:strRef>
          </c:tx>
          <c:invertIfNegative val="0"/>
          <c:cat>
            <c:strRef>
              <c:f>Hoja1!$A$29:$A$31</c:f>
              <c:strCache>
                <c:ptCount val="3"/>
                <c:pt idx="0">
                  <c:v>Desarrollar los requisitos del cliente</c:v>
                </c:pt>
                <c:pt idx="1">
                  <c:v>Desarrollar los requisitos del producto</c:v>
                </c:pt>
                <c:pt idx="2">
                  <c:v>Analizar y validar los requisitos</c:v>
                </c:pt>
              </c:strCache>
            </c:strRef>
          </c:cat>
          <c:val>
            <c:numRef>
              <c:f>Hoja1!$B$29:$B$31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Hoja1!$C$28</c:f>
              <c:strCache>
                <c:ptCount val="1"/>
                <c:pt idx="0">
                  <c:v>No Conforme</c:v>
                </c:pt>
              </c:strCache>
            </c:strRef>
          </c:tx>
          <c:invertIfNegative val="0"/>
          <c:cat>
            <c:strRef>
              <c:f>Hoja1!$A$29:$A$31</c:f>
              <c:strCache>
                <c:ptCount val="3"/>
                <c:pt idx="0">
                  <c:v>Desarrollar los requisitos del cliente</c:v>
                </c:pt>
                <c:pt idx="1">
                  <c:v>Desarrollar los requisitos del producto</c:v>
                </c:pt>
                <c:pt idx="2">
                  <c:v>Analizar y validar los requisitos</c:v>
                </c:pt>
              </c:strCache>
            </c:strRef>
          </c:cat>
          <c:val>
            <c:numRef>
              <c:f>Hoja1!$C$29:$C$31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5314944"/>
        <c:axId val="105320832"/>
        <c:axId val="0"/>
      </c:bar3DChart>
      <c:catAx>
        <c:axId val="105314944"/>
        <c:scaling>
          <c:orientation val="minMax"/>
        </c:scaling>
        <c:delete val="0"/>
        <c:axPos val="b"/>
        <c:majorTickMark val="out"/>
        <c:minorTickMark val="none"/>
        <c:tickLblPos val="nextTo"/>
        <c:crossAx val="105320832"/>
        <c:crosses val="autoZero"/>
        <c:auto val="1"/>
        <c:lblAlgn val="ctr"/>
        <c:lblOffset val="100"/>
        <c:noMultiLvlLbl val="0"/>
      </c:catAx>
      <c:valAx>
        <c:axId val="105320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314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s-CL" dirty="0" smtClean="0"/>
              <a:t>CMMI NIVEL 2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2780928"/>
            <a:ext cx="6400800" cy="1752600"/>
          </a:xfrm>
        </p:spPr>
        <p:txBody>
          <a:bodyPr/>
          <a:lstStyle/>
          <a:p>
            <a:pPr algn="l"/>
            <a:r>
              <a:rPr lang="es-CL" dirty="0" smtClean="0">
                <a:solidFill>
                  <a:schemeClr val="tx1"/>
                </a:solidFill>
              </a:rPr>
              <a:t>-Administración de Proyectos</a:t>
            </a:r>
            <a:endParaRPr lang="es-ES" dirty="0" smtClean="0">
              <a:solidFill>
                <a:schemeClr val="tx1"/>
              </a:solidFill>
            </a:endParaRPr>
          </a:p>
          <a:p>
            <a:pPr algn="l"/>
            <a:r>
              <a:rPr lang="es-CL" dirty="0" smtClean="0">
                <a:solidFill>
                  <a:schemeClr val="tx1"/>
                </a:solidFill>
              </a:rPr>
              <a:t>-Soporte</a:t>
            </a:r>
          </a:p>
          <a:p>
            <a:pPr algn="l"/>
            <a:r>
              <a:rPr lang="es-CL" dirty="0" smtClean="0">
                <a:solidFill>
                  <a:schemeClr val="tx1"/>
                </a:solidFill>
              </a:rPr>
              <a:t>-Ingeniería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228184" y="5053451"/>
            <a:ext cx="2232248" cy="147732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tx2">
                    <a:lumMod val="90000"/>
                  </a:schemeClr>
                </a:solidFill>
              </a:rPr>
              <a:t>-</a:t>
            </a:r>
            <a:r>
              <a:rPr lang="es-CL" dirty="0" err="1" smtClean="0">
                <a:solidFill>
                  <a:schemeClr val="tx2">
                    <a:lumMod val="90000"/>
                  </a:schemeClr>
                </a:solidFill>
              </a:rPr>
              <a:t>Matias</a:t>
            </a:r>
            <a:r>
              <a:rPr lang="es-CL" dirty="0" smtClean="0">
                <a:solidFill>
                  <a:schemeClr val="tx2">
                    <a:lumMod val="90000"/>
                  </a:schemeClr>
                </a:solidFill>
              </a:rPr>
              <a:t> Berrios</a:t>
            </a:r>
          </a:p>
          <a:p>
            <a:r>
              <a:rPr lang="es-CL" dirty="0" smtClean="0">
                <a:solidFill>
                  <a:schemeClr val="tx2">
                    <a:lumMod val="90000"/>
                  </a:schemeClr>
                </a:solidFill>
              </a:rPr>
              <a:t>-</a:t>
            </a:r>
            <a:r>
              <a:rPr lang="es-CL" dirty="0" err="1" smtClean="0">
                <a:solidFill>
                  <a:schemeClr val="tx2">
                    <a:lumMod val="90000"/>
                  </a:schemeClr>
                </a:solidFill>
              </a:rPr>
              <a:t>Jordan</a:t>
            </a:r>
            <a:r>
              <a:rPr lang="es-CL" dirty="0" smtClean="0">
                <a:solidFill>
                  <a:schemeClr val="tx2">
                    <a:lumMod val="90000"/>
                  </a:schemeClr>
                </a:solidFill>
              </a:rPr>
              <a:t> Cid</a:t>
            </a:r>
          </a:p>
          <a:p>
            <a:r>
              <a:rPr lang="es-CL" dirty="0" smtClean="0">
                <a:solidFill>
                  <a:schemeClr val="tx2">
                    <a:lumMod val="90000"/>
                  </a:schemeClr>
                </a:solidFill>
              </a:rPr>
              <a:t>-Jorge Gallegos</a:t>
            </a:r>
          </a:p>
          <a:p>
            <a:r>
              <a:rPr lang="es-CL" dirty="0" smtClean="0">
                <a:solidFill>
                  <a:schemeClr val="tx2">
                    <a:lumMod val="90000"/>
                  </a:schemeClr>
                </a:solidFill>
              </a:rPr>
              <a:t>-Eduardo </a:t>
            </a:r>
            <a:r>
              <a:rPr lang="es-CL" dirty="0" err="1" smtClean="0">
                <a:solidFill>
                  <a:schemeClr val="tx2">
                    <a:lumMod val="90000"/>
                  </a:schemeClr>
                </a:solidFill>
              </a:rPr>
              <a:t>Obreque</a:t>
            </a:r>
            <a:endParaRPr lang="es-CL" dirty="0" smtClean="0">
              <a:solidFill>
                <a:schemeClr val="tx2">
                  <a:lumMod val="90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19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Aseguramiento de la calidad de procesos y productos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6984776" cy="324036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620688"/>
            <a:ext cx="8229600" cy="775848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Soporte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287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75848"/>
          </a:xfrm>
        </p:spPr>
        <p:txBody>
          <a:bodyPr>
            <a:normAutofit/>
          </a:bodyPr>
          <a:lstStyle/>
          <a:p>
            <a:r>
              <a:rPr lang="es-CL" sz="3200" dirty="0" smtClean="0"/>
              <a:t>Soporte</a:t>
            </a:r>
            <a:endParaRPr lang="es-ES" sz="3200" dirty="0"/>
          </a:p>
        </p:txBody>
      </p:sp>
      <p:graphicFrame>
        <p:nvGraphicFramePr>
          <p:cNvPr id="10" name="1 Gráfico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18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Administración de Configuraciones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96952"/>
            <a:ext cx="5581551" cy="2880320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15527" y="764703"/>
            <a:ext cx="8229600" cy="621003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Soporte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8690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0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126115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631832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Soporte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8187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287016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Administración de Requerimientos</a:t>
            </a:r>
            <a:endParaRPr lang="es-ES" dirty="0"/>
          </a:p>
        </p:txBody>
      </p:sp>
      <p:pic>
        <p:nvPicPr>
          <p:cNvPr id="1026" name="Picture 2" descr="C:\Users\Zeit\Desktop\Ingenieri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622596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95536" y="574844"/>
            <a:ext cx="8229600" cy="793463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Ingeniería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702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742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395536" y="574844"/>
            <a:ext cx="8229600" cy="793463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Ingeniería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2628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478789"/>
            <a:ext cx="8229600" cy="798083"/>
          </a:xfrm>
        </p:spPr>
        <p:txBody>
          <a:bodyPr>
            <a:normAutofit/>
          </a:bodyPr>
          <a:lstStyle/>
          <a:p>
            <a:r>
              <a:rPr lang="es-CL" dirty="0" smtClean="0"/>
              <a:t>Planificación de Proyecto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61" y="2492896"/>
            <a:ext cx="4499993" cy="3816425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57200" y="620688"/>
            <a:ext cx="8229600" cy="775848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Administración de Proyectos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964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902488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457200" y="620688"/>
            <a:ext cx="8229600" cy="775848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Administración de Proyectos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023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710952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Monitoreo y Control del Proyecto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6221491" cy="3456384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620688"/>
            <a:ext cx="8229600" cy="775848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Administración de Proyectos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9110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6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660057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457200" y="620688"/>
            <a:ext cx="8229600" cy="775848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Administración de Proyectos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415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Administración de Acuerdos con Proveedores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24944"/>
            <a:ext cx="5523011" cy="316835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620688"/>
            <a:ext cx="8229600" cy="775848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Administración de Proyectos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7792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631832"/>
          </a:xfrm>
          <a:prstGeom prst="rect">
            <a:avLst/>
          </a:prstGeom>
        </p:spPr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z="3200" dirty="0" smtClean="0"/>
              <a:t>Administración de Proyectos</a:t>
            </a:r>
            <a:endParaRPr lang="es-ES" sz="3200" dirty="0"/>
          </a:p>
        </p:txBody>
      </p:sp>
      <p:graphicFrame>
        <p:nvGraphicFramePr>
          <p:cNvPr id="10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557369"/>
              </p:ext>
            </p:extLst>
          </p:nvPr>
        </p:nvGraphicFramePr>
        <p:xfrm>
          <a:off x="467544" y="1844824"/>
          <a:ext cx="8229600" cy="4628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71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pPr algn="ctr"/>
            <a:r>
              <a:rPr lang="es-CL" dirty="0" smtClean="0"/>
              <a:t>Medición y Análisis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4" y="2780928"/>
            <a:ext cx="6382472" cy="288032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620688"/>
            <a:ext cx="8229600" cy="775848"/>
          </a:xfrm>
          <a:prstGeom prst="rect">
            <a:avLst/>
          </a:prstGeom>
        </p:spPr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L" smtClean="0"/>
              <a:t>Soporte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07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9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29434"/>
              </p:ext>
            </p:extLst>
          </p:nvPr>
        </p:nvGraphicFramePr>
        <p:xfrm>
          <a:off x="457200" y="16462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75848"/>
          </a:xfrm>
        </p:spPr>
        <p:txBody>
          <a:bodyPr>
            <a:normAutofit/>
          </a:bodyPr>
          <a:lstStyle/>
          <a:p>
            <a:r>
              <a:rPr lang="es-CL" sz="3200" dirty="0" smtClean="0"/>
              <a:t>Soporte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7465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118</TotalTime>
  <Words>105</Words>
  <Application>Microsoft Office PowerPoint</Application>
  <PresentationFormat>Presentación en pantalla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Fundición</vt:lpstr>
      <vt:lpstr>CMMI NIVEL 2</vt:lpstr>
      <vt:lpstr>Planificación de Proyecto</vt:lpstr>
      <vt:lpstr>Presentación de PowerPoint</vt:lpstr>
      <vt:lpstr>Monitoreo y Control del Proyecto</vt:lpstr>
      <vt:lpstr>Presentación de PowerPoint</vt:lpstr>
      <vt:lpstr>Administración de Acuerdos con Proveedores</vt:lpstr>
      <vt:lpstr>Administración de Proyectos</vt:lpstr>
      <vt:lpstr>Medición y Análisis</vt:lpstr>
      <vt:lpstr>Soporte</vt:lpstr>
      <vt:lpstr>Aseguramiento de la calidad de procesos y productos</vt:lpstr>
      <vt:lpstr>Soporte</vt:lpstr>
      <vt:lpstr>Administración de Configuraciones</vt:lpstr>
      <vt:lpstr>Soporte</vt:lpstr>
      <vt:lpstr>Administración de Requerimientos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Zeit</dc:creator>
  <cp:lastModifiedBy>Zeit</cp:lastModifiedBy>
  <cp:revision>8</cp:revision>
  <dcterms:created xsi:type="dcterms:W3CDTF">2019-05-22T20:34:33Z</dcterms:created>
  <dcterms:modified xsi:type="dcterms:W3CDTF">2019-05-23T03:56:16Z</dcterms:modified>
</cp:coreProperties>
</file>