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delos%20de%20Calidad\Evaluacion%203\Tercera%20Entrega\Entrega3%20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delos%20de%20Calidad\Evaluacion%203\Tercera%20Entrega\Entrega3%20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delos%20de%20Calidad\Evaluacion%203\Tercera%20Entrega\Entrega3%20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delos%20de%20Calidad\Evaluacion%203\Tercera%20Entrega\Entrega3%20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delos%20de%20Calidad\Evaluacion%203\Tercera%20Entrega\Entrega3%20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odelos%20de%20Calidad\Evaluacion%203\Tercera%20Entrega\Entrega3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s-ES" b="1"/>
              <a:t>Desarrollo de Requerimientos</a:t>
            </a:r>
          </a:p>
        </c:rich>
      </c:tx>
      <c:layout/>
      <c:overlay val="0"/>
    </c:title>
    <c:autoTitleDeleted val="0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3CD-4166-9F65-B3D541585C3F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A3CD-4166-9F65-B3D541585C3F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'Auditoria CMMI N3'!$I$1:$J$1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N3'!$I$2:$J$2</c:f>
              <c:numCache>
                <c:formatCode>General</c:formatCode>
                <c:ptCount val="2"/>
                <c:pt idx="0">
                  <c:v>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CD-4166-9F65-B3D541585C3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Solución</a:t>
            </a:r>
            <a:r>
              <a:rPr lang="es-ES" baseline="0"/>
              <a:t> Técnica</a:t>
            </a:r>
            <a:endParaRPr lang="es-ES"/>
          </a:p>
        </c:rich>
      </c:tx>
      <c:layout/>
      <c:overlay val="0"/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5717954698527443E-2"/>
          <c:y val="0.21310242168170138"/>
          <c:w val="0.64192447496734706"/>
          <c:h val="0.69030426955936086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B7F-4670-B061-5C3D3B13B2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B7F-4670-B061-5C3D3B13B2EB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'Auditoria CMMI N3'!$I$16:$J$16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N3'!$I$17:$J$17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7F-4670-B061-5C3D3B13B2E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CL" sz="1800" b="1">
                <a:solidFill>
                  <a:schemeClr val="tx1"/>
                </a:solidFill>
              </a:rPr>
              <a:t>Integración</a:t>
            </a:r>
            <a:r>
              <a:rPr lang="es-CL" sz="1800" b="1" baseline="0">
                <a:solidFill>
                  <a:schemeClr val="tx1"/>
                </a:solidFill>
              </a:rPr>
              <a:t> del Producto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068829267799949E-2"/>
          <c:y val="0.2607433175190928"/>
          <c:w val="0.81495244872261352"/>
          <c:h val="0.58643536586648715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C23-4C2F-9270-0108A8B731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C23-4C2F-9270-0108A8B731A2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'Auditoria CMMI N3'!$I$35:$J$35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N3'!$I$36:$J$36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23-4C2F-9270-0108A8B731A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CL" sz="1800" b="1">
                <a:solidFill>
                  <a:schemeClr val="tx1"/>
                </a:solidFill>
              </a:rPr>
              <a:t>Verificación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A26-499E-A83F-DC1C9B8994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A26-499E-A83F-DC1C9B899484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'Auditoria CMMI N3'!$I$46:$J$46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N3'!$I$47:$J$47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26-499E-A83F-DC1C9B89948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s-CL" sz="1800" b="1">
                <a:solidFill>
                  <a:schemeClr val="tx1"/>
                </a:solidFill>
              </a:rPr>
              <a:t>Validación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498-4EAB-B224-2E63C39478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498-4EAB-B224-2E63C394787A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'Auditoria CMMI N3'!$I$58:$J$58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N3'!$I$59:$J$59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98-4EAB-B224-2E63C394787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Auditoria</a:t>
            </a:r>
            <a:r>
              <a:rPr lang="es-ES" baseline="0"/>
              <a:t> de Nivel 3</a:t>
            </a:r>
            <a:endParaRPr lang="es-ES"/>
          </a:p>
        </c:rich>
      </c:tx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'Auditoria CMMI N3'!$C$71:$D$71</c:f>
              <c:strCache>
                <c:ptCount val="2"/>
                <c:pt idx="0">
                  <c:v>Conforme</c:v>
                </c:pt>
                <c:pt idx="1">
                  <c:v>No Conforme</c:v>
                </c:pt>
              </c:strCache>
            </c:strRef>
          </c:cat>
          <c:val>
            <c:numRef>
              <c:f>'Auditoria CMMI N3'!$C$72:$D$72</c:f>
              <c:numCache>
                <c:formatCode>General</c:formatCode>
                <c:ptCount val="2"/>
                <c:pt idx="0">
                  <c:v>27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4-4056-A3CD-67DD6892749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5F4D6C7-86C0-449D-AE01-AB5104585C73}" type="datetimeFigureOut">
              <a:rPr lang="es-CL" smtClean="0"/>
              <a:t>12-07-2019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2F863B6-8193-46C0-B881-AEDAF8FBAAA4}" type="slidenum">
              <a:rPr lang="es-CL" smtClean="0"/>
              <a:t>‹Nº›</a:t>
            </a:fld>
            <a:endParaRPr lang="es-C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772400" cy="1975104"/>
          </a:xfrm>
        </p:spPr>
        <p:txBody>
          <a:bodyPr/>
          <a:lstStyle/>
          <a:p>
            <a:r>
              <a:rPr lang="es-CL" sz="4800" dirty="0"/>
              <a:t>Modelos de Calidad</a:t>
            </a:r>
            <a:r>
              <a:rPr lang="es-CL" dirty="0"/>
              <a:t/>
            </a:r>
            <a:br>
              <a:rPr lang="es-CL" dirty="0"/>
            </a:br>
            <a:r>
              <a:rPr lang="es-CL" dirty="0" smtClean="0"/>
              <a:t>  Examen </a:t>
            </a:r>
            <a:r>
              <a:rPr lang="es-CL" dirty="0"/>
              <a:t>transversal </a:t>
            </a:r>
            <a:br>
              <a:rPr lang="es-CL" dirty="0"/>
            </a:br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5157192"/>
            <a:ext cx="576064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Integrantes:</a:t>
            </a:r>
          </a:p>
          <a:p>
            <a:r>
              <a:rPr lang="es-CL" sz="2000" dirty="0" smtClean="0"/>
              <a:t>Jordan Cid</a:t>
            </a:r>
          </a:p>
          <a:p>
            <a:r>
              <a:rPr lang="es-CL" sz="2000" dirty="0" smtClean="0"/>
              <a:t>Eduardo Obreque</a:t>
            </a:r>
          </a:p>
          <a:p>
            <a:r>
              <a:rPr lang="es-CL" sz="2000" dirty="0"/>
              <a:t>Matías Berrios</a:t>
            </a:r>
          </a:p>
          <a:p>
            <a:r>
              <a:rPr lang="es-CL" sz="2000" dirty="0"/>
              <a:t>Jorge Gallegos</a:t>
            </a:r>
          </a:p>
          <a:p>
            <a:endParaRPr lang="es-CL" sz="2000" dirty="0"/>
          </a:p>
          <a:p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7668344" y="6021288"/>
            <a:ext cx="1401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/>
              <a:t>Profesor:</a:t>
            </a:r>
          </a:p>
          <a:p>
            <a:r>
              <a:rPr lang="es-CL" sz="2000" dirty="0"/>
              <a:t>Julio Tapia</a:t>
            </a:r>
          </a:p>
        </p:txBody>
      </p:sp>
      <p:pic>
        <p:nvPicPr>
          <p:cNvPr id="1026" name="Picture 2" descr="C:\Users\Pyro\Desktop\800px-Logo_DuocU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16" y="116632"/>
            <a:ext cx="438627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5 CuadroTexto"/>
          <p:cNvSpPr txBox="1"/>
          <p:nvPr/>
        </p:nvSpPr>
        <p:spPr>
          <a:xfrm>
            <a:off x="6372200" y="4941168"/>
            <a:ext cx="269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Equipo: </a:t>
            </a:r>
            <a:r>
              <a:rPr lang="es-CL" sz="2000" dirty="0" err="1" smtClean="0"/>
              <a:t>Quartz</a:t>
            </a:r>
            <a:r>
              <a:rPr lang="es-CL" sz="2000" dirty="0" smtClean="0"/>
              <a:t> </a:t>
            </a:r>
            <a:r>
              <a:rPr lang="es-CL" sz="2000" dirty="0" err="1" smtClean="0"/>
              <a:t>Squad</a:t>
            </a:r>
            <a:endParaRPr lang="es-CL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0471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5820" y="620688"/>
            <a:ext cx="7772400" cy="914400"/>
          </a:xfrm>
        </p:spPr>
        <p:txBody>
          <a:bodyPr/>
          <a:lstStyle/>
          <a:p>
            <a:pPr algn="ctr"/>
            <a:r>
              <a:rPr lang="es-CL" sz="2800" b="1" cap="all" dirty="0" smtClean="0"/>
              <a:t>CONCLUSIÓN</a:t>
            </a:r>
            <a:r>
              <a:rPr lang="es-CL" sz="2800" b="1" cap="all" dirty="0"/>
              <a:t/>
            </a:r>
            <a:br>
              <a:rPr lang="es-CL" sz="2800" b="1" cap="all" dirty="0"/>
            </a:br>
            <a:r>
              <a:rPr lang="es-CL" sz="2800" b="1" cap="all" dirty="0"/>
              <a:t/>
            </a:r>
            <a:br>
              <a:rPr lang="es-CL" sz="2800" b="1" cap="all" dirty="0"/>
            </a:br>
            <a:endParaRPr lang="es-CL" sz="2800" dirty="0"/>
          </a:p>
        </p:txBody>
      </p:sp>
      <p:pic>
        <p:nvPicPr>
          <p:cNvPr id="4100" name="Picture 4" descr="C:\Users\Pyro\Desktop\800px-Logo_DuocUC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179192"/>
            <a:ext cx="2368918" cy="5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267744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2" y="2020693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Como conclusión podemos inferir que de acuerdo a las auditorías realizadas  a las metas y prácticas genéricas del plan de proyecto, también a las metas y prácticas específicas de las auditorias de nivel 2 y 3 nuestro proyecto no cumple con los estándares de calidad evaluados ya que en la mayoría de las auditorias no alcanza un 80% de conformidad.</a:t>
            </a:r>
          </a:p>
        </p:txBody>
      </p:sp>
    </p:spTree>
    <p:extLst>
      <p:ext uri="{BB962C8B-B14F-4D97-AF65-F5344CB8AC3E}">
        <p14:creationId xmlns:p14="http://schemas.microsoft.com/office/powerpoint/2010/main" val="63413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72400" cy="914400"/>
          </a:xfrm>
        </p:spPr>
        <p:txBody>
          <a:bodyPr/>
          <a:lstStyle/>
          <a:p>
            <a:r>
              <a:rPr lang="es-CL" sz="4400" b="1" dirty="0" smtClean="0"/>
              <a:t>ÍNDICE</a:t>
            </a:r>
            <a:endParaRPr lang="es-CL" sz="4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412776"/>
            <a:ext cx="7772400" cy="5004048"/>
          </a:xfrm>
        </p:spPr>
        <p:txBody>
          <a:bodyPr>
            <a:normAutofit lnSpcReduction="10000"/>
          </a:bodyPr>
          <a:lstStyle/>
          <a:p>
            <a:r>
              <a:rPr lang="es-CL" b="1" cap="all" dirty="0" smtClean="0"/>
              <a:t>CMMI VS ISO 9001</a:t>
            </a:r>
          </a:p>
          <a:p>
            <a:endParaRPr lang="es-CL" b="1" cap="all" dirty="0" smtClean="0"/>
          </a:p>
          <a:p>
            <a:r>
              <a:rPr lang="es-CL" b="1" cap="all" dirty="0" smtClean="0"/>
              <a:t>Auditoria </a:t>
            </a:r>
            <a:r>
              <a:rPr lang="es-CL" b="1" cap="all" dirty="0"/>
              <a:t>Plan de proyecto metas y practicas </a:t>
            </a:r>
            <a:r>
              <a:rPr lang="es-CL" b="1" cap="all" dirty="0" smtClean="0"/>
              <a:t>genéricas</a:t>
            </a:r>
          </a:p>
          <a:p>
            <a:endParaRPr lang="es-CL" b="1" cap="all" dirty="0"/>
          </a:p>
          <a:p>
            <a:r>
              <a:rPr lang="es-CL" b="1" cap="all" dirty="0"/>
              <a:t>Auditoria de Nivel </a:t>
            </a:r>
            <a:r>
              <a:rPr lang="es-CL" b="1" cap="all" dirty="0" smtClean="0"/>
              <a:t>2</a:t>
            </a:r>
          </a:p>
          <a:p>
            <a:endParaRPr lang="es-CL" b="1" cap="all" dirty="0"/>
          </a:p>
          <a:p>
            <a:r>
              <a:rPr lang="es-CL" b="1" cap="all" dirty="0"/>
              <a:t>Auditoria de Nivel </a:t>
            </a:r>
            <a:r>
              <a:rPr lang="es-CL" b="1" cap="all" dirty="0" smtClean="0"/>
              <a:t>3</a:t>
            </a:r>
          </a:p>
          <a:p>
            <a:endParaRPr lang="es-CL" b="1" cap="all" dirty="0"/>
          </a:p>
          <a:p>
            <a:r>
              <a:rPr lang="es-CL" b="1" cap="all" dirty="0" smtClean="0"/>
              <a:t>CONCLUSIÓN</a:t>
            </a:r>
            <a:endParaRPr lang="es-CL" b="1" cap="all" dirty="0"/>
          </a:p>
          <a:p>
            <a:endParaRPr lang="es-CL" dirty="0"/>
          </a:p>
        </p:txBody>
      </p:sp>
      <p:pic>
        <p:nvPicPr>
          <p:cNvPr id="5" name="Picture 2" descr="C:\Users\Pyro\Desktop\800px-Logo_DuocU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16" y="116632"/>
            <a:ext cx="438627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6200000">
            <a:off x="-2601416" y="2107757"/>
            <a:ext cx="7772400" cy="914400"/>
          </a:xfrm>
        </p:spPr>
        <p:txBody>
          <a:bodyPr/>
          <a:lstStyle/>
          <a:p>
            <a:r>
              <a:rPr lang="es-CL" b="1" cap="all" dirty="0"/>
              <a:t>CMMI VS ISO 9001</a:t>
            </a:r>
            <a:br>
              <a:rPr lang="es-CL" b="1" cap="all" dirty="0"/>
            </a:br>
            <a:endParaRPr lang="es-CL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46655"/>
              </p:ext>
            </p:extLst>
          </p:nvPr>
        </p:nvGraphicFramePr>
        <p:xfrm>
          <a:off x="2096058" y="476672"/>
          <a:ext cx="5715000" cy="28804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169324894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214247989"/>
                    </a:ext>
                  </a:extLst>
                </a:gridCol>
              </a:tblGrid>
              <a:tr h="21011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200">
                          <a:effectLst/>
                          <a:highlight>
                            <a:srgbClr val="FFFFFF"/>
                          </a:highlight>
                        </a:rPr>
                        <a:t>VENTAJAS</a:t>
                      </a:r>
                      <a:endParaRPr lang="es-CL" sz="10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88381"/>
                  </a:ext>
                </a:extLst>
              </a:tr>
              <a:tr h="2101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200">
                          <a:effectLst/>
                          <a:highlight>
                            <a:srgbClr val="FFFFFF"/>
                          </a:highlight>
                        </a:rPr>
                        <a:t>CMMI</a:t>
                      </a:r>
                      <a:endParaRPr lang="es-CL" sz="10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200" dirty="0">
                          <a:effectLst/>
                          <a:highlight>
                            <a:srgbClr val="FFFFFF"/>
                          </a:highlight>
                        </a:rPr>
                        <a:t>ISO9001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44001547"/>
                  </a:ext>
                </a:extLst>
              </a:tr>
              <a:tr h="22058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L" sz="1000" u="none" strike="noStrike" dirty="0">
                          <a:effectLst/>
                        </a:rPr>
                        <a:t>Reducción del coste de desarrollo.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L" sz="1000" u="none" strike="noStrike" dirty="0">
                          <a:effectLst/>
                        </a:rPr>
                        <a:t>Reducción de los trabajos derivados de correcciones tras las fases de pruebas.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L" sz="1000" u="none" strike="noStrike" dirty="0">
                          <a:effectLst/>
                        </a:rPr>
                        <a:t>Aumento de la efectividad sobre la planificación realizada.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L" sz="1000" u="none" strike="noStrike" dirty="0">
                          <a:effectLst/>
                        </a:rPr>
                        <a:t>Reducción del número de defectos y detección en las fases tempranas de su ciclo de vida. </a:t>
                      </a:r>
                      <a:endParaRPr lang="es-CL" sz="1000" u="none" strike="noStrike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000" dirty="0">
                          <a:effectLst/>
                        </a:rPr>
                        <a:t>•Consiguen mejoras en un corto plazo y resultados visibles. 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000" dirty="0">
                          <a:effectLst/>
                        </a:rPr>
                        <a:t>•Si existe reducción de productos defectuosos, trae como consecuencia una reducción en los costos.  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000" dirty="0">
                          <a:effectLst/>
                        </a:rPr>
                        <a:t>•Permite eliminar procesos repetitivos de poco rendimiento evitando así gastos innecesarios. 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10140009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19765"/>
              </p:ext>
            </p:extLst>
          </p:nvPr>
        </p:nvGraphicFramePr>
        <p:xfrm>
          <a:off x="2096058" y="3956209"/>
          <a:ext cx="5715000" cy="2536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182771573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106830967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200" dirty="0">
                          <a:effectLst/>
                          <a:highlight>
                            <a:srgbClr val="FFFFFF"/>
                          </a:highlight>
                        </a:rPr>
                        <a:t>DESVENTAJAS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520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200">
                          <a:effectLst/>
                          <a:highlight>
                            <a:srgbClr val="FFFFFF"/>
                          </a:highlight>
                        </a:rPr>
                        <a:t>CMMI</a:t>
                      </a:r>
                      <a:endParaRPr lang="es-CL" sz="10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200">
                          <a:effectLst/>
                          <a:highlight>
                            <a:srgbClr val="FFFFFF"/>
                          </a:highlight>
                        </a:rPr>
                        <a:t>ISO9001</a:t>
                      </a:r>
                      <a:endParaRPr lang="es-CL" sz="10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560427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L" sz="1000" u="none" strike="noStrike" dirty="0">
                          <a:effectLst/>
                        </a:rPr>
                        <a:t>Falta de adecuación al enfoque a servicio que están experimentando las TI, así como el alto esfuerzo de implantación que exige.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L" sz="1000" u="none" strike="noStrike" dirty="0">
                          <a:effectLst/>
                        </a:rPr>
                        <a:t>El proceso de evaluación es muy costoso en tiempo y esfuerzo.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●"/>
                      </a:pPr>
                      <a:r>
                        <a:rPr lang="es-CL" sz="1000" u="none" strike="noStrike" dirty="0">
                          <a:effectLst/>
                        </a:rPr>
                        <a:t>La complejidad de la evaluación </a:t>
                      </a:r>
                      <a:r>
                        <a:rPr lang="es-CL" sz="1000" u="none" strike="noStrike" dirty="0" err="1">
                          <a:effectLst/>
                        </a:rPr>
                        <a:t>contínua</a:t>
                      </a:r>
                      <a:r>
                        <a:rPr lang="es-CL" sz="1000" u="none" strike="noStrike" dirty="0">
                          <a:effectLst/>
                        </a:rPr>
                        <a:t> puede atentar contra la definición de objetivos concretos de madurez.</a:t>
                      </a:r>
                      <a:endParaRPr lang="es-CL" sz="1000" u="none" strike="noStrike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000" dirty="0">
                          <a:effectLst/>
                        </a:rPr>
                        <a:t>•Cuando el mejoramiento se concentra en un área específica de la organización, se pierde la perspectiva de la interdependencia que existe entre todos los miembros de la empresa. 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000" dirty="0">
                          <a:effectLst/>
                        </a:rPr>
                        <a:t>•En pequeña y mediana empresa el mejoramiento continuo se hace un proceso muy largo. 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s-CL" sz="1000" dirty="0">
                          <a:effectLst/>
                        </a:rPr>
                        <a:t>•Hay que hacer inversiones importantes</a:t>
                      </a:r>
                      <a:endParaRPr lang="es-CL" sz="1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0088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8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2800" b="1" cap="all" dirty="0"/>
              <a:t>Auditoria Plan de proyecto metas y </a:t>
            </a:r>
            <a:r>
              <a:rPr lang="es-CL" sz="2800" b="1" cap="all" dirty="0" smtClean="0"/>
              <a:t>      practicas </a:t>
            </a:r>
            <a:r>
              <a:rPr lang="es-CL" sz="2800" b="1" cap="all" dirty="0"/>
              <a:t>genéricas</a:t>
            </a:r>
            <a:br>
              <a:rPr lang="es-CL" sz="2800" b="1" cap="all" dirty="0"/>
            </a:br>
            <a:endParaRPr lang="es-CL" sz="2800" dirty="0"/>
          </a:p>
        </p:txBody>
      </p:sp>
      <p:pic>
        <p:nvPicPr>
          <p:cNvPr id="3074" name="Picture 2" descr="C:\Users\Pyro\Desktop\Metas Plan de proyecto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45407"/>
            <a:ext cx="68770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yro\Desktop\800px-Logo_DuocUC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179192"/>
            <a:ext cx="2368918" cy="5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4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2800" b="1" cap="all" dirty="0"/>
              <a:t>Auditoria de Nivel 2</a:t>
            </a:r>
            <a:br>
              <a:rPr lang="es-CL" sz="2800" b="1" cap="all" dirty="0"/>
            </a:br>
            <a:r>
              <a:rPr lang="es-CL" sz="2800" b="1" cap="all" dirty="0"/>
              <a:t/>
            </a:r>
            <a:br>
              <a:rPr lang="es-CL" sz="2800" b="1" cap="all" dirty="0"/>
            </a:br>
            <a:endParaRPr lang="es-CL" sz="2800" dirty="0"/>
          </a:p>
        </p:txBody>
      </p:sp>
      <p:pic>
        <p:nvPicPr>
          <p:cNvPr id="4098" name="Picture 2" descr="C:\Users\Pyro\Desktop\Nivel 2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052736"/>
            <a:ext cx="4032448" cy="28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Pyro\Desktop\Nivel 2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52736"/>
            <a:ext cx="4281818" cy="284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yro\Desktop\800px-Logo_DuocUC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179192"/>
            <a:ext cx="2368918" cy="5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Pyro\Desktop\Nivel 2\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70" y="4098475"/>
            <a:ext cx="3528392" cy="25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2800" b="1" cap="all" dirty="0" smtClean="0"/>
              <a:t>RECUENTO Auditoria </a:t>
            </a:r>
            <a:r>
              <a:rPr lang="es-CL" sz="2800" b="1" cap="all" dirty="0"/>
              <a:t>de Nivel 2</a:t>
            </a:r>
            <a:br>
              <a:rPr lang="es-CL" sz="2800" b="1" cap="all" dirty="0"/>
            </a:br>
            <a:r>
              <a:rPr lang="es-CL" sz="2800" b="1" cap="all" dirty="0"/>
              <a:t/>
            </a:r>
            <a:br>
              <a:rPr lang="es-CL" sz="2800" b="1" cap="all" dirty="0"/>
            </a:br>
            <a:endParaRPr lang="es-CL" sz="2800" dirty="0"/>
          </a:p>
        </p:txBody>
      </p:sp>
      <p:pic>
        <p:nvPicPr>
          <p:cNvPr id="4100" name="Picture 4" descr="C:\Users\Pyro\Desktop\800px-Logo_DuocUC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179192"/>
            <a:ext cx="2368918" cy="5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Pyro\Desktop\Nivel 2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08259"/>
            <a:ext cx="6454518" cy="479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3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2800" b="1" cap="all" dirty="0"/>
              <a:t>Auditoria de Nivel </a:t>
            </a:r>
            <a:r>
              <a:rPr lang="es-CL" sz="2800" b="1" cap="all" dirty="0" smtClean="0"/>
              <a:t>3</a:t>
            </a:r>
            <a:r>
              <a:rPr lang="es-CL" sz="2800" b="1" cap="all" dirty="0"/>
              <a:t/>
            </a:r>
            <a:br>
              <a:rPr lang="es-CL" sz="2800" b="1" cap="all" dirty="0"/>
            </a:br>
            <a:r>
              <a:rPr lang="es-CL" sz="2800" b="1" cap="all" dirty="0"/>
              <a:t/>
            </a:r>
            <a:br>
              <a:rPr lang="es-CL" sz="2800" b="1" cap="all" dirty="0"/>
            </a:br>
            <a:endParaRPr lang="es-CL" sz="2800" dirty="0"/>
          </a:p>
        </p:txBody>
      </p:sp>
      <p:pic>
        <p:nvPicPr>
          <p:cNvPr id="4100" name="Picture 4" descr="C:\Users\Pyro\Desktop\800px-Logo_DuocUC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179192"/>
            <a:ext cx="2368918" cy="5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634889"/>
              </p:ext>
            </p:extLst>
          </p:nvPr>
        </p:nvGraphicFramePr>
        <p:xfrm>
          <a:off x="776203" y="1112028"/>
          <a:ext cx="4227845" cy="3253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927010"/>
              </p:ext>
            </p:extLst>
          </p:nvPr>
        </p:nvGraphicFramePr>
        <p:xfrm>
          <a:off x="3995936" y="3717032"/>
          <a:ext cx="5032509" cy="3045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609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2800" b="1" cap="all" dirty="0"/>
              <a:t>Auditoria de Nivel </a:t>
            </a:r>
            <a:r>
              <a:rPr lang="es-CL" sz="2800" b="1" cap="all" dirty="0" smtClean="0"/>
              <a:t>3</a:t>
            </a:r>
            <a:r>
              <a:rPr lang="es-CL" sz="2800" b="1" cap="all" dirty="0"/>
              <a:t/>
            </a:r>
            <a:br>
              <a:rPr lang="es-CL" sz="2800" b="1" cap="all" dirty="0"/>
            </a:br>
            <a:r>
              <a:rPr lang="es-CL" sz="2800" b="1" cap="all" dirty="0"/>
              <a:t/>
            </a:r>
            <a:br>
              <a:rPr lang="es-CL" sz="2800" b="1" cap="all" dirty="0"/>
            </a:br>
            <a:endParaRPr lang="es-CL" sz="2800" dirty="0"/>
          </a:p>
        </p:txBody>
      </p:sp>
      <p:pic>
        <p:nvPicPr>
          <p:cNvPr id="4100" name="Picture 4" descr="C:\Users\Pyro\Desktop\800px-Logo_DuocUC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179192"/>
            <a:ext cx="2368918" cy="5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2270"/>
              </p:ext>
            </p:extLst>
          </p:nvPr>
        </p:nvGraphicFramePr>
        <p:xfrm>
          <a:off x="4769154" y="1018643"/>
          <a:ext cx="4318131" cy="304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809936"/>
              </p:ext>
            </p:extLst>
          </p:nvPr>
        </p:nvGraphicFramePr>
        <p:xfrm>
          <a:off x="635253" y="1101415"/>
          <a:ext cx="3936748" cy="3677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46768"/>
              </p:ext>
            </p:extLst>
          </p:nvPr>
        </p:nvGraphicFramePr>
        <p:xfrm>
          <a:off x="4355976" y="3996614"/>
          <a:ext cx="45924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1633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2800" b="1" cap="all" dirty="0"/>
              <a:t>RECUENTO </a:t>
            </a:r>
            <a:r>
              <a:rPr lang="es-CL" sz="2800" b="1" cap="all" dirty="0" smtClean="0"/>
              <a:t>Auditoria </a:t>
            </a:r>
            <a:r>
              <a:rPr lang="es-CL" sz="2800" b="1" cap="all" dirty="0"/>
              <a:t>de Nivel </a:t>
            </a:r>
            <a:r>
              <a:rPr lang="es-CL" sz="2800" b="1" cap="all" dirty="0" smtClean="0"/>
              <a:t>3</a:t>
            </a:r>
            <a:r>
              <a:rPr lang="es-CL" sz="2800" b="1" cap="all" dirty="0"/>
              <a:t/>
            </a:r>
            <a:br>
              <a:rPr lang="es-CL" sz="2800" b="1" cap="all" dirty="0"/>
            </a:br>
            <a:r>
              <a:rPr lang="es-CL" sz="2800" b="1" cap="all" dirty="0"/>
              <a:t/>
            </a:r>
            <a:br>
              <a:rPr lang="es-CL" sz="2800" b="1" cap="all" dirty="0"/>
            </a:br>
            <a:endParaRPr lang="es-CL" sz="2800" dirty="0"/>
          </a:p>
        </p:txBody>
      </p:sp>
      <p:pic>
        <p:nvPicPr>
          <p:cNvPr id="4100" name="Picture 4" descr="C:\Users\Pyro\Desktop\800px-Logo_DuocUC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179192"/>
            <a:ext cx="2368918" cy="58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98728"/>
              </p:ext>
            </p:extLst>
          </p:nvPr>
        </p:nvGraphicFramePr>
        <p:xfrm>
          <a:off x="2267744" y="1437970"/>
          <a:ext cx="5688632" cy="4511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7245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57</TotalTime>
  <Words>352</Words>
  <Application>Microsoft Office PowerPoint</Application>
  <PresentationFormat>Presentación en pantalla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MS Mincho</vt:lpstr>
      <vt:lpstr>Arial</vt:lpstr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Modelos de Calidad   Examen transversal  </vt:lpstr>
      <vt:lpstr>ÍNDICE</vt:lpstr>
      <vt:lpstr>CMMI VS ISO 9001 </vt:lpstr>
      <vt:lpstr>Auditoria Plan de proyecto metas y       practicas genéricas </vt:lpstr>
      <vt:lpstr>Auditoria de Nivel 2  </vt:lpstr>
      <vt:lpstr>RECUENTO Auditoria de Nivel 2  </vt:lpstr>
      <vt:lpstr>Auditoria de Nivel 3  </vt:lpstr>
      <vt:lpstr>Auditoria de Nivel 3  </vt:lpstr>
      <vt:lpstr>RECUENTO Auditoria de Nivel 3  </vt:lpstr>
      <vt:lpstr>CONCLUSIÓN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Calidad   Examen transversal</dc:title>
  <dc:creator>Pyro</dc:creator>
  <cp:lastModifiedBy>duoc</cp:lastModifiedBy>
  <cp:revision>11</cp:revision>
  <dcterms:created xsi:type="dcterms:W3CDTF">2019-07-11T03:33:41Z</dcterms:created>
  <dcterms:modified xsi:type="dcterms:W3CDTF">2019-07-12T16:46:00Z</dcterms:modified>
</cp:coreProperties>
</file>