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5064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Google Shape;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Google Shape;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1177209" y="913015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r>
              <a:rPr lang="en-US" sz="4400" b="0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r>
              <a:rPr lang="en-US" sz="4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5333999" y="4371139"/>
            <a:ext cx="3643745" cy="193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L" sz="2800" dirty="0" smtClean="0">
                <a:solidFill>
                  <a:schemeClr val="bg1"/>
                </a:solidFill>
              </a:rPr>
              <a:t>-Matías Berríos</a:t>
            </a:r>
            <a:endParaRPr lang="es-CL" sz="2800" dirty="0" smtClean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L" sz="2800" dirty="0" smtClean="0">
                <a:solidFill>
                  <a:schemeClr val="bg1"/>
                </a:solidFill>
              </a:rPr>
              <a:t>-</a:t>
            </a:r>
            <a:r>
              <a:rPr lang="es-CL" sz="2800" dirty="0" err="1" smtClean="0">
                <a:solidFill>
                  <a:schemeClr val="bg1"/>
                </a:solidFill>
              </a:rPr>
              <a:t>Jordan</a:t>
            </a:r>
            <a:r>
              <a:rPr lang="es-CL" sz="2800" dirty="0" smtClean="0">
                <a:solidFill>
                  <a:schemeClr val="bg1"/>
                </a:solidFill>
              </a:rPr>
              <a:t> Cid</a:t>
            </a:r>
            <a:endParaRPr lang="es-CL" sz="2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L" sz="2800" dirty="0" smtClean="0">
                <a:solidFill>
                  <a:schemeClr val="bg1"/>
                </a:solidFill>
              </a:rPr>
              <a:t>-Jorge Gallegos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L" sz="2800" dirty="0" smtClean="0">
                <a:solidFill>
                  <a:schemeClr val="bg1"/>
                </a:solidFill>
              </a:rPr>
              <a:t>-Eduardo </a:t>
            </a:r>
            <a:r>
              <a:rPr lang="es-CL" sz="2800" dirty="0" err="1" smtClean="0">
                <a:solidFill>
                  <a:schemeClr val="bg1"/>
                </a:solidFill>
              </a:rPr>
              <a:t>Obreque</a:t>
            </a:r>
            <a:endParaRPr lang="es-CL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Criterios de Éxito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2000" dirty="0">
                <a:solidFill>
                  <a:schemeClr val="bg1"/>
                </a:solidFill>
              </a:rPr>
              <a:t>Se </a:t>
            </a:r>
            <a:r>
              <a:rPr lang="en-US" sz="2000" dirty="0" err="1">
                <a:solidFill>
                  <a:schemeClr val="bg1"/>
                </a:solidFill>
              </a:rPr>
              <a:t>establecen</a:t>
            </a:r>
            <a:r>
              <a:rPr lang="en-US" sz="2000" dirty="0">
                <a:solidFill>
                  <a:schemeClr val="bg1"/>
                </a:solidFill>
              </a:rPr>
              <a:t> los </a:t>
            </a:r>
            <a:r>
              <a:rPr lang="en-US" sz="2000" dirty="0" err="1">
                <a:solidFill>
                  <a:schemeClr val="bg1"/>
                </a:solidFill>
              </a:rPr>
              <a:t>criterios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determinar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qué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constituye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desviación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significativa</a:t>
            </a:r>
            <a:r>
              <a:rPr lang="en-US" sz="2000" dirty="0">
                <a:solidFill>
                  <a:schemeClr val="bg1"/>
                </a:solidFill>
              </a:rPr>
              <a:t> del plan de </a:t>
            </a:r>
            <a:r>
              <a:rPr lang="en-US" sz="2000" dirty="0" err="1">
                <a:solidFill>
                  <a:schemeClr val="bg1"/>
                </a:solidFill>
              </a:rPr>
              <a:t>proyecto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Es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necesaria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base </a:t>
            </a:r>
            <a:r>
              <a:rPr lang="en-US" sz="2000" dirty="0" err="1">
                <a:solidFill>
                  <a:schemeClr val="bg1"/>
                </a:solidFill>
              </a:rPr>
              <a:t>para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calibrar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cuestiones</a:t>
            </a:r>
            <a:r>
              <a:rPr lang="en-US" sz="2000" dirty="0">
                <a:solidFill>
                  <a:schemeClr val="bg1"/>
                </a:solidFill>
              </a:rPr>
              <a:t> y los </a:t>
            </a:r>
            <a:r>
              <a:rPr lang="en-US" sz="2000" dirty="0" err="1">
                <a:solidFill>
                  <a:schemeClr val="bg1"/>
                </a:solidFill>
              </a:rPr>
              <a:t>problemas</a:t>
            </a:r>
            <a:r>
              <a:rPr lang="en-US" sz="2000" dirty="0">
                <a:solidFill>
                  <a:schemeClr val="bg1"/>
                </a:solidFill>
              </a:rPr>
              <a:t> y </a:t>
            </a:r>
            <a:r>
              <a:rPr lang="en-US" sz="2000" dirty="0" err="1">
                <a:solidFill>
                  <a:schemeClr val="bg1"/>
                </a:solidFill>
              </a:rPr>
              <a:t>así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determinar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cuándo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debería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llevarse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 err="1">
                <a:solidFill>
                  <a:schemeClr val="bg1"/>
                </a:solidFill>
              </a:rPr>
              <a:t>cabo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acción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correctiva</a:t>
            </a:r>
            <a:r>
              <a:rPr lang="en-US" sz="2000" dirty="0">
                <a:solidFill>
                  <a:schemeClr val="bg1"/>
                </a:solidFill>
              </a:rPr>
              <a:t>. Las </a:t>
            </a:r>
            <a:r>
              <a:rPr lang="en-US" sz="2000" dirty="0" err="1">
                <a:solidFill>
                  <a:schemeClr val="bg1"/>
                </a:solidFill>
              </a:rPr>
              <a:t>acciones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correctivas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pueden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conducir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 la </a:t>
            </a:r>
            <a:r>
              <a:rPr lang="en-US" sz="2000" dirty="0" err="1">
                <a:solidFill>
                  <a:schemeClr val="bg1"/>
                </a:solidFill>
              </a:rPr>
              <a:t>replanificación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</a:rPr>
              <a:t>la </a:t>
            </a:r>
            <a:r>
              <a:rPr lang="en-US" sz="2000" dirty="0" err="1">
                <a:solidFill>
                  <a:schemeClr val="bg1"/>
                </a:solidFill>
              </a:rPr>
              <a:t>cual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puede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incluir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corrección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del plan </a:t>
            </a:r>
            <a:r>
              <a:rPr lang="en-US" sz="2000" dirty="0">
                <a:solidFill>
                  <a:schemeClr val="bg1"/>
                </a:solidFill>
              </a:rPr>
              <a:t>original, el </a:t>
            </a:r>
            <a:r>
              <a:rPr lang="en-US" sz="2000" dirty="0" err="1">
                <a:solidFill>
                  <a:schemeClr val="bg1"/>
                </a:solidFill>
              </a:rPr>
              <a:t>establecimiento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nuevos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acuerdos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smtClean="0">
                <a:solidFill>
                  <a:schemeClr val="bg1"/>
                </a:solidFill>
              </a:rPr>
              <a:t>la </a:t>
            </a:r>
            <a:r>
              <a:rPr lang="en-US" sz="2000" dirty="0" err="1" smtClean="0">
                <a:solidFill>
                  <a:schemeClr val="bg1"/>
                </a:solidFill>
              </a:rPr>
              <a:t>inclusión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de </a:t>
            </a:r>
            <a:r>
              <a:rPr lang="en-US" sz="2000" dirty="0" err="1" smtClean="0">
                <a:solidFill>
                  <a:schemeClr val="bg1"/>
                </a:solidFill>
              </a:rPr>
              <a:t>actividades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de </a:t>
            </a:r>
            <a:r>
              <a:rPr lang="en-US" sz="2000" dirty="0" err="1">
                <a:solidFill>
                  <a:schemeClr val="bg1"/>
                </a:solidFill>
              </a:rPr>
              <a:t>mitigación</a:t>
            </a:r>
            <a:r>
              <a:rPr lang="en-US" sz="2000" dirty="0">
                <a:solidFill>
                  <a:schemeClr val="bg1"/>
                </a:solidFill>
              </a:rPr>
              <a:t> en el plan actual. El plan de </a:t>
            </a:r>
            <a:r>
              <a:rPr lang="en-US" sz="2000" dirty="0" err="1">
                <a:solidFill>
                  <a:schemeClr val="bg1"/>
                </a:solidFill>
              </a:rPr>
              <a:t>proyecto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define </a:t>
            </a:r>
            <a:r>
              <a:rPr lang="en-US" sz="2000" dirty="0" err="1">
                <a:solidFill>
                  <a:schemeClr val="bg1"/>
                </a:solidFill>
              </a:rPr>
              <a:t>cuándo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y </a:t>
            </a:r>
            <a:r>
              <a:rPr lang="en-US" sz="2000" dirty="0" err="1" smtClean="0">
                <a:solidFill>
                  <a:schemeClr val="bg1"/>
                </a:solidFill>
              </a:rPr>
              <a:t>por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quién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serán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aplicados</a:t>
            </a:r>
            <a:r>
              <a:rPr lang="en-US" sz="2000" dirty="0">
                <a:solidFill>
                  <a:schemeClr val="bg1"/>
                </a:solidFill>
              </a:rPr>
              <a:t> los </a:t>
            </a:r>
            <a:r>
              <a:rPr lang="en-US" sz="2000" dirty="0" err="1">
                <a:solidFill>
                  <a:schemeClr val="bg1"/>
                </a:solidFill>
              </a:rPr>
              <a:t>criterios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sz="2000" dirty="0">
              <a:solidFill>
                <a:schemeClr val="bg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accent2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1" u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577850" y="2873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Próximos Pasos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-292100" y="1128734"/>
            <a:ext cx="7988300" cy="560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Algunos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de los </a:t>
            </a:r>
            <a:r>
              <a:rPr lang="en-US" sz="1800" dirty="0" err="1">
                <a:solidFill>
                  <a:schemeClr val="bg1"/>
                </a:solidFill>
              </a:rPr>
              <a:t>últimos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pasos</a:t>
            </a:r>
            <a:r>
              <a:rPr lang="en-US" sz="1800" dirty="0">
                <a:solidFill>
                  <a:schemeClr val="bg1"/>
                </a:solidFill>
              </a:rPr>
              <a:t> para </a:t>
            </a:r>
            <a:r>
              <a:rPr lang="en-US" sz="1800" dirty="0" err="1">
                <a:solidFill>
                  <a:schemeClr val="bg1"/>
                </a:solidFill>
              </a:rPr>
              <a:t>poder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finalizar</a:t>
            </a:r>
            <a:r>
              <a:rPr lang="en-US" sz="1800" dirty="0">
                <a:solidFill>
                  <a:schemeClr val="bg1"/>
                </a:solidFill>
              </a:rPr>
              <a:t> la </a:t>
            </a:r>
            <a:r>
              <a:rPr lang="en-US" sz="1800" dirty="0" err="1">
                <a:solidFill>
                  <a:schemeClr val="bg1"/>
                </a:solidFill>
              </a:rPr>
              <a:t>planificación</a:t>
            </a:r>
            <a:r>
              <a:rPr lang="en-US" sz="1800" dirty="0">
                <a:solidFill>
                  <a:schemeClr val="bg1"/>
                </a:solidFill>
              </a:rPr>
              <a:t> del </a:t>
            </a:r>
            <a:r>
              <a:rPr lang="en-US" sz="1800" dirty="0" err="1">
                <a:solidFill>
                  <a:schemeClr val="bg1"/>
                </a:solidFill>
              </a:rPr>
              <a:t>proyecto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llevar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a </a:t>
            </a:r>
            <a:r>
              <a:rPr lang="en-US" sz="1800" dirty="0" err="1">
                <a:solidFill>
                  <a:schemeClr val="bg1"/>
                </a:solidFill>
              </a:rPr>
              <a:t>cabo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revisiones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técnicas</a:t>
            </a:r>
            <a:r>
              <a:rPr lang="en-US" sz="1800" dirty="0">
                <a:solidFill>
                  <a:schemeClr val="bg1"/>
                </a:solidFill>
              </a:rPr>
              <a:t> con el </a:t>
            </a:r>
            <a:r>
              <a:rPr lang="en-US" sz="1800" dirty="0" err="1">
                <a:solidFill>
                  <a:schemeClr val="bg1"/>
                </a:solidFill>
              </a:rPr>
              <a:t>proveedor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según</a:t>
            </a:r>
            <a:r>
              <a:rPr lang="en-US" sz="1800" dirty="0">
                <a:solidFill>
                  <a:schemeClr val="bg1"/>
                </a:solidFill>
              </a:rPr>
              <a:t> se </a:t>
            </a:r>
            <a:r>
              <a:rPr lang="en-US" sz="1800" dirty="0" err="1">
                <a:solidFill>
                  <a:schemeClr val="bg1"/>
                </a:solidFill>
              </a:rPr>
              <a:t>defina</a:t>
            </a:r>
            <a:r>
              <a:rPr lang="en-US" sz="1800" dirty="0">
                <a:solidFill>
                  <a:schemeClr val="bg1"/>
                </a:solidFill>
              </a:rPr>
              <a:t> en el </a:t>
            </a:r>
            <a:r>
              <a:rPr lang="en-US" sz="1800" dirty="0" err="1">
                <a:solidFill>
                  <a:schemeClr val="bg1"/>
                </a:solidFill>
              </a:rPr>
              <a:t>acuerdo</a:t>
            </a:r>
            <a:r>
              <a:rPr lang="en-US" sz="1800" dirty="0">
                <a:solidFill>
                  <a:schemeClr val="bg1"/>
                </a:solidFill>
              </a:rPr>
              <a:t> con </a:t>
            </a:r>
            <a:r>
              <a:rPr lang="en-US" sz="1800" dirty="0" err="1">
                <a:solidFill>
                  <a:schemeClr val="bg1"/>
                </a:solidFill>
              </a:rPr>
              <a:t>él</a:t>
            </a:r>
            <a:r>
              <a:rPr lang="en-US" sz="1800" dirty="0">
                <a:solidFill>
                  <a:schemeClr val="bg1"/>
                </a:solidFill>
              </a:rPr>
              <a:t> para </a:t>
            </a:r>
            <a:r>
              <a:rPr lang="en-US" sz="1800" dirty="0" err="1">
                <a:solidFill>
                  <a:schemeClr val="bg1"/>
                </a:solidFill>
              </a:rPr>
              <a:t>lograr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estimación</a:t>
            </a:r>
            <a:r>
              <a:rPr lang="en-US" sz="1800" dirty="0">
                <a:solidFill>
                  <a:schemeClr val="bg1"/>
                </a:solidFill>
              </a:rPr>
              <a:t> final del </a:t>
            </a:r>
            <a:r>
              <a:rPr lang="en-US" sz="1800" dirty="0" err="1">
                <a:solidFill>
                  <a:schemeClr val="bg1"/>
                </a:solidFill>
              </a:rPr>
              <a:t>proyecto</a:t>
            </a:r>
            <a:r>
              <a:rPr lang="en-US" sz="1800" dirty="0">
                <a:solidFill>
                  <a:schemeClr val="bg1"/>
                </a:solidFill>
              </a:rPr>
              <a:t> y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</a:t>
            </a:r>
            <a:r>
              <a:rPr lang="en-US" sz="1800" dirty="0">
                <a:solidFill>
                  <a:schemeClr val="bg1"/>
                </a:solidFill>
              </a:rPr>
              <a:t> se </a:t>
            </a:r>
            <a:r>
              <a:rPr lang="en-US" sz="1800" dirty="0" err="1">
                <a:solidFill>
                  <a:schemeClr val="bg1"/>
                </a:solidFill>
              </a:rPr>
              <a:t>pudo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cumplir</a:t>
            </a:r>
            <a:r>
              <a:rPr lang="en-US" sz="1800" dirty="0">
                <a:solidFill>
                  <a:schemeClr val="bg1"/>
                </a:solidFill>
              </a:rPr>
              <a:t> con las </a:t>
            </a:r>
            <a:r>
              <a:rPr lang="en-US" sz="1800" dirty="0" err="1">
                <a:solidFill>
                  <a:schemeClr val="bg1"/>
                </a:solidFill>
              </a:rPr>
              <a:t>expectativas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este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normalmente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estas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incluyen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endParaRPr sz="1800" dirty="0">
              <a:solidFill>
                <a:schemeClr val="bg1"/>
              </a:solidFill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sz="1800" dirty="0">
              <a:solidFill>
                <a:schemeClr val="bg1"/>
              </a:solidFill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• </a:t>
            </a:r>
            <a:r>
              <a:rPr lang="en-US" sz="1800" dirty="0" err="1">
                <a:solidFill>
                  <a:schemeClr val="bg1"/>
                </a:solidFill>
              </a:rPr>
              <a:t>Proporcionar</a:t>
            </a:r>
            <a:r>
              <a:rPr lang="en-US" sz="1800" dirty="0">
                <a:solidFill>
                  <a:schemeClr val="bg1"/>
                </a:solidFill>
              </a:rPr>
              <a:t> al </a:t>
            </a:r>
            <a:r>
              <a:rPr lang="en-US" sz="1800" dirty="0" err="1">
                <a:solidFill>
                  <a:schemeClr val="bg1"/>
                </a:solidFill>
              </a:rPr>
              <a:t>proveedor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visibilidad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las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necesidades</a:t>
            </a:r>
            <a:r>
              <a:rPr lang="en-US" sz="1800" dirty="0">
                <a:solidFill>
                  <a:schemeClr val="bg1"/>
                </a:solidFill>
              </a:rPr>
              <a:t> y de los </a:t>
            </a:r>
            <a:r>
              <a:rPr lang="en-US" sz="1800" dirty="0" err="1">
                <a:solidFill>
                  <a:schemeClr val="bg1"/>
                </a:solidFill>
              </a:rPr>
              <a:t>deseos</a:t>
            </a:r>
            <a:r>
              <a:rPr lang="en-US" sz="1800" dirty="0">
                <a:solidFill>
                  <a:schemeClr val="bg1"/>
                </a:solidFill>
              </a:rPr>
              <a:t> de los </a:t>
            </a:r>
            <a:r>
              <a:rPr lang="en-US" sz="1800" dirty="0" err="1">
                <a:solidFill>
                  <a:schemeClr val="bg1"/>
                </a:solidFill>
              </a:rPr>
              <a:t>clientes</a:t>
            </a:r>
            <a:r>
              <a:rPr lang="en-US" sz="1800" dirty="0">
                <a:solidFill>
                  <a:schemeClr val="bg1"/>
                </a:solidFill>
              </a:rPr>
              <a:t> y de los </a:t>
            </a:r>
            <a:r>
              <a:rPr lang="en-US" sz="1800" dirty="0" err="1">
                <a:solidFill>
                  <a:schemeClr val="bg1"/>
                </a:solidFill>
              </a:rPr>
              <a:t>usuarios</a:t>
            </a:r>
            <a:r>
              <a:rPr lang="en-US" sz="1800" dirty="0">
                <a:solidFill>
                  <a:schemeClr val="bg1"/>
                </a:solidFill>
              </a:rPr>
              <a:t> finales del </a:t>
            </a:r>
            <a:r>
              <a:rPr lang="en-US" sz="1800" dirty="0" err="1">
                <a:solidFill>
                  <a:schemeClr val="bg1"/>
                </a:solidFill>
              </a:rPr>
              <a:t>proyecto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según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proceda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sz="1800" dirty="0">
              <a:solidFill>
                <a:schemeClr val="bg1"/>
              </a:solidFill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• </a:t>
            </a:r>
            <a:r>
              <a:rPr lang="en-US" sz="1800" dirty="0" err="1">
                <a:solidFill>
                  <a:schemeClr val="bg1"/>
                </a:solidFill>
              </a:rPr>
              <a:t>Revisar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actividades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técnicas</a:t>
            </a:r>
            <a:r>
              <a:rPr lang="en-US" sz="1800" dirty="0">
                <a:solidFill>
                  <a:schemeClr val="bg1"/>
                </a:solidFill>
              </a:rPr>
              <a:t> del </a:t>
            </a:r>
            <a:r>
              <a:rPr lang="en-US" sz="1800" dirty="0" err="1">
                <a:solidFill>
                  <a:schemeClr val="bg1"/>
                </a:solidFill>
              </a:rPr>
              <a:t>proveedor</a:t>
            </a:r>
            <a:r>
              <a:rPr lang="en-US" sz="1800" dirty="0">
                <a:solidFill>
                  <a:schemeClr val="bg1"/>
                </a:solidFill>
              </a:rPr>
              <a:t> y </a:t>
            </a:r>
            <a:r>
              <a:rPr lang="en-US" sz="1800" dirty="0" err="1">
                <a:solidFill>
                  <a:schemeClr val="bg1"/>
                </a:solidFill>
              </a:rPr>
              <a:t>verificar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que</a:t>
            </a:r>
            <a:r>
              <a:rPr lang="en-US" sz="1800" dirty="0">
                <a:solidFill>
                  <a:schemeClr val="bg1"/>
                </a:solidFill>
              </a:rPr>
              <a:t> la </a:t>
            </a:r>
            <a:r>
              <a:rPr lang="en-US" sz="1800" dirty="0" err="1">
                <a:solidFill>
                  <a:schemeClr val="bg1"/>
                </a:solidFill>
              </a:rPr>
              <a:t>interpretación</a:t>
            </a:r>
            <a:r>
              <a:rPr lang="en-US" sz="1800" dirty="0">
                <a:solidFill>
                  <a:schemeClr val="bg1"/>
                </a:solidFill>
              </a:rPr>
              <a:t> y la </a:t>
            </a:r>
            <a:r>
              <a:rPr lang="en-US" sz="1800" dirty="0" err="1">
                <a:solidFill>
                  <a:schemeClr val="bg1"/>
                </a:solidFill>
              </a:rPr>
              <a:t>implementación</a:t>
            </a:r>
            <a:r>
              <a:rPr lang="en-US" sz="1800" dirty="0">
                <a:solidFill>
                  <a:schemeClr val="bg1"/>
                </a:solidFill>
              </a:rPr>
              <a:t> de los </a:t>
            </a:r>
            <a:r>
              <a:rPr lang="en-US" sz="1800" dirty="0" err="1">
                <a:solidFill>
                  <a:schemeClr val="bg1"/>
                </a:solidFill>
              </a:rPr>
              <a:t>requisitos</a:t>
            </a:r>
            <a:r>
              <a:rPr lang="en-US" sz="1800" dirty="0">
                <a:solidFill>
                  <a:schemeClr val="bg1"/>
                </a:solidFill>
              </a:rPr>
              <a:t> del </a:t>
            </a:r>
            <a:r>
              <a:rPr lang="en-US" sz="1800" dirty="0" err="1">
                <a:solidFill>
                  <a:schemeClr val="bg1"/>
                </a:solidFill>
              </a:rPr>
              <a:t>proveedor</a:t>
            </a:r>
            <a:r>
              <a:rPr lang="en-US" sz="1800" dirty="0">
                <a:solidFill>
                  <a:schemeClr val="bg1"/>
                </a:solidFill>
              </a:rPr>
              <a:t> son </a:t>
            </a:r>
            <a:r>
              <a:rPr lang="en-US" sz="1800" dirty="0" err="1">
                <a:solidFill>
                  <a:schemeClr val="bg1"/>
                </a:solidFill>
              </a:rPr>
              <a:t>consistentes</a:t>
            </a:r>
            <a:r>
              <a:rPr lang="en-US" sz="1800" dirty="0">
                <a:solidFill>
                  <a:schemeClr val="bg1"/>
                </a:solidFill>
              </a:rPr>
              <a:t> con la </a:t>
            </a:r>
            <a:r>
              <a:rPr lang="en-US" sz="1800" dirty="0" err="1">
                <a:solidFill>
                  <a:schemeClr val="bg1"/>
                </a:solidFill>
              </a:rPr>
              <a:t>interpretación</a:t>
            </a:r>
            <a:r>
              <a:rPr lang="en-US" sz="1800" dirty="0">
                <a:solidFill>
                  <a:schemeClr val="bg1"/>
                </a:solidFill>
              </a:rPr>
              <a:t> del </a:t>
            </a:r>
            <a:r>
              <a:rPr lang="en-US" sz="1800" dirty="0" err="1">
                <a:solidFill>
                  <a:schemeClr val="bg1"/>
                </a:solidFill>
              </a:rPr>
              <a:t>proyecto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sz="1800" dirty="0">
              <a:solidFill>
                <a:schemeClr val="bg1"/>
              </a:solidFill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• </a:t>
            </a:r>
            <a:r>
              <a:rPr lang="en-US" sz="1800" dirty="0" err="1">
                <a:solidFill>
                  <a:schemeClr val="bg1"/>
                </a:solidFill>
              </a:rPr>
              <a:t>Asegurar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que</a:t>
            </a:r>
            <a:r>
              <a:rPr lang="en-US" sz="1800" dirty="0">
                <a:solidFill>
                  <a:schemeClr val="bg1"/>
                </a:solidFill>
              </a:rPr>
              <a:t> los </a:t>
            </a:r>
            <a:r>
              <a:rPr lang="en-US" sz="1800" dirty="0" err="1">
                <a:solidFill>
                  <a:schemeClr val="bg1"/>
                </a:solidFill>
              </a:rPr>
              <a:t>compromisos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técnicos</a:t>
            </a:r>
            <a:r>
              <a:rPr lang="en-US" sz="1800" dirty="0">
                <a:solidFill>
                  <a:schemeClr val="bg1"/>
                </a:solidFill>
              </a:rPr>
              <a:t> se </a:t>
            </a:r>
            <a:r>
              <a:rPr lang="en-US" sz="1800" dirty="0" err="1">
                <a:solidFill>
                  <a:schemeClr val="bg1"/>
                </a:solidFill>
              </a:rPr>
              <a:t>cumplen</a:t>
            </a:r>
            <a:r>
              <a:rPr lang="en-US" sz="1800" dirty="0">
                <a:solidFill>
                  <a:schemeClr val="bg1"/>
                </a:solidFill>
              </a:rPr>
              <a:t> y </a:t>
            </a:r>
            <a:r>
              <a:rPr lang="en-US" sz="1800" dirty="0" err="1">
                <a:solidFill>
                  <a:schemeClr val="bg1"/>
                </a:solidFill>
              </a:rPr>
              <a:t>que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cuestiones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técnicas</a:t>
            </a:r>
            <a:r>
              <a:rPr lang="en-US" sz="1800" dirty="0">
                <a:solidFill>
                  <a:schemeClr val="bg1"/>
                </a:solidFill>
              </a:rPr>
              <a:t> se </a:t>
            </a:r>
            <a:r>
              <a:rPr lang="en-US" sz="1800" dirty="0" err="1">
                <a:solidFill>
                  <a:schemeClr val="bg1"/>
                </a:solidFill>
              </a:rPr>
              <a:t>comunican</a:t>
            </a:r>
            <a:r>
              <a:rPr lang="en-US" sz="1800" dirty="0">
                <a:solidFill>
                  <a:schemeClr val="bg1"/>
                </a:solidFill>
              </a:rPr>
              <a:t> y </a:t>
            </a:r>
            <a:r>
              <a:rPr lang="en-US" sz="1800" dirty="0" err="1">
                <a:solidFill>
                  <a:schemeClr val="bg1"/>
                </a:solidFill>
              </a:rPr>
              <a:t>resuelven</a:t>
            </a:r>
            <a:r>
              <a:rPr lang="en-US" sz="1800" dirty="0">
                <a:solidFill>
                  <a:schemeClr val="bg1"/>
                </a:solidFill>
              </a:rPr>
              <a:t> de forma </a:t>
            </a:r>
            <a:r>
              <a:rPr lang="en-US" sz="1800" dirty="0" err="1">
                <a:solidFill>
                  <a:schemeClr val="bg1"/>
                </a:solidFill>
              </a:rPr>
              <a:t>apropiada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sz="1800" dirty="0">
              <a:solidFill>
                <a:schemeClr val="bg1"/>
              </a:solidFill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 </a:t>
            </a:r>
            <a:r>
              <a:rPr lang="en-US" sz="1800" dirty="0" err="1">
                <a:solidFill>
                  <a:schemeClr val="bg1"/>
                </a:solidFill>
              </a:rPr>
              <a:t>Proporcionar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información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técnica</a:t>
            </a:r>
            <a:r>
              <a:rPr lang="en-US" sz="1800" dirty="0">
                <a:solidFill>
                  <a:schemeClr val="bg1"/>
                </a:solidFill>
              </a:rPr>
              <a:t> y </a:t>
            </a:r>
            <a:r>
              <a:rPr lang="en-US" sz="1800" dirty="0" err="1">
                <a:solidFill>
                  <a:schemeClr val="bg1"/>
                </a:solidFill>
              </a:rPr>
              <a:t>soporte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apropiados</a:t>
            </a:r>
            <a:r>
              <a:rPr lang="en-US" sz="1800" dirty="0">
                <a:solidFill>
                  <a:schemeClr val="bg1"/>
                </a:solidFill>
              </a:rPr>
              <a:t> al </a:t>
            </a:r>
            <a:r>
              <a:rPr lang="en-US" sz="1800" dirty="0" err="1" smtClean="0">
                <a:solidFill>
                  <a:schemeClr val="bg1"/>
                </a:solidFill>
              </a:rPr>
              <a:t>proveedor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32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Objetivos</a:t>
            </a:r>
            <a:endParaRPr lang="es-CL" sz="3200" dirty="0" smtClean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Situación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actual</a:t>
            </a:r>
            <a:endParaRPr sz="3200"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Tareas</a:t>
            </a:r>
            <a:r>
              <a:rPr lang="en-US" sz="32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preliminares</a:t>
            </a:r>
            <a:endParaRPr sz="3200"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Participantes</a:t>
            </a:r>
            <a:r>
              <a:rPr lang="en-US" sz="32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endParaRPr sz="3200"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Riesgos</a:t>
            </a:r>
            <a:endParaRPr sz="3200"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Expectativas</a:t>
            </a:r>
            <a:endParaRPr sz="3200"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Criterios</a:t>
            </a:r>
            <a:r>
              <a:rPr lang="en-US" sz="32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de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éxito</a:t>
            </a:r>
            <a:endParaRPr sz="3200" dirty="0"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Próximos</a:t>
            </a:r>
            <a:r>
              <a:rPr lang="en-US" sz="32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pasos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El </a:t>
            </a:r>
            <a:r>
              <a:rPr lang="en-US" sz="2400" dirty="0" err="1">
                <a:solidFill>
                  <a:srgbClr val="000000"/>
                </a:solidFill>
              </a:rPr>
              <a:t>propósito</a:t>
            </a:r>
            <a:r>
              <a:rPr lang="en-US" sz="2400" dirty="0">
                <a:solidFill>
                  <a:srgbClr val="000000"/>
                </a:solidFill>
              </a:rPr>
              <a:t> de la </a:t>
            </a:r>
            <a:r>
              <a:rPr lang="en-US" sz="2400" dirty="0" err="1">
                <a:solidFill>
                  <a:srgbClr val="000000"/>
                </a:solidFill>
              </a:rPr>
              <a:t>Planificación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Proyecto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establecer</a:t>
            </a:r>
            <a:r>
              <a:rPr lang="en-US" sz="2400" dirty="0">
                <a:solidFill>
                  <a:srgbClr val="000000"/>
                </a:solidFill>
              </a:rPr>
              <a:t> y </a:t>
            </a:r>
            <a:r>
              <a:rPr lang="en-US" sz="2400" dirty="0" err="1">
                <a:solidFill>
                  <a:srgbClr val="000000"/>
                </a:solidFill>
              </a:rPr>
              <a:t>mantener</a:t>
            </a:r>
            <a:r>
              <a:rPr lang="en-US" sz="2400" dirty="0">
                <a:solidFill>
                  <a:srgbClr val="000000"/>
                </a:solidFill>
              </a:rPr>
              <a:t> planes </a:t>
            </a:r>
            <a:r>
              <a:rPr lang="en-US" sz="2400" dirty="0" err="1">
                <a:solidFill>
                  <a:srgbClr val="000000"/>
                </a:solidFill>
              </a:rPr>
              <a:t>que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definan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actividades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proyecto</a:t>
            </a:r>
            <a:r>
              <a:rPr lang="en-US" sz="2400" dirty="0">
                <a:solidFill>
                  <a:srgbClr val="000000"/>
                </a:solidFill>
              </a:rPr>
              <a:t> con el fin de </a:t>
            </a:r>
            <a:r>
              <a:rPr lang="en-US" sz="2400" dirty="0" err="1">
                <a:solidFill>
                  <a:srgbClr val="000000"/>
                </a:solidFill>
              </a:rPr>
              <a:t>controlar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actividades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que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abordan</a:t>
            </a:r>
            <a:r>
              <a:rPr lang="en-US" sz="2400" dirty="0">
                <a:solidFill>
                  <a:srgbClr val="000000"/>
                </a:solidFill>
              </a:rPr>
              <a:t> los </a:t>
            </a:r>
            <a:r>
              <a:rPr lang="en-US" sz="2400" dirty="0" err="1">
                <a:solidFill>
                  <a:srgbClr val="000000"/>
                </a:solidFill>
              </a:rPr>
              <a:t>compromisos</a:t>
            </a:r>
            <a:r>
              <a:rPr lang="en-US" sz="2400" dirty="0">
                <a:solidFill>
                  <a:srgbClr val="000000"/>
                </a:solidFill>
              </a:rPr>
              <a:t> con el </a:t>
            </a:r>
            <a:r>
              <a:rPr lang="en-US" sz="2400" dirty="0" err="1">
                <a:solidFill>
                  <a:srgbClr val="000000"/>
                </a:solidFill>
              </a:rPr>
              <a:t>cliente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proyecto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</a:t>
            </a:r>
            <a:r>
              <a:rPr lang="en-US" sz="2400" dirty="0" smtClean="0">
                <a:solidFill>
                  <a:srgbClr val="000000"/>
                </a:solidFill>
              </a:rPr>
              <a:t>os </a:t>
            </a:r>
            <a:r>
              <a:rPr lang="en-US" sz="2400" dirty="0" err="1">
                <a:solidFill>
                  <a:srgbClr val="000000"/>
                </a:solidFill>
              </a:rPr>
              <a:t>objetivos</a:t>
            </a:r>
            <a:r>
              <a:rPr lang="en-US" sz="2400" dirty="0">
                <a:solidFill>
                  <a:srgbClr val="000000"/>
                </a:solidFill>
              </a:rPr>
              <a:t> de la </a:t>
            </a:r>
            <a:r>
              <a:rPr lang="en-US" sz="2400" dirty="0" err="1">
                <a:solidFill>
                  <a:srgbClr val="000000"/>
                </a:solidFill>
              </a:rPr>
              <a:t>planificación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proyecto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son 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-</a:t>
            </a:r>
            <a:r>
              <a:rPr lang="en-US" sz="2400" dirty="0" err="1">
                <a:solidFill>
                  <a:srgbClr val="000000"/>
                </a:solidFill>
              </a:rPr>
              <a:t>Gestionar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eficazmente</a:t>
            </a:r>
            <a:r>
              <a:rPr lang="en-US" sz="2400" dirty="0">
                <a:solidFill>
                  <a:srgbClr val="000000"/>
                </a:solidFill>
              </a:rPr>
              <a:t>  el </a:t>
            </a:r>
            <a:r>
              <a:rPr lang="en-US" sz="2400" dirty="0" err="1">
                <a:solidFill>
                  <a:srgbClr val="000000"/>
                </a:solidFill>
              </a:rPr>
              <a:t>proyecto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-</a:t>
            </a:r>
            <a:r>
              <a:rPr lang="en-US" sz="2400" dirty="0" err="1">
                <a:solidFill>
                  <a:srgbClr val="000000"/>
                </a:solidFill>
              </a:rPr>
              <a:t>Tener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monitorización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constante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estado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proyecto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-</a:t>
            </a:r>
            <a:r>
              <a:rPr lang="en-US" sz="2400" dirty="0" err="1">
                <a:solidFill>
                  <a:srgbClr val="000000"/>
                </a:solidFill>
              </a:rPr>
              <a:t>Estimar</a:t>
            </a:r>
            <a:r>
              <a:rPr lang="en-US" sz="2400" dirty="0">
                <a:solidFill>
                  <a:srgbClr val="000000"/>
                </a:solidFill>
              </a:rPr>
              <a:t> el </a:t>
            </a:r>
            <a:r>
              <a:rPr lang="en-US" sz="2400" dirty="0" err="1">
                <a:solidFill>
                  <a:srgbClr val="000000"/>
                </a:solidFill>
              </a:rPr>
              <a:t>alcance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proyecto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-</a:t>
            </a:r>
            <a:r>
              <a:rPr lang="en-US" sz="2400" dirty="0" err="1">
                <a:solidFill>
                  <a:srgbClr val="000000"/>
                </a:solidFill>
              </a:rPr>
              <a:t>Definir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fases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ciclo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vida</a:t>
            </a:r>
            <a:r>
              <a:rPr lang="en-US" sz="2400" dirty="0">
                <a:solidFill>
                  <a:srgbClr val="000000"/>
                </a:solidFill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proyecto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sz="2400" dirty="0">
              <a:solidFill>
                <a:srgbClr val="000000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Situación Actual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Esta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sección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orientada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identificar</a:t>
            </a:r>
            <a:r>
              <a:rPr lang="en-US" sz="2400" dirty="0">
                <a:solidFill>
                  <a:schemeClr val="bg1"/>
                </a:solidFill>
              </a:rPr>
              <a:t> los </a:t>
            </a:r>
            <a:r>
              <a:rPr lang="en-US" sz="2400" dirty="0" err="1">
                <a:solidFill>
                  <a:schemeClr val="bg1"/>
                </a:solidFill>
              </a:rPr>
              <a:t>factores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afecten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 a la </a:t>
            </a:r>
            <a:r>
              <a:rPr lang="en-US" sz="2400" dirty="0" err="1">
                <a:solidFill>
                  <a:schemeClr val="bg1"/>
                </a:solidFill>
              </a:rPr>
              <a:t>hora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empezar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planificar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proyecto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comprobar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requisitos</a:t>
            </a:r>
            <a:r>
              <a:rPr lang="en-US" sz="2400" dirty="0">
                <a:solidFill>
                  <a:schemeClr val="bg1"/>
                </a:solidFill>
              </a:rPr>
              <a:t> del </a:t>
            </a:r>
            <a:r>
              <a:rPr lang="en-US" sz="2400" dirty="0" err="1">
                <a:solidFill>
                  <a:schemeClr val="bg1"/>
                </a:solidFill>
              </a:rPr>
              <a:t>cliente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noción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cuál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</a:t>
            </a:r>
            <a:r>
              <a:rPr lang="en-US" sz="2400" dirty="0">
                <a:solidFill>
                  <a:schemeClr val="bg1"/>
                </a:solidFill>
              </a:rPr>
              <a:t> la </a:t>
            </a:r>
            <a:r>
              <a:rPr lang="en-US" sz="2400" dirty="0" err="1">
                <a:solidFill>
                  <a:schemeClr val="bg1"/>
                </a:solidFill>
              </a:rPr>
              <a:t>situación</a:t>
            </a:r>
            <a:r>
              <a:rPr lang="en-US" sz="2400" dirty="0">
                <a:solidFill>
                  <a:schemeClr val="bg1"/>
                </a:solidFill>
              </a:rPr>
              <a:t> actual en la </a:t>
            </a:r>
            <a:r>
              <a:rPr lang="en-US" sz="2400" dirty="0" err="1">
                <a:solidFill>
                  <a:schemeClr val="bg1"/>
                </a:solidFill>
              </a:rPr>
              <a:t>que</a:t>
            </a:r>
            <a:r>
              <a:rPr lang="en-US" sz="2400" dirty="0">
                <a:solidFill>
                  <a:schemeClr val="bg1"/>
                </a:solidFill>
              </a:rPr>
              <a:t> se </a:t>
            </a:r>
            <a:r>
              <a:rPr lang="en-US" sz="2400" dirty="0" err="1">
                <a:solidFill>
                  <a:schemeClr val="bg1"/>
                </a:solidFill>
              </a:rPr>
              <a:t>encuentra</a:t>
            </a:r>
            <a:r>
              <a:rPr lang="en-US" sz="2400" dirty="0">
                <a:solidFill>
                  <a:schemeClr val="bg1"/>
                </a:solidFill>
              </a:rPr>
              <a:t> el </a:t>
            </a:r>
            <a:r>
              <a:rPr lang="en-US" sz="2400" dirty="0" err="1">
                <a:solidFill>
                  <a:schemeClr val="bg1"/>
                </a:solidFill>
              </a:rPr>
              <a:t>cliente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accent2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1" u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Tareas Preliminares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503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Establecer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las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estimaciones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endParaRPr sz="1400" b="1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1.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Estimar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alcance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proyecto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2.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Establecer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las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estimaciones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 los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atributos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 los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productos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trabajo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y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las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tareas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3.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Definir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las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fases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ciclo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vida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proyecto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4.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Estimar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esfuerzo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y 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coste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Desarrollar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 un plan de 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proyecto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endParaRPr sz="1400" b="1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1.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Establecer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presupuesto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y 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calendario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2.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Identificar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los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riesgos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proyecto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3.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Planificar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gestión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 los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datos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4.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Planificar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los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recursos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proyecto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5.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Planificar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conocimiento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y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las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habilidades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necesarias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6.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Planificar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involucración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las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partes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interesadas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7.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Establecer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el plan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proyecto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endParaRPr sz="1400" dirty="0">
              <a:solidFill>
                <a:schemeClr val="bg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Obtener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 el </a:t>
            </a: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compromiso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 con el plan:</a:t>
            </a:r>
            <a:endParaRPr sz="1400" b="1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1.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Revisar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los planes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que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afectan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al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proyecto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2.   	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Conciliar los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niveles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trabajo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y de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recursos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3.   	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Obtener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el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compromiso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con el plan.</a:t>
            </a:r>
            <a:endParaRPr sz="1400" dirty="0">
              <a:solidFill>
                <a:schemeClr val="bg1"/>
              </a:solidFill>
              <a:latin typeface="+mj-lt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Participantes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2400" dirty="0" smtClean="0">
                <a:solidFill>
                  <a:schemeClr val="bg1"/>
                </a:solidFill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dirty="0" err="1">
                <a:solidFill>
                  <a:schemeClr val="bg1"/>
                </a:solidFill>
              </a:rPr>
              <a:t>Gerente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 smtClean="0">
                <a:solidFill>
                  <a:schemeClr val="bg1"/>
                </a:solidFill>
              </a:rPr>
              <a:t>Proyecto</a:t>
            </a:r>
            <a:endParaRPr lang="en-US" sz="24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- Jefe </a:t>
            </a:r>
            <a:r>
              <a:rPr lang="en-US" sz="2400" dirty="0">
                <a:solidFill>
                  <a:schemeClr val="bg1"/>
                </a:solidFill>
              </a:rPr>
              <a:t>de Proyecto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</a:rPr>
              <a:t>Grupo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 </a:t>
            </a:r>
            <a:r>
              <a:rPr lang="en-US" sz="2400" dirty="0" err="1">
                <a:solidFill>
                  <a:schemeClr val="bg1"/>
                </a:solidFill>
              </a:rPr>
              <a:t>Ingeniería</a:t>
            </a:r>
            <a:r>
              <a:rPr lang="en-US" sz="2400" dirty="0">
                <a:solidFill>
                  <a:schemeClr val="bg1"/>
                </a:solidFill>
              </a:rPr>
              <a:t> de Software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</a:rPr>
              <a:t>Grupo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 </a:t>
            </a:r>
            <a:r>
              <a:rPr lang="en-US" sz="2400" dirty="0" err="1">
                <a:solidFill>
                  <a:schemeClr val="bg1"/>
                </a:solidFill>
              </a:rPr>
              <a:t>Ingeniería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Sistemas</a:t>
            </a:r>
            <a:endParaRPr sz="24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en-US" sz="2400" dirty="0" err="1" smtClean="0">
                <a:solidFill>
                  <a:schemeClr val="bg1"/>
                </a:solidFill>
              </a:rPr>
              <a:t>Equipo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 Proyecto</a:t>
            </a:r>
            <a:endParaRPr sz="24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2400" smtClean="0">
                <a:solidFill>
                  <a:schemeClr val="bg1"/>
                </a:solidFill>
              </a:rPr>
              <a:t>- Involucrados</a:t>
            </a:r>
            <a:endParaRPr sz="2400" i="1" dirty="0">
              <a:solidFill>
                <a:schemeClr val="bg1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Riegos del Proyecto</a:t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0" y="1127125"/>
            <a:ext cx="8999400" cy="53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</a:rPr>
              <a:t>El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propósito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la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Gestión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identificar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problemas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potenciales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antes de que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ocurran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, para que las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actividades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tratamiento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puedan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planificarse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para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mitigar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los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impactos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+mn-lt"/>
              </a:rPr>
              <a:t>adversos</a:t>
            </a: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.</a:t>
            </a:r>
            <a:endParaRPr sz="16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endParaRPr sz="16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</a:rPr>
              <a:t>La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gestión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un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proceso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continuo,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orientado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hacia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el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futuro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que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una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parte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importante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la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gestión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proyectos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. </a:t>
            </a:r>
            <a:endParaRPr lang="en-US" sz="1600" dirty="0" smtClean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</a:rPr>
              <a:t>Las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revisiones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del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estado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los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del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proyecto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se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mantienen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periódica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y </a:t>
            </a:r>
            <a:r>
              <a:rPr lang="en-US" sz="1600" dirty="0" err="1" smtClean="0">
                <a:solidFill>
                  <a:schemeClr val="dk1"/>
                </a:solidFill>
                <a:latin typeface="+mn-lt"/>
              </a:rPr>
              <a:t>puntualmente</a:t>
            </a: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, 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para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proporcionar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visibilidad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en la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exposición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al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del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proyecto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y en las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acciones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correctivas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apropiadas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Normalmente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estas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revisiones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incluyen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un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resumen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los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más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+mn-lt"/>
              </a:rPr>
              <a:t>críticos</a:t>
            </a: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.</a:t>
            </a:r>
            <a:endParaRPr sz="16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 </a:t>
            </a:r>
            <a:endParaRPr sz="16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</a:rPr>
              <a:t>La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gestión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se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puede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dividir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en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las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siguientes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partes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:</a:t>
            </a:r>
            <a:endParaRPr sz="16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</a:rPr>
              <a:t>•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Definir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una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estrategia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gestión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.</a:t>
            </a:r>
            <a:endParaRPr sz="16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</a:rPr>
              <a:t>•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Identificar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y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analizar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los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.</a:t>
            </a:r>
            <a:endParaRPr sz="16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</a:rPr>
              <a:t>•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Tratar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los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identificados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incluyendo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la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implementación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de planes 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de </a:t>
            </a:r>
            <a:r>
              <a:rPr lang="en-US" sz="1600" dirty="0" err="1">
                <a:solidFill>
                  <a:schemeClr val="dk1"/>
                </a:solidFill>
                <a:latin typeface="+mn-lt"/>
              </a:rPr>
              <a:t>mitigación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de </a:t>
            </a:r>
            <a:r>
              <a:rPr lang="en-US" sz="1600" dirty="0" err="1" smtClean="0">
                <a:solidFill>
                  <a:schemeClr val="dk1"/>
                </a:solidFill>
                <a:latin typeface="+mn-lt"/>
              </a:rPr>
              <a:t>riesgos</a:t>
            </a: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.</a:t>
            </a:r>
            <a:endParaRPr sz="1600" dirty="0">
              <a:solidFill>
                <a:schemeClr val="dk1"/>
              </a:solidFill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rebuchet MS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Expectativas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Expectativas</a:t>
            </a:r>
            <a:r>
              <a:rPr lang="en-US" sz="1600" b="1" dirty="0">
                <a:solidFill>
                  <a:schemeClr val="bg1"/>
                </a:solidFill>
              </a:rPr>
              <a:t> de </a:t>
            </a:r>
            <a:r>
              <a:rPr lang="en-US" sz="1600" b="1" dirty="0" err="1">
                <a:solidFill>
                  <a:schemeClr val="bg1"/>
                </a:solidFill>
              </a:rPr>
              <a:t>trabajo</a:t>
            </a:r>
            <a:r>
              <a:rPr lang="en-US" sz="1600" b="1" dirty="0">
                <a:solidFill>
                  <a:schemeClr val="bg1"/>
                </a:solidFill>
              </a:rPr>
              <a:t> en </a:t>
            </a:r>
            <a:r>
              <a:rPr lang="en-US" sz="1600" b="1" dirty="0" err="1">
                <a:solidFill>
                  <a:schemeClr val="bg1"/>
                </a:solidFill>
              </a:rPr>
              <a:t>equipo</a:t>
            </a:r>
            <a:r>
              <a:rPr lang="en-US" sz="1600" b="1" dirty="0">
                <a:solidFill>
                  <a:schemeClr val="bg1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Estas</a:t>
            </a:r>
            <a:r>
              <a:rPr lang="en-US" sz="1600" dirty="0">
                <a:solidFill>
                  <a:schemeClr val="bg1"/>
                </a:solidFill>
              </a:rPr>
              <a:t> van </a:t>
            </a:r>
            <a:r>
              <a:rPr lang="en-US" sz="1600" dirty="0" err="1">
                <a:solidFill>
                  <a:schemeClr val="bg1"/>
                </a:solidFill>
              </a:rPr>
              <a:t>orientadas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sobre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cómo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trabajan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conjuntamente</a:t>
            </a:r>
            <a:r>
              <a:rPr lang="en-US" sz="1600" dirty="0">
                <a:solidFill>
                  <a:schemeClr val="bg1"/>
                </a:solidFill>
              </a:rPr>
              <a:t> los </a:t>
            </a:r>
            <a:r>
              <a:rPr lang="en-US" sz="1600" dirty="0" err="1">
                <a:solidFill>
                  <a:schemeClr val="bg1"/>
                </a:solidFill>
              </a:rPr>
              <a:t>equipos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ayudar</a:t>
            </a:r>
            <a:r>
              <a:rPr lang="en-US" sz="1600" dirty="0">
                <a:solidFill>
                  <a:schemeClr val="bg1"/>
                </a:solidFill>
              </a:rPr>
              <a:t> a la </a:t>
            </a:r>
            <a:r>
              <a:rPr lang="en-US" sz="1600" dirty="0" err="1">
                <a:solidFill>
                  <a:schemeClr val="bg1"/>
                </a:solidFill>
              </a:rPr>
              <a:t>organización</a:t>
            </a:r>
            <a:r>
              <a:rPr lang="en-US" sz="1600" dirty="0">
                <a:solidFill>
                  <a:schemeClr val="bg1"/>
                </a:solidFill>
              </a:rPr>
              <a:t> y </a:t>
            </a:r>
            <a:r>
              <a:rPr lang="en-US" sz="1600" dirty="0" err="1">
                <a:solidFill>
                  <a:schemeClr val="bg1"/>
                </a:solidFill>
              </a:rPr>
              <a:t>coherencia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algunos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ejemplos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estas</a:t>
            </a:r>
            <a:r>
              <a:rPr lang="en-US" sz="1600" dirty="0">
                <a:solidFill>
                  <a:schemeClr val="bg1"/>
                </a:solidFill>
              </a:rPr>
              <a:t> son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</a:t>
            </a:r>
            <a:r>
              <a:rPr lang="en-US" sz="1600" dirty="0" smtClean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Cómo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establecen</a:t>
            </a:r>
            <a:r>
              <a:rPr lang="en-US" sz="1600" dirty="0">
                <a:solidFill>
                  <a:schemeClr val="bg1"/>
                </a:solidFill>
              </a:rPr>
              <a:t> y </a:t>
            </a:r>
            <a:r>
              <a:rPr lang="en-US" sz="1600" dirty="0" err="1">
                <a:solidFill>
                  <a:schemeClr val="bg1"/>
                </a:solidFill>
              </a:rPr>
              <a:t>mantienen</a:t>
            </a:r>
            <a:r>
              <a:rPr lang="en-US" sz="1600" dirty="0">
                <a:solidFill>
                  <a:schemeClr val="bg1"/>
                </a:solidFill>
              </a:rPr>
              <a:t> las interfaces entre los </a:t>
            </a:r>
            <a:r>
              <a:rPr lang="en-US" sz="1600" dirty="0" err="1">
                <a:solidFill>
                  <a:schemeClr val="bg1"/>
                </a:solidFill>
              </a:rPr>
              <a:t>equipos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sz="1600" dirty="0">
              <a:solidFill>
                <a:schemeClr val="bg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Cómo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realiza</a:t>
            </a:r>
            <a:r>
              <a:rPr lang="en-US" sz="1600" dirty="0">
                <a:solidFill>
                  <a:schemeClr val="bg1"/>
                </a:solidFill>
              </a:rPr>
              <a:t> el </a:t>
            </a:r>
            <a:r>
              <a:rPr lang="en-US" sz="1600" dirty="0" err="1">
                <a:solidFill>
                  <a:schemeClr val="bg1"/>
                </a:solidFill>
              </a:rPr>
              <a:t>trabajo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sz="1600" dirty="0">
              <a:solidFill>
                <a:schemeClr val="bg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Quién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comprueba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revisa</a:t>
            </a:r>
            <a:r>
              <a:rPr lang="en-US" sz="1600" dirty="0">
                <a:solidFill>
                  <a:schemeClr val="bg1"/>
                </a:solidFill>
              </a:rPr>
              <a:t> y </a:t>
            </a:r>
            <a:r>
              <a:rPr lang="en-US" sz="1600" dirty="0" err="1">
                <a:solidFill>
                  <a:schemeClr val="bg1"/>
                </a:solidFill>
              </a:rPr>
              <a:t>aprueba</a:t>
            </a:r>
            <a:r>
              <a:rPr lang="en-US" sz="1600" dirty="0">
                <a:solidFill>
                  <a:schemeClr val="bg1"/>
                </a:solidFill>
              </a:rPr>
              <a:t> el </a:t>
            </a:r>
            <a:r>
              <a:rPr lang="en-US" sz="1600" dirty="0" err="1">
                <a:solidFill>
                  <a:schemeClr val="bg1"/>
                </a:solidFill>
              </a:rPr>
              <a:t>trabajo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sz="1600" dirty="0">
              <a:solidFill>
                <a:schemeClr val="bg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Cómo</a:t>
            </a:r>
            <a:r>
              <a:rPr lang="en-US" sz="1600" dirty="0">
                <a:solidFill>
                  <a:schemeClr val="bg1"/>
                </a:solidFill>
              </a:rPr>
              <a:t> se </a:t>
            </a:r>
            <a:r>
              <a:rPr lang="en-US" sz="1600" dirty="0" err="1">
                <a:solidFill>
                  <a:schemeClr val="bg1"/>
                </a:solidFill>
              </a:rPr>
              <a:t>aprueba</a:t>
            </a:r>
            <a:r>
              <a:rPr lang="en-US" sz="1600" dirty="0">
                <a:solidFill>
                  <a:schemeClr val="bg1"/>
                </a:solidFill>
              </a:rPr>
              <a:t> el </a:t>
            </a:r>
            <a:r>
              <a:rPr lang="en-US" sz="1600" dirty="0" err="1">
                <a:solidFill>
                  <a:schemeClr val="bg1"/>
                </a:solidFill>
              </a:rPr>
              <a:t>trabajo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sz="1600" dirty="0">
              <a:solidFill>
                <a:schemeClr val="bg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Quién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informa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quien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sz="1600" dirty="0">
              <a:solidFill>
                <a:schemeClr val="bg1"/>
              </a:solidFill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• </a:t>
            </a:r>
            <a:r>
              <a:rPr lang="en-US" sz="1600" dirty="0" err="1">
                <a:solidFill>
                  <a:schemeClr val="bg1"/>
                </a:solidFill>
              </a:rPr>
              <a:t>Cuáles</a:t>
            </a:r>
            <a:r>
              <a:rPr lang="en-US" sz="1600" dirty="0">
                <a:solidFill>
                  <a:schemeClr val="bg1"/>
                </a:solidFill>
              </a:rPr>
              <a:t> son los </a:t>
            </a:r>
            <a:r>
              <a:rPr lang="en-US" sz="1600" dirty="0" err="1">
                <a:solidFill>
                  <a:schemeClr val="bg1"/>
                </a:solidFill>
              </a:rPr>
              <a:t>requisitos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informes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las </a:t>
            </a:r>
            <a:r>
              <a:rPr lang="en-US" sz="1600" dirty="0" err="1">
                <a:solidFill>
                  <a:schemeClr val="bg1"/>
                </a:solidFill>
              </a:rPr>
              <a:t>medidas</a:t>
            </a:r>
            <a:r>
              <a:rPr lang="en-US" sz="1600" dirty="0">
                <a:solidFill>
                  <a:schemeClr val="bg1"/>
                </a:solidFill>
              </a:rPr>
              <a:t> y los </a:t>
            </a:r>
            <a:r>
              <a:rPr lang="en-US" sz="1600" dirty="0" err="1" smtClean="0">
                <a:solidFill>
                  <a:schemeClr val="bg1"/>
                </a:solidFill>
              </a:rPr>
              <a:t>métodos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accent2"/>
              </a:solidFill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1" u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8;p13"/>
          <p:cNvSpPr txBox="1">
            <a:spLocks/>
          </p:cNvSpPr>
          <p:nvPr/>
        </p:nvSpPr>
        <p:spPr>
          <a:xfrm>
            <a:off x="125260" y="4675340"/>
            <a:ext cx="8229600" cy="259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s-CL" sz="1600" b="1" dirty="0" smtClean="0">
                <a:latin typeface="+mn-lt"/>
              </a:rPr>
              <a:t>Expectativas de desempeño:</a:t>
            </a:r>
            <a:r>
              <a:rPr lang="es-CL" sz="1600" dirty="0" smtClean="0">
                <a:latin typeface="+mn-lt"/>
              </a:rPr>
              <a:t> Están orientadas principalmente a la formación, planificación y programación necesaria para lograr  desempeñar los roles de cada uno con la mayor eficiencia, algunos ejemplos de estas son: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Font typeface="Arial"/>
              <a:buNone/>
            </a:pPr>
            <a:r>
              <a:rPr lang="es-CL" sz="1600" dirty="0" smtClean="0">
                <a:latin typeface="+mn-lt"/>
              </a:rPr>
              <a:t>    • Formación en el uso de herramientas especializadas.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Font typeface="Arial"/>
              <a:buNone/>
            </a:pPr>
            <a:r>
              <a:rPr lang="es-CL" sz="1600" dirty="0" smtClean="0">
                <a:latin typeface="+mn-lt"/>
              </a:rPr>
              <a:t>    • Formación en los procedimientos nuevos para las personas que los ejecutarán</a:t>
            </a:r>
            <a:r>
              <a:rPr lang="es-CL" sz="1600" dirty="0" smtClean="0"/>
              <a:t>.</a:t>
            </a:r>
          </a:p>
          <a:p>
            <a:pPr marL="342900" indent="0">
              <a:spcBef>
                <a:spcPts val="0"/>
              </a:spcBef>
              <a:buFont typeface="Arial"/>
              <a:buNone/>
            </a:pPr>
            <a:endParaRPr lang="es-CL" i="1" dirty="0" smtClean="0">
              <a:solidFill>
                <a:schemeClr val="accent2"/>
              </a:solidFill>
            </a:endParaRPr>
          </a:p>
          <a:p>
            <a:pPr marL="342900" indent="-139700">
              <a:spcBef>
                <a:spcPts val="640"/>
              </a:spcBef>
              <a:buSzPts val="3200"/>
              <a:buFont typeface="Arial"/>
              <a:buNone/>
            </a:pPr>
            <a:endParaRPr lang="es-CL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</TotalTime>
  <Words>720</Words>
  <Application>Microsoft Office PowerPoint</Application>
  <PresentationFormat>Presentación en pantalla (4:3)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Times New Roman</vt:lpstr>
      <vt:lpstr>Trebuchet MS</vt:lpstr>
      <vt:lpstr>Wingdings 2</vt:lpstr>
      <vt:lpstr>Técnico</vt:lpstr>
      <vt:lpstr>Planificación del Proyecto</vt:lpstr>
      <vt:lpstr>Agenda</vt:lpstr>
      <vt:lpstr>Introducción</vt:lpstr>
      <vt:lpstr>Objetivos</vt:lpstr>
      <vt:lpstr>Situación Actual</vt:lpstr>
      <vt:lpstr>Tareas Preliminares</vt:lpstr>
      <vt:lpstr>Participantes</vt:lpstr>
      <vt:lpstr>Riegos del Proyecto</vt:lpstr>
      <vt:lpstr>Expectativas</vt:lpstr>
      <vt:lpstr>Criterios de Éxito</vt:lpstr>
      <vt:lpstr>Próximos Pasos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Lanzamiento del Proyecto</dc:title>
  <cp:lastModifiedBy>duoc</cp:lastModifiedBy>
  <cp:revision>9</cp:revision>
  <dcterms:modified xsi:type="dcterms:W3CDTF">2019-03-29T16:29:06Z</dcterms:modified>
</cp:coreProperties>
</file>