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13"/>
  </p:notesMasterIdLst>
  <p:sldIdLst>
    <p:sldId id="260" r:id="rId2"/>
    <p:sldId id="259" r:id="rId3"/>
    <p:sldId id="258" r:id="rId4"/>
    <p:sldId id="322" r:id="rId5"/>
    <p:sldId id="311" r:id="rId6"/>
    <p:sldId id="324" r:id="rId7"/>
    <p:sldId id="325" r:id="rId8"/>
    <p:sldId id="326" r:id="rId9"/>
    <p:sldId id="323" r:id="rId10"/>
    <p:sldId id="317" r:id="rId11"/>
    <p:sldId id="314" r:id="rId12"/>
  </p:sldIdLst>
  <p:sldSz cx="9144000" cy="6858000" type="screen4x3"/>
  <p:notesSz cx="6858000" cy="9144000"/>
  <p:custDataLst>
    <p:tags r:id="rId14"/>
  </p:custDataLst>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70463" autoAdjust="0"/>
  </p:normalViewPr>
  <p:slideViewPr>
    <p:cSldViewPr>
      <p:cViewPr varScale="1">
        <p:scale>
          <a:sx n="51" d="100"/>
          <a:sy n="51" d="100"/>
        </p:scale>
        <p:origin x="-1878"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31F746-0070-4FC6-A14B-1246EAB313E3}" type="datetimeFigureOut">
              <a:rPr lang="es-CL" smtClean="0"/>
              <a:pPr/>
              <a:t>18-05-2015</a:t>
            </a:fld>
            <a:endParaRPr lang="es-CL"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59BAC6-CDD1-495F-B578-B1B655A186A6}" type="slidenum">
              <a:rPr lang="es-CL" smtClean="0"/>
              <a:pPr/>
              <a:t>‹Nº›</a:t>
            </a:fld>
            <a:endParaRPr lang="es-CL" dirty="0"/>
          </a:p>
        </p:txBody>
      </p:sp>
    </p:spTree>
    <p:extLst>
      <p:ext uri="{BB962C8B-B14F-4D97-AF65-F5344CB8AC3E}">
        <p14:creationId xmlns:p14="http://schemas.microsoft.com/office/powerpoint/2010/main" val="2999726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a:t>
            </a:fld>
            <a:endParaRPr lang="es-CL" dirty="0"/>
          </a:p>
        </p:txBody>
      </p:sp>
    </p:spTree>
    <p:extLst>
      <p:ext uri="{BB962C8B-B14F-4D97-AF65-F5344CB8AC3E}">
        <p14:creationId xmlns:p14="http://schemas.microsoft.com/office/powerpoint/2010/main" val="23044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indent="0">
              <a:buFontTx/>
              <a:buNone/>
            </a:pPr>
            <a:r>
              <a:rPr lang="es-CL" b="0" baseline="0" dirty="0" smtClean="0"/>
              <a:t>El propósito de Administrar los requerimientos de los productos del proyecto y los componentes de los mismos e identificar las inconsistencias entre esos requerimientos y los planes del proyecto y productos de trabajo.</a:t>
            </a:r>
          </a:p>
          <a:p>
            <a:pPr marL="0" indent="0">
              <a:buFontTx/>
              <a:buNone/>
            </a:pPr>
            <a:r>
              <a:rPr lang="es-CL" b="0" baseline="0" dirty="0" smtClean="0"/>
              <a:t>Por esto los objetivos que se desprenderán son la administración los requerimientos e identificación las inconsistencias de éstos con el plan de</a:t>
            </a:r>
          </a:p>
          <a:p>
            <a:pPr marL="0" indent="0">
              <a:buFontTx/>
              <a:buNone/>
            </a:pPr>
            <a:r>
              <a:rPr lang="es-CL" b="0" baseline="0" dirty="0" smtClean="0"/>
              <a:t>proyecto y los productos de trabajo.</a:t>
            </a:r>
          </a:p>
          <a:p>
            <a:pPr marL="0" indent="0">
              <a:buFontTx/>
              <a:buNone/>
            </a:pPr>
            <a:r>
              <a:rPr lang="es-CL" b="0" baseline="0" dirty="0" smtClean="0"/>
              <a:t>Para determinar el estado de las actividades de Administración de Requerimientos se debe medir y analizar:</a:t>
            </a:r>
          </a:p>
          <a:p>
            <a:pPr marL="0" indent="0">
              <a:buFontTx/>
              <a:buNone/>
            </a:pPr>
            <a:r>
              <a:rPr lang="es-CL" b="0" baseline="0" dirty="0" smtClean="0"/>
              <a:t>• El esfuerzo y tiempo utilizados por cada tarea de Administración de Requerimientos.</a:t>
            </a:r>
          </a:p>
          <a:p>
            <a:pPr marL="0" indent="0">
              <a:buFontTx/>
              <a:buNone/>
            </a:pPr>
            <a:r>
              <a:rPr lang="es-CL" b="0" baseline="0" dirty="0" smtClean="0"/>
              <a:t>• El estado de los requerimientos asignados.</a:t>
            </a:r>
          </a:p>
          <a:p>
            <a:pPr marL="0" indent="0">
              <a:buFontTx/>
              <a:buNone/>
            </a:pPr>
            <a:r>
              <a:rPr lang="es-CL" b="0" baseline="0" dirty="0" smtClean="0"/>
              <a:t>• El número de nuevos requerimientos y cambios generados durante el proyecto.</a:t>
            </a:r>
            <a:endParaRPr lang="es-CL" b="0" baseline="0" dirty="0" smtClean="0"/>
          </a:p>
        </p:txBody>
      </p:sp>
      <p:sp>
        <p:nvSpPr>
          <p:cNvPr id="4" name="Slide Number Placeholder 3"/>
          <p:cNvSpPr>
            <a:spLocks noGrp="1"/>
          </p:cNvSpPr>
          <p:nvPr>
            <p:ph type="sldNum" sz="quarter" idx="10"/>
          </p:nvPr>
        </p:nvSpPr>
        <p:spPr/>
        <p:txBody>
          <a:bodyPr/>
          <a:lstStyle/>
          <a:p>
            <a:fld id="{3792D2CF-A01B-4515-8B40-3DC34258267A}" type="slidenum">
              <a:rPr lang="es-ES" smtClean="0"/>
              <a:pPr/>
              <a:t>11</a:t>
            </a:fld>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3</a:t>
            </a:fld>
            <a:endParaRPr lang="es-CL"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sz="1200" b="0" baseline="0" dirty="0" smtClean="0"/>
              <a:t>Las áreas de proceso de ingeniería cubren las actividades de desarrollo y de mantenimiento que se utilizan en todas las disciplinas de ingeniería. Las áreas de proceso de ingeniería fueron escritas usando terminología general de ingeniería, de forma que cualquier disciplina técnica implicada en el proceso de desarrollo del producto pueda usarlas para la mejora de procesos, por ejemplo </a:t>
            </a:r>
            <a:r>
              <a:rPr lang="es-CL" sz="1200" b="0" baseline="0" dirty="0" err="1" smtClean="0"/>
              <a:t>ingenieria</a:t>
            </a:r>
            <a:r>
              <a:rPr lang="es-CL" sz="1200" b="0" baseline="0" dirty="0" smtClean="0"/>
              <a:t> de software o </a:t>
            </a:r>
            <a:r>
              <a:rPr lang="es-CL" sz="1200" b="0" baseline="0" dirty="0" err="1" smtClean="0"/>
              <a:t>ingenieria</a:t>
            </a:r>
            <a:r>
              <a:rPr lang="es-CL" sz="1200" b="0" baseline="0" dirty="0" smtClean="0"/>
              <a:t> </a:t>
            </a:r>
            <a:r>
              <a:rPr lang="es-CL" sz="1200" b="0" baseline="0" dirty="0" err="1" smtClean="0"/>
              <a:t>mecanica</a:t>
            </a:r>
            <a:r>
              <a:rPr lang="es-CL" sz="1200" b="0" baseline="0" dirty="0" smtClean="0"/>
              <a:t>, se usa solo </a:t>
            </a:r>
            <a:r>
              <a:rPr lang="es-CL" sz="1200" b="0" baseline="0" dirty="0" err="1" smtClean="0"/>
              <a:t>ingenieria</a:t>
            </a:r>
            <a:r>
              <a:rPr lang="es-CL" sz="1200" b="0" baseline="0" dirty="0" smtClean="0"/>
              <a:t>.</a:t>
            </a:r>
          </a:p>
          <a:p>
            <a:pPr marL="0" indent="0">
              <a:buFontTx/>
              <a:buNone/>
            </a:pPr>
            <a:endParaRPr lang="es-CL" b="0" baseline="0" dirty="0" smtClean="0"/>
          </a:p>
          <a:p>
            <a:pPr marL="0" indent="0">
              <a:buFontTx/>
              <a:buNone/>
            </a:pPr>
            <a:r>
              <a:rPr lang="es-CL" sz="1200" b="0" baseline="0" dirty="0" smtClean="0"/>
              <a:t>Las áreas de proceso de ingeniería también integran los procesos asociados con diferentes disciplinas de ingeniería en un único proceso de desarrollo de producto, dando soporte a una estrategia de mejora de procesos orientada al producto. Esta estrategia se dirige más a los objetivos de negocio esenciales que a las disciplinas técnicas específicas. Este enfoque a procesos, evita de manera eficaz la tendencia hacia una mentalidad “compartimentada” de la organización.</a:t>
            </a:r>
          </a:p>
          <a:p>
            <a:pPr marL="0" indent="0">
              <a:buFontTx/>
              <a:buNone/>
            </a:pPr>
            <a:endParaRPr lang="es-CL" sz="1200" b="0" baseline="0" dirty="0" smtClean="0"/>
          </a:p>
          <a:p>
            <a:pPr marL="0" indent="0">
              <a:buFontTx/>
              <a:buNone/>
            </a:pPr>
            <a:r>
              <a:rPr lang="es-CL" sz="1200" b="0" baseline="0" dirty="0" smtClean="0"/>
              <a:t>Las áreas de proceso de ingeniería se aplican al desarrollo de cualquier producto o servicio dentro del dominio de desarrollo, por ejemplo productos de software, productos de hardware, servicios, procesos.</a:t>
            </a:r>
          </a:p>
          <a:p>
            <a:pPr marL="0" indent="0">
              <a:buFontTx/>
              <a:buNone/>
            </a:pPr>
            <a:endParaRPr lang="es-CL" b="0" baseline="0" dirty="0" smtClean="0"/>
          </a:p>
        </p:txBody>
      </p:sp>
      <p:sp>
        <p:nvSpPr>
          <p:cNvPr id="4" name="Slide Number Placeholder 3"/>
          <p:cNvSpPr>
            <a:spLocks noGrp="1"/>
          </p:cNvSpPr>
          <p:nvPr>
            <p:ph type="sldNum" sz="quarter" idx="10"/>
          </p:nvPr>
        </p:nvSpPr>
        <p:spPr/>
        <p:txBody>
          <a:bodyPr/>
          <a:lstStyle/>
          <a:p>
            <a:fld id="{3792D2CF-A01B-4515-8B40-3DC34258267A}" type="slidenum">
              <a:rPr lang="es-ES" smtClean="0"/>
              <a:pPr/>
              <a:t>4</a:t>
            </a:fld>
            <a:endParaRPr lang="es-E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indent="0">
              <a:buFontTx/>
              <a:buNone/>
            </a:pPr>
            <a:r>
              <a:rPr lang="es-CL" sz="1000" b="0" baseline="0" dirty="0" smtClean="0"/>
              <a:t>El área de proceso de desarrollo de requerimientos identifica las necesidades del cliente y las transforma en requerimientos de producto. El conjunto de requerimientos de producto se analiza para elaborar una solución conceptual de alto nivel. Posteriormente, este conjunto de requerimientos se asigna para establecer un conjunto inicial de requerimientos de componentes de producto.</a:t>
            </a:r>
          </a:p>
          <a:p>
            <a:pPr marL="0" indent="0">
              <a:buFontTx/>
              <a:buNone/>
            </a:pPr>
            <a:endParaRPr lang="es-CL" sz="1000" b="0" baseline="0" dirty="0" smtClean="0"/>
          </a:p>
          <a:p>
            <a:pPr marL="0" indent="0">
              <a:buFontTx/>
              <a:buNone/>
            </a:pPr>
            <a:r>
              <a:rPr lang="es-CL" sz="1000" b="0" baseline="0" dirty="0" smtClean="0"/>
              <a:t>Se infieren otros requerimientos que ayudan a definir el producto y se asignan a componentes de producto. Este conjunto de requerimientos de producto y de componentes de producto describe claramente la prestación del producto, los atributos de calidad, las características del diseño, los requerimientos de verificación, etc. En términos que el desarrollador pueda comprender y usar.</a:t>
            </a:r>
          </a:p>
          <a:p>
            <a:pPr marL="0" indent="0">
              <a:buFontTx/>
              <a:buNone/>
            </a:pPr>
            <a:endParaRPr lang="es-CL" sz="1000" b="0" baseline="0" dirty="0" smtClean="0"/>
          </a:p>
          <a:p>
            <a:pPr marL="0" indent="0">
              <a:buFontTx/>
              <a:buNone/>
            </a:pPr>
            <a:r>
              <a:rPr lang="es-CL" sz="1000" b="0" baseline="0" dirty="0" smtClean="0"/>
              <a:t>El área de proceso de desarrollo de requerimientos proporciona los requerimientos al área de proceso solución técnica, donde los requerimientos se convierten en la arquitectura del producto, los diseños de los componentes de producto y los componentes de producto, por ejemplo mediante la codificación y fabricación. Los requerimientos se proporcionan también al área de proceso de Integración del producto, donde se combinan los componentes de producto y se verifican las interfaces para asegurar que cumplen con los requisitos de interfaz suministrados por el área de proceso de desarrollo de requerimientos.</a:t>
            </a:r>
          </a:p>
          <a:p>
            <a:pPr marL="0" indent="0">
              <a:buFontTx/>
              <a:buNone/>
            </a:pPr>
            <a:endParaRPr lang="es-CL" sz="1000" b="0" baseline="0" dirty="0" smtClean="0"/>
          </a:p>
          <a:p>
            <a:pPr marL="0" indent="0">
              <a:buFontTx/>
              <a:buNone/>
            </a:pPr>
            <a:r>
              <a:rPr lang="es-CL" sz="1000" b="0" baseline="0" dirty="0" smtClean="0"/>
              <a:t>El área de proceso de administración de requerimientos mantiene los requerimientos. Esta área describe actividades para obtener el control de los cambios en los requerimientos y asegurar esos otros planes relevantes y los datos son guardados. Esto provee la trazabilidad de los requerimientos del cliente producto a componente de producto.</a:t>
            </a:r>
          </a:p>
          <a:p>
            <a:pPr marL="0" indent="0">
              <a:buFontTx/>
              <a:buNone/>
            </a:pPr>
            <a:endParaRPr lang="es-CL" sz="1000" b="0" baseline="0" dirty="0" smtClean="0"/>
          </a:p>
          <a:p>
            <a:pPr marL="0" indent="0">
              <a:buFontTx/>
              <a:buNone/>
            </a:pPr>
            <a:r>
              <a:rPr lang="es-CL" sz="1000" b="0" baseline="0" dirty="0" smtClean="0"/>
              <a:t>La administración de requerimientos asegura que los cambios de requerimientos son reflejados en los planes de proyecto, actividades y productos de trabajo. Este ciclo de cambios puede afectar a todas las </a:t>
            </a:r>
            <a:r>
              <a:rPr lang="es-CL" sz="1000" b="0" baseline="0" dirty="0" err="1" smtClean="0"/>
              <a:t>areas</a:t>
            </a:r>
            <a:r>
              <a:rPr lang="es-CL" sz="1000" b="0" baseline="0" dirty="0" smtClean="0"/>
              <a:t> de procesos de ingeniería, incluso, la administración de requerimientos es una </a:t>
            </a:r>
            <a:r>
              <a:rPr lang="es-CL" sz="1000" b="0" baseline="0" dirty="0" err="1" smtClean="0"/>
              <a:t>dinamica</a:t>
            </a:r>
            <a:r>
              <a:rPr lang="es-CL" sz="1000" b="0" baseline="0" dirty="0" smtClean="0"/>
              <a:t> y produce una secuencia recursiva de eventos. El área de administración de requerimientos es fundamentalmente para </a:t>
            </a:r>
            <a:r>
              <a:rPr lang="es-CL" sz="1000" b="0" baseline="0" dirty="0" err="1" smtClean="0"/>
              <a:t>controllar</a:t>
            </a:r>
            <a:r>
              <a:rPr lang="es-CL" sz="1000" b="0" baseline="0" dirty="0" smtClean="0"/>
              <a:t> y disciplinar a los procesos de diseño de ingeniería.</a:t>
            </a:r>
          </a:p>
          <a:p>
            <a:pPr marL="0" indent="0">
              <a:buFontTx/>
              <a:buNone/>
            </a:pPr>
            <a:endParaRPr lang="es-CL" sz="1000" b="0" baseline="0" dirty="0" smtClean="0"/>
          </a:p>
          <a:p>
            <a:pPr marL="0" indent="0">
              <a:buFontTx/>
              <a:buNone/>
            </a:pPr>
            <a:r>
              <a:rPr lang="es-CL" sz="1000" b="0" baseline="0" dirty="0" smtClean="0"/>
              <a:t>El área de proceso solución técnica desarrolla los paquetes de datos técnicos relativos a los componentes de producto para que se utilicen por el área de proceso de integración de producto o administración de acuerdos con proveedores. Se examinan soluciones alternativas para seleccionar el diseño óptimo basado en criterios establecidos. Estos criterios pueden ser significativamente diferentes entre los distintos productos, dependiendo del tipo de producto, entorno operativo, requerimientos de performance, requerimientos de soporte, y costes o calendarios de entrega. La tarea de seleccionar la solución final utiliza las prácticas específicas del área de proceso análisis de decisiones y resolución.</a:t>
            </a:r>
          </a:p>
          <a:p>
            <a:pPr marL="0" indent="0">
              <a:buFontTx/>
              <a:buNone/>
            </a:pPr>
            <a:endParaRPr lang="es-CL" sz="1000" b="0" baseline="0" dirty="0" smtClean="0"/>
          </a:p>
          <a:p>
            <a:pPr marL="0" indent="0">
              <a:buFontTx/>
              <a:buNone/>
            </a:pPr>
            <a:r>
              <a:rPr lang="es-CL" sz="1000" b="0" baseline="0" dirty="0" smtClean="0"/>
              <a:t>El área de proceso solución técnica se basa en las prácticas específicas de área de proceso verificación para realizar la verificación del diseño y las revisiones entre pares durante el diseño y antes de la construcción final.</a:t>
            </a:r>
          </a:p>
          <a:p>
            <a:pPr marL="0" indent="0">
              <a:buFontTx/>
              <a:buNone/>
            </a:pPr>
            <a:endParaRPr lang="es-CL" sz="1000" b="0" baseline="0" dirty="0" smtClean="0"/>
          </a:p>
          <a:p>
            <a:pPr marL="0" indent="0">
              <a:buFontTx/>
              <a:buNone/>
            </a:pPr>
            <a:r>
              <a:rPr lang="es-CL" sz="1000" b="0" baseline="0" dirty="0" smtClean="0"/>
              <a:t>El área de proceso verificación asegura que los productos de trabajo seleccionado cumplen con los requerimientos especificados. El área de proceso verificación selecciona los productos de trabajo y métodos de verificación que se usarán para verificar los productos de trabajo frente a los requerimientos especificados. La verificación es generalmente un proceso incremental, que comienza con la verificación de componentes de </a:t>
            </a:r>
            <a:r>
              <a:rPr lang="es-CL" sz="1000" b="0" baseline="0" dirty="0" err="1" smtClean="0"/>
              <a:t>pdocutos</a:t>
            </a:r>
            <a:r>
              <a:rPr lang="es-CL" sz="1000" b="0" baseline="0" dirty="0" smtClean="0"/>
              <a:t> y normalmente concluye con la verificación de los productos totalmente ensamblados.</a:t>
            </a:r>
          </a:p>
          <a:p>
            <a:pPr marL="0" indent="0">
              <a:buFontTx/>
              <a:buNone/>
            </a:pPr>
            <a:endParaRPr lang="es-CL" sz="1000" b="0" baseline="0" dirty="0" smtClean="0"/>
          </a:p>
          <a:p>
            <a:pPr marL="0" indent="0">
              <a:buFontTx/>
              <a:buNone/>
            </a:pPr>
            <a:r>
              <a:rPr lang="es-CL" sz="1000" b="0" baseline="0" dirty="0" smtClean="0"/>
              <a:t>La verificación también tata las revisiones entre pares. Las revisiones entre pares son un método probado para eliminar defectos de manera temprana y proporcionar una visón de valor sobre los productos de trabajo y los componentes de productos que están siendo desarrollados y mantenidos.</a:t>
            </a:r>
          </a:p>
          <a:p>
            <a:pPr marL="0" indent="0">
              <a:buFontTx/>
              <a:buNone/>
            </a:pPr>
            <a:endParaRPr lang="es-CL" sz="1000" b="0" baseline="0" dirty="0" smtClean="0"/>
          </a:p>
          <a:p>
            <a:pPr marL="0" indent="0">
              <a:buFontTx/>
              <a:buNone/>
            </a:pPr>
            <a:r>
              <a:rPr lang="es-CL" sz="1000" b="0" baseline="0" dirty="0" smtClean="0"/>
              <a:t>El área de proceso validación valida de manera incremental los productos frente a las necesidades del cliente. La validación puede realizarse en el entorno operacional o en un entrono operacional simulado. La coordinación con el cliente sobre los requerimientos de validación es un elemento importante de este área de proceso.</a:t>
            </a:r>
          </a:p>
          <a:p>
            <a:pPr marL="0" indent="0">
              <a:buFontTx/>
              <a:buNone/>
            </a:pPr>
            <a:endParaRPr lang="es-CL" sz="1000" b="0" baseline="0" dirty="0" smtClean="0"/>
          </a:p>
          <a:p>
            <a:pPr marL="0" indent="0">
              <a:buFontTx/>
              <a:buNone/>
            </a:pPr>
            <a:r>
              <a:rPr lang="es-CL" sz="1000" b="0" baseline="0" dirty="0" smtClean="0"/>
              <a:t>El alcance del área de proceso de validación incluye la validación de productos de componente de productos, de productos de trabajo intermedios seleccionados de procesos. Estos elementos validados pueden requeridos, con frecuencia, volver a ser verificados y validos. Olas cuestiones descubiertas durante la validación se resuelven normalmente en el área de proceso desarrollo de requerimientos o solución técnica.</a:t>
            </a:r>
          </a:p>
          <a:p>
            <a:pPr marL="0" indent="0">
              <a:buFontTx/>
              <a:buNone/>
            </a:pPr>
            <a:endParaRPr lang="es-CL" sz="1000" b="0" baseline="0" dirty="0" smtClean="0"/>
          </a:p>
          <a:p>
            <a:pPr marL="0" indent="0">
              <a:buFontTx/>
              <a:buNone/>
            </a:pPr>
            <a:r>
              <a:rPr lang="es-CL" sz="1000" b="0" baseline="0" dirty="0" smtClean="0"/>
              <a:t>El área de proceso integración del producto contiene las practicas especificas asociadas con la generación de una estrategia de integración, integrando los componentes de productos y entregando el producto al cliente.</a:t>
            </a:r>
          </a:p>
          <a:p>
            <a:pPr marL="0" indent="0">
              <a:buFontTx/>
              <a:buNone/>
            </a:pPr>
            <a:endParaRPr lang="es-CL" sz="1000" b="0" baseline="0" dirty="0" smtClean="0"/>
          </a:p>
          <a:p>
            <a:pPr marL="0" indent="0">
              <a:buFontTx/>
              <a:buNone/>
            </a:pPr>
            <a:r>
              <a:rPr lang="es-CL" sz="1000" b="0" baseline="0" dirty="0" smtClean="0"/>
              <a:t>La integración del producto utiliza las practicas especificas tanto de verificación como de validación, en la implementación del proceso de integración del producto. Las practicas de verificación verifican las interfaces y los requisitos de interfaz de los componentes de producto antes de la integración del producto. La verificación de la interfaz es esencial en el proceso de integración. Durante la integración del producto en el entorno operacional, se utilizan las practicas especificas del área de proceso validación.</a:t>
            </a:r>
          </a:p>
          <a:p>
            <a:pPr marL="0" indent="0">
              <a:buFontTx/>
              <a:buNone/>
            </a:pPr>
            <a:endParaRPr lang="es-CL" sz="1000" b="0" baseline="0" dirty="0" smtClean="0"/>
          </a:p>
        </p:txBody>
      </p:sp>
      <p:sp>
        <p:nvSpPr>
          <p:cNvPr id="4" name="Slide Number Placeholder 3"/>
          <p:cNvSpPr>
            <a:spLocks noGrp="1"/>
          </p:cNvSpPr>
          <p:nvPr>
            <p:ph type="sldNum" sz="quarter" idx="10"/>
          </p:nvPr>
        </p:nvSpPr>
        <p:spPr/>
        <p:txBody>
          <a:bodyPr/>
          <a:lstStyle/>
          <a:p>
            <a:fld id="{3792D2CF-A01B-4515-8B40-3DC34258267A}" type="slidenum">
              <a:rPr lang="es-ES" smtClean="0"/>
              <a:pPr/>
              <a:t>5</a:t>
            </a:fld>
            <a:endParaRPr lang="es-E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indent="0">
              <a:buFontTx/>
              <a:buNone/>
            </a:pPr>
            <a:r>
              <a:rPr lang="es-CL" sz="1000" b="0" baseline="0" dirty="0" smtClean="0"/>
              <a:t>El área de proceso de desarrollo de requerimientos proporciona los requerimientos al área de proceso solución técnica, donde los requerimientos se convierten en la arquitectura del producto, los diseños de los componentes de producto y los componentes de producto, por ejemplo mediante la codificación y fabricación. Los requerimientos se proporcionan también al área de proceso de Integración del producto, donde se combinan los componentes de producto y se verifican las interfaces para asegurar que cumplen con los requisitos de interfaz suministrados por el área de proceso de desarrollo de requerimientos.</a:t>
            </a:r>
          </a:p>
          <a:p>
            <a:pPr marL="0" indent="0">
              <a:buFontTx/>
              <a:buNone/>
            </a:pPr>
            <a:endParaRPr lang="es-CL" sz="1000" b="0" baseline="0" dirty="0" smtClean="0"/>
          </a:p>
          <a:p>
            <a:pPr marL="0" indent="0">
              <a:buFontTx/>
              <a:buNone/>
            </a:pPr>
            <a:r>
              <a:rPr lang="es-CL" sz="1000" b="0" baseline="0" dirty="0" smtClean="0"/>
              <a:t>El área de proceso solución técnica desarrolla los paquetes de datos técnicos relativos a los componentes de producto para que se utilicen por el área de proceso de integración de producto o administración de acuerdos con proveedores. Se examinan soluciones alternativas para seleccionar el diseño óptimo basado en criterios establecidos. Estos criterios pueden ser significativamente diferentes entre los distintos productos, dependiendo del tipo de producto, entorno operativo, requerimientos de performance, requerimientos de soporte, y costes o calendarios de entrega. La tarea de seleccionar la solución final utiliza las prácticas específicas del área de proceso análisis de decisiones y resolución.</a:t>
            </a:r>
          </a:p>
          <a:p>
            <a:pPr marL="0" indent="0">
              <a:buFontTx/>
              <a:buNone/>
            </a:pPr>
            <a:endParaRPr lang="es-CL" sz="1000" b="0" baseline="0" dirty="0" smtClean="0"/>
          </a:p>
          <a:p>
            <a:pPr marL="0" indent="0">
              <a:buFontTx/>
              <a:buNone/>
            </a:pPr>
            <a:endParaRPr lang="es-CL" sz="1000" b="0" baseline="0" dirty="0" smtClean="0"/>
          </a:p>
          <a:p>
            <a:pPr marL="0" indent="0">
              <a:buFontTx/>
              <a:buNone/>
            </a:pPr>
            <a:endParaRPr lang="es-CL" sz="1000" b="0" baseline="0" dirty="0" smtClean="0"/>
          </a:p>
        </p:txBody>
      </p:sp>
      <p:sp>
        <p:nvSpPr>
          <p:cNvPr id="4" name="Slide Number Placeholder 3"/>
          <p:cNvSpPr>
            <a:spLocks noGrp="1"/>
          </p:cNvSpPr>
          <p:nvPr>
            <p:ph type="sldNum" sz="quarter" idx="10"/>
          </p:nvPr>
        </p:nvSpPr>
        <p:spPr/>
        <p:txBody>
          <a:bodyPr/>
          <a:lstStyle/>
          <a:p>
            <a:fld id="{3792D2CF-A01B-4515-8B40-3DC34258267A}" type="slidenum">
              <a:rPr lang="es-ES" smtClean="0"/>
              <a:pPr/>
              <a:t>6</a:t>
            </a:fld>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indent="0">
              <a:buFontTx/>
              <a:buNone/>
            </a:pPr>
            <a:r>
              <a:rPr lang="es-CL" sz="1000" b="0" baseline="0" dirty="0" smtClean="0"/>
              <a:t>El área de proceso solución técnica se basa en las prácticas específicas de área de proceso verificación para realizar la verificación del diseño y las revisiones entre pares durante el diseño y antes de la construcción final.</a:t>
            </a:r>
          </a:p>
          <a:p>
            <a:pPr marL="0" indent="0">
              <a:buFontTx/>
              <a:buNone/>
            </a:pPr>
            <a:endParaRPr lang="es-CL" sz="1000" b="0" baseline="0" dirty="0" smtClean="0"/>
          </a:p>
          <a:p>
            <a:pPr marL="0" indent="0">
              <a:buFontTx/>
              <a:buNone/>
            </a:pPr>
            <a:r>
              <a:rPr lang="es-CL" sz="1000" b="0" baseline="0" dirty="0" smtClean="0"/>
              <a:t>El área de proceso verificación asegura que los productos de trabajo seleccionado cumplen con los requerimientos especificados. El área de proceso verificación selecciona los productos de trabajo y métodos de verificación que se usarán para verificar los productos de trabajo frente a los requerimientos especificados. La verificación es generalmente un proceso incremental, que comienza con la verificación de componentes de productos y normalmente concluye con la verificación de los productos totalmente ensamblados.</a:t>
            </a:r>
          </a:p>
          <a:p>
            <a:pPr marL="0" indent="0">
              <a:buFontTx/>
              <a:buNone/>
            </a:pPr>
            <a:endParaRPr lang="es-CL" sz="1000" b="0" baseline="0" dirty="0" smtClean="0"/>
          </a:p>
          <a:p>
            <a:pPr marL="0" indent="0">
              <a:buFontTx/>
              <a:buNone/>
            </a:pPr>
            <a:r>
              <a:rPr lang="es-CL" sz="1000" b="0" baseline="0" dirty="0" smtClean="0"/>
              <a:t>La verificación también trata las revisiones entre pares. Las revisiones entre pares son un método probado para eliminar defectos de manera temprana y proporcionar una visón de valor sobre los productos de trabajo y los componentes de productos que están siendo desarrollados y mantenidos.</a:t>
            </a:r>
          </a:p>
          <a:p>
            <a:pPr marL="0" indent="0">
              <a:buFontTx/>
              <a:buNone/>
            </a:pPr>
            <a:endParaRPr lang="es-CL" sz="1000" b="0" baseline="0" dirty="0" smtClean="0"/>
          </a:p>
        </p:txBody>
      </p:sp>
      <p:sp>
        <p:nvSpPr>
          <p:cNvPr id="4" name="Slide Number Placeholder 3"/>
          <p:cNvSpPr>
            <a:spLocks noGrp="1"/>
          </p:cNvSpPr>
          <p:nvPr>
            <p:ph type="sldNum" sz="quarter" idx="10"/>
          </p:nvPr>
        </p:nvSpPr>
        <p:spPr/>
        <p:txBody>
          <a:bodyPr/>
          <a:lstStyle/>
          <a:p>
            <a:fld id="{3792D2CF-A01B-4515-8B40-3DC34258267A}" type="slidenum">
              <a:rPr lang="es-ES" smtClean="0"/>
              <a:pPr/>
              <a:t>7</a:t>
            </a:fld>
            <a:endParaRPr lang="es-E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indent="0">
              <a:buFontTx/>
              <a:buNone/>
            </a:pPr>
            <a:r>
              <a:rPr lang="es-CL" sz="1000" b="0" baseline="0" dirty="0" smtClean="0"/>
              <a:t>El área de proceso validación valida de manera incremental los productos frente a las necesidades del cliente. La validación puede realizarse en el entorno operacional o en un entrono operacional simulado. La coordinación con el cliente sobre los requerimientos de validación es un elemento importante de este área de proceso.</a:t>
            </a:r>
          </a:p>
          <a:p>
            <a:pPr marL="0" indent="0">
              <a:buFontTx/>
              <a:buNone/>
            </a:pPr>
            <a:endParaRPr lang="es-CL" sz="1000" b="0" baseline="0" dirty="0" smtClean="0"/>
          </a:p>
          <a:p>
            <a:pPr marL="0" indent="0">
              <a:buFontTx/>
              <a:buNone/>
            </a:pPr>
            <a:r>
              <a:rPr lang="es-CL" sz="1000" b="0" baseline="0" dirty="0" smtClean="0"/>
              <a:t>El alcance del área de proceso de validación incluye la validación de productos de componente de productos, de productos de trabajo intermedios seleccionados de procesos. Estos elementos validados pueden requeridos, con frecuencia, volver a ser verificados y validos. Olas cuestiones descubiertas durante la validación se resuelven normalmente en el área de proceso desarrollo de requerimientos o solución técnica.</a:t>
            </a:r>
          </a:p>
          <a:p>
            <a:pPr marL="0" indent="0">
              <a:buFontTx/>
              <a:buNone/>
            </a:pPr>
            <a:endParaRPr lang="es-CL" sz="1000" b="0" baseline="0" dirty="0" smtClean="0"/>
          </a:p>
          <a:p>
            <a:pPr marL="0" indent="0">
              <a:buFontTx/>
              <a:buNone/>
            </a:pPr>
            <a:r>
              <a:rPr lang="es-CL" sz="1000" b="0" baseline="0" dirty="0" smtClean="0"/>
              <a:t>El área de proceso integración del producto contiene las practicas especificas asociadas con la generación de una estrategia de integración, integrando los componentes de productos y entregando el producto al cliente.</a:t>
            </a:r>
          </a:p>
          <a:p>
            <a:pPr marL="0" indent="0">
              <a:buFontTx/>
              <a:buNone/>
            </a:pPr>
            <a:endParaRPr lang="es-CL" sz="1000" b="0" baseline="0" dirty="0" smtClean="0"/>
          </a:p>
          <a:p>
            <a:pPr marL="0" indent="0">
              <a:buFontTx/>
              <a:buNone/>
            </a:pPr>
            <a:r>
              <a:rPr lang="es-CL" sz="1000" b="0" baseline="0" dirty="0" smtClean="0"/>
              <a:t>La integración del producto utiliza las practicas especificas tanto de verificación como de validación, en la implementación del proceso de integración del producto. Las practicas de verificación verifican las interfaces y los requisitos de interfaz de los componentes de producto antes de la integración del producto. La verificación de la interfaz es esencial en el proceso de integración. Durante la integración del producto en el entorno operacional, se utilizan las practicas especificas del área de proceso validación.</a:t>
            </a:r>
            <a:endParaRPr lang="es-CL" sz="1000" b="0" baseline="0" dirty="0" smtClean="0"/>
          </a:p>
        </p:txBody>
      </p:sp>
      <p:sp>
        <p:nvSpPr>
          <p:cNvPr id="4" name="Slide Number Placeholder 3"/>
          <p:cNvSpPr>
            <a:spLocks noGrp="1"/>
          </p:cNvSpPr>
          <p:nvPr>
            <p:ph type="sldNum" sz="quarter" idx="10"/>
          </p:nvPr>
        </p:nvSpPr>
        <p:spPr/>
        <p:txBody>
          <a:bodyPr/>
          <a:lstStyle/>
          <a:p>
            <a:fld id="{3792D2CF-A01B-4515-8B40-3DC34258267A}" type="slidenum">
              <a:rPr lang="es-ES" smtClean="0"/>
              <a:pPr/>
              <a:t>8</a:t>
            </a:fld>
            <a:endParaRPr lang="es-E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indent="0">
              <a:buFontTx/>
              <a:buNone/>
            </a:pPr>
            <a:endParaRPr lang="es-CL" sz="1000" b="0" baseline="0" dirty="0" smtClean="0"/>
          </a:p>
          <a:p>
            <a:pPr marL="0" indent="0">
              <a:buFontTx/>
              <a:buNone/>
            </a:pPr>
            <a:r>
              <a:rPr lang="es-CL" sz="1000" b="0" baseline="0" dirty="0" smtClean="0"/>
              <a:t>Recursión e iteración de los procesos de ingeniería</a:t>
            </a:r>
          </a:p>
          <a:p>
            <a:pPr marL="0" indent="0">
              <a:buFontTx/>
              <a:buNone/>
            </a:pPr>
            <a:r>
              <a:rPr lang="es-CL" sz="1000" b="0" baseline="0" dirty="0" smtClean="0"/>
              <a:t>La mayoría de los estándares de proceso coinciden en que los procesos se pueden aplicar de dos formas. Estas dos formas se denominan recursión e iteración.</a:t>
            </a:r>
          </a:p>
          <a:p>
            <a:pPr marL="0" indent="0">
              <a:buFontTx/>
              <a:buNone/>
            </a:pPr>
            <a:r>
              <a:rPr lang="es-CL" sz="1000" b="0" baseline="0" dirty="0" smtClean="0"/>
              <a:t>La recursión sucede cuando un proceso se aplica los niveles sucesivos de elementos del sistema dentro de una estructura de sistema. Los resultados de una aplicación en un nivel se usan como entrada para el sigu8iente nivel en la estructura del sistema. Por ejemplo, el proceso de verificación se diseña para aplicarlo al producto ensamblado completo, a los componentes principales del producto, e incluso a los componente de los componentes. La profundidad con que se puede aplicar el proceso de verificación en el producto depende completamente del tamaño de la complejidad del producto final.</a:t>
            </a:r>
          </a:p>
          <a:p>
            <a:pPr marL="0" indent="0">
              <a:buFontTx/>
              <a:buNone/>
            </a:pPr>
            <a:r>
              <a:rPr lang="es-CL" sz="1000" b="0" baseline="0" dirty="0" smtClean="0"/>
              <a:t>La iteración sucede cuando los procesos se repiten en el mismo nivel del sistema. La nueva información se crea por la implementación de un proceso que realimenta dicha información a un proceso relacionado. Esta nueva información normalmente plantea cuestiona es que deben ser resultas antes de finalizar los procesos.</a:t>
            </a:r>
          </a:p>
          <a:p>
            <a:pPr marL="0" indent="0">
              <a:buFontTx/>
              <a:buNone/>
            </a:pPr>
            <a:r>
              <a:rPr lang="es-CL" sz="1000" b="0" baseline="0" dirty="0" smtClean="0"/>
              <a:t>Por ejemplo, muy probablemente habrá iteración entre el desarrollo de requerimientos y la solución técnica. Al volver a realizar los proceso se pueden resolver las cuestiones que hayan surgido. La iteración puede asegurar la calidad antes de aplicarse al siguiente proceso.</a:t>
            </a:r>
          </a:p>
          <a:p>
            <a:pPr marL="0" indent="0">
              <a:buFontTx/>
              <a:buNone/>
            </a:pPr>
            <a:r>
              <a:rPr lang="es-CL" sz="1000" b="0" baseline="0" dirty="0" smtClean="0"/>
              <a:t>Los procesos de ingeniería, por ejemplo desarrollo de requerimientos, verificación, se implementan reiteradamente sobre un producto para asegurar que estos procesos se han realizado adecuadamente antes de la entrega al cliente. Además, los proceso de ingeniería se aplican a componentes de producto.</a:t>
            </a:r>
          </a:p>
          <a:p>
            <a:pPr marL="0" indent="0">
              <a:buFontTx/>
              <a:buNone/>
            </a:pPr>
            <a:r>
              <a:rPr lang="es-CL" sz="1000" b="0" baseline="0" dirty="0" smtClean="0"/>
              <a:t>Por ejemplo, algunas cuestiones surgidas relacionadas con las áreas de proceso verificación y validación se pueden resolver por los procesos asociados con las áreas de proceso desarrollo de requerimientos o integración de producto. La recursión y la iteración de estos procesos permiten al proyecto asegurar la calidad en todos los componente del producto antes de que sean entregados al cliente.</a:t>
            </a:r>
          </a:p>
          <a:p>
            <a:pPr marL="0" indent="0">
              <a:buFontTx/>
              <a:buNone/>
            </a:pPr>
            <a:r>
              <a:rPr lang="es-CL" sz="1000" b="0" baseline="0" dirty="0" smtClean="0"/>
              <a:t>Del mismo modo, las áreas de proceso de administración de proyectos pueden ser recursivas, porque en algunas ocasiones los proyectos forman parte otros proyectos.</a:t>
            </a:r>
          </a:p>
        </p:txBody>
      </p:sp>
      <p:sp>
        <p:nvSpPr>
          <p:cNvPr id="4" name="Slide Number Placeholder 3"/>
          <p:cNvSpPr>
            <a:spLocks noGrp="1"/>
          </p:cNvSpPr>
          <p:nvPr>
            <p:ph type="sldNum" sz="quarter" idx="10"/>
          </p:nvPr>
        </p:nvSpPr>
        <p:spPr/>
        <p:txBody>
          <a:bodyPr/>
          <a:lstStyle/>
          <a:p>
            <a:fld id="{3792D2CF-A01B-4515-8B40-3DC34258267A}" type="slidenum">
              <a:rPr lang="es-ES" smtClean="0"/>
              <a:pPr/>
              <a:t>9</a:t>
            </a:fld>
            <a:endParaRPr lang="es-E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indent="0">
              <a:buFontTx/>
              <a:buNone/>
            </a:pPr>
            <a:endParaRPr lang="es-CL" b="0" baseline="0" dirty="0" smtClean="0"/>
          </a:p>
        </p:txBody>
      </p:sp>
      <p:sp>
        <p:nvSpPr>
          <p:cNvPr id="4" name="Slide Number Placeholder 3"/>
          <p:cNvSpPr>
            <a:spLocks noGrp="1"/>
          </p:cNvSpPr>
          <p:nvPr>
            <p:ph type="sldNum" sz="quarter" idx="10"/>
          </p:nvPr>
        </p:nvSpPr>
        <p:spPr/>
        <p:txBody>
          <a:bodyPr/>
          <a:lstStyle/>
          <a:p>
            <a:fld id="{3792D2CF-A01B-4515-8B40-3DC34258267A}" type="slidenum">
              <a:rPr lang="es-ES" smtClean="0"/>
              <a:pPr/>
              <a:t>10</a:t>
            </a:fld>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0"/>
            <a:ext cx="7772400" cy="1470025"/>
          </a:xfrm>
        </p:spPr>
        <p:txBody>
          <a:bodyPr/>
          <a:lstStyle>
            <a:lvl1pPr>
              <a:defRPr>
                <a:solidFill>
                  <a:srgbClr val="FFFFFF"/>
                </a:solidFill>
              </a:defRPr>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18-05-2015</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18-05-2015</a:t>
            </a:fld>
            <a:endParaRPr lang="es-CL" dirty="0"/>
          </a:p>
        </p:txBody>
      </p:sp>
      <p:sp>
        <p:nvSpPr>
          <p:cNvPr id="5" name="Marcador de pie de página 4"/>
          <p:cNvSpPr>
            <a:spLocks noGrp="1"/>
          </p:cNvSpPr>
          <p:nvPr>
            <p:ph type="ftr" sz="quarter" idx="11"/>
          </p:nvPr>
        </p:nvSpPr>
        <p:spPr/>
        <p:txBody>
          <a:bodyPr/>
          <a:lstStyle>
            <a:lvl1pPr>
              <a:defRPr/>
            </a:lvl1pPr>
          </a:lstStyle>
          <a:p>
            <a:endParaRPr lang="es-CL" dirty="0"/>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18-05-2015</a:t>
            </a:fld>
            <a:endParaRPr lang="es-CL" dirty="0"/>
          </a:p>
        </p:txBody>
      </p:sp>
      <p:sp>
        <p:nvSpPr>
          <p:cNvPr id="5" name="Marcador de pie de página 4"/>
          <p:cNvSpPr>
            <a:spLocks noGrp="1"/>
          </p:cNvSpPr>
          <p:nvPr>
            <p:ph type="ftr" sz="quarter" idx="11"/>
          </p:nvPr>
        </p:nvSpPr>
        <p:spPr/>
        <p:txBody>
          <a:bodyPr/>
          <a:lstStyle>
            <a:lvl1pPr>
              <a:defRPr/>
            </a:lvl1pPr>
          </a:lstStyle>
          <a:p>
            <a:endParaRPr lang="es-CL" dirty="0"/>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9 Marcador de fecha"/>
          <p:cNvSpPr>
            <a:spLocks noGrp="1"/>
          </p:cNvSpPr>
          <p:nvPr>
            <p:ph type="dt" sz="half" idx="10"/>
          </p:nvPr>
        </p:nvSpPr>
        <p:spPr/>
        <p:txBody>
          <a:bodyPr/>
          <a:lstStyle/>
          <a:p>
            <a:fld id="{6C70D0AA-A564-40E6-BDF9-FE3371FD07B4}" type="datetimeFigureOut">
              <a:rPr lang="es-CL" smtClean="0"/>
              <a:pPr/>
              <a:t>18-05-2015</a:t>
            </a:fld>
            <a:endParaRPr lang="es-CL" dirty="0"/>
          </a:p>
        </p:txBody>
      </p:sp>
      <p:sp>
        <p:nvSpPr>
          <p:cNvPr id="11" name="10 Marcador de número de diapositiva"/>
          <p:cNvSpPr>
            <a:spLocks noGrp="1"/>
          </p:cNvSpPr>
          <p:nvPr>
            <p:ph type="sldNum" sz="quarter" idx="11"/>
          </p:nvPr>
        </p:nvSpPr>
        <p:spPr/>
        <p:txBody>
          <a:bodyPr/>
          <a:lstStyle/>
          <a:p>
            <a:fld id="{04CB81E1-065B-41FA-A93E-2D40791BFEEB}" type="slidenum">
              <a:rPr lang="es-CL" smtClean="0"/>
              <a:pPr/>
              <a:t>‹Nº›</a:t>
            </a:fld>
            <a:endParaRPr lang="es-CL" dirty="0"/>
          </a:p>
        </p:txBody>
      </p:sp>
      <p:sp>
        <p:nvSpPr>
          <p:cNvPr id="12" name="11 Marcador de pie de página"/>
          <p:cNvSpPr>
            <a:spLocks noGrp="1"/>
          </p:cNvSpPr>
          <p:nvPr>
            <p:ph type="ftr" sz="quarter" idx="12"/>
          </p:nvPr>
        </p:nvSpPr>
        <p:spPr/>
        <p:txBody>
          <a:bodyPr/>
          <a:lstStyle/>
          <a:p>
            <a:endParaRPr lang="es-CL" dirty="0"/>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C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endParaRPr lang="es-CL" dirty="0"/>
          </a:p>
        </p:txBody>
      </p:sp>
      <p:sp>
        <p:nvSpPr>
          <p:cNvPr id="6" name="Marcador de número de diapositiva 5"/>
          <p:cNvSpPr>
            <a:spLocks noGrp="1"/>
          </p:cNvSpPr>
          <p:nvPr>
            <p:ph type="sldNum" sz="quarter" idx="11"/>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18-05-2015</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p:txBody>
          <a:bodyPr/>
          <a:lstStyle>
            <a:lvl1pPr>
              <a:defRPr/>
            </a:lvl1pPr>
          </a:lstStyle>
          <a:p>
            <a:fld id="{41BF2EB3-0EDA-4ED9-9536-B32CA2814CB2}" type="datetimeFigureOut">
              <a:rPr lang="es-CL" smtClean="0"/>
              <a:pPr/>
              <a:t>18-05-2015</a:t>
            </a:fld>
            <a:endParaRPr lang="es-CL" dirty="0"/>
          </a:p>
        </p:txBody>
      </p:sp>
      <p:sp>
        <p:nvSpPr>
          <p:cNvPr id="8" name="Marcador de pie de página 4"/>
          <p:cNvSpPr>
            <a:spLocks noGrp="1"/>
          </p:cNvSpPr>
          <p:nvPr>
            <p:ph type="ftr" sz="quarter" idx="11"/>
          </p:nvPr>
        </p:nvSpPr>
        <p:spPr/>
        <p:txBody>
          <a:bodyPr/>
          <a:lstStyle>
            <a:lvl1pPr>
              <a:defRPr/>
            </a:lvl1pPr>
          </a:lstStyle>
          <a:p>
            <a:endParaRPr lang="es-CL" dirty="0"/>
          </a:p>
        </p:txBody>
      </p:sp>
      <p:sp>
        <p:nvSpPr>
          <p:cNvPr id="9"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6"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ES_tradnl" dirty="0"/>
          </a:p>
        </p:txBody>
      </p:sp>
      <p:sp>
        <p:nvSpPr>
          <p:cNvPr id="3" name="Marcador de fecha 3"/>
          <p:cNvSpPr>
            <a:spLocks noGrp="1"/>
          </p:cNvSpPr>
          <p:nvPr>
            <p:ph type="dt" sz="half" idx="10"/>
          </p:nvPr>
        </p:nvSpPr>
        <p:spPr/>
        <p:txBody>
          <a:bodyPr/>
          <a:lstStyle>
            <a:lvl1pPr>
              <a:defRPr/>
            </a:lvl1pPr>
          </a:lstStyle>
          <a:p>
            <a:fld id="{41BF2EB3-0EDA-4ED9-9536-B32CA2814CB2}" type="datetimeFigureOut">
              <a:rPr lang="es-CL" smtClean="0"/>
              <a:pPr/>
              <a:t>18-05-2015</a:t>
            </a:fld>
            <a:endParaRPr lang="es-CL" dirty="0"/>
          </a:p>
        </p:txBody>
      </p:sp>
      <p:sp>
        <p:nvSpPr>
          <p:cNvPr id="4" name="Marcador de pie de página 4"/>
          <p:cNvSpPr>
            <a:spLocks noGrp="1"/>
          </p:cNvSpPr>
          <p:nvPr>
            <p:ph type="ftr" sz="quarter" idx="11"/>
          </p:nvPr>
        </p:nvSpPr>
        <p:spPr/>
        <p:txBody>
          <a:bodyPr/>
          <a:lstStyle>
            <a:lvl1pPr>
              <a:defRPr/>
            </a:lvl1pPr>
          </a:lstStyle>
          <a:p>
            <a:endParaRPr lang="es-CL" dirty="0"/>
          </a:p>
        </p:txBody>
      </p:sp>
      <p:sp>
        <p:nvSpPr>
          <p:cNvPr id="5"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fld id="{41BF2EB3-0EDA-4ED9-9536-B32CA2814CB2}" type="datetimeFigureOut">
              <a:rPr lang="es-CL" smtClean="0"/>
              <a:pPr/>
              <a:t>18-05-2015</a:t>
            </a:fld>
            <a:endParaRPr lang="es-CL" dirty="0"/>
          </a:p>
        </p:txBody>
      </p:sp>
      <p:sp>
        <p:nvSpPr>
          <p:cNvPr id="3" name="Marcador de pie de página 4"/>
          <p:cNvSpPr>
            <a:spLocks noGrp="1"/>
          </p:cNvSpPr>
          <p:nvPr>
            <p:ph type="ftr" sz="quarter" idx="11"/>
          </p:nvPr>
        </p:nvSpPr>
        <p:spPr/>
        <p:txBody>
          <a:bodyPr/>
          <a:lstStyle>
            <a:lvl1pPr>
              <a:defRPr/>
            </a:lvl1pPr>
          </a:lstStyle>
          <a:p>
            <a:endParaRPr lang="es-CL" dirty="0"/>
          </a:p>
        </p:txBody>
      </p:sp>
      <p:sp>
        <p:nvSpPr>
          <p:cNvPr id="4"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18-05-2015</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dirty="0" smtClean="0"/>
              <a:t>Haga clic en el icono para agregar una imagen</a:t>
            </a:r>
            <a:endParaRPr lang="es-ES_tradnl" noProof="0" dirty="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18-05-2015</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41BF2EB3-0EDA-4ED9-9536-B32CA2814CB2}" type="datetimeFigureOut">
              <a:rPr lang="es-CL" smtClean="0"/>
              <a:pPr/>
              <a:t>18-05-2015</a:t>
            </a:fld>
            <a:endParaRPr lang="es-CL" dirty="0"/>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es-CL" dirty="0"/>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04CB81E1-065B-41FA-A93E-2D40791BFEEB}" type="slidenum">
              <a:rPr lang="es-CL" smtClean="0"/>
              <a:pPr/>
              <a:t>‹Nº›</a:t>
            </a:fld>
            <a:endParaRPr lang="es-CL" dirty="0"/>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mj-cs"/>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0.xml"/><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259632" y="518862"/>
            <a:ext cx="6624736" cy="523220"/>
          </a:xfrm>
          <a:prstGeom prst="rect">
            <a:avLst/>
          </a:prstGeom>
          <a:solidFill>
            <a:schemeClr val="bg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es-CL" sz="2800" dirty="0" smtClean="0">
                <a:latin typeface="Calibri" pitchFamily="34" charset="0"/>
              </a:rPr>
              <a:t>MDC7501 MODELOS DE CALIDAD</a:t>
            </a:r>
          </a:p>
        </p:txBody>
      </p:sp>
      <p:sp>
        <p:nvSpPr>
          <p:cNvPr id="7" name="6 Rectángulo"/>
          <p:cNvSpPr/>
          <p:nvPr/>
        </p:nvSpPr>
        <p:spPr>
          <a:xfrm>
            <a:off x="251520" y="4284385"/>
            <a:ext cx="6597319" cy="584775"/>
          </a:xfrm>
          <a:prstGeom prst="rect">
            <a:avLst/>
          </a:prstGeom>
        </p:spPr>
        <p:txBody>
          <a:bodyPr wrap="none">
            <a:spAutoFit/>
          </a:bodyPr>
          <a:lstStyle/>
          <a:p>
            <a:r>
              <a:rPr lang="es-CL" sz="3200" dirty="0" smtClean="0">
                <a:solidFill>
                  <a:schemeClr val="bg1"/>
                </a:solidFill>
                <a:latin typeface="Calibri" pitchFamily="34" charset="0"/>
              </a:rPr>
              <a:t>Áreas de procesos </a:t>
            </a:r>
            <a:r>
              <a:rPr lang="es-CL" sz="3200" dirty="0" smtClean="0">
                <a:solidFill>
                  <a:schemeClr val="bg1"/>
                </a:solidFill>
                <a:latin typeface="Calibri" pitchFamily="34" charset="0"/>
              </a:rPr>
              <a:t>de </a:t>
            </a:r>
            <a:r>
              <a:rPr lang="es-CL" sz="3200" dirty="0" err="1" smtClean="0">
                <a:solidFill>
                  <a:schemeClr val="bg1"/>
                </a:solidFill>
                <a:latin typeface="Calibri" pitchFamily="34" charset="0"/>
              </a:rPr>
              <a:t>Ingenieria</a:t>
            </a:r>
            <a:r>
              <a:rPr lang="es-CL" sz="3200" dirty="0" smtClean="0">
                <a:solidFill>
                  <a:schemeClr val="bg1"/>
                </a:solidFill>
                <a:latin typeface="Calibri" pitchFamily="34" charset="0"/>
              </a:rPr>
              <a:t> CMMI</a:t>
            </a:r>
            <a:endParaRPr lang="es-CL" sz="3200"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9"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1 Título"/>
          <p:cNvSpPr txBox="1">
            <a:spLocks/>
          </p:cNvSpPr>
          <p:nvPr/>
        </p:nvSpPr>
        <p:spPr>
          <a:xfrm>
            <a:off x="0" y="10375"/>
            <a:ext cx="3428992" cy="775419"/>
          </a:xfrm>
          <a:prstGeom prst="rect">
            <a:avLst/>
          </a:prstGeom>
        </p:spPr>
        <p:txBody>
          <a:bodyPr/>
          <a:lstStyle/>
          <a:p>
            <a:pPr marL="0" marR="0" lvl="0" indent="0" defTabSz="457200" rtl="0" eaLnBrk="1" fontAlgn="base" latinLnBrk="0" hangingPunct="1">
              <a:lnSpc>
                <a:spcPct val="100000"/>
              </a:lnSpc>
              <a:spcBef>
                <a:spcPct val="0"/>
              </a:spcBef>
              <a:spcAft>
                <a:spcPct val="0"/>
              </a:spcAft>
              <a:buClrTx/>
              <a:buSzTx/>
              <a:buFontTx/>
              <a:buNone/>
              <a:tabLst/>
              <a:defRPr/>
            </a:pPr>
            <a:r>
              <a:rPr lang="es-ES" sz="2400" dirty="0" smtClean="0">
                <a:solidFill>
                  <a:schemeClr val="tx2">
                    <a:lumMod val="50000"/>
                  </a:schemeClr>
                </a:solidFill>
                <a:ea typeface="ＭＳ Ｐゴシック" charset="-128"/>
              </a:rPr>
              <a:t>CMMI - </a:t>
            </a:r>
            <a:r>
              <a:rPr lang="es-ES" sz="2400" dirty="0" smtClean="0">
                <a:solidFill>
                  <a:schemeClr val="tx2">
                    <a:lumMod val="50000"/>
                  </a:schemeClr>
                </a:solidFill>
                <a:ea typeface="ＭＳ Ｐゴシック" charset="-128"/>
              </a:rPr>
              <a:t>REQM</a:t>
            </a:r>
            <a:endParaRPr lang="es-ES" sz="2400" dirty="0" smtClean="0">
              <a:solidFill>
                <a:schemeClr val="tx2">
                  <a:lumMod val="50000"/>
                </a:schemeClr>
              </a:solidFill>
              <a:ea typeface="ＭＳ Ｐゴシック" charset="-128"/>
            </a:endParaRPr>
          </a:p>
        </p:txBody>
      </p:sp>
      <p:pic>
        <p:nvPicPr>
          <p:cNvPr id="6" name="5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03831"/>
            <a:ext cx="9144000" cy="5754169"/>
          </a:xfrm>
          <a:prstGeom prst="rect">
            <a:avLst/>
          </a:prstGeom>
        </p:spPr>
      </p:pic>
    </p:spTree>
    <p:custDataLst>
      <p:tags r:id="rId1"/>
    </p:custDataLst>
    <p:extLst>
      <p:ext uri="{BB962C8B-B14F-4D97-AF65-F5344CB8AC3E}">
        <p14:creationId xmlns:p14="http://schemas.microsoft.com/office/powerpoint/2010/main" val="276561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9"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1 Título"/>
          <p:cNvSpPr txBox="1">
            <a:spLocks/>
          </p:cNvSpPr>
          <p:nvPr/>
        </p:nvSpPr>
        <p:spPr>
          <a:xfrm>
            <a:off x="0" y="10375"/>
            <a:ext cx="3428992" cy="1132609"/>
          </a:xfrm>
          <a:prstGeom prst="rect">
            <a:avLst/>
          </a:prstGeom>
        </p:spPr>
        <p:txBody>
          <a:bodyPr/>
          <a:lstStyle/>
          <a:p>
            <a:pPr marL="0" marR="0" lvl="0" indent="0" defTabSz="457200" rtl="0" eaLnBrk="1" fontAlgn="base" latinLnBrk="0" hangingPunct="1">
              <a:lnSpc>
                <a:spcPct val="100000"/>
              </a:lnSpc>
              <a:spcBef>
                <a:spcPct val="0"/>
              </a:spcBef>
              <a:spcAft>
                <a:spcPct val="0"/>
              </a:spcAft>
              <a:buClrTx/>
              <a:buSzTx/>
              <a:buFontTx/>
              <a:buNone/>
              <a:tabLst/>
              <a:defRPr/>
            </a:pPr>
            <a:r>
              <a:rPr lang="es-ES" sz="2400" dirty="0" smtClean="0">
                <a:solidFill>
                  <a:schemeClr val="tx2">
                    <a:lumMod val="50000"/>
                  </a:schemeClr>
                </a:solidFill>
                <a:ea typeface="ＭＳ Ｐゴシック" charset="-128"/>
              </a:rPr>
              <a:t>Ejemplo : Implementación de </a:t>
            </a:r>
            <a:r>
              <a:rPr lang="es-ES" sz="2400" dirty="0" smtClean="0">
                <a:solidFill>
                  <a:schemeClr val="tx2">
                    <a:lumMod val="50000"/>
                  </a:schemeClr>
                </a:solidFill>
                <a:ea typeface="ＭＳ Ｐゴシック" charset="-128"/>
              </a:rPr>
              <a:t>Administración de requerimientos</a:t>
            </a:r>
            <a:endParaRPr lang="es-ES" sz="2400" dirty="0" smtClean="0">
              <a:solidFill>
                <a:schemeClr val="tx2">
                  <a:lumMod val="50000"/>
                </a:schemeClr>
              </a:solidFill>
              <a:ea typeface="ＭＳ Ｐゴシック" charset="-128"/>
            </a:endParaRPr>
          </a:p>
        </p:txBody>
      </p:sp>
      <p:pic>
        <p:nvPicPr>
          <p:cNvPr id="3" name="2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66" y="1142985"/>
            <a:ext cx="3755073" cy="4734287"/>
          </a:xfrm>
          <a:prstGeom prst="rect">
            <a:avLst/>
          </a:prstGeom>
        </p:spPr>
      </p:pic>
      <p:pic>
        <p:nvPicPr>
          <p:cNvPr id="5" name="4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9046" y="315524"/>
            <a:ext cx="1464345" cy="2105364"/>
          </a:xfrm>
          <a:prstGeom prst="rect">
            <a:avLst/>
          </a:prstGeom>
        </p:spPr>
      </p:pic>
      <p:cxnSp>
        <p:nvCxnSpPr>
          <p:cNvPr id="12" name="11 Conector recto de flecha"/>
          <p:cNvCxnSpPr/>
          <p:nvPr/>
        </p:nvCxnSpPr>
        <p:spPr>
          <a:xfrm flipV="1">
            <a:off x="1863370" y="576680"/>
            <a:ext cx="3716742" cy="13401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4" name="13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54146" y="2276872"/>
            <a:ext cx="1638334" cy="1368152"/>
          </a:xfrm>
          <a:prstGeom prst="rect">
            <a:avLst/>
          </a:prstGeom>
        </p:spPr>
      </p:pic>
      <p:cxnSp>
        <p:nvCxnSpPr>
          <p:cNvPr id="16" name="15 Conector recto de flecha"/>
          <p:cNvCxnSpPr/>
          <p:nvPr/>
        </p:nvCxnSpPr>
        <p:spPr>
          <a:xfrm flipV="1">
            <a:off x="1863370" y="2420888"/>
            <a:ext cx="5732966" cy="1080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7" name="16 Image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07904" y="4221088"/>
            <a:ext cx="1674725" cy="2636912"/>
          </a:xfrm>
          <a:prstGeom prst="rect">
            <a:avLst/>
          </a:prstGeom>
        </p:spPr>
      </p:pic>
      <p:cxnSp>
        <p:nvCxnSpPr>
          <p:cNvPr id="19" name="18 Conector recto de flecha"/>
          <p:cNvCxnSpPr/>
          <p:nvPr/>
        </p:nvCxnSpPr>
        <p:spPr>
          <a:xfrm>
            <a:off x="755576" y="3789040"/>
            <a:ext cx="3672408" cy="4320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0" name="19 Imagen"/>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82628" y="3778336"/>
            <a:ext cx="3761371" cy="2854130"/>
          </a:xfrm>
          <a:prstGeom prst="rect">
            <a:avLst/>
          </a:prstGeom>
        </p:spPr>
      </p:pic>
      <p:cxnSp>
        <p:nvCxnSpPr>
          <p:cNvPr id="27" name="26 Conector recto de flecha"/>
          <p:cNvCxnSpPr/>
          <p:nvPr/>
        </p:nvCxnSpPr>
        <p:spPr>
          <a:xfrm flipV="1">
            <a:off x="3131840" y="3933056"/>
            <a:ext cx="2250789" cy="3600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1566901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texto"/>
          <p:cNvSpPr>
            <a:spLocks noGrp="1"/>
          </p:cNvSpPr>
          <p:nvPr>
            <p:ph type="body" idx="1"/>
          </p:nvPr>
        </p:nvSpPr>
        <p:spPr>
          <a:xfrm>
            <a:off x="1509613" y="980728"/>
            <a:ext cx="5961312" cy="3108543"/>
          </a:xfrm>
          <a:prstGeom prst="rect">
            <a:avLst/>
          </a:prstGeom>
        </p:spPr>
        <p:txBody>
          <a:bodyPr wrap="none">
            <a:spAutoFit/>
          </a:bodyPr>
          <a:lstStyle/>
          <a:p>
            <a:pPr algn="ctr"/>
            <a:r>
              <a:rPr lang="es-CL" sz="2800" b="1" dirty="0" smtClean="0">
                <a:latin typeface="Calibri" pitchFamily="34" charset="0"/>
              </a:rPr>
              <a:t>Unidad </a:t>
            </a:r>
            <a:r>
              <a:rPr lang="es-CL" sz="2800" b="1" dirty="0">
                <a:latin typeface="Calibri" pitchFamily="34" charset="0"/>
              </a:rPr>
              <a:t>de Aprendizaje </a:t>
            </a:r>
            <a:r>
              <a:rPr lang="es-CL" sz="2800" b="1" dirty="0" smtClean="0">
                <a:latin typeface="Calibri" pitchFamily="34" charset="0"/>
              </a:rPr>
              <a:t>N°2</a:t>
            </a:r>
          </a:p>
          <a:p>
            <a:r>
              <a:rPr lang="es-CL" sz="2800" dirty="0" smtClean="0">
                <a:solidFill>
                  <a:schemeClr val="bg1"/>
                </a:solidFill>
                <a:latin typeface="Calibri" pitchFamily="34" charset="0"/>
              </a:rPr>
              <a:t>El </a:t>
            </a:r>
            <a:r>
              <a:rPr lang="es-CL" sz="2800" dirty="0">
                <a:solidFill>
                  <a:schemeClr val="bg1"/>
                </a:solidFill>
                <a:latin typeface="Calibri" pitchFamily="34" charset="0"/>
              </a:rPr>
              <a:t>modelo de madurez CMMI nivel </a:t>
            </a:r>
            <a:r>
              <a:rPr lang="es-CL" sz="2800" dirty="0" smtClean="0">
                <a:solidFill>
                  <a:schemeClr val="bg1"/>
                </a:solidFill>
                <a:latin typeface="Calibri" pitchFamily="34" charset="0"/>
              </a:rPr>
              <a:t>2 y 3</a:t>
            </a:r>
            <a:endParaRPr lang="es-CL" sz="2800" dirty="0" smtClean="0">
              <a:latin typeface="Calibri" pitchFamily="34" charset="0"/>
            </a:endParaRPr>
          </a:p>
          <a:p>
            <a:pPr algn="ctr"/>
            <a:endParaRPr lang="es-CL" sz="2800" dirty="0">
              <a:latin typeface="Calibri" pitchFamily="34" charset="0"/>
            </a:endParaRPr>
          </a:p>
          <a:p>
            <a:pPr algn="ctr"/>
            <a:endParaRPr lang="es-CL" sz="2800" dirty="0" smtClean="0">
              <a:latin typeface="Calibri" pitchFamily="34" charset="0"/>
            </a:endParaRPr>
          </a:p>
          <a:p>
            <a:pPr algn="ctr"/>
            <a:r>
              <a:rPr lang="es-CL" sz="2800" b="1" dirty="0">
                <a:latin typeface="Calibri" pitchFamily="34" charset="0"/>
              </a:rPr>
              <a:t>Experiencia de Aprendizaje:</a:t>
            </a:r>
          </a:p>
          <a:p>
            <a:r>
              <a:rPr lang="es-CL" sz="2800" dirty="0" smtClean="0"/>
              <a:t>Áreas de proceso </a:t>
            </a:r>
            <a:r>
              <a:rPr lang="es-CL" sz="2800" dirty="0" smtClean="0"/>
              <a:t>de </a:t>
            </a:r>
            <a:r>
              <a:rPr lang="es-CL" sz="2800" dirty="0" err="1" smtClean="0"/>
              <a:t>Ingenieria</a:t>
            </a:r>
            <a:r>
              <a:rPr lang="es-CL" sz="2800" dirty="0" smtClean="0"/>
              <a:t> CMMI</a:t>
            </a:r>
            <a:endParaRPr lang="es-CL"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Título"/>
          <p:cNvSpPr>
            <a:spLocks noGrp="1"/>
          </p:cNvSpPr>
          <p:nvPr>
            <p:ph type="title"/>
          </p:nvPr>
        </p:nvSpPr>
        <p:spPr>
          <a:xfrm>
            <a:off x="467544" y="274638"/>
            <a:ext cx="8229600" cy="1143000"/>
          </a:xfrm>
        </p:spPr>
        <p:txBody>
          <a:bodyPr/>
          <a:lstStyle/>
          <a:p>
            <a:r>
              <a:rPr lang="es-CL" sz="2800" b="1" dirty="0" smtClean="0">
                <a:effectLst>
                  <a:outerShdw blurRad="38100" dist="38100" dir="2700000" algn="tl">
                    <a:srgbClr val="000000">
                      <a:alpha val="43137"/>
                    </a:srgbClr>
                  </a:outerShdw>
                </a:effectLst>
              </a:rPr>
              <a:t>Objetivos</a:t>
            </a:r>
            <a:endParaRPr lang="es-CL" sz="2800" b="1" dirty="0">
              <a:effectLst>
                <a:outerShdw blurRad="38100" dist="38100" dir="2700000" algn="tl">
                  <a:srgbClr val="000000">
                    <a:alpha val="43137"/>
                  </a:srgbClr>
                </a:outerShdw>
              </a:effectLst>
            </a:endParaRPr>
          </a:p>
        </p:txBody>
      </p:sp>
      <p:pic>
        <p:nvPicPr>
          <p:cNvPr id="4" name="Picture 2" descr="http://miriamrochadiaz.files.wordpress.com/2013/01/trabajo-en-equipo2.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623720" y="4337720"/>
            <a:ext cx="2520280" cy="2520280"/>
          </a:xfrm>
          <a:prstGeom prst="rect">
            <a:avLst/>
          </a:prstGeom>
          <a:noFill/>
        </p:spPr>
      </p:pic>
      <p:sp>
        <p:nvSpPr>
          <p:cNvPr id="6" name="5 Rectángulo redondeado"/>
          <p:cNvSpPr/>
          <p:nvPr/>
        </p:nvSpPr>
        <p:spPr>
          <a:xfrm>
            <a:off x="539552" y="1412776"/>
            <a:ext cx="6104150" cy="4521684"/>
          </a:xfrm>
          <a:prstGeom prst="roundRect">
            <a:avLst>
              <a:gd name="adj" fmla="val 6000"/>
            </a:avLst>
          </a:prstGeom>
          <a:gradFill flip="none" rotWithShape="1">
            <a:gsLst>
              <a:gs pos="0">
                <a:schemeClr val="accent1">
                  <a:lumMod val="50000"/>
                  <a:alpha val="12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rtlCol="0" anchor="t" anchorCtr="0"/>
          <a:lstStyle/>
          <a:p>
            <a:pPr>
              <a:buFont typeface="Arial" pitchFamily="34" charset="0"/>
              <a:buChar char="•"/>
            </a:pPr>
            <a:r>
              <a:rPr lang="es-CL" sz="2400" dirty="0" smtClean="0">
                <a:solidFill>
                  <a:schemeClr val="dk1"/>
                </a:solidFill>
              </a:rPr>
              <a:t> </a:t>
            </a:r>
            <a:r>
              <a:rPr lang="es-CL" sz="2400" b="1" dirty="0"/>
              <a:t>Reconoce diagramas </a:t>
            </a:r>
            <a:r>
              <a:rPr lang="es-CL" sz="2400" b="1" dirty="0" smtClean="0"/>
              <a:t>y modelos </a:t>
            </a:r>
            <a:r>
              <a:rPr lang="es-CL" sz="2400" b="1" dirty="0"/>
              <a:t>que </a:t>
            </a:r>
            <a:r>
              <a:rPr lang="es-CL" sz="2400" b="1" dirty="0" smtClean="0"/>
              <a:t>representan las </a:t>
            </a:r>
            <a:r>
              <a:rPr lang="es-CL" sz="2400" b="1" dirty="0"/>
              <a:t>actividades y tareas </a:t>
            </a:r>
            <a:r>
              <a:rPr lang="es-CL" sz="2400" b="1" dirty="0" smtClean="0"/>
              <a:t>de las </a:t>
            </a:r>
            <a:r>
              <a:rPr lang="es-CL" sz="2400" b="1" dirty="0"/>
              <a:t>áreas de procesos en </a:t>
            </a:r>
            <a:r>
              <a:rPr lang="es-CL" sz="2400" b="1" dirty="0" smtClean="0"/>
              <a:t>el CMMI </a:t>
            </a:r>
            <a:r>
              <a:rPr lang="es-CL" sz="2400" b="1" dirty="0"/>
              <a:t>nivel </a:t>
            </a:r>
            <a:r>
              <a:rPr lang="es-CL" sz="2400" b="1" dirty="0" smtClean="0"/>
              <a:t>2 y 3</a:t>
            </a:r>
            <a:endParaRPr lang="es-CL" sz="2400" b="1" dirty="0" smtClean="0"/>
          </a:p>
          <a:p>
            <a:endParaRPr lang="es-CL" sz="2400" b="1" dirty="0" smtClean="0"/>
          </a:p>
          <a:p>
            <a:pPr>
              <a:buFont typeface="Arial" pitchFamily="34" charset="0"/>
              <a:buChar char="•"/>
            </a:pPr>
            <a:r>
              <a:rPr lang="es-CL" sz="2400" b="1" dirty="0"/>
              <a:t>Documenta la gestión </a:t>
            </a:r>
            <a:r>
              <a:rPr lang="es-CL" sz="2400" b="1" dirty="0" smtClean="0"/>
              <a:t>básica de </a:t>
            </a:r>
            <a:r>
              <a:rPr lang="es-CL" sz="2400" b="1" dirty="0"/>
              <a:t>proyectos de acuerdo </a:t>
            </a:r>
            <a:r>
              <a:rPr lang="es-CL" sz="2400" b="1" dirty="0" smtClean="0"/>
              <a:t>a sus </a:t>
            </a:r>
            <a:r>
              <a:rPr lang="es-CL" sz="2400" b="1" dirty="0"/>
              <a:t>actividades y </a:t>
            </a:r>
            <a:r>
              <a:rPr lang="es-CL" sz="2400" b="1" dirty="0" smtClean="0"/>
              <a:t>tareas asociadas </a:t>
            </a:r>
            <a:r>
              <a:rPr lang="es-CL" sz="2400" b="1" dirty="0"/>
              <a:t>a cada área </a:t>
            </a:r>
            <a:r>
              <a:rPr lang="es-CL" sz="2400" b="1" dirty="0" smtClean="0"/>
              <a:t>de proceso </a:t>
            </a:r>
            <a:r>
              <a:rPr lang="es-CL" sz="2400" b="1" dirty="0"/>
              <a:t>en el nivel 2 </a:t>
            </a:r>
            <a:r>
              <a:rPr lang="es-CL" sz="2400" b="1" dirty="0" smtClean="0"/>
              <a:t>de CMMI</a:t>
            </a:r>
            <a:endParaRPr lang="es-CL" sz="2400" b="1" dirty="0"/>
          </a:p>
          <a:p>
            <a:pPr>
              <a:buFont typeface="Arial" pitchFamily="34" charset="0"/>
              <a:buChar char="•"/>
            </a:pPr>
            <a:endParaRPr lang="es-CL" sz="24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9"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1 Título"/>
          <p:cNvSpPr txBox="1">
            <a:spLocks/>
          </p:cNvSpPr>
          <p:nvPr/>
        </p:nvSpPr>
        <p:spPr>
          <a:xfrm>
            <a:off x="179512" y="285728"/>
            <a:ext cx="8535892" cy="775419"/>
          </a:xfrm>
          <a:prstGeom prst="rect">
            <a:avLst/>
          </a:prstGeom>
        </p:spPr>
        <p:txBody>
          <a:bodyPr/>
          <a:lstStyle/>
          <a:p>
            <a:pPr marL="0" marR="0" lvl="0" indent="0" defTabSz="457200" rtl="0" eaLnBrk="1" fontAlgn="base" latinLnBrk="0" hangingPunct="1">
              <a:lnSpc>
                <a:spcPct val="100000"/>
              </a:lnSpc>
              <a:spcBef>
                <a:spcPct val="0"/>
              </a:spcBef>
              <a:spcAft>
                <a:spcPct val="0"/>
              </a:spcAft>
              <a:buClrTx/>
              <a:buSzTx/>
              <a:buFontTx/>
              <a:buNone/>
              <a:tabLst/>
              <a:defRPr/>
            </a:pPr>
            <a:r>
              <a:rPr lang="es-ES" sz="2400" dirty="0" smtClean="0">
                <a:solidFill>
                  <a:schemeClr val="tx2">
                    <a:lumMod val="50000"/>
                  </a:schemeClr>
                </a:solidFill>
                <a:ea typeface="ＭＳ Ｐゴシック" charset="-128"/>
              </a:rPr>
              <a:t>Áreas de proceso de </a:t>
            </a:r>
            <a:r>
              <a:rPr lang="es-ES" sz="2400" dirty="0" smtClean="0">
                <a:solidFill>
                  <a:schemeClr val="tx2">
                    <a:lumMod val="50000"/>
                  </a:schemeClr>
                </a:solidFill>
                <a:ea typeface="ＭＳ Ｐゴシック" charset="-128"/>
              </a:rPr>
              <a:t>Ingeniería</a:t>
            </a:r>
            <a:endParaRPr lang="es-ES" sz="2400" dirty="0" smtClean="0">
              <a:solidFill>
                <a:schemeClr val="tx2">
                  <a:lumMod val="50000"/>
                </a:schemeClr>
              </a:solidFill>
              <a:ea typeface="ＭＳ Ｐゴシック" charset="-128"/>
            </a:endParaRPr>
          </a:p>
        </p:txBody>
      </p:sp>
      <p:sp>
        <p:nvSpPr>
          <p:cNvPr id="3" name="2 CuadroTexto"/>
          <p:cNvSpPr txBox="1"/>
          <p:nvPr/>
        </p:nvSpPr>
        <p:spPr>
          <a:xfrm>
            <a:off x="323528" y="1142984"/>
            <a:ext cx="8391876" cy="2677656"/>
          </a:xfrm>
          <a:prstGeom prst="rect">
            <a:avLst/>
          </a:prstGeom>
          <a:noFill/>
        </p:spPr>
        <p:txBody>
          <a:bodyPr wrap="square" rtlCol="0">
            <a:spAutoFit/>
          </a:bodyPr>
          <a:lstStyle/>
          <a:p>
            <a:pPr marL="285750" indent="-285750">
              <a:buFont typeface="Arial" panose="020B0604020202020204" pitchFamily="34" charset="0"/>
              <a:buChar char="•"/>
            </a:pPr>
            <a:r>
              <a:rPr lang="es-CL" sz="2800" dirty="0" smtClean="0"/>
              <a:t>Administración de requerimientos (REQM)</a:t>
            </a:r>
            <a:endParaRPr lang="es-CL" sz="2800" dirty="0" smtClean="0"/>
          </a:p>
          <a:p>
            <a:pPr marL="285750" indent="-285750">
              <a:buFont typeface="Arial" panose="020B0604020202020204" pitchFamily="34" charset="0"/>
              <a:buChar char="•"/>
            </a:pPr>
            <a:r>
              <a:rPr lang="es-CL" sz="2800" dirty="0" smtClean="0"/>
              <a:t>Desarrollo de requerimientos (RD)</a:t>
            </a:r>
            <a:endParaRPr lang="es-CL" sz="2800" dirty="0" smtClean="0"/>
          </a:p>
          <a:p>
            <a:pPr marL="285750" indent="-285750">
              <a:buFont typeface="Arial" panose="020B0604020202020204" pitchFamily="34" charset="0"/>
              <a:buChar char="•"/>
            </a:pPr>
            <a:r>
              <a:rPr lang="es-CL" sz="2800" dirty="0" smtClean="0"/>
              <a:t>Solución Técnica (TS)</a:t>
            </a:r>
            <a:endParaRPr lang="es-CL" sz="2800" dirty="0" smtClean="0"/>
          </a:p>
          <a:p>
            <a:pPr marL="285750" indent="-285750">
              <a:buFont typeface="Arial" panose="020B0604020202020204" pitchFamily="34" charset="0"/>
              <a:buChar char="•"/>
            </a:pPr>
            <a:r>
              <a:rPr lang="es-CL" sz="2800" dirty="0" smtClean="0"/>
              <a:t>Integración de producto (PI)</a:t>
            </a:r>
            <a:endParaRPr lang="es-CL" sz="2800" dirty="0" smtClean="0"/>
          </a:p>
          <a:p>
            <a:pPr marL="285750" indent="-285750">
              <a:buFont typeface="Arial" panose="020B0604020202020204" pitchFamily="34" charset="0"/>
              <a:buChar char="•"/>
            </a:pPr>
            <a:r>
              <a:rPr lang="es-CL" sz="2800" dirty="0" smtClean="0"/>
              <a:t>Verificación (VER)</a:t>
            </a:r>
          </a:p>
          <a:p>
            <a:pPr marL="285750" indent="-285750">
              <a:buFont typeface="Arial" panose="020B0604020202020204" pitchFamily="34" charset="0"/>
              <a:buChar char="•"/>
            </a:pPr>
            <a:r>
              <a:rPr lang="es-CL" sz="2800" dirty="0" smtClean="0"/>
              <a:t>Validación (VAL)</a:t>
            </a:r>
            <a:endParaRPr lang="es-CL" sz="2800" dirty="0"/>
          </a:p>
        </p:txBody>
      </p:sp>
    </p:spTree>
    <p:custDataLst>
      <p:tags r:id="rId1"/>
    </p:custDataLst>
    <p:extLst>
      <p:ext uri="{BB962C8B-B14F-4D97-AF65-F5344CB8AC3E}">
        <p14:creationId xmlns:p14="http://schemas.microsoft.com/office/powerpoint/2010/main" val="3462621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redondeado"/>
          <p:cNvSpPr/>
          <p:nvPr/>
        </p:nvSpPr>
        <p:spPr>
          <a:xfrm>
            <a:off x="107504" y="3140968"/>
            <a:ext cx="8893652" cy="338437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CL"/>
          </a:p>
        </p:txBody>
      </p:sp>
      <p:sp>
        <p:nvSpPr>
          <p:cNvPr id="4" name="3 Flecha derecha"/>
          <p:cNvSpPr/>
          <p:nvPr/>
        </p:nvSpPr>
        <p:spPr>
          <a:xfrm>
            <a:off x="1187624" y="1048172"/>
            <a:ext cx="7499176" cy="2092796"/>
          </a:xfrm>
          <a:prstGeom prst="rightArrow">
            <a:avLst/>
          </a:prstGeom>
          <a:gradFill>
            <a:gsLst>
              <a:gs pos="0">
                <a:schemeClr val="accent5">
                  <a:tint val="100000"/>
                  <a:shade val="100000"/>
                  <a:satMod val="130000"/>
                  <a:alpha val="42000"/>
                </a:schemeClr>
              </a:gs>
              <a:gs pos="100000">
                <a:schemeClr val="accent5">
                  <a:tint val="50000"/>
                  <a:shade val="100000"/>
                  <a:satMod val="350000"/>
                </a:schemeClr>
              </a:gs>
            </a:gsLst>
          </a:gra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CL"/>
          </a:p>
        </p:txBody>
      </p:sp>
      <p:sp>
        <p:nvSpPr>
          <p:cNvPr id="8"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9"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49" name="48 Elipse"/>
          <p:cNvSpPr/>
          <p:nvPr/>
        </p:nvSpPr>
        <p:spPr>
          <a:xfrm>
            <a:off x="0" y="1200329"/>
            <a:ext cx="6215074" cy="219746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L"/>
          </a:p>
        </p:txBody>
      </p:sp>
      <p:sp>
        <p:nvSpPr>
          <p:cNvPr id="10" name="1 Título"/>
          <p:cNvSpPr txBox="1">
            <a:spLocks/>
          </p:cNvSpPr>
          <p:nvPr/>
        </p:nvSpPr>
        <p:spPr>
          <a:xfrm>
            <a:off x="457200" y="476672"/>
            <a:ext cx="8229600" cy="1143000"/>
          </a:xfrm>
          <a:prstGeom prst="rect">
            <a:avLst/>
          </a:prstGeo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s-ES" sz="2800" dirty="0" smtClean="0">
                <a:solidFill>
                  <a:schemeClr val="tx2">
                    <a:lumMod val="50000"/>
                  </a:schemeClr>
                </a:solidFill>
                <a:ea typeface="ＭＳ Ｐゴシック" charset="-128"/>
              </a:rPr>
              <a:t>Áreas de procesos de  </a:t>
            </a:r>
            <a:r>
              <a:rPr lang="es-ES" sz="2800" dirty="0" smtClean="0">
                <a:solidFill>
                  <a:schemeClr val="tx2">
                    <a:lumMod val="50000"/>
                  </a:schemeClr>
                </a:solidFill>
                <a:ea typeface="ＭＳ Ｐゴシック" charset="-128"/>
              </a:rPr>
              <a:t>ingeniería</a:t>
            </a:r>
            <a:endParaRPr lang="es-ES" sz="2800" dirty="0">
              <a:solidFill>
                <a:schemeClr val="tx2">
                  <a:lumMod val="50000"/>
                </a:schemeClr>
              </a:solidFill>
              <a:ea typeface="ＭＳ Ｐゴシック" charset="-128"/>
            </a:endParaRPr>
          </a:p>
        </p:txBody>
      </p:sp>
      <p:sp>
        <p:nvSpPr>
          <p:cNvPr id="61" name="60 CuadroTexto"/>
          <p:cNvSpPr txBox="1"/>
          <p:nvPr/>
        </p:nvSpPr>
        <p:spPr>
          <a:xfrm>
            <a:off x="107504" y="0"/>
            <a:ext cx="3168352" cy="1200329"/>
          </a:xfrm>
          <a:prstGeom prst="rect">
            <a:avLst/>
          </a:prstGeom>
          <a:noFill/>
        </p:spPr>
        <p:txBody>
          <a:bodyPr wrap="square" rtlCol="0">
            <a:spAutoFit/>
          </a:bodyPr>
          <a:lstStyle/>
          <a:p>
            <a:r>
              <a:rPr lang="es-CL" sz="1200" dirty="0" smtClean="0"/>
              <a:t>REQM: Administración de requerimientos</a:t>
            </a:r>
            <a:endParaRPr lang="es-CL" sz="1200" dirty="0" smtClean="0"/>
          </a:p>
          <a:p>
            <a:r>
              <a:rPr lang="es-CL" sz="1200" dirty="0" smtClean="0"/>
              <a:t>RD: Desarrollo de requeri</a:t>
            </a:r>
            <a:r>
              <a:rPr lang="es-CL" sz="1200" dirty="0" smtClean="0"/>
              <a:t>mientos</a:t>
            </a:r>
          </a:p>
          <a:p>
            <a:r>
              <a:rPr lang="es-CL" sz="1200" dirty="0" smtClean="0"/>
              <a:t>TS: Solución Técnica</a:t>
            </a:r>
          </a:p>
          <a:p>
            <a:r>
              <a:rPr lang="es-CL" sz="1200" dirty="0" smtClean="0"/>
              <a:t>PI: Integración de producto</a:t>
            </a:r>
          </a:p>
          <a:p>
            <a:r>
              <a:rPr lang="es-CL" sz="1200" dirty="0" smtClean="0"/>
              <a:t>VER: Verificación</a:t>
            </a:r>
          </a:p>
          <a:p>
            <a:r>
              <a:rPr lang="es-CL" sz="1200" dirty="0" smtClean="0"/>
              <a:t>VAL: Validación</a:t>
            </a:r>
            <a:endParaRPr lang="es-CL" sz="1200" dirty="0"/>
          </a:p>
        </p:txBody>
      </p:sp>
      <p:sp>
        <p:nvSpPr>
          <p:cNvPr id="2" name="1 Elipse"/>
          <p:cNvSpPr/>
          <p:nvPr/>
        </p:nvSpPr>
        <p:spPr>
          <a:xfrm>
            <a:off x="1403648" y="1619672"/>
            <a:ext cx="1008112" cy="945232"/>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L" sz="1600" dirty="0" smtClean="0"/>
              <a:t>REQM</a:t>
            </a:r>
            <a:endParaRPr lang="es-CL" sz="1600" dirty="0"/>
          </a:p>
        </p:txBody>
      </p:sp>
      <p:sp>
        <p:nvSpPr>
          <p:cNvPr id="24" name="23 Elipse"/>
          <p:cNvSpPr/>
          <p:nvPr/>
        </p:nvSpPr>
        <p:spPr>
          <a:xfrm>
            <a:off x="323528" y="3429000"/>
            <a:ext cx="1008112" cy="945232"/>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L" sz="1600" dirty="0" smtClean="0"/>
              <a:t>RD</a:t>
            </a:r>
            <a:endParaRPr lang="es-CL" sz="1600" dirty="0"/>
          </a:p>
        </p:txBody>
      </p:sp>
      <p:sp>
        <p:nvSpPr>
          <p:cNvPr id="26" name="25 Elipse"/>
          <p:cNvSpPr/>
          <p:nvPr/>
        </p:nvSpPr>
        <p:spPr>
          <a:xfrm>
            <a:off x="3131840" y="3429000"/>
            <a:ext cx="1008112" cy="9452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L" sz="1600" dirty="0" smtClean="0"/>
              <a:t>TS</a:t>
            </a:r>
            <a:endParaRPr lang="es-CL" sz="1600" dirty="0"/>
          </a:p>
        </p:txBody>
      </p:sp>
      <p:sp>
        <p:nvSpPr>
          <p:cNvPr id="27" name="26 Elipse"/>
          <p:cNvSpPr/>
          <p:nvPr/>
        </p:nvSpPr>
        <p:spPr>
          <a:xfrm>
            <a:off x="5066936" y="3429000"/>
            <a:ext cx="1008112" cy="9452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L" sz="1600" dirty="0" smtClean="0"/>
              <a:t>PI</a:t>
            </a:r>
            <a:endParaRPr lang="es-CL" sz="1600" dirty="0"/>
          </a:p>
        </p:txBody>
      </p:sp>
      <p:sp>
        <p:nvSpPr>
          <p:cNvPr id="32" name="31 Elipse"/>
          <p:cNvSpPr/>
          <p:nvPr/>
        </p:nvSpPr>
        <p:spPr>
          <a:xfrm>
            <a:off x="3131840" y="5085184"/>
            <a:ext cx="1008112" cy="94523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CL" sz="1600" dirty="0" smtClean="0"/>
              <a:t>VER</a:t>
            </a:r>
            <a:endParaRPr lang="es-CL" sz="1600" dirty="0"/>
          </a:p>
        </p:txBody>
      </p:sp>
      <p:sp>
        <p:nvSpPr>
          <p:cNvPr id="33" name="32 Elipse"/>
          <p:cNvSpPr/>
          <p:nvPr/>
        </p:nvSpPr>
        <p:spPr>
          <a:xfrm>
            <a:off x="5066936" y="5085184"/>
            <a:ext cx="1008112" cy="94523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CL" sz="1600" dirty="0" smtClean="0"/>
              <a:t>VAL</a:t>
            </a:r>
            <a:endParaRPr lang="es-CL" sz="1600" dirty="0"/>
          </a:p>
        </p:txBody>
      </p:sp>
      <p:sp>
        <p:nvSpPr>
          <p:cNvPr id="3" name="2 Rectángulo"/>
          <p:cNvSpPr/>
          <p:nvPr/>
        </p:nvSpPr>
        <p:spPr>
          <a:xfrm>
            <a:off x="7006726" y="3429000"/>
            <a:ext cx="1836868" cy="9452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sz="1600" dirty="0" smtClean="0"/>
              <a:t>Cliente</a:t>
            </a:r>
            <a:endParaRPr lang="es-CL" sz="1600" dirty="0"/>
          </a:p>
        </p:txBody>
      </p:sp>
      <p:cxnSp>
        <p:nvCxnSpPr>
          <p:cNvPr id="11" name="10 Conector recto de flecha"/>
          <p:cNvCxnSpPr/>
          <p:nvPr/>
        </p:nvCxnSpPr>
        <p:spPr>
          <a:xfrm>
            <a:off x="1331640" y="3717032"/>
            <a:ext cx="1800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33 Conector recto de flecha"/>
          <p:cNvCxnSpPr/>
          <p:nvPr/>
        </p:nvCxnSpPr>
        <p:spPr>
          <a:xfrm>
            <a:off x="1331640" y="4077072"/>
            <a:ext cx="1800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12 Conector recto de flecha"/>
          <p:cNvCxnSpPr/>
          <p:nvPr/>
        </p:nvCxnSpPr>
        <p:spPr>
          <a:xfrm>
            <a:off x="4139952" y="3901616"/>
            <a:ext cx="9269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16 Conector recto de flecha"/>
          <p:cNvCxnSpPr>
            <a:stCxn id="27" idx="4"/>
            <a:endCxn id="33" idx="0"/>
          </p:cNvCxnSpPr>
          <p:nvPr/>
        </p:nvCxnSpPr>
        <p:spPr>
          <a:xfrm>
            <a:off x="5570992" y="4374232"/>
            <a:ext cx="0" cy="71095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9" name="18 Conector recto de flecha"/>
          <p:cNvCxnSpPr>
            <a:stCxn id="26" idx="4"/>
            <a:endCxn id="32" idx="0"/>
          </p:cNvCxnSpPr>
          <p:nvPr/>
        </p:nvCxnSpPr>
        <p:spPr>
          <a:xfrm>
            <a:off x="3635896" y="4374232"/>
            <a:ext cx="0" cy="71095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1" name="20 Conector angular"/>
          <p:cNvCxnSpPr>
            <a:endCxn id="24" idx="4"/>
          </p:cNvCxnSpPr>
          <p:nvPr/>
        </p:nvCxnSpPr>
        <p:spPr>
          <a:xfrm rot="10800000">
            <a:off x="827584" y="4374232"/>
            <a:ext cx="4743408" cy="35547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35 Conector angular"/>
          <p:cNvCxnSpPr>
            <a:stCxn id="3" idx="2"/>
            <a:endCxn id="24" idx="3"/>
          </p:cNvCxnSpPr>
          <p:nvPr/>
        </p:nvCxnSpPr>
        <p:spPr>
          <a:xfrm rot="5400000" flipH="1">
            <a:off x="4128949" y="578021"/>
            <a:ext cx="138426" cy="7453997"/>
          </a:xfrm>
          <a:prstGeom prst="bentConnector3">
            <a:avLst>
              <a:gd name="adj1" fmla="val -1369217"/>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39 Conector recto de flecha"/>
          <p:cNvCxnSpPr>
            <a:stCxn id="27" idx="6"/>
          </p:cNvCxnSpPr>
          <p:nvPr/>
        </p:nvCxnSpPr>
        <p:spPr>
          <a:xfrm>
            <a:off x="6075048" y="3901616"/>
            <a:ext cx="9316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42 Conector angular"/>
          <p:cNvCxnSpPr>
            <a:endCxn id="6" idx="0"/>
          </p:cNvCxnSpPr>
          <p:nvPr/>
        </p:nvCxnSpPr>
        <p:spPr>
          <a:xfrm>
            <a:off x="2411760" y="2092288"/>
            <a:ext cx="2142570" cy="104868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45 Conector recto de flecha"/>
          <p:cNvCxnSpPr>
            <a:stCxn id="24" idx="7"/>
          </p:cNvCxnSpPr>
          <p:nvPr/>
        </p:nvCxnSpPr>
        <p:spPr>
          <a:xfrm flipV="1">
            <a:off x="1184005" y="2616628"/>
            <a:ext cx="723699" cy="9507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47 CuadroTexto"/>
          <p:cNvSpPr txBox="1"/>
          <p:nvPr/>
        </p:nvSpPr>
        <p:spPr>
          <a:xfrm>
            <a:off x="2780920" y="1797855"/>
            <a:ext cx="1296144" cy="246221"/>
          </a:xfrm>
          <a:prstGeom prst="rect">
            <a:avLst/>
          </a:prstGeom>
          <a:noFill/>
        </p:spPr>
        <p:txBody>
          <a:bodyPr wrap="square" rtlCol="0">
            <a:spAutoFit/>
          </a:bodyPr>
          <a:lstStyle/>
          <a:p>
            <a:r>
              <a:rPr lang="es-CL" sz="1000" dirty="0" smtClean="0"/>
              <a:t>Requerimientos</a:t>
            </a:r>
            <a:endParaRPr lang="es-CL" sz="1000" dirty="0"/>
          </a:p>
        </p:txBody>
      </p:sp>
      <p:sp>
        <p:nvSpPr>
          <p:cNvPr id="54" name="53 CuadroTexto"/>
          <p:cNvSpPr txBox="1"/>
          <p:nvPr/>
        </p:nvSpPr>
        <p:spPr>
          <a:xfrm>
            <a:off x="1763688" y="2780928"/>
            <a:ext cx="1944216" cy="400110"/>
          </a:xfrm>
          <a:prstGeom prst="rect">
            <a:avLst/>
          </a:prstGeom>
          <a:noFill/>
        </p:spPr>
        <p:txBody>
          <a:bodyPr wrap="square" rtlCol="0">
            <a:spAutoFit/>
          </a:bodyPr>
          <a:lstStyle/>
          <a:p>
            <a:r>
              <a:rPr lang="es-CL" sz="1000" dirty="0" smtClean="0"/>
              <a:t>Producto y requerimientos de componentes de productos</a:t>
            </a:r>
            <a:endParaRPr lang="es-CL" sz="1000" dirty="0"/>
          </a:p>
        </p:txBody>
      </p:sp>
      <p:sp>
        <p:nvSpPr>
          <p:cNvPr id="55" name="54 CuadroTexto"/>
          <p:cNvSpPr txBox="1"/>
          <p:nvPr/>
        </p:nvSpPr>
        <p:spPr>
          <a:xfrm>
            <a:off x="1487550" y="3428568"/>
            <a:ext cx="1644289" cy="246221"/>
          </a:xfrm>
          <a:prstGeom prst="rect">
            <a:avLst/>
          </a:prstGeom>
          <a:noFill/>
        </p:spPr>
        <p:txBody>
          <a:bodyPr wrap="square" rtlCol="0">
            <a:spAutoFit/>
          </a:bodyPr>
          <a:lstStyle/>
          <a:p>
            <a:r>
              <a:rPr lang="es-CL" sz="1000" dirty="0" smtClean="0"/>
              <a:t>Soluciones alternativas</a:t>
            </a:r>
            <a:endParaRPr lang="es-CL" sz="1000" dirty="0"/>
          </a:p>
        </p:txBody>
      </p:sp>
      <p:sp>
        <p:nvSpPr>
          <p:cNvPr id="56" name="55 CuadroTexto"/>
          <p:cNvSpPr txBox="1"/>
          <p:nvPr/>
        </p:nvSpPr>
        <p:spPr>
          <a:xfrm>
            <a:off x="1583668" y="3830851"/>
            <a:ext cx="1296144" cy="246221"/>
          </a:xfrm>
          <a:prstGeom prst="rect">
            <a:avLst/>
          </a:prstGeom>
          <a:noFill/>
        </p:spPr>
        <p:txBody>
          <a:bodyPr wrap="square" rtlCol="0">
            <a:spAutoFit/>
          </a:bodyPr>
          <a:lstStyle/>
          <a:p>
            <a:r>
              <a:rPr lang="es-CL" sz="1000" dirty="0" smtClean="0"/>
              <a:t>Requerimientos</a:t>
            </a:r>
            <a:endParaRPr lang="es-CL" sz="1000" dirty="0"/>
          </a:p>
        </p:txBody>
      </p:sp>
      <p:sp>
        <p:nvSpPr>
          <p:cNvPr id="57" name="56 CuadroTexto"/>
          <p:cNvSpPr txBox="1"/>
          <p:nvPr/>
        </p:nvSpPr>
        <p:spPr>
          <a:xfrm>
            <a:off x="1013549" y="4365104"/>
            <a:ext cx="2469495" cy="400110"/>
          </a:xfrm>
          <a:prstGeom prst="rect">
            <a:avLst/>
          </a:prstGeom>
          <a:noFill/>
        </p:spPr>
        <p:txBody>
          <a:bodyPr wrap="square" rtlCol="0">
            <a:spAutoFit/>
          </a:bodyPr>
          <a:lstStyle/>
          <a:p>
            <a:r>
              <a:rPr lang="es-CL" sz="1000" dirty="0" smtClean="0"/>
              <a:t>Componentes de producto, productos de trabajo, reportes de verificación y validación</a:t>
            </a:r>
            <a:endParaRPr lang="es-CL" sz="1000" dirty="0"/>
          </a:p>
        </p:txBody>
      </p:sp>
      <p:sp>
        <p:nvSpPr>
          <p:cNvPr id="58" name="57 CuadroTexto"/>
          <p:cNvSpPr txBox="1"/>
          <p:nvPr/>
        </p:nvSpPr>
        <p:spPr>
          <a:xfrm>
            <a:off x="3443342" y="6273256"/>
            <a:ext cx="1493870" cy="246221"/>
          </a:xfrm>
          <a:prstGeom prst="rect">
            <a:avLst/>
          </a:prstGeom>
          <a:noFill/>
        </p:spPr>
        <p:txBody>
          <a:bodyPr wrap="square" rtlCol="0">
            <a:spAutoFit/>
          </a:bodyPr>
          <a:lstStyle/>
          <a:p>
            <a:r>
              <a:rPr lang="es-CL" sz="1000" dirty="0" smtClean="0"/>
              <a:t>Necesidades del cliente</a:t>
            </a:r>
            <a:endParaRPr lang="es-CL" sz="1000" dirty="0"/>
          </a:p>
        </p:txBody>
      </p:sp>
      <p:sp>
        <p:nvSpPr>
          <p:cNvPr id="59" name="58 CuadroTexto"/>
          <p:cNvSpPr txBox="1"/>
          <p:nvPr/>
        </p:nvSpPr>
        <p:spPr>
          <a:xfrm>
            <a:off x="4152272" y="3397790"/>
            <a:ext cx="995791" cy="400110"/>
          </a:xfrm>
          <a:prstGeom prst="rect">
            <a:avLst/>
          </a:prstGeom>
          <a:noFill/>
        </p:spPr>
        <p:txBody>
          <a:bodyPr wrap="square" rtlCol="0">
            <a:spAutoFit/>
          </a:bodyPr>
          <a:lstStyle/>
          <a:p>
            <a:r>
              <a:rPr lang="es-CL" sz="1000" dirty="0" smtClean="0"/>
              <a:t>Componentes de producto</a:t>
            </a:r>
            <a:endParaRPr lang="es-CL" sz="1000" dirty="0"/>
          </a:p>
        </p:txBody>
      </p:sp>
      <p:sp>
        <p:nvSpPr>
          <p:cNvPr id="60" name="59 CuadroTexto"/>
          <p:cNvSpPr txBox="1"/>
          <p:nvPr/>
        </p:nvSpPr>
        <p:spPr>
          <a:xfrm>
            <a:off x="6121174" y="3584630"/>
            <a:ext cx="839425" cy="246221"/>
          </a:xfrm>
          <a:prstGeom prst="rect">
            <a:avLst/>
          </a:prstGeom>
          <a:noFill/>
        </p:spPr>
        <p:txBody>
          <a:bodyPr wrap="square" rtlCol="0">
            <a:spAutoFit/>
          </a:bodyPr>
          <a:lstStyle/>
          <a:p>
            <a:r>
              <a:rPr lang="es-CL" sz="1000" dirty="0" smtClean="0"/>
              <a:t>Producto</a:t>
            </a:r>
            <a:endParaRPr lang="es-CL" sz="1000" dirty="0"/>
          </a:p>
        </p:txBody>
      </p:sp>
    </p:spTree>
    <p:custDataLst>
      <p:tags r:id="rId1"/>
    </p:custDataLst>
    <p:extLst>
      <p:ext uri="{BB962C8B-B14F-4D97-AF65-F5344CB8AC3E}">
        <p14:creationId xmlns:p14="http://schemas.microsoft.com/office/powerpoint/2010/main" val="3800862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redondeado"/>
          <p:cNvSpPr/>
          <p:nvPr/>
        </p:nvSpPr>
        <p:spPr>
          <a:xfrm>
            <a:off x="107504" y="3140968"/>
            <a:ext cx="8893652" cy="338437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CL"/>
          </a:p>
        </p:txBody>
      </p:sp>
      <p:sp>
        <p:nvSpPr>
          <p:cNvPr id="4" name="3 Flecha derecha"/>
          <p:cNvSpPr/>
          <p:nvPr/>
        </p:nvSpPr>
        <p:spPr>
          <a:xfrm>
            <a:off x="1187624" y="1048172"/>
            <a:ext cx="7499176" cy="2092796"/>
          </a:xfrm>
          <a:prstGeom prst="rightArrow">
            <a:avLst/>
          </a:prstGeom>
          <a:gradFill>
            <a:gsLst>
              <a:gs pos="0">
                <a:schemeClr val="accent5">
                  <a:tint val="100000"/>
                  <a:shade val="100000"/>
                  <a:satMod val="130000"/>
                  <a:alpha val="42000"/>
                </a:schemeClr>
              </a:gs>
              <a:gs pos="100000">
                <a:schemeClr val="accent5">
                  <a:tint val="50000"/>
                  <a:shade val="100000"/>
                  <a:satMod val="350000"/>
                </a:schemeClr>
              </a:gs>
            </a:gsLst>
          </a:gra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CL"/>
          </a:p>
        </p:txBody>
      </p:sp>
      <p:sp>
        <p:nvSpPr>
          <p:cNvPr id="8"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9"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1 Título"/>
          <p:cNvSpPr txBox="1">
            <a:spLocks/>
          </p:cNvSpPr>
          <p:nvPr/>
        </p:nvSpPr>
        <p:spPr>
          <a:xfrm>
            <a:off x="457200" y="476672"/>
            <a:ext cx="8229600" cy="1143000"/>
          </a:xfrm>
          <a:prstGeom prst="rect">
            <a:avLst/>
          </a:prstGeo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s-ES" sz="2800" dirty="0" smtClean="0">
                <a:solidFill>
                  <a:schemeClr val="tx2">
                    <a:lumMod val="50000"/>
                  </a:schemeClr>
                </a:solidFill>
                <a:ea typeface="ＭＳ Ｐゴシック" charset="-128"/>
              </a:rPr>
              <a:t>Áreas de procesos de  </a:t>
            </a:r>
            <a:r>
              <a:rPr lang="es-ES" sz="2800" dirty="0" smtClean="0">
                <a:solidFill>
                  <a:schemeClr val="tx2">
                    <a:lumMod val="50000"/>
                  </a:schemeClr>
                </a:solidFill>
                <a:ea typeface="ＭＳ Ｐゴシック" charset="-128"/>
              </a:rPr>
              <a:t>ingeniería</a:t>
            </a:r>
            <a:endParaRPr lang="es-ES" sz="2800" dirty="0">
              <a:solidFill>
                <a:schemeClr val="tx2">
                  <a:lumMod val="50000"/>
                </a:schemeClr>
              </a:solidFill>
              <a:ea typeface="ＭＳ Ｐゴシック" charset="-128"/>
            </a:endParaRPr>
          </a:p>
        </p:txBody>
      </p:sp>
      <p:sp>
        <p:nvSpPr>
          <p:cNvPr id="61" name="60 CuadroTexto"/>
          <p:cNvSpPr txBox="1"/>
          <p:nvPr/>
        </p:nvSpPr>
        <p:spPr>
          <a:xfrm>
            <a:off x="107504" y="0"/>
            <a:ext cx="3168352" cy="1200329"/>
          </a:xfrm>
          <a:prstGeom prst="rect">
            <a:avLst/>
          </a:prstGeom>
          <a:noFill/>
        </p:spPr>
        <p:txBody>
          <a:bodyPr wrap="square" rtlCol="0">
            <a:spAutoFit/>
          </a:bodyPr>
          <a:lstStyle/>
          <a:p>
            <a:r>
              <a:rPr lang="es-CL" sz="1200" dirty="0" smtClean="0"/>
              <a:t>REQM: Administración de requerimientos</a:t>
            </a:r>
            <a:endParaRPr lang="es-CL" sz="1200" dirty="0" smtClean="0"/>
          </a:p>
          <a:p>
            <a:r>
              <a:rPr lang="es-CL" sz="1200" dirty="0" smtClean="0"/>
              <a:t>RD: Desarrollo de requeri</a:t>
            </a:r>
            <a:r>
              <a:rPr lang="es-CL" sz="1200" dirty="0" smtClean="0"/>
              <a:t>mientos</a:t>
            </a:r>
          </a:p>
          <a:p>
            <a:r>
              <a:rPr lang="es-CL" sz="1200" dirty="0" smtClean="0"/>
              <a:t>TS: Solución Técnica</a:t>
            </a:r>
          </a:p>
          <a:p>
            <a:r>
              <a:rPr lang="es-CL" sz="1200" dirty="0" smtClean="0"/>
              <a:t>PI: Integración de producto</a:t>
            </a:r>
          </a:p>
          <a:p>
            <a:r>
              <a:rPr lang="es-CL" sz="1200" dirty="0" smtClean="0"/>
              <a:t>VER: Verificación</a:t>
            </a:r>
          </a:p>
          <a:p>
            <a:r>
              <a:rPr lang="es-CL" sz="1200" dirty="0" smtClean="0"/>
              <a:t>VAL: Validación</a:t>
            </a:r>
            <a:endParaRPr lang="es-CL" sz="1200" dirty="0"/>
          </a:p>
        </p:txBody>
      </p:sp>
      <p:sp>
        <p:nvSpPr>
          <p:cNvPr id="2" name="1 Elipse"/>
          <p:cNvSpPr/>
          <p:nvPr/>
        </p:nvSpPr>
        <p:spPr>
          <a:xfrm>
            <a:off x="1403648" y="1619672"/>
            <a:ext cx="1008112" cy="945232"/>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L" sz="1600" dirty="0" smtClean="0"/>
              <a:t>REQM</a:t>
            </a:r>
            <a:endParaRPr lang="es-CL" sz="1600" dirty="0"/>
          </a:p>
        </p:txBody>
      </p:sp>
      <p:sp>
        <p:nvSpPr>
          <p:cNvPr id="24" name="23 Elipse"/>
          <p:cNvSpPr/>
          <p:nvPr/>
        </p:nvSpPr>
        <p:spPr>
          <a:xfrm>
            <a:off x="323528" y="3429000"/>
            <a:ext cx="1008112" cy="945232"/>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L" sz="1600" dirty="0" smtClean="0"/>
              <a:t>RD</a:t>
            </a:r>
            <a:endParaRPr lang="es-CL" sz="1600" dirty="0"/>
          </a:p>
        </p:txBody>
      </p:sp>
      <p:sp>
        <p:nvSpPr>
          <p:cNvPr id="26" name="25 Elipse"/>
          <p:cNvSpPr/>
          <p:nvPr/>
        </p:nvSpPr>
        <p:spPr>
          <a:xfrm>
            <a:off x="3131840" y="3429000"/>
            <a:ext cx="1008112" cy="9452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L" sz="1600" dirty="0" smtClean="0"/>
              <a:t>TS</a:t>
            </a:r>
            <a:endParaRPr lang="es-CL" sz="1600" dirty="0"/>
          </a:p>
        </p:txBody>
      </p:sp>
      <p:sp>
        <p:nvSpPr>
          <p:cNvPr id="27" name="26 Elipse"/>
          <p:cNvSpPr/>
          <p:nvPr/>
        </p:nvSpPr>
        <p:spPr>
          <a:xfrm>
            <a:off x="5066936" y="3429000"/>
            <a:ext cx="1008112" cy="9452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L" sz="1600" dirty="0" smtClean="0"/>
              <a:t>PI</a:t>
            </a:r>
            <a:endParaRPr lang="es-CL" sz="1600" dirty="0"/>
          </a:p>
        </p:txBody>
      </p:sp>
      <p:sp>
        <p:nvSpPr>
          <p:cNvPr id="32" name="31 Elipse"/>
          <p:cNvSpPr/>
          <p:nvPr/>
        </p:nvSpPr>
        <p:spPr>
          <a:xfrm>
            <a:off x="3131840" y="5085184"/>
            <a:ext cx="1008112" cy="94523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CL" sz="1600" dirty="0" smtClean="0"/>
              <a:t>VER</a:t>
            </a:r>
            <a:endParaRPr lang="es-CL" sz="1600" dirty="0"/>
          </a:p>
        </p:txBody>
      </p:sp>
      <p:sp>
        <p:nvSpPr>
          <p:cNvPr id="33" name="32 Elipse"/>
          <p:cNvSpPr/>
          <p:nvPr/>
        </p:nvSpPr>
        <p:spPr>
          <a:xfrm>
            <a:off x="5066936" y="5085184"/>
            <a:ext cx="1008112" cy="94523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CL" sz="1600" dirty="0" smtClean="0"/>
              <a:t>VAL</a:t>
            </a:r>
            <a:endParaRPr lang="es-CL" sz="1600" dirty="0"/>
          </a:p>
        </p:txBody>
      </p:sp>
      <p:sp>
        <p:nvSpPr>
          <p:cNvPr id="3" name="2 Rectángulo"/>
          <p:cNvSpPr/>
          <p:nvPr/>
        </p:nvSpPr>
        <p:spPr>
          <a:xfrm>
            <a:off x="7006726" y="3429000"/>
            <a:ext cx="1836868" cy="9452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sz="1600" dirty="0" smtClean="0"/>
              <a:t>Cliente</a:t>
            </a:r>
            <a:endParaRPr lang="es-CL" sz="1600" dirty="0"/>
          </a:p>
        </p:txBody>
      </p:sp>
      <p:cxnSp>
        <p:nvCxnSpPr>
          <p:cNvPr id="11" name="10 Conector recto de flecha"/>
          <p:cNvCxnSpPr/>
          <p:nvPr/>
        </p:nvCxnSpPr>
        <p:spPr>
          <a:xfrm>
            <a:off x="1331640" y="3717032"/>
            <a:ext cx="180020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34" name="33 Conector recto de flecha"/>
          <p:cNvCxnSpPr/>
          <p:nvPr/>
        </p:nvCxnSpPr>
        <p:spPr>
          <a:xfrm>
            <a:off x="1331640" y="4077072"/>
            <a:ext cx="180020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3" name="12 Conector recto de flecha"/>
          <p:cNvCxnSpPr/>
          <p:nvPr/>
        </p:nvCxnSpPr>
        <p:spPr>
          <a:xfrm>
            <a:off x="4139952" y="3901616"/>
            <a:ext cx="926984"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7" name="16 Conector recto de flecha"/>
          <p:cNvCxnSpPr>
            <a:stCxn id="27" idx="4"/>
            <a:endCxn id="33" idx="0"/>
          </p:cNvCxnSpPr>
          <p:nvPr/>
        </p:nvCxnSpPr>
        <p:spPr>
          <a:xfrm>
            <a:off x="5570992" y="4374232"/>
            <a:ext cx="0" cy="71095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9" name="18 Conector recto de flecha"/>
          <p:cNvCxnSpPr>
            <a:stCxn id="26" idx="4"/>
            <a:endCxn id="32" idx="0"/>
          </p:cNvCxnSpPr>
          <p:nvPr/>
        </p:nvCxnSpPr>
        <p:spPr>
          <a:xfrm>
            <a:off x="3635896" y="4374232"/>
            <a:ext cx="0" cy="71095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1" name="20 Conector angular"/>
          <p:cNvCxnSpPr>
            <a:endCxn id="24" idx="4"/>
          </p:cNvCxnSpPr>
          <p:nvPr/>
        </p:nvCxnSpPr>
        <p:spPr>
          <a:xfrm rot="10800000">
            <a:off x="827584" y="4374232"/>
            <a:ext cx="4743408" cy="35547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35 Conector angular"/>
          <p:cNvCxnSpPr>
            <a:stCxn id="3" idx="2"/>
            <a:endCxn id="24" idx="3"/>
          </p:cNvCxnSpPr>
          <p:nvPr/>
        </p:nvCxnSpPr>
        <p:spPr>
          <a:xfrm rot="5400000" flipH="1">
            <a:off x="4128949" y="578021"/>
            <a:ext cx="138426" cy="7453997"/>
          </a:xfrm>
          <a:prstGeom prst="bentConnector3">
            <a:avLst>
              <a:gd name="adj1" fmla="val -1369217"/>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39 Conector recto de flecha"/>
          <p:cNvCxnSpPr>
            <a:stCxn id="27" idx="6"/>
          </p:cNvCxnSpPr>
          <p:nvPr/>
        </p:nvCxnSpPr>
        <p:spPr>
          <a:xfrm>
            <a:off x="6075048" y="3901616"/>
            <a:ext cx="9316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42 Conector angular"/>
          <p:cNvCxnSpPr>
            <a:endCxn id="6" idx="0"/>
          </p:cNvCxnSpPr>
          <p:nvPr/>
        </p:nvCxnSpPr>
        <p:spPr>
          <a:xfrm>
            <a:off x="2411760" y="2092288"/>
            <a:ext cx="2142570" cy="104868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45 Conector recto de flecha"/>
          <p:cNvCxnSpPr>
            <a:stCxn id="24" idx="7"/>
          </p:cNvCxnSpPr>
          <p:nvPr/>
        </p:nvCxnSpPr>
        <p:spPr>
          <a:xfrm flipV="1">
            <a:off x="1184005" y="2616628"/>
            <a:ext cx="723699" cy="9507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47 CuadroTexto"/>
          <p:cNvSpPr txBox="1"/>
          <p:nvPr/>
        </p:nvSpPr>
        <p:spPr>
          <a:xfrm>
            <a:off x="2780920" y="1797855"/>
            <a:ext cx="1296144" cy="246221"/>
          </a:xfrm>
          <a:prstGeom prst="rect">
            <a:avLst/>
          </a:prstGeom>
          <a:noFill/>
        </p:spPr>
        <p:txBody>
          <a:bodyPr wrap="square" rtlCol="0">
            <a:spAutoFit/>
          </a:bodyPr>
          <a:lstStyle/>
          <a:p>
            <a:r>
              <a:rPr lang="es-CL" sz="1000" dirty="0" smtClean="0"/>
              <a:t>Requerimientos</a:t>
            </a:r>
            <a:endParaRPr lang="es-CL" sz="1000" dirty="0"/>
          </a:p>
        </p:txBody>
      </p:sp>
      <p:sp>
        <p:nvSpPr>
          <p:cNvPr id="54" name="53 CuadroTexto"/>
          <p:cNvSpPr txBox="1"/>
          <p:nvPr/>
        </p:nvSpPr>
        <p:spPr>
          <a:xfrm>
            <a:off x="1763688" y="2780928"/>
            <a:ext cx="1944216" cy="400110"/>
          </a:xfrm>
          <a:prstGeom prst="rect">
            <a:avLst/>
          </a:prstGeom>
          <a:noFill/>
        </p:spPr>
        <p:txBody>
          <a:bodyPr wrap="square" rtlCol="0">
            <a:spAutoFit/>
          </a:bodyPr>
          <a:lstStyle/>
          <a:p>
            <a:r>
              <a:rPr lang="es-CL" sz="1000" dirty="0" smtClean="0"/>
              <a:t>Producto y requerimientos de componentes de productos</a:t>
            </a:r>
            <a:endParaRPr lang="es-CL" sz="1000" dirty="0"/>
          </a:p>
        </p:txBody>
      </p:sp>
      <p:sp>
        <p:nvSpPr>
          <p:cNvPr id="55" name="54 CuadroTexto"/>
          <p:cNvSpPr txBox="1"/>
          <p:nvPr/>
        </p:nvSpPr>
        <p:spPr>
          <a:xfrm>
            <a:off x="1487550" y="3428568"/>
            <a:ext cx="1644289" cy="246221"/>
          </a:xfrm>
          <a:prstGeom prst="rect">
            <a:avLst/>
          </a:prstGeom>
          <a:noFill/>
        </p:spPr>
        <p:txBody>
          <a:bodyPr wrap="square" rtlCol="0">
            <a:spAutoFit/>
          </a:bodyPr>
          <a:lstStyle/>
          <a:p>
            <a:r>
              <a:rPr lang="es-CL" sz="1000" dirty="0" smtClean="0"/>
              <a:t>Soluciones alternativas</a:t>
            </a:r>
            <a:endParaRPr lang="es-CL" sz="1000" dirty="0"/>
          </a:p>
        </p:txBody>
      </p:sp>
      <p:sp>
        <p:nvSpPr>
          <p:cNvPr id="56" name="55 CuadroTexto"/>
          <p:cNvSpPr txBox="1"/>
          <p:nvPr/>
        </p:nvSpPr>
        <p:spPr>
          <a:xfrm>
            <a:off x="1583668" y="3830851"/>
            <a:ext cx="1296144" cy="246221"/>
          </a:xfrm>
          <a:prstGeom prst="rect">
            <a:avLst/>
          </a:prstGeom>
          <a:noFill/>
        </p:spPr>
        <p:txBody>
          <a:bodyPr wrap="square" rtlCol="0">
            <a:spAutoFit/>
          </a:bodyPr>
          <a:lstStyle/>
          <a:p>
            <a:r>
              <a:rPr lang="es-CL" sz="1000" dirty="0" smtClean="0"/>
              <a:t>Requerimientos</a:t>
            </a:r>
            <a:endParaRPr lang="es-CL" sz="1000" dirty="0"/>
          </a:p>
        </p:txBody>
      </p:sp>
      <p:sp>
        <p:nvSpPr>
          <p:cNvPr id="57" name="56 CuadroTexto"/>
          <p:cNvSpPr txBox="1"/>
          <p:nvPr/>
        </p:nvSpPr>
        <p:spPr>
          <a:xfrm>
            <a:off x="1013549" y="4365104"/>
            <a:ext cx="2469495" cy="400110"/>
          </a:xfrm>
          <a:prstGeom prst="rect">
            <a:avLst/>
          </a:prstGeom>
          <a:noFill/>
        </p:spPr>
        <p:txBody>
          <a:bodyPr wrap="square" rtlCol="0">
            <a:spAutoFit/>
          </a:bodyPr>
          <a:lstStyle/>
          <a:p>
            <a:r>
              <a:rPr lang="es-CL" sz="1000" dirty="0" smtClean="0"/>
              <a:t>Componentes de producto, productos de trabajo, reportes de verificación y validación</a:t>
            </a:r>
            <a:endParaRPr lang="es-CL" sz="1000" dirty="0"/>
          </a:p>
        </p:txBody>
      </p:sp>
      <p:sp>
        <p:nvSpPr>
          <p:cNvPr id="58" name="57 CuadroTexto"/>
          <p:cNvSpPr txBox="1"/>
          <p:nvPr/>
        </p:nvSpPr>
        <p:spPr>
          <a:xfrm>
            <a:off x="3443342" y="6273256"/>
            <a:ext cx="1493870" cy="246221"/>
          </a:xfrm>
          <a:prstGeom prst="rect">
            <a:avLst/>
          </a:prstGeom>
          <a:noFill/>
        </p:spPr>
        <p:txBody>
          <a:bodyPr wrap="square" rtlCol="0">
            <a:spAutoFit/>
          </a:bodyPr>
          <a:lstStyle/>
          <a:p>
            <a:r>
              <a:rPr lang="es-CL" sz="1000" dirty="0" smtClean="0"/>
              <a:t>Necesidades del cliente</a:t>
            </a:r>
            <a:endParaRPr lang="es-CL" sz="1000" dirty="0"/>
          </a:p>
        </p:txBody>
      </p:sp>
      <p:sp>
        <p:nvSpPr>
          <p:cNvPr id="59" name="58 CuadroTexto"/>
          <p:cNvSpPr txBox="1"/>
          <p:nvPr/>
        </p:nvSpPr>
        <p:spPr>
          <a:xfrm>
            <a:off x="4152272" y="3397790"/>
            <a:ext cx="995791" cy="400110"/>
          </a:xfrm>
          <a:prstGeom prst="rect">
            <a:avLst/>
          </a:prstGeom>
          <a:noFill/>
        </p:spPr>
        <p:txBody>
          <a:bodyPr wrap="square" rtlCol="0">
            <a:spAutoFit/>
          </a:bodyPr>
          <a:lstStyle/>
          <a:p>
            <a:r>
              <a:rPr lang="es-CL" sz="1000" dirty="0" smtClean="0"/>
              <a:t>Componentes de producto</a:t>
            </a:r>
            <a:endParaRPr lang="es-CL" sz="1000" dirty="0"/>
          </a:p>
        </p:txBody>
      </p:sp>
      <p:sp>
        <p:nvSpPr>
          <p:cNvPr id="60" name="59 CuadroTexto"/>
          <p:cNvSpPr txBox="1"/>
          <p:nvPr/>
        </p:nvSpPr>
        <p:spPr>
          <a:xfrm>
            <a:off x="6121174" y="3584630"/>
            <a:ext cx="839425" cy="246221"/>
          </a:xfrm>
          <a:prstGeom prst="rect">
            <a:avLst/>
          </a:prstGeom>
          <a:noFill/>
        </p:spPr>
        <p:txBody>
          <a:bodyPr wrap="square" rtlCol="0">
            <a:spAutoFit/>
          </a:bodyPr>
          <a:lstStyle/>
          <a:p>
            <a:r>
              <a:rPr lang="es-CL" sz="1000" dirty="0" smtClean="0"/>
              <a:t>Producto</a:t>
            </a:r>
            <a:endParaRPr lang="es-CL" sz="1000" dirty="0"/>
          </a:p>
        </p:txBody>
      </p:sp>
    </p:spTree>
    <p:custDataLst>
      <p:tags r:id="rId1"/>
    </p:custDataLst>
    <p:extLst>
      <p:ext uri="{BB962C8B-B14F-4D97-AF65-F5344CB8AC3E}">
        <p14:creationId xmlns:p14="http://schemas.microsoft.com/office/powerpoint/2010/main" val="3308152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redondeado"/>
          <p:cNvSpPr/>
          <p:nvPr/>
        </p:nvSpPr>
        <p:spPr>
          <a:xfrm>
            <a:off x="107504" y="3140968"/>
            <a:ext cx="8893652" cy="338437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CL"/>
          </a:p>
        </p:txBody>
      </p:sp>
      <p:sp>
        <p:nvSpPr>
          <p:cNvPr id="4" name="3 Flecha derecha"/>
          <p:cNvSpPr/>
          <p:nvPr/>
        </p:nvSpPr>
        <p:spPr>
          <a:xfrm>
            <a:off x="1187624" y="1048172"/>
            <a:ext cx="7499176" cy="2092796"/>
          </a:xfrm>
          <a:prstGeom prst="rightArrow">
            <a:avLst/>
          </a:prstGeom>
          <a:gradFill>
            <a:gsLst>
              <a:gs pos="0">
                <a:schemeClr val="accent5">
                  <a:tint val="100000"/>
                  <a:shade val="100000"/>
                  <a:satMod val="130000"/>
                  <a:alpha val="42000"/>
                </a:schemeClr>
              </a:gs>
              <a:gs pos="100000">
                <a:schemeClr val="accent5">
                  <a:tint val="50000"/>
                  <a:shade val="100000"/>
                  <a:satMod val="350000"/>
                </a:schemeClr>
              </a:gs>
            </a:gsLst>
          </a:gra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CL"/>
          </a:p>
        </p:txBody>
      </p:sp>
      <p:sp>
        <p:nvSpPr>
          <p:cNvPr id="8"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9"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1 Título"/>
          <p:cNvSpPr txBox="1">
            <a:spLocks/>
          </p:cNvSpPr>
          <p:nvPr/>
        </p:nvSpPr>
        <p:spPr>
          <a:xfrm>
            <a:off x="457200" y="476672"/>
            <a:ext cx="8229600" cy="1143000"/>
          </a:xfrm>
          <a:prstGeom prst="rect">
            <a:avLst/>
          </a:prstGeo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s-ES" sz="2800" dirty="0" smtClean="0">
                <a:solidFill>
                  <a:schemeClr val="tx2">
                    <a:lumMod val="50000"/>
                  </a:schemeClr>
                </a:solidFill>
                <a:ea typeface="ＭＳ Ｐゴシック" charset="-128"/>
              </a:rPr>
              <a:t>Áreas de procesos de  </a:t>
            </a:r>
            <a:r>
              <a:rPr lang="es-ES" sz="2800" dirty="0" smtClean="0">
                <a:solidFill>
                  <a:schemeClr val="tx2">
                    <a:lumMod val="50000"/>
                  </a:schemeClr>
                </a:solidFill>
                <a:ea typeface="ＭＳ Ｐゴシック" charset="-128"/>
              </a:rPr>
              <a:t>ingeniería</a:t>
            </a:r>
            <a:endParaRPr lang="es-ES" sz="2800" dirty="0">
              <a:solidFill>
                <a:schemeClr val="tx2">
                  <a:lumMod val="50000"/>
                </a:schemeClr>
              </a:solidFill>
              <a:ea typeface="ＭＳ Ｐゴシック" charset="-128"/>
            </a:endParaRPr>
          </a:p>
        </p:txBody>
      </p:sp>
      <p:sp>
        <p:nvSpPr>
          <p:cNvPr id="61" name="60 CuadroTexto"/>
          <p:cNvSpPr txBox="1"/>
          <p:nvPr/>
        </p:nvSpPr>
        <p:spPr>
          <a:xfrm>
            <a:off x="107504" y="0"/>
            <a:ext cx="3168352" cy="1200329"/>
          </a:xfrm>
          <a:prstGeom prst="rect">
            <a:avLst/>
          </a:prstGeom>
          <a:noFill/>
        </p:spPr>
        <p:txBody>
          <a:bodyPr wrap="square" rtlCol="0">
            <a:spAutoFit/>
          </a:bodyPr>
          <a:lstStyle/>
          <a:p>
            <a:r>
              <a:rPr lang="es-CL" sz="1200" dirty="0" smtClean="0"/>
              <a:t>REQM: Administración de requerimientos</a:t>
            </a:r>
            <a:endParaRPr lang="es-CL" sz="1200" dirty="0" smtClean="0"/>
          </a:p>
          <a:p>
            <a:r>
              <a:rPr lang="es-CL" sz="1200" dirty="0" smtClean="0"/>
              <a:t>RD: Desarrollo de requeri</a:t>
            </a:r>
            <a:r>
              <a:rPr lang="es-CL" sz="1200" dirty="0" smtClean="0"/>
              <a:t>mientos</a:t>
            </a:r>
          </a:p>
          <a:p>
            <a:r>
              <a:rPr lang="es-CL" sz="1200" dirty="0" smtClean="0"/>
              <a:t>TS: Solución Técnica</a:t>
            </a:r>
          </a:p>
          <a:p>
            <a:r>
              <a:rPr lang="es-CL" sz="1200" dirty="0" smtClean="0"/>
              <a:t>PI: Integración de producto</a:t>
            </a:r>
          </a:p>
          <a:p>
            <a:r>
              <a:rPr lang="es-CL" sz="1200" dirty="0" smtClean="0"/>
              <a:t>VER: Verificación</a:t>
            </a:r>
          </a:p>
          <a:p>
            <a:r>
              <a:rPr lang="es-CL" sz="1200" dirty="0" smtClean="0"/>
              <a:t>VAL: Validación</a:t>
            </a:r>
            <a:endParaRPr lang="es-CL" sz="1200" dirty="0"/>
          </a:p>
        </p:txBody>
      </p:sp>
      <p:sp>
        <p:nvSpPr>
          <p:cNvPr id="2" name="1 Elipse"/>
          <p:cNvSpPr/>
          <p:nvPr/>
        </p:nvSpPr>
        <p:spPr>
          <a:xfrm>
            <a:off x="1403648" y="1619672"/>
            <a:ext cx="1008112" cy="945232"/>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L" sz="1600" dirty="0" smtClean="0"/>
              <a:t>REQM</a:t>
            </a:r>
            <a:endParaRPr lang="es-CL" sz="1600" dirty="0"/>
          </a:p>
        </p:txBody>
      </p:sp>
      <p:sp>
        <p:nvSpPr>
          <p:cNvPr id="24" name="23 Elipse"/>
          <p:cNvSpPr/>
          <p:nvPr/>
        </p:nvSpPr>
        <p:spPr>
          <a:xfrm>
            <a:off x="323528" y="3429000"/>
            <a:ext cx="1008112" cy="945232"/>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L" sz="1600" dirty="0" smtClean="0"/>
              <a:t>RD</a:t>
            </a:r>
            <a:endParaRPr lang="es-CL" sz="1600" dirty="0"/>
          </a:p>
        </p:txBody>
      </p:sp>
      <p:sp>
        <p:nvSpPr>
          <p:cNvPr id="26" name="25 Elipse"/>
          <p:cNvSpPr/>
          <p:nvPr/>
        </p:nvSpPr>
        <p:spPr>
          <a:xfrm>
            <a:off x="3131840" y="3429000"/>
            <a:ext cx="1008112" cy="9452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L" sz="1600" dirty="0" smtClean="0"/>
              <a:t>TS</a:t>
            </a:r>
            <a:endParaRPr lang="es-CL" sz="1600" dirty="0"/>
          </a:p>
        </p:txBody>
      </p:sp>
      <p:sp>
        <p:nvSpPr>
          <p:cNvPr id="27" name="26 Elipse"/>
          <p:cNvSpPr/>
          <p:nvPr/>
        </p:nvSpPr>
        <p:spPr>
          <a:xfrm>
            <a:off x="5066936" y="3429000"/>
            <a:ext cx="1008112" cy="9452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L" sz="1600" dirty="0" smtClean="0"/>
              <a:t>PI</a:t>
            </a:r>
            <a:endParaRPr lang="es-CL" sz="1600" dirty="0"/>
          </a:p>
        </p:txBody>
      </p:sp>
      <p:sp>
        <p:nvSpPr>
          <p:cNvPr id="32" name="31 Elipse"/>
          <p:cNvSpPr/>
          <p:nvPr/>
        </p:nvSpPr>
        <p:spPr>
          <a:xfrm>
            <a:off x="3131840" y="5085184"/>
            <a:ext cx="1008112" cy="94523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CL" sz="1600" dirty="0" smtClean="0"/>
              <a:t>VER</a:t>
            </a:r>
            <a:endParaRPr lang="es-CL" sz="1600" dirty="0"/>
          </a:p>
        </p:txBody>
      </p:sp>
      <p:sp>
        <p:nvSpPr>
          <p:cNvPr id="33" name="32 Elipse"/>
          <p:cNvSpPr/>
          <p:nvPr/>
        </p:nvSpPr>
        <p:spPr>
          <a:xfrm>
            <a:off x="5066936" y="5085184"/>
            <a:ext cx="1008112" cy="94523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CL" sz="1600" dirty="0" smtClean="0"/>
              <a:t>VAL</a:t>
            </a:r>
            <a:endParaRPr lang="es-CL" sz="1600" dirty="0"/>
          </a:p>
        </p:txBody>
      </p:sp>
      <p:sp>
        <p:nvSpPr>
          <p:cNvPr id="3" name="2 Rectángulo"/>
          <p:cNvSpPr/>
          <p:nvPr/>
        </p:nvSpPr>
        <p:spPr>
          <a:xfrm>
            <a:off x="7006726" y="3429000"/>
            <a:ext cx="1836868" cy="9452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sz="1600" dirty="0" smtClean="0"/>
              <a:t>Cliente</a:t>
            </a:r>
            <a:endParaRPr lang="es-CL" sz="1600" dirty="0"/>
          </a:p>
        </p:txBody>
      </p:sp>
      <p:cxnSp>
        <p:nvCxnSpPr>
          <p:cNvPr id="11" name="10 Conector recto de flecha"/>
          <p:cNvCxnSpPr/>
          <p:nvPr/>
        </p:nvCxnSpPr>
        <p:spPr>
          <a:xfrm>
            <a:off x="1331640" y="3717032"/>
            <a:ext cx="1800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33 Conector recto de flecha"/>
          <p:cNvCxnSpPr/>
          <p:nvPr/>
        </p:nvCxnSpPr>
        <p:spPr>
          <a:xfrm>
            <a:off x="1331640" y="4077072"/>
            <a:ext cx="1800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12 Conector recto de flecha"/>
          <p:cNvCxnSpPr/>
          <p:nvPr/>
        </p:nvCxnSpPr>
        <p:spPr>
          <a:xfrm>
            <a:off x="4139952" y="3901616"/>
            <a:ext cx="9269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16 Conector recto de flecha"/>
          <p:cNvCxnSpPr>
            <a:stCxn id="27" idx="4"/>
            <a:endCxn id="33" idx="0"/>
          </p:cNvCxnSpPr>
          <p:nvPr/>
        </p:nvCxnSpPr>
        <p:spPr>
          <a:xfrm>
            <a:off x="5570992" y="4374232"/>
            <a:ext cx="0" cy="71095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9" name="18 Conector recto de flecha"/>
          <p:cNvCxnSpPr>
            <a:stCxn id="26" idx="4"/>
            <a:endCxn id="32" idx="0"/>
          </p:cNvCxnSpPr>
          <p:nvPr/>
        </p:nvCxnSpPr>
        <p:spPr>
          <a:xfrm>
            <a:off x="3635896" y="4374232"/>
            <a:ext cx="0" cy="710952"/>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21" name="20 Conector angular"/>
          <p:cNvCxnSpPr>
            <a:endCxn id="24" idx="4"/>
          </p:cNvCxnSpPr>
          <p:nvPr/>
        </p:nvCxnSpPr>
        <p:spPr>
          <a:xfrm rot="10800000">
            <a:off x="827584" y="4374232"/>
            <a:ext cx="4743408" cy="35547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35 Conector angular"/>
          <p:cNvCxnSpPr>
            <a:stCxn id="3" idx="2"/>
            <a:endCxn id="24" idx="3"/>
          </p:cNvCxnSpPr>
          <p:nvPr/>
        </p:nvCxnSpPr>
        <p:spPr>
          <a:xfrm rot="5400000" flipH="1">
            <a:off x="4128949" y="578021"/>
            <a:ext cx="138426" cy="7453997"/>
          </a:xfrm>
          <a:prstGeom prst="bentConnector3">
            <a:avLst>
              <a:gd name="adj1" fmla="val -1369217"/>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39 Conector recto de flecha"/>
          <p:cNvCxnSpPr>
            <a:stCxn id="27" idx="6"/>
          </p:cNvCxnSpPr>
          <p:nvPr/>
        </p:nvCxnSpPr>
        <p:spPr>
          <a:xfrm>
            <a:off x="6075048" y="3901616"/>
            <a:ext cx="9316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42 Conector angular"/>
          <p:cNvCxnSpPr>
            <a:endCxn id="6" idx="0"/>
          </p:cNvCxnSpPr>
          <p:nvPr/>
        </p:nvCxnSpPr>
        <p:spPr>
          <a:xfrm>
            <a:off x="2411760" y="2092288"/>
            <a:ext cx="2142570" cy="104868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45 Conector recto de flecha"/>
          <p:cNvCxnSpPr>
            <a:stCxn id="24" idx="7"/>
          </p:cNvCxnSpPr>
          <p:nvPr/>
        </p:nvCxnSpPr>
        <p:spPr>
          <a:xfrm flipV="1">
            <a:off x="1184005" y="2616628"/>
            <a:ext cx="723699" cy="9507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47 CuadroTexto"/>
          <p:cNvSpPr txBox="1"/>
          <p:nvPr/>
        </p:nvSpPr>
        <p:spPr>
          <a:xfrm>
            <a:off x="2780920" y="1797855"/>
            <a:ext cx="1296144" cy="246221"/>
          </a:xfrm>
          <a:prstGeom prst="rect">
            <a:avLst/>
          </a:prstGeom>
          <a:noFill/>
        </p:spPr>
        <p:txBody>
          <a:bodyPr wrap="square" rtlCol="0">
            <a:spAutoFit/>
          </a:bodyPr>
          <a:lstStyle/>
          <a:p>
            <a:r>
              <a:rPr lang="es-CL" sz="1000" dirty="0" smtClean="0"/>
              <a:t>Requerimientos</a:t>
            </a:r>
            <a:endParaRPr lang="es-CL" sz="1000" dirty="0"/>
          </a:p>
        </p:txBody>
      </p:sp>
      <p:sp>
        <p:nvSpPr>
          <p:cNvPr id="54" name="53 CuadroTexto"/>
          <p:cNvSpPr txBox="1"/>
          <p:nvPr/>
        </p:nvSpPr>
        <p:spPr>
          <a:xfrm>
            <a:off x="1763688" y="2780928"/>
            <a:ext cx="1944216" cy="400110"/>
          </a:xfrm>
          <a:prstGeom prst="rect">
            <a:avLst/>
          </a:prstGeom>
          <a:noFill/>
        </p:spPr>
        <p:txBody>
          <a:bodyPr wrap="square" rtlCol="0">
            <a:spAutoFit/>
          </a:bodyPr>
          <a:lstStyle/>
          <a:p>
            <a:r>
              <a:rPr lang="es-CL" sz="1000" dirty="0" smtClean="0"/>
              <a:t>Producto y requerimientos de componentes de productos</a:t>
            </a:r>
            <a:endParaRPr lang="es-CL" sz="1000" dirty="0"/>
          </a:p>
        </p:txBody>
      </p:sp>
      <p:sp>
        <p:nvSpPr>
          <p:cNvPr id="55" name="54 CuadroTexto"/>
          <p:cNvSpPr txBox="1"/>
          <p:nvPr/>
        </p:nvSpPr>
        <p:spPr>
          <a:xfrm>
            <a:off x="1487550" y="3428568"/>
            <a:ext cx="1644289" cy="246221"/>
          </a:xfrm>
          <a:prstGeom prst="rect">
            <a:avLst/>
          </a:prstGeom>
          <a:noFill/>
        </p:spPr>
        <p:txBody>
          <a:bodyPr wrap="square" rtlCol="0">
            <a:spAutoFit/>
          </a:bodyPr>
          <a:lstStyle/>
          <a:p>
            <a:r>
              <a:rPr lang="es-CL" sz="1000" dirty="0" smtClean="0"/>
              <a:t>Soluciones alternativas</a:t>
            </a:r>
            <a:endParaRPr lang="es-CL" sz="1000" dirty="0"/>
          </a:p>
        </p:txBody>
      </p:sp>
      <p:sp>
        <p:nvSpPr>
          <p:cNvPr id="56" name="55 CuadroTexto"/>
          <p:cNvSpPr txBox="1"/>
          <p:nvPr/>
        </p:nvSpPr>
        <p:spPr>
          <a:xfrm>
            <a:off x="1583668" y="3830851"/>
            <a:ext cx="1296144" cy="246221"/>
          </a:xfrm>
          <a:prstGeom prst="rect">
            <a:avLst/>
          </a:prstGeom>
          <a:noFill/>
        </p:spPr>
        <p:txBody>
          <a:bodyPr wrap="square" rtlCol="0">
            <a:spAutoFit/>
          </a:bodyPr>
          <a:lstStyle/>
          <a:p>
            <a:r>
              <a:rPr lang="es-CL" sz="1000" dirty="0" smtClean="0"/>
              <a:t>Requerimientos</a:t>
            </a:r>
            <a:endParaRPr lang="es-CL" sz="1000" dirty="0"/>
          </a:p>
        </p:txBody>
      </p:sp>
      <p:sp>
        <p:nvSpPr>
          <p:cNvPr id="57" name="56 CuadroTexto"/>
          <p:cNvSpPr txBox="1"/>
          <p:nvPr/>
        </p:nvSpPr>
        <p:spPr>
          <a:xfrm>
            <a:off x="1013549" y="4365104"/>
            <a:ext cx="2469495" cy="400110"/>
          </a:xfrm>
          <a:prstGeom prst="rect">
            <a:avLst/>
          </a:prstGeom>
          <a:noFill/>
        </p:spPr>
        <p:txBody>
          <a:bodyPr wrap="square" rtlCol="0">
            <a:spAutoFit/>
          </a:bodyPr>
          <a:lstStyle/>
          <a:p>
            <a:r>
              <a:rPr lang="es-CL" sz="1000" dirty="0" smtClean="0"/>
              <a:t>Componentes de producto, productos de trabajo, reportes de verificación y validación</a:t>
            </a:r>
            <a:endParaRPr lang="es-CL" sz="1000" dirty="0"/>
          </a:p>
        </p:txBody>
      </p:sp>
      <p:sp>
        <p:nvSpPr>
          <p:cNvPr id="58" name="57 CuadroTexto"/>
          <p:cNvSpPr txBox="1"/>
          <p:nvPr/>
        </p:nvSpPr>
        <p:spPr>
          <a:xfrm>
            <a:off x="3443342" y="6273256"/>
            <a:ext cx="1493870" cy="246221"/>
          </a:xfrm>
          <a:prstGeom prst="rect">
            <a:avLst/>
          </a:prstGeom>
          <a:noFill/>
        </p:spPr>
        <p:txBody>
          <a:bodyPr wrap="square" rtlCol="0">
            <a:spAutoFit/>
          </a:bodyPr>
          <a:lstStyle/>
          <a:p>
            <a:r>
              <a:rPr lang="es-CL" sz="1000" dirty="0" smtClean="0"/>
              <a:t>Necesidades del cliente</a:t>
            </a:r>
            <a:endParaRPr lang="es-CL" sz="1000" dirty="0"/>
          </a:p>
        </p:txBody>
      </p:sp>
      <p:sp>
        <p:nvSpPr>
          <p:cNvPr id="59" name="58 CuadroTexto"/>
          <p:cNvSpPr txBox="1"/>
          <p:nvPr/>
        </p:nvSpPr>
        <p:spPr>
          <a:xfrm>
            <a:off x="4152272" y="3397790"/>
            <a:ext cx="995791" cy="400110"/>
          </a:xfrm>
          <a:prstGeom prst="rect">
            <a:avLst/>
          </a:prstGeom>
          <a:noFill/>
        </p:spPr>
        <p:txBody>
          <a:bodyPr wrap="square" rtlCol="0">
            <a:spAutoFit/>
          </a:bodyPr>
          <a:lstStyle/>
          <a:p>
            <a:r>
              <a:rPr lang="es-CL" sz="1000" dirty="0" smtClean="0"/>
              <a:t>Componentes de producto</a:t>
            </a:r>
            <a:endParaRPr lang="es-CL" sz="1000" dirty="0"/>
          </a:p>
        </p:txBody>
      </p:sp>
      <p:sp>
        <p:nvSpPr>
          <p:cNvPr id="60" name="59 CuadroTexto"/>
          <p:cNvSpPr txBox="1"/>
          <p:nvPr/>
        </p:nvSpPr>
        <p:spPr>
          <a:xfrm>
            <a:off x="6121174" y="3584630"/>
            <a:ext cx="839425" cy="246221"/>
          </a:xfrm>
          <a:prstGeom prst="rect">
            <a:avLst/>
          </a:prstGeom>
          <a:noFill/>
        </p:spPr>
        <p:txBody>
          <a:bodyPr wrap="square" rtlCol="0">
            <a:spAutoFit/>
          </a:bodyPr>
          <a:lstStyle/>
          <a:p>
            <a:r>
              <a:rPr lang="es-CL" sz="1000" dirty="0" smtClean="0"/>
              <a:t>Producto</a:t>
            </a:r>
            <a:endParaRPr lang="es-CL" sz="1000" dirty="0"/>
          </a:p>
        </p:txBody>
      </p:sp>
    </p:spTree>
    <p:custDataLst>
      <p:tags r:id="rId1"/>
    </p:custDataLst>
    <p:extLst>
      <p:ext uri="{BB962C8B-B14F-4D97-AF65-F5344CB8AC3E}">
        <p14:creationId xmlns:p14="http://schemas.microsoft.com/office/powerpoint/2010/main" val="3338520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redondeado"/>
          <p:cNvSpPr/>
          <p:nvPr/>
        </p:nvSpPr>
        <p:spPr>
          <a:xfrm>
            <a:off x="107504" y="3140968"/>
            <a:ext cx="8893652" cy="338437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CL"/>
          </a:p>
        </p:txBody>
      </p:sp>
      <p:sp>
        <p:nvSpPr>
          <p:cNvPr id="4" name="3 Flecha derecha"/>
          <p:cNvSpPr/>
          <p:nvPr/>
        </p:nvSpPr>
        <p:spPr>
          <a:xfrm>
            <a:off x="1187624" y="1048172"/>
            <a:ext cx="7499176" cy="2092796"/>
          </a:xfrm>
          <a:prstGeom prst="rightArrow">
            <a:avLst/>
          </a:prstGeom>
          <a:gradFill>
            <a:gsLst>
              <a:gs pos="0">
                <a:schemeClr val="accent5">
                  <a:tint val="100000"/>
                  <a:shade val="100000"/>
                  <a:satMod val="130000"/>
                  <a:alpha val="42000"/>
                </a:schemeClr>
              </a:gs>
              <a:gs pos="100000">
                <a:schemeClr val="accent5">
                  <a:tint val="50000"/>
                  <a:shade val="100000"/>
                  <a:satMod val="350000"/>
                </a:schemeClr>
              </a:gs>
            </a:gsLst>
          </a:gra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CL"/>
          </a:p>
        </p:txBody>
      </p:sp>
      <p:sp>
        <p:nvSpPr>
          <p:cNvPr id="8"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9"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1 Título"/>
          <p:cNvSpPr txBox="1">
            <a:spLocks/>
          </p:cNvSpPr>
          <p:nvPr/>
        </p:nvSpPr>
        <p:spPr>
          <a:xfrm>
            <a:off x="457200" y="476672"/>
            <a:ext cx="8229600" cy="1143000"/>
          </a:xfrm>
          <a:prstGeom prst="rect">
            <a:avLst/>
          </a:prstGeo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s-ES" sz="2800" dirty="0" smtClean="0">
                <a:solidFill>
                  <a:schemeClr val="tx2">
                    <a:lumMod val="50000"/>
                  </a:schemeClr>
                </a:solidFill>
                <a:ea typeface="ＭＳ Ｐゴシック" charset="-128"/>
              </a:rPr>
              <a:t>Áreas de procesos de  </a:t>
            </a:r>
            <a:r>
              <a:rPr lang="es-ES" sz="2800" dirty="0" smtClean="0">
                <a:solidFill>
                  <a:schemeClr val="tx2">
                    <a:lumMod val="50000"/>
                  </a:schemeClr>
                </a:solidFill>
                <a:ea typeface="ＭＳ Ｐゴシック" charset="-128"/>
              </a:rPr>
              <a:t>ingeniería</a:t>
            </a:r>
            <a:endParaRPr lang="es-ES" sz="2800" dirty="0">
              <a:solidFill>
                <a:schemeClr val="tx2">
                  <a:lumMod val="50000"/>
                </a:schemeClr>
              </a:solidFill>
              <a:ea typeface="ＭＳ Ｐゴシック" charset="-128"/>
            </a:endParaRPr>
          </a:p>
        </p:txBody>
      </p:sp>
      <p:sp>
        <p:nvSpPr>
          <p:cNvPr id="61" name="60 CuadroTexto"/>
          <p:cNvSpPr txBox="1"/>
          <p:nvPr/>
        </p:nvSpPr>
        <p:spPr>
          <a:xfrm>
            <a:off x="107504" y="0"/>
            <a:ext cx="3168352" cy="1200329"/>
          </a:xfrm>
          <a:prstGeom prst="rect">
            <a:avLst/>
          </a:prstGeom>
          <a:noFill/>
        </p:spPr>
        <p:txBody>
          <a:bodyPr wrap="square" rtlCol="0">
            <a:spAutoFit/>
          </a:bodyPr>
          <a:lstStyle/>
          <a:p>
            <a:r>
              <a:rPr lang="es-CL" sz="1200" dirty="0" smtClean="0"/>
              <a:t>REQM: Administración de requerimientos</a:t>
            </a:r>
            <a:endParaRPr lang="es-CL" sz="1200" dirty="0" smtClean="0"/>
          </a:p>
          <a:p>
            <a:r>
              <a:rPr lang="es-CL" sz="1200" dirty="0" smtClean="0"/>
              <a:t>RD: Desarrollo de requeri</a:t>
            </a:r>
            <a:r>
              <a:rPr lang="es-CL" sz="1200" dirty="0" smtClean="0"/>
              <a:t>mientos</a:t>
            </a:r>
          </a:p>
          <a:p>
            <a:r>
              <a:rPr lang="es-CL" sz="1200" dirty="0" smtClean="0"/>
              <a:t>TS: Solución Técnica</a:t>
            </a:r>
          </a:p>
          <a:p>
            <a:r>
              <a:rPr lang="es-CL" sz="1200" dirty="0" smtClean="0"/>
              <a:t>PI: Integración de producto</a:t>
            </a:r>
          </a:p>
          <a:p>
            <a:r>
              <a:rPr lang="es-CL" sz="1200" dirty="0" smtClean="0"/>
              <a:t>VER: Verificación</a:t>
            </a:r>
          </a:p>
          <a:p>
            <a:r>
              <a:rPr lang="es-CL" sz="1200" dirty="0" smtClean="0"/>
              <a:t>VAL: Validación</a:t>
            </a:r>
            <a:endParaRPr lang="es-CL" sz="1200" dirty="0"/>
          </a:p>
        </p:txBody>
      </p:sp>
      <p:sp>
        <p:nvSpPr>
          <p:cNvPr id="2" name="1 Elipse"/>
          <p:cNvSpPr/>
          <p:nvPr/>
        </p:nvSpPr>
        <p:spPr>
          <a:xfrm>
            <a:off x="1403648" y="1619672"/>
            <a:ext cx="1008112" cy="945232"/>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L" sz="1600" dirty="0" smtClean="0"/>
              <a:t>REQM</a:t>
            </a:r>
            <a:endParaRPr lang="es-CL" sz="1600" dirty="0"/>
          </a:p>
        </p:txBody>
      </p:sp>
      <p:sp>
        <p:nvSpPr>
          <p:cNvPr id="24" name="23 Elipse"/>
          <p:cNvSpPr/>
          <p:nvPr/>
        </p:nvSpPr>
        <p:spPr>
          <a:xfrm>
            <a:off x="323528" y="3429000"/>
            <a:ext cx="1008112" cy="945232"/>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L" sz="1600" dirty="0" smtClean="0"/>
              <a:t>RD</a:t>
            </a:r>
            <a:endParaRPr lang="es-CL" sz="1600" dirty="0"/>
          </a:p>
        </p:txBody>
      </p:sp>
      <p:sp>
        <p:nvSpPr>
          <p:cNvPr id="26" name="25 Elipse"/>
          <p:cNvSpPr/>
          <p:nvPr/>
        </p:nvSpPr>
        <p:spPr>
          <a:xfrm>
            <a:off x="3131840" y="3429000"/>
            <a:ext cx="1008112" cy="9452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L" sz="1600" dirty="0" smtClean="0"/>
              <a:t>TS</a:t>
            </a:r>
            <a:endParaRPr lang="es-CL" sz="1600" dirty="0"/>
          </a:p>
        </p:txBody>
      </p:sp>
      <p:sp>
        <p:nvSpPr>
          <p:cNvPr id="27" name="26 Elipse"/>
          <p:cNvSpPr/>
          <p:nvPr/>
        </p:nvSpPr>
        <p:spPr>
          <a:xfrm>
            <a:off x="5066936" y="3429000"/>
            <a:ext cx="1008112" cy="9452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L" sz="1600" dirty="0" smtClean="0"/>
              <a:t>PI</a:t>
            </a:r>
            <a:endParaRPr lang="es-CL" sz="1600" dirty="0"/>
          </a:p>
        </p:txBody>
      </p:sp>
      <p:sp>
        <p:nvSpPr>
          <p:cNvPr id="32" name="31 Elipse"/>
          <p:cNvSpPr/>
          <p:nvPr/>
        </p:nvSpPr>
        <p:spPr>
          <a:xfrm>
            <a:off x="3131840" y="5085184"/>
            <a:ext cx="1008112" cy="94523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CL" sz="1600" dirty="0" smtClean="0"/>
              <a:t>VER</a:t>
            </a:r>
            <a:endParaRPr lang="es-CL" sz="1600" dirty="0"/>
          </a:p>
        </p:txBody>
      </p:sp>
      <p:sp>
        <p:nvSpPr>
          <p:cNvPr id="33" name="32 Elipse"/>
          <p:cNvSpPr/>
          <p:nvPr/>
        </p:nvSpPr>
        <p:spPr>
          <a:xfrm>
            <a:off x="5066936" y="5085184"/>
            <a:ext cx="1008112" cy="94523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CL" sz="1600" dirty="0" smtClean="0"/>
              <a:t>VAL</a:t>
            </a:r>
            <a:endParaRPr lang="es-CL" sz="1600" dirty="0"/>
          </a:p>
        </p:txBody>
      </p:sp>
      <p:sp>
        <p:nvSpPr>
          <p:cNvPr id="3" name="2 Rectángulo"/>
          <p:cNvSpPr/>
          <p:nvPr/>
        </p:nvSpPr>
        <p:spPr>
          <a:xfrm>
            <a:off x="7006726" y="3429000"/>
            <a:ext cx="1836868" cy="9452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sz="1600" dirty="0" smtClean="0"/>
              <a:t>Cliente</a:t>
            </a:r>
            <a:endParaRPr lang="es-CL" sz="1600" dirty="0"/>
          </a:p>
        </p:txBody>
      </p:sp>
      <p:cxnSp>
        <p:nvCxnSpPr>
          <p:cNvPr id="11" name="10 Conector recto de flecha"/>
          <p:cNvCxnSpPr/>
          <p:nvPr/>
        </p:nvCxnSpPr>
        <p:spPr>
          <a:xfrm>
            <a:off x="1331640" y="3717032"/>
            <a:ext cx="1800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33 Conector recto de flecha"/>
          <p:cNvCxnSpPr/>
          <p:nvPr/>
        </p:nvCxnSpPr>
        <p:spPr>
          <a:xfrm>
            <a:off x="1331640" y="4077072"/>
            <a:ext cx="1800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12 Conector recto de flecha"/>
          <p:cNvCxnSpPr/>
          <p:nvPr/>
        </p:nvCxnSpPr>
        <p:spPr>
          <a:xfrm>
            <a:off x="4139952" y="3901616"/>
            <a:ext cx="9269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16 Conector recto de flecha"/>
          <p:cNvCxnSpPr>
            <a:stCxn id="27" idx="4"/>
            <a:endCxn id="33" idx="0"/>
          </p:cNvCxnSpPr>
          <p:nvPr/>
        </p:nvCxnSpPr>
        <p:spPr>
          <a:xfrm>
            <a:off x="5570992" y="4374232"/>
            <a:ext cx="0" cy="710952"/>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19" name="18 Conector recto de flecha"/>
          <p:cNvCxnSpPr>
            <a:stCxn id="26" idx="4"/>
            <a:endCxn id="32" idx="0"/>
          </p:cNvCxnSpPr>
          <p:nvPr/>
        </p:nvCxnSpPr>
        <p:spPr>
          <a:xfrm>
            <a:off x="3635896" y="4374232"/>
            <a:ext cx="0" cy="710952"/>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21" name="20 Conector angular"/>
          <p:cNvCxnSpPr>
            <a:endCxn id="24" idx="4"/>
          </p:cNvCxnSpPr>
          <p:nvPr/>
        </p:nvCxnSpPr>
        <p:spPr>
          <a:xfrm rot="10800000">
            <a:off x="827584" y="4374232"/>
            <a:ext cx="4743408" cy="355476"/>
          </a:xfrm>
          <a:prstGeom prst="bentConnector2">
            <a:avLst/>
          </a:prstGeom>
          <a:ln>
            <a:tailEnd type="arrow"/>
          </a:ln>
        </p:spPr>
        <p:style>
          <a:lnRef idx="3">
            <a:schemeClr val="accent3"/>
          </a:lnRef>
          <a:fillRef idx="0">
            <a:schemeClr val="accent3"/>
          </a:fillRef>
          <a:effectRef idx="2">
            <a:schemeClr val="accent3"/>
          </a:effectRef>
          <a:fontRef idx="minor">
            <a:schemeClr val="tx1"/>
          </a:fontRef>
        </p:style>
      </p:cxnSp>
      <p:cxnSp>
        <p:nvCxnSpPr>
          <p:cNvPr id="36" name="35 Conector angular"/>
          <p:cNvCxnSpPr>
            <a:stCxn id="3" idx="2"/>
            <a:endCxn id="24" idx="3"/>
          </p:cNvCxnSpPr>
          <p:nvPr/>
        </p:nvCxnSpPr>
        <p:spPr>
          <a:xfrm rot="5400000" flipH="1">
            <a:off x="4128949" y="578021"/>
            <a:ext cx="138426" cy="7453997"/>
          </a:xfrm>
          <a:prstGeom prst="bentConnector3">
            <a:avLst>
              <a:gd name="adj1" fmla="val -1369217"/>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39 Conector recto de flecha"/>
          <p:cNvCxnSpPr>
            <a:stCxn id="27" idx="6"/>
          </p:cNvCxnSpPr>
          <p:nvPr/>
        </p:nvCxnSpPr>
        <p:spPr>
          <a:xfrm>
            <a:off x="6075048" y="3901616"/>
            <a:ext cx="9316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42 Conector angular"/>
          <p:cNvCxnSpPr>
            <a:endCxn id="6" idx="0"/>
          </p:cNvCxnSpPr>
          <p:nvPr/>
        </p:nvCxnSpPr>
        <p:spPr>
          <a:xfrm>
            <a:off x="2411760" y="2092288"/>
            <a:ext cx="2142570" cy="104868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45 Conector recto de flecha"/>
          <p:cNvCxnSpPr>
            <a:stCxn id="24" idx="7"/>
          </p:cNvCxnSpPr>
          <p:nvPr/>
        </p:nvCxnSpPr>
        <p:spPr>
          <a:xfrm flipV="1">
            <a:off x="1184005" y="2616628"/>
            <a:ext cx="723699" cy="9507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47 CuadroTexto"/>
          <p:cNvSpPr txBox="1"/>
          <p:nvPr/>
        </p:nvSpPr>
        <p:spPr>
          <a:xfrm>
            <a:off x="2780920" y="1797855"/>
            <a:ext cx="1296144" cy="246221"/>
          </a:xfrm>
          <a:prstGeom prst="rect">
            <a:avLst/>
          </a:prstGeom>
          <a:noFill/>
        </p:spPr>
        <p:txBody>
          <a:bodyPr wrap="square" rtlCol="0">
            <a:spAutoFit/>
          </a:bodyPr>
          <a:lstStyle/>
          <a:p>
            <a:r>
              <a:rPr lang="es-CL" sz="1000" dirty="0" smtClean="0"/>
              <a:t>Requerimientos</a:t>
            </a:r>
            <a:endParaRPr lang="es-CL" sz="1000" dirty="0"/>
          </a:p>
        </p:txBody>
      </p:sp>
      <p:sp>
        <p:nvSpPr>
          <p:cNvPr id="54" name="53 CuadroTexto"/>
          <p:cNvSpPr txBox="1"/>
          <p:nvPr/>
        </p:nvSpPr>
        <p:spPr>
          <a:xfrm>
            <a:off x="1763688" y="2780928"/>
            <a:ext cx="1944216" cy="400110"/>
          </a:xfrm>
          <a:prstGeom prst="rect">
            <a:avLst/>
          </a:prstGeom>
          <a:noFill/>
        </p:spPr>
        <p:txBody>
          <a:bodyPr wrap="square" rtlCol="0">
            <a:spAutoFit/>
          </a:bodyPr>
          <a:lstStyle/>
          <a:p>
            <a:r>
              <a:rPr lang="es-CL" sz="1000" dirty="0" smtClean="0"/>
              <a:t>Producto y requerimientos de componentes de productos</a:t>
            </a:r>
            <a:endParaRPr lang="es-CL" sz="1000" dirty="0"/>
          </a:p>
        </p:txBody>
      </p:sp>
      <p:sp>
        <p:nvSpPr>
          <p:cNvPr id="55" name="54 CuadroTexto"/>
          <p:cNvSpPr txBox="1"/>
          <p:nvPr/>
        </p:nvSpPr>
        <p:spPr>
          <a:xfrm>
            <a:off x="1487550" y="3428568"/>
            <a:ext cx="1644289" cy="246221"/>
          </a:xfrm>
          <a:prstGeom prst="rect">
            <a:avLst/>
          </a:prstGeom>
          <a:noFill/>
        </p:spPr>
        <p:txBody>
          <a:bodyPr wrap="square" rtlCol="0">
            <a:spAutoFit/>
          </a:bodyPr>
          <a:lstStyle/>
          <a:p>
            <a:r>
              <a:rPr lang="es-CL" sz="1000" dirty="0" smtClean="0"/>
              <a:t>Soluciones alternativas</a:t>
            </a:r>
            <a:endParaRPr lang="es-CL" sz="1000" dirty="0"/>
          </a:p>
        </p:txBody>
      </p:sp>
      <p:sp>
        <p:nvSpPr>
          <p:cNvPr id="56" name="55 CuadroTexto"/>
          <p:cNvSpPr txBox="1"/>
          <p:nvPr/>
        </p:nvSpPr>
        <p:spPr>
          <a:xfrm>
            <a:off x="1583668" y="3830851"/>
            <a:ext cx="1296144" cy="246221"/>
          </a:xfrm>
          <a:prstGeom prst="rect">
            <a:avLst/>
          </a:prstGeom>
          <a:noFill/>
        </p:spPr>
        <p:txBody>
          <a:bodyPr wrap="square" rtlCol="0">
            <a:spAutoFit/>
          </a:bodyPr>
          <a:lstStyle/>
          <a:p>
            <a:r>
              <a:rPr lang="es-CL" sz="1000" dirty="0" smtClean="0"/>
              <a:t>Requerimientos</a:t>
            </a:r>
            <a:endParaRPr lang="es-CL" sz="1000" dirty="0"/>
          </a:p>
        </p:txBody>
      </p:sp>
      <p:sp>
        <p:nvSpPr>
          <p:cNvPr id="57" name="56 CuadroTexto"/>
          <p:cNvSpPr txBox="1"/>
          <p:nvPr/>
        </p:nvSpPr>
        <p:spPr>
          <a:xfrm>
            <a:off x="1013549" y="4365104"/>
            <a:ext cx="2469495" cy="400110"/>
          </a:xfrm>
          <a:prstGeom prst="rect">
            <a:avLst/>
          </a:prstGeom>
          <a:noFill/>
        </p:spPr>
        <p:txBody>
          <a:bodyPr wrap="square" rtlCol="0">
            <a:spAutoFit/>
          </a:bodyPr>
          <a:lstStyle/>
          <a:p>
            <a:r>
              <a:rPr lang="es-CL" sz="1000" dirty="0" smtClean="0"/>
              <a:t>Componentes de producto, productos de trabajo, reportes de verificación y validación</a:t>
            </a:r>
            <a:endParaRPr lang="es-CL" sz="1000" dirty="0"/>
          </a:p>
        </p:txBody>
      </p:sp>
      <p:sp>
        <p:nvSpPr>
          <p:cNvPr id="58" name="57 CuadroTexto"/>
          <p:cNvSpPr txBox="1"/>
          <p:nvPr/>
        </p:nvSpPr>
        <p:spPr>
          <a:xfrm>
            <a:off x="3443342" y="6273256"/>
            <a:ext cx="1493870" cy="246221"/>
          </a:xfrm>
          <a:prstGeom prst="rect">
            <a:avLst/>
          </a:prstGeom>
          <a:noFill/>
        </p:spPr>
        <p:txBody>
          <a:bodyPr wrap="square" rtlCol="0">
            <a:spAutoFit/>
          </a:bodyPr>
          <a:lstStyle/>
          <a:p>
            <a:r>
              <a:rPr lang="es-CL" sz="1000" dirty="0" smtClean="0"/>
              <a:t>Necesidades del cliente</a:t>
            </a:r>
            <a:endParaRPr lang="es-CL" sz="1000" dirty="0"/>
          </a:p>
        </p:txBody>
      </p:sp>
      <p:sp>
        <p:nvSpPr>
          <p:cNvPr id="59" name="58 CuadroTexto"/>
          <p:cNvSpPr txBox="1"/>
          <p:nvPr/>
        </p:nvSpPr>
        <p:spPr>
          <a:xfrm>
            <a:off x="4152272" y="3397790"/>
            <a:ext cx="995791" cy="400110"/>
          </a:xfrm>
          <a:prstGeom prst="rect">
            <a:avLst/>
          </a:prstGeom>
          <a:noFill/>
        </p:spPr>
        <p:txBody>
          <a:bodyPr wrap="square" rtlCol="0">
            <a:spAutoFit/>
          </a:bodyPr>
          <a:lstStyle/>
          <a:p>
            <a:r>
              <a:rPr lang="es-CL" sz="1000" dirty="0" smtClean="0"/>
              <a:t>Componentes de producto</a:t>
            </a:r>
            <a:endParaRPr lang="es-CL" sz="1000" dirty="0"/>
          </a:p>
        </p:txBody>
      </p:sp>
      <p:sp>
        <p:nvSpPr>
          <p:cNvPr id="60" name="59 CuadroTexto"/>
          <p:cNvSpPr txBox="1"/>
          <p:nvPr/>
        </p:nvSpPr>
        <p:spPr>
          <a:xfrm>
            <a:off x="6121174" y="3584630"/>
            <a:ext cx="839425" cy="246221"/>
          </a:xfrm>
          <a:prstGeom prst="rect">
            <a:avLst/>
          </a:prstGeom>
          <a:noFill/>
        </p:spPr>
        <p:txBody>
          <a:bodyPr wrap="square" rtlCol="0">
            <a:spAutoFit/>
          </a:bodyPr>
          <a:lstStyle/>
          <a:p>
            <a:r>
              <a:rPr lang="es-CL" sz="1000" dirty="0" smtClean="0"/>
              <a:t>Producto</a:t>
            </a:r>
            <a:endParaRPr lang="es-CL" sz="1000" dirty="0"/>
          </a:p>
        </p:txBody>
      </p:sp>
    </p:spTree>
    <p:custDataLst>
      <p:tags r:id="rId1"/>
    </p:custDataLst>
    <p:extLst>
      <p:ext uri="{BB962C8B-B14F-4D97-AF65-F5344CB8AC3E}">
        <p14:creationId xmlns:p14="http://schemas.microsoft.com/office/powerpoint/2010/main" val="3698726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redondeado"/>
          <p:cNvSpPr/>
          <p:nvPr/>
        </p:nvSpPr>
        <p:spPr>
          <a:xfrm>
            <a:off x="107504" y="3140968"/>
            <a:ext cx="8893652" cy="338437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CL"/>
          </a:p>
        </p:txBody>
      </p:sp>
      <p:sp>
        <p:nvSpPr>
          <p:cNvPr id="4" name="3 Flecha derecha"/>
          <p:cNvSpPr/>
          <p:nvPr/>
        </p:nvSpPr>
        <p:spPr>
          <a:xfrm>
            <a:off x="1187624" y="1048172"/>
            <a:ext cx="7499176" cy="2092796"/>
          </a:xfrm>
          <a:prstGeom prst="rightArrow">
            <a:avLst/>
          </a:prstGeom>
          <a:gradFill>
            <a:gsLst>
              <a:gs pos="0">
                <a:schemeClr val="accent5">
                  <a:tint val="100000"/>
                  <a:shade val="100000"/>
                  <a:satMod val="130000"/>
                  <a:alpha val="42000"/>
                </a:schemeClr>
              </a:gs>
              <a:gs pos="100000">
                <a:schemeClr val="accent5">
                  <a:tint val="50000"/>
                  <a:shade val="100000"/>
                  <a:satMod val="350000"/>
                </a:schemeClr>
              </a:gs>
            </a:gsLst>
          </a:gra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CL"/>
          </a:p>
        </p:txBody>
      </p:sp>
      <p:sp>
        <p:nvSpPr>
          <p:cNvPr id="8"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9"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1 Título"/>
          <p:cNvSpPr txBox="1">
            <a:spLocks/>
          </p:cNvSpPr>
          <p:nvPr/>
        </p:nvSpPr>
        <p:spPr>
          <a:xfrm>
            <a:off x="457200" y="476672"/>
            <a:ext cx="8229600" cy="1143000"/>
          </a:xfrm>
          <a:prstGeom prst="rect">
            <a:avLst/>
          </a:prstGeo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s-ES" sz="2800" dirty="0" smtClean="0">
                <a:solidFill>
                  <a:schemeClr val="tx2">
                    <a:lumMod val="50000"/>
                  </a:schemeClr>
                </a:solidFill>
                <a:ea typeface="ＭＳ Ｐゴシック" charset="-128"/>
              </a:rPr>
              <a:t>Áreas de procesos de  </a:t>
            </a:r>
            <a:r>
              <a:rPr lang="es-ES" sz="2800" dirty="0" smtClean="0">
                <a:solidFill>
                  <a:schemeClr val="tx2">
                    <a:lumMod val="50000"/>
                  </a:schemeClr>
                </a:solidFill>
                <a:ea typeface="ＭＳ Ｐゴシック" charset="-128"/>
              </a:rPr>
              <a:t>ingeniería</a:t>
            </a:r>
            <a:endParaRPr lang="es-ES" sz="2800" dirty="0">
              <a:solidFill>
                <a:schemeClr val="tx2">
                  <a:lumMod val="50000"/>
                </a:schemeClr>
              </a:solidFill>
              <a:ea typeface="ＭＳ Ｐゴシック" charset="-128"/>
            </a:endParaRPr>
          </a:p>
        </p:txBody>
      </p:sp>
      <p:sp>
        <p:nvSpPr>
          <p:cNvPr id="61" name="60 CuadroTexto"/>
          <p:cNvSpPr txBox="1"/>
          <p:nvPr/>
        </p:nvSpPr>
        <p:spPr>
          <a:xfrm>
            <a:off x="107504" y="0"/>
            <a:ext cx="3168352" cy="1200329"/>
          </a:xfrm>
          <a:prstGeom prst="rect">
            <a:avLst/>
          </a:prstGeom>
          <a:noFill/>
        </p:spPr>
        <p:txBody>
          <a:bodyPr wrap="square" rtlCol="0">
            <a:spAutoFit/>
          </a:bodyPr>
          <a:lstStyle/>
          <a:p>
            <a:r>
              <a:rPr lang="es-CL" sz="1200" dirty="0" smtClean="0"/>
              <a:t>REQM: Administración de requerimientos</a:t>
            </a:r>
            <a:endParaRPr lang="es-CL" sz="1200" dirty="0" smtClean="0"/>
          </a:p>
          <a:p>
            <a:r>
              <a:rPr lang="es-CL" sz="1200" dirty="0" smtClean="0"/>
              <a:t>RD: Desarrollo de requeri</a:t>
            </a:r>
            <a:r>
              <a:rPr lang="es-CL" sz="1200" dirty="0" smtClean="0"/>
              <a:t>mientos</a:t>
            </a:r>
          </a:p>
          <a:p>
            <a:r>
              <a:rPr lang="es-CL" sz="1200" dirty="0" smtClean="0"/>
              <a:t>TS: Solución Técnica</a:t>
            </a:r>
          </a:p>
          <a:p>
            <a:r>
              <a:rPr lang="es-CL" sz="1200" dirty="0" smtClean="0"/>
              <a:t>PI: Integración de producto</a:t>
            </a:r>
          </a:p>
          <a:p>
            <a:r>
              <a:rPr lang="es-CL" sz="1200" dirty="0" smtClean="0"/>
              <a:t>VER: Verificación</a:t>
            </a:r>
          </a:p>
          <a:p>
            <a:r>
              <a:rPr lang="es-CL" sz="1200" dirty="0" smtClean="0"/>
              <a:t>VAL: Validación</a:t>
            </a:r>
            <a:endParaRPr lang="es-CL" sz="1200" dirty="0"/>
          </a:p>
        </p:txBody>
      </p:sp>
      <p:sp>
        <p:nvSpPr>
          <p:cNvPr id="2" name="1 Elipse"/>
          <p:cNvSpPr/>
          <p:nvPr/>
        </p:nvSpPr>
        <p:spPr>
          <a:xfrm>
            <a:off x="1403648" y="1619672"/>
            <a:ext cx="1008112" cy="945232"/>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L" sz="1600" dirty="0" smtClean="0"/>
              <a:t>REQM</a:t>
            </a:r>
            <a:endParaRPr lang="es-CL" sz="1600" dirty="0"/>
          </a:p>
        </p:txBody>
      </p:sp>
      <p:sp>
        <p:nvSpPr>
          <p:cNvPr id="24" name="23 Elipse"/>
          <p:cNvSpPr/>
          <p:nvPr/>
        </p:nvSpPr>
        <p:spPr>
          <a:xfrm>
            <a:off x="323528" y="3429000"/>
            <a:ext cx="1008112" cy="945232"/>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L" sz="1600" dirty="0" smtClean="0"/>
              <a:t>RD</a:t>
            </a:r>
            <a:endParaRPr lang="es-CL" sz="1600" dirty="0"/>
          </a:p>
        </p:txBody>
      </p:sp>
      <p:sp>
        <p:nvSpPr>
          <p:cNvPr id="26" name="25 Elipse"/>
          <p:cNvSpPr/>
          <p:nvPr/>
        </p:nvSpPr>
        <p:spPr>
          <a:xfrm>
            <a:off x="3131840" y="3429000"/>
            <a:ext cx="1008112" cy="9452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L" sz="1600" dirty="0" smtClean="0"/>
              <a:t>TS</a:t>
            </a:r>
            <a:endParaRPr lang="es-CL" sz="1600" dirty="0"/>
          </a:p>
        </p:txBody>
      </p:sp>
      <p:sp>
        <p:nvSpPr>
          <p:cNvPr id="27" name="26 Elipse"/>
          <p:cNvSpPr/>
          <p:nvPr/>
        </p:nvSpPr>
        <p:spPr>
          <a:xfrm>
            <a:off x="5066936" y="3429000"/>
            <a:ext cx="1008112" cy="9452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L" sz="1600" dirty="0" smtClean="0"/>
              <a:t>PI</a:t>
            </a:r>
            <a:endParaRPr lang="es-CL" sz="1600" dirty="0"/>
          </a:p>
        </p:txBody>
      </p:sp>
      <p:sp>
        <p:nvSpPr>
          <p:cNvPr id="32" name="31 Elipse"/>
          <p:cNvSpPr/>
          <p:nvPr/>
        </p:nvSpPr>
        <p:spPr>
          <a:xfrm>
            <a:off x="3131840" y="5085184"/>
            <a:ext cx="1008112" cy="94523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CL" sz="1600" dirty="0" smtClean="0"/>
              <a:t>VER</a:t>
            </a:r>
            <a:endParaRPr lang="es-CL" sz="1600" dirty="0"/>
          </a:p>
        </p:txBody>
      </p:sp>
      <p:sp>
        <p:nvSpPr>
          <p:cNvPr id="33" name="32 Elipse"/>
          <p:cNvSpPr/>
          <p:nvPr/>
        </p:nvSpPr>
        <p:spPr>
          <a:xfrm>
            <a:off x="5066936" y="5085184"/>
            <a:ext cx="1008112" cy="94523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CL" sz="1600" dirty="0" smtClean="0"/>
              <a:t>VAL</a:t>
            </a:r>
            <a:endParaRPr lang="es-CL" sz="1600" dirty="0"/>
          </a:p>
        </p:txBody>
      </p:sp>
      <p:sp>
        <p:nvSpPr>
          <p:cNvPr id="3" name="2 Rectángulo"/>
          <p:cNvSpPr/>
          <p:nvPr/>
        </p:nvSpPr>
        <p:spPr>
          <a:xfrm>
            <a:off x="7006726" y="3429000"/>
            <a:ext cx="1836868" cy="9452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sz="1600" dirty="0" smtClean="0"/>
              <a:t>Cliente</a:t>
            </a:r>
            <a:endParaRPr lang="es-CL" sz="1600" dirty="0"/>
          </a:p>
        </p:txBody>
      </p:sp>
      <p:cxnSp>
        <p:nvCxnSpPr>
          <p:cNvPr id="11" name="10 Conector recto de flecha"/>
          <p:cNvCxnSpPr/>
          <p:nvPr/>
        </p:nvCxnSpPr>
        <p:spPr>
          <a:xfrm>
            <a:off x="1331640" y="3717032"/>
            <a:ext cx="180020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34" name="33 Conector recto de flecha"/>
          <p:cNvCxnSpPr/>
          <p:nvPr/>
        </p:nvCxnSpPr>
        <p:spPr>
          <a:xfrm>
            <a:off x="1331640" y="4077072"/>
            <a:ext cx="180020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3" name="12 Conector recto de flecha"/>
          <p:cNvCxnSpPr/>
          <p:nvPr/>
        </p:nvCxnSpPr>
        <p:spPr>
          <a:xfrm>
            <a:off x="4139952" y="3901616"/>
            <a:ext cx="926984"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7" name="16 Conector recto de flecha"/>
          <p:cNvCxnSpPr>
            <a:stCxn id="27" idx="4"/>
            <a:endCxn id="33" idx="0"/>
          </p:cNvCxnSpPr>
          <p:nvPr/>
        </p:nvCxnSpPr>
        <p:spPr>
          <a:xfrm>
            <a:off x="5570992" y="4374232"/>
            <a:ext cx="0" cy="710952"/>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19" name="18 Conector recto de flecha"/>
          <p:cNvCxnSpPr>
            <a:stCxn id="26" idx="4"/>
            <a:endCxn id="32" idx="0"/>
          </p:cNvCxnSpPr>
          <p:nvPr/>
        </p:nvCxnSpPr>
        <p:spPr>
          <a:xfrm>
            <a:off x="3635896" y="4374232"/>
            <a:ext cx="0" cy="710952"/>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21" name="20 Conector angular"/>
          <p:cNvCxnSpPr>
            <a:endCxn id="24" idx="4"/>
          </p:cNvCxnSpPr>
          <p:nvPr/>
        </p:nvCxnSpPr>
        <p:spPr>
          <a:xfrm rot="10800000">
            <a:off x="827584" y="4374232"/>
            <a:ext cx="4743408" cy="355476"/>
          </a:xfrm>
          <a:prstGeom prst="bentConnector2">
            <a:avLst/>
          </a:prstGeom>
          <a:ln>
            <a:tailEnd type="arrow"/>
          </a:ln>
        </p:spPr>
        <p:style>
          <a:lnRef idx="3">
            <a:schemeClr val="accent3"/>
          </a:lnRef>
          <a:fillRef idx="0">
            <a:schemeClr val="accent3"/>
          </a:fillRef>
          <a:effectRef idx="2">
            <a:schemeClr val="accent3"/>
          </a:effectRef>
          <a:fontRef idx="minor">
            <a:schemeClr val="tx1"/>
          </a:fontRef>
        </p:style>
      </p:cxnSp>
      <p:cxnSp>
        <p:nvCxnSpPr>
          <p:cNvPr id="36" name="35 Conector angular"/>
          <p:cNvCxnSpPr>
            <a:stCxn id="3" idx="2"/>
            <a:endCxn id="24" idx="3"/>
          </p:cNvCxnSpPr>
          <p:nvPr/>
        </p:nvCxnSpPr>
        <p:spPr>
          <a:xfrm rot="5400000" flipH="1">
            <a:off x="4128949" y="578021"/>
            <a:ext cx="138426" cy="7453997"/>
          </a:xfrm>
          <a:prstGeom prst="bentConnector3">
            <a:avLst>
              <a:gd name="adj1" fmla="val -1369217"/>
            </a:avLst>
          </a:prstGeom>
          <a:ln>
            <a:tailEnd type="arrow"/>
          </a:ln>
        </p:spPr>
        <p:style>
          <a:lnRef idx="3">
            <a:schemeClr val="accent3"/>
          </a:lnRef>
          <a:fillRef idx="0">
            <a:schemeClr val="accent3"/>
          </a:fillRef>
          <a:effectRef idx="2">
            <a:schemeClr val="accent3"/>
          </a:effectRef>
          <a:fontRef idx="minor">
            <a:schemeClr val="tx1"/>
          </a:fontRef>
        </p:style>
      </p:cxnSp>
      <p:cxnSp>
        <p:nvCxnSpPr>
          <p:cNvPr id="40" name="39 Conector recto de flecha"/>
          <p:cNvCxnSpPr>
            <a:stCxn id="27" idx="6"/>
          </p:cNvCxnSpPr>
          <p:nvPr/>
        </p:nvCxnSpPr>
        <p:spPr>
          <a:xfrm>
            <a:off x="6075048" y="3901616"/>
            <a:ext cx="931678"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43" name="42 Conector angular"/>
          <p:cNvCxnSpPr>
            <a:endCxn id="6" idx="0"/>
          </p:cNvCxnSpPr>
          <p:nvPr/>
        </p:nvCxnSpPr>
        <p:spPr>
          <a:xfrm>
            <a:off x="2411760" y="2092288"/>
            <a:ext cx="2142570" cy="1048680"/>
          </a:xfrm>
          <a:prstGeom prst="bentConnector2">
            <a:avLst/>
          </a:prstGeom>
          <a:ln>
            <a:tailEnd type="arrow"/>
          </a:ln>
        </p:spPr>
        <p:style>
          <a:lnRef idx="3">
            <a:schemeClr val="accent3"/>
          </a:lnRef>
          <a:fillRef idx="0">
            <a:schemeClr val="accent3"/>
          </a:fillRef>
          <a:effectRef idx="2">
            <a:schemeClr val="accent3"/>
          </a:effectRef>
          <a:fontRef idx="minor">
            <a:schemeClr val="tx1"/>
          </a:fontRef>
        </p:style>
      </p:cxnSp>
      <p:cxnSp>
        <p:nvCxnSpPr>
          <p:cNvPr id="46" name="45 Conector recto de flecha"/>
          <p:cNvCxnSpPr>
            <a:stCxn id="24" idx="7"/>
          </p:cNvCxnSpPr>
          <p:nvPr/>
        </p:nvCxnSpPr>
        <p:spPr>
          <a:xfrm flipV="1">
            <a:off x="1184005" y="2616628"/>
            <a:ext cx="723699" cy="95079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48" name="47 CuadroTexto"/>
          <p:cNvSpPr txBox="1"/>
          <p:nvPr/>
        </p:nvSpPr>
        <p:spPr>
          <a:xfrm>
            <a:off x="2780920" y="1797855"/>
            <a:ext cx="1296144" cy="246221"/>
          </a:xfrm>
          <a:prstGeom prst="rect">
            <a:avLst/>
          </a:prstGeom>
          <a:noFill/>
        </p:spPr>
        <p:txBody>
          <a:bodyPr wrap="square" rtlCol="0">
            <a:spAutoFit/>
          </a:bodyPr>
          <a:lstStyle/>
          <a:p>
            <a:r>
              <a:rPr lang="es-CL" sz="1000" dirty="0" smtClean="0"/>
              <a:t>Requerimientos</a:t>
            </a:r>
            <a:endParaRPr lang="es-CL" sz="1000" dirty="0"/>
          </a:p>
        </p:txBody>
      </p:sp>
      <p:sp>
        <p:nvSpPr>
          <p:cNvPr id="54" name="53 CuadroTexto"/>
          <p:cNvSpPr txBox="1"/>
          <p:nvPr/>
        </p:nvSpPr>
        <p:spPr>
          <a:xfrm>
            <a:off x="1763688" y="2780928"/>
            <a:ext cx="1944216" cy="400110"/>
          </a:xfrm>
          <a:prstGeom prst="rect">
            <a:avLst/>
          </a:prstGeom>
          <a:noFill/>
        </p:spPr>
        <p:txBody>
          <a:bodyPr wrap="square" rtlCol="0">
            <a:spAutoFit/>
          </a:bodyPr>
          <a:lstStyle/>
          <a:p>
            <a:r>
              <a:rPr lang="es-CL" sz="1000" dirty="0" smtClean="0"/>
              <a:t>Producto y requerimientos de componentes de productos</a:t>
            </a:r>
            <a:endParaRPr lang="es-CL" sz="1000" dirty="0"/>
          </a:p>
        </p:txBody>
      </p:sp>
      <p:sp>
        <p:nvSpPr>
          <p:cNvPr id="55" name="54 CuadroTexto"/>
          <p:cNvSpPr txBox="1"/>
          <p:nvPr/>
        </p:nvSpPr>
        <p:spPr>
          <a:xfrm>
            <a:off x="1487550" y="3428568"/>
            <a:ext cx="1644289" cy="246221"/>
          </a:xfrm>
          <a:prstGeom prst="rect">
            <a:avLst/>
          </a:prstGeom>
          <a:noFill/>
        </p:spPr>
        <p:txBody>
          <a:bodyPr wrap="square" rtlCol="0">
            <a:spAutoFit/>
          </a:bodyPr>
          <a:lstStyle/>
          <a:p>
            <a:r>
              <a:rPr lang="es-CL" sz="1000" dirty="0" smtClean="0"/>
              <a:t>Soluciones alternativas</a:t>
            </a:r>
            <a:endParaRPr lang="es-CL" sz="1000" dirty="0"/>
          </a:p>
        </p:txBody>
      </p:sp>
      <p:sp>
        <p:nvSpPr>
          <p:cNvPr id="56" name="55 CuadroTexto"/>
          <p:cNvSpPr txBox="1"/>
          <p:nvPr/>
        </p:nvSpPr>
        <p:spPr>
          <a:xfrm>
            <a:off x="1583668" y="3830851"/>
            <a:ext cx="1296144" cy="246221"/>
          </a:xfrm>
          <a:prstGeom prst="rect">
            <a:avLst/>
          </a:prstGeom>
          <a:noFill/>
        </p:spPr>
        <p:txBody>
          <a:bodyPr wrap="square" rtlCol="0">
            <a:spAutoFit/>
          </a:bodyPr>
          <a:lstStyle/>
          <a:p>
            <a:r>
              <a:rPr lang="es-CL" sz="1000" dirty="0" smtClean="0"/>
              <a:t>Requerimientos</a:t>
            </a:r>
            <a:endParaRPr lang="es-CL" sz="1000" dirty="0"/>
          </a:p>
        </p:txBody>
      </p:sp>
      <p:sp>
        <p:nvSpPr>
          <p:cNvPr id="57" name="56 CuadroTexto"/>
          <p:cNvSpPr txBox="1"/>
          <p:nvPr/>
        </p:nvSpPr>
        <p:spPr>
          <a:xfrm>
            <a:off x="1013549" y="4365104"/>
            <a:ext cx="2469495" cy="400110"/>
          </a:xfrm>
          <a:prstGeom prst="rect">
            <a:avLst/>
          </a:prstGeom>
          <a:noFill/>
        </p:spPr>
        <p:txBody>
          <a:bodyPr wrap="square" rtlCol="0">
            <a:spAutoFit/>
          </a:bodyPr>
          <a:lstStyle/>
          <a:p>
            <a:r>
              <a:rPr lang="es-CL" sz="1000" dirty="0" smtClean="0"/>
              <a:t>Componentes de producto, productos de trabajo, reportes de verificación y validación</a:t>
            </a:r>
            <a:endParaRPr lang="es-CL" sz="1000" dirty="0"/>
          </a:p>
        </p:txBody>
      </p:sp>
      <p:sp>
        <p:nvSpPr>
          <p:cNvPr id="58" name="57 CuadroTexto"/>
          <p:cNvSpPr txBox="1"/>
          <p:nvPr/>
        </p:nvSpPr>
        <p:spPr>
          <a:xfrm>
            <a:off x="3443342" y="6273256"/>
            <a:ext cx="1493870" cy="246221"/>
          </a:xfrm>
          <a:prstGeom prst="rect">
            <a:avLst/>
          </a:prstGeom>
          <a:noFill/>
        </p:spPr>
        <p:txBody>
          <a:bodyPr wrap="square" rtlCol="0">
            <a:spAutoFit/>
          </a:bodyPr>
          <a:lstStyle/>
          <a:p>
            <a:r>
              <a:rPr lang="es-CL" sz="1000" dirty="0" smtClean="0"/>
              <a:t>Necesidades del cliente</a:t>
            </a:r>
            <a:endParaRPr lang="es-CL" sz="1000" dirty="0"/>
          </a:p>
        </p:txBody>
      </p:sp>
      <p:sp>
        <p:nvSpPr>
          <p:cNvPr id="59" name="58 CuadroTexto"/>
          <p:cNvSpPr txBox="1"/>
          <p:nvPr/>
        </p:nvSpPr>
        <p:spPr>
          <a:xfrm>
            <a:off x="4152272" y="3397790"/>
            <a:ext cx="995791" cy="400110"/>
          </a:xfrm>
          <a:prstGeom prst="rect">
            <a:avLst/>
          </a:prstGeom>
          <a:noFill/>
        </p:spPr>
        <p:txBody>
          <a:bodyPr wrap="square" rtlCol="0">
            <a:spAutoFit/>
          </a:bodyPr>
          <a:lstStyle/>
          <a:p>
            <a:r>
              <a:rPr lang="es-CL" sz="1000" dirty="0" smtClean="0"/>
              <a:t>Componentes de producto</a:t>
            </a:r>
            <a:endParaRPr lang="es-CL" sz="1000" dirty="0"/>
          </a:p>
        </p:txBody>
      </p:sp>
      <p:sp>
        <p:nvSpPr>
          <p:cNvPr id="60" name="59 CuadroTexto"/>
          <p:cNvSpPr txBox="1"/>
          <p:nvPr/>
        </p:nvSpPr>
        <p:spPr>
          <a:xfrm>
            <a:off x="6121174" y="3584630"/>
            <a:ext cx="839425" cy="246221"/>
          </a:xfrm>
          <a:prstGeom prst="rect">
            <a:avLst/>
          </a:prstGeom>
          <a:noFill/>
        </p:spPr>
        <p:txBody>
          <a:bodyPr wrap="square" rtlCol="0">
            <a:spAutoFit/>
          </a:bodyPr>
          <a:lstStyle/>
          <a:p>
            <a:r>
              <a:rPr lang="es-CL" sz="1000" dirty="0" smtClean="0"/>
              <a:t>Producto</a:t>
            </a:r>
            <a:endParaRPr lang="es-CL" sz="1000" dirty="0"/>
          </a:p>
        </p:txBody>
      </p:sp>
    </p:spTree>
    <p:custDataLst>
      <p:tags r:id="rId1"/>
    </p:custDataLst>
    <p:extLst>
      <p:ext uri="{BB962C8B-B14F-4D97-AF65-F5344CB8AC3E}">
        <p14:creationId xmlns:p14="http://schemas.microsoft.com/office/powerpoint/2010/main" val="2272797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ISPRING_SLIDE_ID" val="{C207CC56-1D23-46B4-9388-ED9755EAAD26}"/>
  <p:tag name="GENSWF_ADVANCE_TIME" val="5"/>
  <p:tag name="TIMING" val="|5"/>
  <p:tag name="ISPRING_CUSTOM_TIMING_USED" val="1"/>
</p:tagLst>
</file>

<file path=ppt/tags/tag3.xml><?xml version="1.0" encoding="utf-8"?>
<p:tagLst xmlns:a="http://schemas.openxmlformats.org/drawingml/2006/main" xmlns:r="http://schemas.openxmlformats.org/officeDocument/2006/relationships" xmlns:p="http://schemas.openxmlformats.org/presentationml/2006/main">
  <p:tag name="ISPRING_SLIDE_ID" val="{C207CC56-1D23-46B4-9388-ED9755EAAD26}"/>
  <p:tag name="GENSWF_ADVANCE_TIME" val="5"/>
  <p:tag name="TIMING" val="|5"/>
  <p:tag name="ISPRING_CUSTOM_TIMING_USED" val="1"/>
</p:tagLst>
</file>

<file path=ppt/tags/tag4.xml><?xml version="1.0" encoding="utf-8"?>
<p:tagLst xmlns:a="http://schemas.openxmlformats.org/drawingml/2006/main" xmlns:r="http://schemas.openxmlformats.org/officeDocument/2006/relationships" xmlns:p="http://schemas.openxmlformats.org/presentationml/2006/main">
  <p:tag name="ISPRING_SLIDE_ID" val="{C207CC56-1D23-46B4-9388-ED9755EAAD26}"/>
  <p:tag name="GENSWF_ADVANCE_TIME" val="5"/>
  <p:tag name="TIMING" val="|5"/>
  <p:tag name="ISPRING_CUSTOM_TIMING_USED" val="1"/>
</p:tagLst>
</file>

<file path=ppt/tags/tag5.xml><?xml version="1.0" encoding="utf-8"?>
<p:tagLst xmlns:a="http://schemas.openxmlformats.org/drawingml/2006/main" xmlns:r="http://schemas.openxmlformats.org/officeDocument/2006/relationships" xmlns:p="http://schemas.openxmlformats.org/presentationml/2006/main">
  <p:tag name="ISPRING_SLIDE_ID" val="{C207CC56-1D23-46B4-9388-ED9755EAAD26}"/>
  <p:tag name="GENSWF_ADVANCE_TIME" val="5"/>
  <p:tag name="TIMING" val="|5"/>
  <p:tag name="ISPRING_CUSTOM_TIMING_USED" val="1"/>
</p:tagLst>
</file>

<file path=ppt/tags/tag6.xml><?xml version="1.0" encoding="utf-8"?>
<p:tagLst xmlns:a="http://schemas.openxmlformats.org/drawingml/2006/main" xmlns:r="http://schemas.openxmlformats.org/officeDocument/2006/relationships" xmlns:p="http://schemas.openxmlformats.org/presentationml/2006/main">
  <p:tag name="ISPRING_SLIDE_ID" val="{C207CC56-1D23-46B4-9388-ED9755EAAD26}"/>
  <p:tag name="GENSWF_ADVANCE_TIME" val="5"/>
  <p:tag name="TIMING" val="|5"/>
  <p:tag name="ISPRING_CUSTOM_TIMING_USED" val="1"/>
</p:tagLst>
</file>

<file path=ppt/tags/tag7.xml><?xml version="1.0" encoding="utf-8"?>
<p:tagLst xmlns:a="http://schemas.openxmlformats.org/drawingml/2006/main" xmlns:r="http://schemas.openxmlformats.org/officeDocument/2006/relationships" xmlns:p="http://schemas.openxmlformats.org/presentationml/2006/main">
  <p:tag name="ISPRING_SLIDE_ID" val="{C207CC56-1D23-46B4-9388-ED9755EAAD26}"/>
  <p:tag name="GENSWF_ADVANCE_TIME" val="5"/>
  <p:tag name="TIMING" val="|5"/>
  <p:tag name="ISPRING_CUSTOM_TIMING_USED" val="1"/>
</p:tagLst>
</file>

<file path=ppt/tags/tag8.xml><?xml version="1.0" encoding="utf-8"?>
<p:tagLst xmlns:a="http://schemas.openxmlformats.org/drawingml/2006/main" xmlns:r="http://schemas.openxmlformats.org/officeDocument/2006/relationships" xmlns:p="http://schemas.openxmlformats.org/presentationml/2006/main">
  <p:tag name="ISPRING_SLIDE_ID" val="{C207CC56-1D23-46B4-9388-ED9755EAAD26}"/>
  <p:tag name="GENSWF_ADVANCE_TIME" val="5"/>
  <p:tag name="TIMING" val="|5"/>
  <p:tag name="ISPRING_CUSTOM_TIMING_USED" val="1"/>
</p:tagLst>
</file>

<file path=ppt/tags/tag9.xml><?xml version="1.0" encoding="utf-8"?>
<p:tagLst xmlns:a="http://schemas.openxmlformats.org/drawingml/2006/main" xmlns:r="http://schemas.openxmlformats.org/officeDocument/2006/relationships" xmlns:p="http://schemas.openxmlformats.org/presentationml/2006/main">
  <p:tag name="ISPRING_SLIDE_ID" val="{C207CC56-1D23-46B4-9388-ED9755EAAD26}"/>
  <p:tag name="GENSWF_ADVANCE_TIME" val="5"/>
  <p:tag name="TIMING" val="|5"/>
  <p:tag name="ISPRING_CUSTOM_TIMING_USED" val="1"/>
</p:tagLst>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10151</TotalTime>
  <Words>2595</Words>
  <Application>Microsoft Office PowerPoint</Application>
  <PresentationFormat>Presentación en pantalla (4:3)</PresentationFormat>
  <Paragraphs>203</Paragraphs>
  <Slides>11</Slides>
  <Notes>10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Tema DuocUC 2012</vt:lpstr>
      <vt:lpstr>Presentación de PowerPoint</vt:lpstr>
      <vt:lpstr>Presentación de PowerPoint</vt:lpstr>
      <vt:lpstr>Objetivos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evivanco@duoc.cl</dc:creator>
  <cp:lastModifiedBy>evivanco</cp:lastModifiedBy>
  <cp:revision>234</cp:revision>
  <dcterms:created xsi:type="dcterms:W3CDTF">2013-06-28T16:52:03Z</dcterms:created>
  <dcterms:modified xsi:type="dcterms:W3CDTF">2015-05-19T10:15:30Z</dcterms:modified>
</cp:coreProperties>
</file>